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web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48" r:id="rId2"/>
    <p:sldMasterId id="2147483658" r:id="rId3"/>
  </p:sldMasterIdLst>
  <p:notesMasterIdLst>
    <p:notesMasterId r:id="rId23"/>
  </p:notesMasterIdLst>
  <p:handoutMasterIdLst>
    <p:handoutMasterId r:id="rId24"/>
  </p:handoutMasterIdLst>
  <p:sldIdLst>
    <p:sldId id="256" r:id="rId4"/>
    <p:sldId id="257" r:id="rId5"/>
    <p:sldId id="296" r:id="rId6"/>
    <p:sldId id="259" r:id="rId7"/>
    <p:sldId id="297" r:id="rId8"/>
    <p:sldId id="263" r:id="rId9"/>
    <p:sldId id="298" r:id="rId10"/>
    <p:sldId id="258" r:id="rId11"/>
    <p:sldId id="262" r:id="rId12"/>
    <p:sldId id="295" r:id="rId13"/>
    <p:sldId id="299" r:id="rId14"/>
    <p:sldId id="300" r:id="rId15"/>
    <p:sldId id="301" r:id="rId16"/>
    <p:sldId id="302" r:id="rId17"/>
    <p:sldId id="285" r:id="rId18"/>
    <p:sldId id="303" r:id="rId19"/>
    <p:sldId id="264" r:id="rId20"/>
    <p:sldId id="277" r:id="rId21"/>
    <p:sldId id="282" r:id="rId2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tam Ghosh" initials="RG" lastIdx="1" clrIdx="0">
    <p:extLst>
      <p:ext uri="{19B8F6BF-5375-455C-9EA6-DF929625EA0E}">
        <p15:presenceInfo xmlns:p15="http://schemas.microsoft.com/office/powerpoint/2012/main" userId="f3365096c7d35a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D9A"/>
    <a:srgbClr val="76B1D1"/>
    <a:srgbClr val="F3C04A"/>
    <a:srgbClr val="A0C4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14" autoAdjust="0"/>
  </p:normalViewPr>
  <p:slideViewPr>
    <p:cSldViewPr showGuides="1">
      <p:cViewPr varScale="1">
        <p:scale>
          <a:sx n="84" d="100"/>
          <a:sy n="84" d="100"/>
        </p:scale>
        <p:origin x="996" y="90"/>
      </p:cViewPr>
      <p:guideLst>
        <p:guide orient="horz" pos="1801"/>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502086428072614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2"/>
              </a:solidFill>
            </c:spPr>
            <c:extLst>
              <c:ext xmlns:c16="http://schemas.microsoft.com/office/drawing/2014/chart" uri="{C3380CC4-5D6E-409C-BE32-E72D297353CC}">
                <c16:uniqueId val="{00000001-9FE3-4714-8E45-DC49758226BE}"/>
              </c:ext>
            </c:extLst>
          </c:dPt>
          <c:dPt>
            <c:idx val="1"/>
            <c:bubble3D val="0"/>
            <c:spPr>
              <a:noFill/>
            </c:spPr>
            <c:extLst>
              <c:ext xmlns:c16="http://schemas.microsoft.com/office/drawing/2014/chart" uri="{C3380CC4-5D6E-409C-BE32-E72D297353CC}">
                <c16:uniqueId val="{00000003-9FE3-4714-8E45-DC49758226BE}"/>
              </c:ext>
            </c:extLst>
          </c:dPt>
          <c:cat>
            <c:strRef>
              <c:f>Sheet1!$A$2:$A$3</c:f>
              <c:strCache>
                <c:ptCount val="2"/>
                <c:pt idx="0">
                  <c:v>1st Qtr</c:v>
                </c:pt>
                <c:pt idx="1">
                  <c:v>2nd Qtr</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9FE3-4714-8E45-DC49758226B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502086428072614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3"/>
              </a:solidFill>
            </c:spPr>
            <c:extLst>
              <c:ext xmlns:c16="http://schemas.microsoft.com/office/drawing/2014/chart" uri="{C3380CC4-5D6E-409C-BE32-E72D297353CC}">
                <c16:uniqueId val="{00000001-E6B0-4C73-A4D4-770BF8E3665F}"/>
              </c:ext>
            </c:extLst>
          </c:dPt>
          <c:dPt>
            <c:idx val="1"/>
            <c:bubble3D val="0"/>
            <c:spPr>
              <a:noFill/>
            </c:spPr>
            <c:extLst>
              <c:ext xmlns:c16="http://schemas.microsoft.com/office/drawing/2014/chart" uri="{C3380CC4-5D6E-409C-BE32-E72D297353CC}">
                <c16:uniqueId val="{00000003-E6B0-4C73-A4D4-770BF8E3665F}"/>
              </c:ext>
            </c:extLst>
          </c:dPt>
          <c:cat>
            <c:strRef>
              <c:f>Sheet1!$A$2:$A$3</c:f>
              <c:strCache>
                <c:ptCount val="2"/>
                <c:pt idx="0">
                  <c:v>1st Qtr</c:v>
                </c:pt>
                <c:pt idx="1">
                  <c:v>2nd Qtr</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E6B0-4C73-A4D4-770BF8E3665F}"/>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502086428072614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4"/>
              </a:solidFill>
            </c:spPr>
            <c:extLst>
              <c:ext xmlns:c16="http://schemas.microsoft.com/office/drawing/2014/chart" uri="{C3380CC4-5D6E-409C-BE32-E72D297353CC}">
                <c16:uniqueId val="{00000001-E57D-460F-9D2F-5215590166D1}"/>
              </c:ext>
            </c:extLst>
          </c:dPt>
          <c:dPt>
            <c:idx val="1"/>
            <c:bubble3D val="0"/>
            <c:spPr>
              <a:noFill/>
            </c:spPr>
            <c:extLst>
              <c:ext xmlns:c16="http://schemas.microsoft.com/office/drawing/2014/chart" uri="{C3380CC4-5D6E-409C-BE32-E72D297353CC}">
                <c16:uniqueId val="{00000003-E57D-460F-9D2F-5215590166D1}"/>
              </c:ext>
            </c:extLst>
          </c:dPt>
          <c:cat>
            <c:strRef>
              <c:f>Sheet1!$A$2:$A$3</c:f>
              <c:strCache>
                <c:ptCount val="2"/>
                <c:pt idx="0">
                  <c:v>1st Qtr</c:v>
                </c:pt>
                <c:pt idx="1">
                  <c:v>2nd Qtr</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4-E57D-460F-9D2F-5215590166D1}"/>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387649-87BE-48A6-AB38-3A28AD0FAB86}" type="datetimeFigureOut">
              <a:rPr lang="ko-KR" altLang="en-US" smtClean="0"/>
              <a:t>2020-04-13</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DE6650-FA3D-4205-A4D4-AA0375A1773D}" type="slidenum">
              <a:rPr lang="ko-KR" altLang="en-US" smtClean="0"/>
              <a:t>‹#›</a:t>
            </a:fld>
            <a:endParaRPr lang="ko-KR" altLang="en-US"/>
          </a:p>
        </p:txBody>
      </p:sp>
    </p:spTree>
    <p:extLst>
      <p:ext uri="{BB962C8B-B14F-4D97-AF65-F5344CB8AC3E}">
        <p14:creationId xmlns:p14="http://schemas.microsoft.com/office/powerpoint/2010/main" val="292911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04DDF7-921D-4AC8-B946-4DD615DDC886}" type="datetimeFigureOut">
              <a:rPr lang="ko-KR" altLang="en-US" smtClean="0"/>
              <a:t>2020-04-13</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042B24-5628-4EE2-A5C0-B4E095A44801}" type="slidenum">
              <a:rPr lang="ko-KR" altLang="en-US" smtClean="0"/>
              <a:t>‹#›</a:t>
            </a:fld>
            <a:endParaRPr lang="ko-KR" altLang="en-US"/>
          </a:p>
        </p:txBody>
      </p:sp>
    </p:spTree>
    <p:extLst>
      <p:ext uri="{BB962C8B-B14F-4D97-AF65-F5344CB8AC3E}">
        <p14:creationId xmlns:p14="http://schemas.microsoft.com/office/powerpoint/2010/main" val="212544470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0042B24-5628-4EE2-A5C0-B4E095A44801}" type="slidenum">
              <a:rPr lang="ko-KR" altLang="en-US" smtClean="0"/>
              <a:t>1</a:t>
            </a:fld>
            <a:endParaRPr lang="ko-KR" altLang="en-US"/>
          </a:p>
        </p:txBody>
      </p:sp>
    </p:spTree>
    <p:extLst>
      <p:ext uri="{BB962C8B-B14F-4D97-AF65-F5344CB8AC3E}">
        <p14:creationId xmlns:p14="http://schemas.microsoft.com/office/powerpoint/2010/main" val="3777913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2</a:t>
            </a:fld>
            <a:endParaRPr lang="ko-KR" altLang="en-US"/>
          </a:p>
        </p:txBody>
      </p:sp>
    </p:spTree>
    <p:extLst>
      <p:ext uri="{BB962C8B-B14F-4D97-AF65-F5344CB8AC3E}">
        <p14:creationId xmlns:p14="http://schemas.microsoft.com/office/powerpoint/2010/main" val="3021824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0042B24-5628-4EE2-A5C0-B4E095A44801}" type="slidenum">
              <a:rPr lang="ko-KR" altLang="en-US" smtClean="0"/>
              <a:t>6</a:t>
            </a:fld>
            <a:endParaRPr lang="ko-KR" altLang="en-US"/>
          </a:p>
        </p:txBody>
      </p:sp>
    </p:spTree>
    <p:extLst>
      <p:ext uri="{BB962C8B-B14F-4D97-AF65-F5344CB8AC3E}">
        <p14:creationId xmlns:p14="http://schemas.microsoft.com/office/powerpoint/2010/main" val="3627189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14</a:t>
            </a:fld>
            <a:endParaRPr lang="ko-KR" altLang="en-US"/>
          </a:p>
        </p:txBody>
      </p:sp>
    </p:spTree>
    <p:extLst>
      <p:ext uri="{BB962C8B-B14F-4D97-AF65-F5344CB8AC3E}">
        <p14:creationId xmlns:p14="http://schemas.microsoft.com/office/powerpoint/2010/main" val="3507241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0042B24-5628-4EE2-A5C0-B4E095A44801}" type="slidenum">
              <a:rPr lang="ko-KR" altLang="en-US" smtClean="0"/>
              <a:t>17</a:t>
            </a:fld>
            <a:endParaRPr lang="ko-KR" altLang="en-US"/>
          </a:p>
        </p:txBody>
      </p:sp>
    </p:spTree>
    <p:extLst>
      <p:ext uri="{BB962C8B-B14F-4D97-AF65-F5344CB8AC3E}">
        <p14:creationId xmlns:p14="http://schemas.microsoft.com/office/powerpoint/2010/main" val="30663206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2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Text Placeholder 9">
            <a:extLst>
              <a:ext uri="{FF2B5EF4-FFF2-40B4-BE49-F238E27FC236}">
                <a16:creationId xmlns:a16="http://schemas.microsoft.com/office/drawing/2014/main" id="{120A1E39-4EAE-4670-B341-E87651138888}"/>
              </a:ext>
            </a:extLst>
          </p:cNvPr>
          <p:cNvSpPr>
            <a:spLocks noGrp="1"/>
          </p:cNvSpPr>
          <p:nvPr>
            <p:ph type="body" sz="quarter" idx="11" hasCustomPrompt="1"/>
          </p:nvPr>
        </p:nvSpPr>
        <p:spPr>
          <a:xfrm>
            <a:off x="0" y="4203515"/>
            <a:ext cx="9143999" cy="207553"/>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 OF YOUR PRESENTATION HERE</a:t>
            </a:r>
            <a:endParaRPr lang="ko-KR" altLang="en-US" dirty="0"/>
          </a:p>
        </p:txBody>
      </p:sp>
      <p:sp>
        <p:nvSpPr>
          <p:cNvPr id="8" name="제목 1">
            <a:extLst>
              <a:ext uri="{FF2B5EF4-FFF2-40B4-BE49-F238E27FC236}">
                <a16:creationId xmlns:a16="http://schemas.microsoft.com/office/drawing/2014/main" id="{3DAC9DBF-2FD4-4775-8F53-02C2F29CA84A}"/>
              </a:ext>
            </a:extLst>
          </p:cNvPr>
          <p:cNvSpPr>
            <a:spLocks noGrp="1"/>
          </p:cNvSpPr>
          <p:nvPr>
            <p:ph type="title" hasCustomPrompt="1"/>
          </p:nvPr>
        </p:nvSpPr>
        <p:spPr>
          <a:xfrm>
            <a:off x="0" y="3651870"/>
            <a:ext cx="9143998" cy="54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1070206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Title Slide">
    <p:bg>
      <p:bgPr>
        <a:blipFill>
          <a:blip r:embed="rId2"/>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683568"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2710172"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4736776"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2" hasCustomPrompt="1"/>
          </p:nvPr>
        </p:nvSpPr>
        <p:spPr>
          <a:xfrm>
            <a:off x="6763380"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83958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572000" y="0"/>
            <a:ext cx="4572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Rectangle 2"/>
          <p:cNvSpPr/>
          <p:nvPr userDrawn="1"/>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0" hasCustomPrompt="1"/>
          </p:nvPr>
        </p:nvSpPr>
        <p:spPr>
          <a:xfrm>
            <a:off x="3225800" y="1183642"/>
            <a:ext cx="3146400" cy="1944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4851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120078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4" name="Picture Placeholder 2"/>
          <p:cNvSpPr>
            <a:spLocks noGrp="1"/>
          </p:cNvSpPr>
          <p:nvPr>
            <p:ph type="pic" idx="10" hasCustomPrompt="1"/>
          </p:nvPr>
        </p:nvSpPr>
        <p:spPr>
          <a:xfrm>
            <a:off x="4572000" y="289270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4568305" y="1200090"/>
            <a:ext cx="1416959" cy="16926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ectangle 9"/>
          <p:cNvSpPr/>
          <p:nvPr userDrawn="1"/>
        </p:nvSpPr>
        <p:spPr>
          <a:xfrm>
            <a:off x="3156888" y="2892706"/>
            <a:ext cx="1416959" cy="1692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86370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395997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39552" y="539550"/>
            <a:ext cx="3528392" cy="4068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460432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1" y="0"/>
            <a:ext cx="9138113" cy="2571750"/>
          </a:xfrm>
          <a:prstGeom prst="rect">
            <a:avLst/>
          </a:prstGeom>
          <a:solidFill>
            <a:schemeClr val="bg1">
              <a:lumMod val="7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4977152"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6889704"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426582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903995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5143500"/>
          </a:xfrm>
          <a:prstGeom prst="rect">
            <a:avLst/>
          </a:prstGeom>
          <a:solidFill>
            <a:schemeClr val="bg1">
              <a:lumMod val="75000"/>
            </a:schemeClr>
          </a:solidFill>
        </p:spPr>
        <p:txBody>
          <a:bodyPr lIns="1260000" anchor="ctr"/>
          <a:lstStyle>
            <a:lvl1pPr marL="0" indent="0" algn="l">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85398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46042"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8" name="Picture Placeholder 2"/>
          <p:cNvSpPr>
            <a:spLocks noGrp="1"/>
          </p:cNvSpPr>
          <p:nvPr>
            <p:ph type="pic" idx="10" hasCustomPrompt="1"/>
          </p:nvPr>
        </p:nvSpPr>
        <p:spPr>
          <a:xfrm>
            <a:off x="546042"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546042" y="2217207"/>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0" name="Rectangle 9"/>
          <p:cNvSpPr/>
          <p:nvPr userDrawn="1"/>
        </p:nvSpPr>
        <p:spPr>
          <a:xfrm>
            <a:off x="546042" y="4085904"/>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1" name="Picture Placeholder 2"/>
          <p:cNvSpPr>
            <a:spLocks noGrp="1"/>
          </p:cNvSpPr>
          <p:nvPr>
            <p:ph type="pic" idx="11" hasCustomPrompt="1"/>
          </p:nvPr>
        </p:nvSpPr>
        <p:spPr>
          <a:xfrm>
            <a:off x="2583307"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Picture Placeholder 2"/>
          <p:cNvSpPr>
            <a:spLocks noGrp="1"/>
          </p:cNvSpPr>
          <p:nvPr>
            <p:ph type="pic" idx="12" hasCustomPrompt="1"/>
          </p:nvPr>
        </p:nvSpPr>
        <p:spPr>
          <a:xfrm>
            <a:off x="2582971"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Rectangle 12"/>
          <p:cNvSpPr/>
          <p:nvPr userDrawn="1"/>
        </p:nvSpPr>
        <p:spPr>
          <a:xfrm>
            <a:off x="2582971" y="2217207"/>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4" name="Rectangle 13"/>
          <p:cNvSpPr/>
          <p:nvPr userDrawn="1"/>
        </p:nvSpPr>
        <p:spPr>
          <a:xfrm>
            <a:off x="2582635" y="4085904"/>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5" name="Picture Placeholder 2"/>
          <p:cNvSpPr>
            <a:spLocks noGrp="1"/>
          </p:cNvSpPr>
          <p:nvPr>
            <p:ph type="pic" idx="13" hasCustomPrompt="1"/>
          </p:nvPr>
        </p:nvSpPr>
        <p:spPr>
          <a:xfrm>
            <a:off x="4619900"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4" hasCustomPrompt="1"/>
          </p:nvPr>
        </p:nvSpPr>
        <p:spPr>
          <a:xfrm>
            <a:off x="461956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Rectangle 16"/>
          <p:cNvSpPr/>
          <p:nvPr userDrawn="1"/>
        </p:nvSpPr>
        <p:spPr>
          <a:xfrm>
            <a:off x="4619564" y="2217207"/>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8" name="Rectangle 17"/>
          <p:cNvSpPr/>
          <p:nvPr userDrawn="1"/>
        </p:nvSpPr>
        <p:spPr>
          <a:xfrm>
            <a:off x="4619228" y="4085904"/>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9" name="Picture Placeholder 2"/>
          <p:cNvSpPr>
            <a:spLocks noGrp="1"/>
          </p:cNvSpPr>
          <p:nvPr>
            <p:ph type="pic" idx="15" hasCustomPrompt="1"/>
          </p:nvPr>
        </p:nvSpPr>
        <p:spPr>
          <a:xfrm>
            <a:off x="6656494"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Picture Placeholder 2"/>
          <p:cNvSpPr>
            <a:spLocks noGrp="1"/>
          </p:cNvSpPr>
          <p:nvPr>
            <p:ph type="pic" idx="16" hasCustomPrompt="1"/>
          </p:nvPr>
        </p:nvSpPr>
        <p:spPr>
          <a:xfrm>
            <a:off x="665649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1" name="Rectangle 20"/>
          <p:cNvSpPr/>
          <p:nvPr userDrawn="1"/>
        </p:nvSpPr>
        <p:spPr>
          <a:xfrm>
            <a:off x="6656494" y="2217207"/>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22" name="Rectangle 21"/>
          <p:cNvSpPr/>
          <p:nvPr userDrawn="1"/>
        </p:nvSpPr>
        <p:spPr>
          <a:xfrm>
            <a:off x="6656494" y="4085904"/>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Tree>
    <p:extLst>
      <p:ext uri="{BB962C8B-B14F-4D97-AF65-F5344CB8AC3E}">
        <p14:creationId xmlns:p14="http://schemas.microsoft.com/office/powerpoint/2010/main" val="22277122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Rectangle 2"/>
          <p:cNvSpPr/>
          <p:nvPr userDrawn="1"/>
        </p:nvSpPr>
        <p:spPr>
          <a:xfrm>
            <a:off x="0" y="1239542"/>
            <a:ext cx="9144000" cy="3348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098" name="Picture 2" descr="D:\KBM-정애\014-Fullppt\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6568" y="1419622"/>
            <a:ext cx="5760640" cy="29299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Picture Placeholder 2"/>
          <p:cNvSpPr>
            <a:spLocks noGrp="1"/>
          </p:cNvSpPr>
          <p:nvPr>
            <p:ph type="pic" idx="1" hasCustomPrompt="1"/>
          </p:nvPr>
        </p:nvSpPr>
        <p:spPr>
          <a:xfrm>
            <a:off x="1070504" y="1806558"/>
            <a:ext cx="2701398" cy="19894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4938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5122" name="Picture 2" descr="D:\KBM-정애\014-Fullppt\PNG이미지\탭.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12052" y="483518"/>
            <a:ext cx="2049645" cy="2524422"/>
          </a:xfrm>
          <a:prstGeom prst="rect">
            <a:avLst/>
          </a:prstGeom>
          <a:noFill/>
          <a:extLst>
            <a:ext uri="{909E8E84-426E-40DD-AFC4-6F175D3DCCD1}">
              <a14:hiddenFill xmlns:a14="http://schemas.microsoft.com/office/drawing/2010/main">
                <a:solidFill>
                  <a:srgbClr val="FFFFFF"/>
                </a:solidFill>
              </a14:hiddenFill>
            </a:ext>
          </a:extLst>
        </p:spPr>
      </p:pic>
      <p:sp>
        <p:nvSpPr>
          <p:cNvPr id="2" name="Picture Placeholder 2"/>
          <p:cNvSpPr>
            <a:spLocks noGrp="1"/>
          </p:cNvSpPr>
          <p:nvPr>
            <p:ph type="pic" idx="1" hasCustomPrompt="1"/>
          </p:nvPr>
        </p:nvSpPr>
        <p:spPr>
          <a:xfrm>
            <a:off x="3836710" y="731206"/>
            <a:ext cx="1440672" cy="1803564"/>
          </a:xfrm>
          <a:prstGeom prst="rect">
            <a:avLst/>
          </a:prstGeom>
          <a:solidFill>
            <a:schemeClr val="bg1">
              <a:lumMod val="95000"/>
            </a:schemeClr>
          </a:solidFill>
          <a:ln w="38100">
            <a:noFill/>
          </a:ln>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289933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3075"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52"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3128"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7404"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3" name="Picture Placeholder 2"/>
          <p:cNvSpPr>
            <a:spLocks noGrp="1"/>
          </p:cNvSpPr>
          <p:nvPr>
            <p:ph type="pic" idx="1" hasCustomPrompt="1"/>
          </p:nvPr>
        </p:nvSpPr>
        <p:spPr>
          <a:xfrm>
            <a:off x="1351812"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Picture Placeholder 2"/>
          <p:cNvSpPr>
            <a:spLocks noGrp="1"/>
          </p:cNvSpPr>
          <p:nvPr>
            <p:ph type="pic" idx="10" hasCustomPrompt="1"/>
          </p:nvPr>
        </p:nvSpPr>
        <p:spPr>
          <a:xfrm>
            <a:off x="3841834"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4" name="Picture Placeholder 2"/>
          <p:cNvSpPr>
            <a:spLocks noGrp="1"/>
          </p:cNvSpPr>
          <p:nvPr>
            <p:ph type="pic" idx="11" hasCustomPrompt="1"/>
          </p:nvPr>
        </p:nvSpPr>
        <p:spPr>
          <a:xfrm>
            <a:off x="6331856"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8493305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2" name="Rounded Rectangle 11"/>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14"/>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lt"/>
            </a:endParaRPr>
          </a:p>
        </p:txBody>
      </p:sp>
      <p:sp>
        <p:nvSpPr>
          <p:cNvPr id="16" name="Half Frame 15"/>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n-lt"/>
            </a:endParaRPr>
          </a:p>
        </p:txBody>
      </p:sp>
    </p:spTree>
    <p:extLst>
      <p:ext uri="{BB962C8B-B14F-4D97-AF65-F5344CB8AC3E}">
        <p14:creationId xmlns:p14="http://schemas.microsoft.com/office/powerpoint/2010/main" val="1741248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424509196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828942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67150585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85397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223491439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7664" y="25735"/>
            <a:ext cx="7596336"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810975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36933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572000" y="0"/>
            <a:ext cx="4572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Rectangle 2"/>
          <p:cNvSpPr/>
          <p:nvPr userDrawn="1"/>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0" hasCustomPrompt="1"/>
          </p:nvPr>
        </p:nvSpPr>
        <p:spPr>
          <a:xfrm>
            <a:off x="3225800" y="1183642"/>
            <a:ext cx="3146400" cy="1944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969100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837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7664" y="25735"/>
            <a:ext cx="7596336"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577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heme" Target="../theme/theme2.xml"/><Relationship Id="rId2" Type="http://schemas.openxmlformats.org/officeDocument/2006/relationships/slideLayout" Target="../slideLayouts/slideLayout9.xml"/><Relationship Id="rId16" Type="http://schemas.openxmlformats.org/officeDocument/2006/relationships/slideLayout" Target="../slideLayouts/slideLayout23.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478714"/>
      </p:ext>
    </p:extLst>
  </p:cSld>
  <p:clrMap bg1="lt1" tx1="dk1" bg2="lt2" tx2="dk2" accent1="accent1" accent2="accent2" accent3="accent3" accent4="accent4" accent5="accent5" accent6="accent6" hlink="hlink" folHlink="folHlink"/>
  <p:sldLayoutIdLst>
    <p:sldLayoutId id="2147483662" r:id="rId1"/>
    <p:sldLayoutId id="2147483673" r:id="rId2"/>
    <p:sldLayoutId id="2147483663" r:id="rId3"/>
    <p:sldLayoutId id="2147483677" r:id="rId4"/>
    <p:sldLayoutId id="2147483679" r:id="rId5"/>
    <p:sldLayoutId id="2147483680" r:id="rId6"/>
    <p:sldLayoutId id="2147483681" r:id="rId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81477"/>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8" r:id="rId3"/>
    <p:sldLayoutId id="2147483665" r:id="rId4"/>
    <p:sldLayoutId id="2147483667" r:id="rId5"/>
    <p:sldLayoutId id="2147483669" r:id="rId6"/>
    <p:sldLayoutId id="2147483670" r:id="rId7"/>
    <p:sldLayoutId id="2147483671" r:id="rId8"/>
    <p:sldLayoutId id="2147483672" r:id="rId9"/>
    <p:sldLayoutId id="2147483675" r:id="rId10"/>
    <p:sldLayoutId id="2147483674" r:id="rId11"/>
    <p:sldLayoutId id="2147483666" r:id="rId12"/>
    <p:sldLayoutId id="2147483657" r:id="rId13"/>
    <p:sldLayoutId id="2147483676" r:id="rId14"/>
    <p:sldLayoutId id="2147483678" r:id="rId15"/>
    <p:sldLayoutId id="2147483682"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9947127"/>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7.webp"/><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chart" Target="../charts/chart3.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1" y="4149637"/>
            <a:ext cx="9143999" cy="207553"/>
          </a:xfrm>
          <a:prstGeom prst="rect">
            <a:avLst/>
          </a:prstGeom>
        </p:spPr>
        <p:txBody>
          <a:bodyPr/>
          <a:lstStyle/>
          <a:p>
            <a:pPr algn="ctr" fontAlgn="auto">
              <a:spcBef>
                <a:spcPts val="0"/>
              </a:spcBef>
              <a:spcAft>
                <a:spcPts val="0"/>
              </a:spcAft>
              <a:defRPr/>
            </a:pPr>
            <a:r>
              <a:rPr lang="en-US" altLang="ko-KR" sz="1800" b="1" dirty="0">
                <a:solidFill>
                  <a:schemeClr val="tx1">
                    <a:lumMod val="75000"/>
                    <a:lumOff val="25000"/>
                  </a:schemeClr>
                </a:solidFill>
                <a:latin typeface="Agency FB" panose="020B0503020202020204" pitchFamily="34" charset="0"/>
              </a:rPr>
              <a:t>Proactive Cyber Defense</a:t>
            </a:r>
          </a:p>
        </p:txBody>
      </p:sp>
      <p:sp>
        <p:nvSpPr>
          <p:cNvPr id="3" name="Title 2"/>
          <p:cNvSpPr>
            <a:spLocks noGrp="1"/>
          </p:cNvSpPr>
          <p:nvPr>
            <p:ph type="title"/>
          </p:nvPr>
        </p:nvSpPr>
        <p:spPr>
          <a:xfrm>
            <a:off x="0" y="3651870"/>
            <a:ext cx="9143998" cy="435932"/>
          </a:xfrm>
          <a:prstGeom prst="rect">
            <a:avLst/>
          </a:prstGeom>
        </p:spPr>
        <p:txBody>
          <a:bodyPr/>
          <a:lstStyle/>
          <a:p>
            <a:r>
              <a:rPr lang="en-US" altLang="ko-KR" dirty="0">
                <a:latin typeface="Agency FB" panose="020B0503020202020204" pitchFamily="34" charset="0"/>
                <a:ea typeface="맑은 고딕" pitchFamily="50" charset="-127"/>
              </a:rPr>
              <a:t>VEHERE Interactive</a:t>
            </a:r>
            <a:endParaRPr lang="ko-KR" altLang="en-US" dirty="0">
              <a:latin typeface="Agency FB" panose="020B0503020202020204" pitchFamily="34" charset="0"/>
            </a:endParaRPr>
          </a:p>
        </p:txBody>
      </p:sp>
      <p:sp>
        <p:nvSpPr>
          <p:cNvPr id="2" name="Rectangle 1">
            <a:extLst>
              <a:ext uri="{FF2B5EF4-FFF2-40B4-BE49-F238E27FC236}">
                <a16:creationId xmlns:a16="http://schemas.microsoft.com/office/drawing/2014/main" id="{FE6B309D-E5A9-4964-955F-F766DC7191C6}"/>
              </a:ext>
            </a:extLst>
          </p:cNvPr>
          <p:cNvSpPr/>
          <p:nvPr/>
        </p:nvSpPr>
        <p:spPr>
          <a:xfrm>
            <a:off x="2881423" y="732432"/>
            <a:ext cx="3202745" cy="1850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Title 2">
            <a:extLst>
              <a:ext uri="{FF2B5EF4-FFF2-40B4-BE49-F238E27FC236}">
                <a16:creationId xmlns:a16="http://schemas.microsoft.com/office/drawing/2014/main" id="{429685E0-EC6B-493F-BEF5-E97381376C2E}"/>
              </a:ext>
            </a:extLst>
          </p:cNvPr>
          <p:cNvSpPr txBox="1">
            <a:spLocks/>
          </p:cNvSpPr>
          <p:nvPr/>
        </p:nvSpPr>
        <p:spPr>
          <a:xfrm>
            <a:off x="2881423" y="1387913"/>
            <a:ext cx="3202746" cy="540000"/>
          </a:xfrm>
          <a:prstGeom prst="rect">
            <a:avLst/>
          </a:prstGeom>
        </p:spPr>
        <p:txBody>
          <a:bodyPr anchor="ctr">
            <a:noAutofit/>
          </a:bodyPr>
          <a:lstStyle>
            <a:lvl1pPr algn="ctr" defTabSz="914400" rtl="0" eaLnBrk="1" latinLnBrk="1" hangingPunct="1">
              <a:spcBef>
                <a:spcPct val="0"/>
              </a:spcBef>
              <a:buNone/>
              <a:defRPr sz="3600" b="1" kern="1200" baseline="0">
                <a:solidFill>
                  <a:schemeClr val="tx1">
                    <a:lumMod val="75000"/>
                    <a:lumOff val="25000"/>
                  </a:schemeClr>
                </a:solidFill>
                <a:effectLst/>
                <a:latin typeface="+mj-lt"/>
                <a:ea typeface="+mj-ea"/>
                <a:cs typeface="Arial" pitchFamily="34" charset="0"/>
              </a:defRPr>
            </a:lvl1pPr>
          </a:lstStyle>
          <a:p>
            <a:r>
              <a:rPr lang="en-US" altLang="ko-KR" dirty="0">
                <a:latin typeface="Agency FB" panose="020B0503020202020204" pitchFamily="34" charset="0"/>
                <a:ea typeface="맑은 고딕" pitchFamily="50" charset="-127"/>
              </a:rPr>
              <a:t>ANOMALY </a:t>
            </a:r>
          </a:p>
          <a:p>
            <a:r>
              <a:rPr lang="en-US" altLang="ko-KR" sz="3000" dirty="0">
                <a:latin typeface="Agency FB" panose="020B0503020202020204" pitchFamily="34" charset="0"/>
                <a:ea typeface="맑은 고딕" pitchFamily="50" charset="-127"/>
              </a:rPr>
              <a:t>Device Fingerprinting</a:t>
            </a:r>
            <a:endParaRPr lang="ko-KR" altLang="en-US" sz="3000" dirty="0">
              <a:latin typeface="Agency FB" panose="020B0503020202020204" pitchFamily="34" charset="0"/>
            </a:endParaRPr>
          </a:p>
        </p:txBody>
      </p:sp>
      <p:pic>
        <p:nvPicPr>
          <p:cNvPr id="12" name="Picture 11">
            <a:extLst>
              <a:ext uri="{FF2B5EF4-FFF2-40B4-BE49-F238E27FC236}">
                <a16:creationId xmlns:a16="http://schemas.microsoft.com/office/drawing/2014/main" id="{73A73B28-6781-4F64-AD9D-6E1B0E0938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951" y="4363380"/>
            <a:ext cx="720081" cy="743411"/>
          </a:xfrm>
          <a:prstGeom prst="rect">
            <a:avLst/>
          </a:prstGeom>
        </p:spPr>
      </p:pic>
      <p:sp>
        <p:nvSpPr>
          <p:cNvPr id="13" name="TextBox 12">
            <a:extLst>
              <a:ext uri="{FF2B5EF4-FFF2-40B4-BE49-F238E27FC236}">
                <a16:creationId xmlns:a16="http://schemas.microsoft.com/office/drawing/2014/main" id="{8E18A556-EA5A-49CC-AB95-9B148DB0403E}"/>
              </a:ext>
            </a:extLst>
          </p:cNvPr>
          <p:cNvSpPr txBox="1"/>
          <p:nvPr/>
        </p:nvSpPr>
        <p:spPr>
          <a:xfrm>
            <a:off x="7596336" y="4847351"/>
            <a:ext cx="3851920" cy="276999"/>
          </a:xfrm>
          <a:prstGeom prst="rect">
            <a:avLst/>
          </a:prstGeom>
          <a:noFill/>
        </p:spPr>
        <p:txBody>
          <a:bodyPr wrap="square" rtlCol="0">
            <a:spAutoFit/>
          </a:bodyPr>
          <a:lstStyle/>
          <a:p>
            <a:r>
              <a:rPr lang="en-IN" sz="1200" b="1" dirty="0">
                <a:latin typeface="Agency FB" panose="020B0503020202020204" pitchFamily="34" charset="0"/>
              </a:rPr>
              <a:t>RITAM GHOSH   160111046</a:t>
            </a:r>
          </a:p>
        </p:txBody>
      </p:sp>
      <p:pic>
        <p:nvPicPr>
          <p:cNvPr id="14" name="Picture 13">
            <a:extLst>
              <a:ext uri="{FF2B5EF4-FFF2-40B4-BE49-F238E27FC236}">
                <a16:creationId xmlns:a16="http://schemas.microsoft.com/office/drawing/2014/main" id="{A65F6405-81B5-443E-BD91-071D8B3681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921" y="3458"/>
            <a:ext cx="853248" cy="853248"/>
          </a:xfrm>
          <a:prstGeom prst="rect">
            <a:avLst/>
          </a:prstGeom>
        </p:spPr>
      </p:pic>
      <p:pic>
        <p:nvPicPr>
          <p:cNvPr id="16" name="Picture 15">
            <a:extLst>
              <a:ext uri="{FF2B5EF4-FFF2-40B4-BE49-F238E27FC236}">
                <a16:creationId xmlns:a16="http://schemas.microsoft.com/office/drawing/2014/main" id="{CA90E0E1-1F24-4105-B752-C38E8AD06F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58046" y="-5103"/>
            <a:ext cx="737535" cy="737535"/>
          </a:xfrm>
          <a:prstGeom prst="rect">
            <a:avLst/>
          </a:prstGeom>
        </p:spPr>
      </p:pic>
      <p:sp>
        <p:nvSpPr>
          <p:cNvPr id="17" name="TextBox 16">
            <a:extLst>
              <a:ext uri="{FF2B5EF4-FFF2-40B4-BE49-F238E27FC236}">
                <a16:creationId xmlns:a16="http://schemas.microsoft.com/office/drawing/2014/main" id="{0BAC9CD0-3A96-47C9-8BA2-855BCDC003BD}"/>
              </a:ext>
            </a:extLst>
          </p:cNvPr>
          <p:cNvSpPr txBox="1"/>
          <p:nvPr/>
        </p:nvSpPr>
        <p:spPr>
          <a:xfrm>
            <a:off x="0" y="4847351"/>
            <a:ext cx="3993297" cy="276999"/>
          </a:xfrm>
          <a:prstGeom prst="rect">
            <a:avLst/>
          </a:prstGeom>
          <a:noFill/>
        </p:spPr>
        <p:txBody>
          <a:bodyPr wrap="square" rtlCol="0">
            <a:spAutoFit/>
          </a:bodyPr>
          <a:lstStyle/>
          <a:p>
            <a:r>
              <a:rPr lang="en-IN" sz="1200" b="1" dirty="0">
                <a:latin typeface="Agency FB" panose="020B0503020202020204" pitchFamily="34" charset="0"/>
              </a:rPr>
              <a:t>Internship 2020 BTech CSE CSF</a:t>
            </a:r>
          </a:p>
        </p:txBody>
      </p:sp>
    </p:spTree>
    <p:extLst>
      <p:ext uri="{BB962C8B-B14F-4D97-AF65-F5344CB8AC3E}">
        <p14:creationId xmlns:p14="http://schemas.microsoft.com/office/powerpoint/2010/main" val="2742331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76056" y="479222"/>
            <a:ext cx="5472608" cy="542078"/>
          </a:xfrm>
        </p:spPr>
        <p:txBody>
          <a:bodyPr/>
          <a:lstStyle/>
          <a:p>
            <a:pPr>
              <a:defRPr/>
            </a:pPr>
            <a:r>
              <a:rPr lang="en-US" altLang="ko-KR" sz="4000" b="1" dirty="0">
                <a:solidFill>
                  <a:schemeClr val="accent1"/>
                </a:solidFill>
                <a:latin typeface="Agency FB" panose="020B0503020202020204" pitchFamily="34" charset="0"/>
              </a:rPr>
              <a:t>Activity Diagram</a:t>
            </a:r>
          </a:p>
        </p:txBody>
      </p:sp>
      <p:sp>
        <p:nvSpPr>
          <p:cNvPr id="4" name="Text Placeholder 3"/>
          <p:cNvSpPr>
            <a:spLocks noGrp="1"/>
          </p:cNvSpPr>
          <p:nvPr>
            <p:ph type="body" sz="quarter" idx="11"/>
          </p:nvPr>
        </p:nvSpPr>
        <p:spPr>
          <a:xfrm>
            <a:off x="5041547" y="876762"/>
            <a:ext cx="3888432" cy="1800200"/>
          </a:xfrm>
          <a:prstGeom prst="rect">
            <a:avLst/>
          </a:prstGeom>
        </p:spPr>
        <p:txBody>
          <a:bodyPr/>
          <a:lstStyle/>
          <a:p>
            <a:pPr algn="just"/>
            <a:r>
              <a:rPr lang="en-US" dirty="0">
                <a:solidFill>
                  <a:schemeClr val="accent2">
                    <a:lumMod val="50000"/>
                  </a:schemeClr>
                </a:solidFill>
                <a:latin typeface="Agency FB" panose="020B0503020202020204" pitchFamily="34" charset="0"/>
              </a:rPr>
              <a:t>Activity Diagram shows the relationship between client / user with Admin / Service / Developer. Here the client / user is connected with apps, service, devices, data &amp; info. Whereas admin / service &amp; developer are connected with test data, models, algo, track records. This as a whole then passes through methodology stages </a:t>
            </a:r>
            <a:endParaRPr lang="ko-KR" altLang="en-US" b="1" dirty="0">
              <a:solidFill>
                <a:schemeClr val="accent2">
                  <a:lumMod val="50000"/>
                </a:schemeClr>
              </a:solidFill>
              <a:latin typeface="Agency FB" panose="020B0503020202020204" pitchFamily="34" charset="0"/>
            </a:endParaRPr>
          </a:p>
        </p:txBody>
      </p:sp>
      <p:grpSp>
        <p:nvGrpSpPr>
          <p:cNvPr id="6" name="Group 5"/>
          <p:cNvGrpSpPr/>
          <p:nvPr/>
        </p:nvGrpSpPr>
        <p:grpSpPr>
          <a:xfrm>
            <a:off x="4881703" y="411954"/>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1" name="Picture 10">
            <a:extLst>
              <a:ext uri="{FF2B5EF4-FFF2-40B4-BE49-F238E27FC236}">
                <a16:creationId xmlns:a16="http://schemas.microsoft.com/office/drawing/2014/main" id="{EA4034DD-6BBA-408D-A805-1F70CD546D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580678"/>
            <a:ext cx="2981741" cy="3877216"/>
          </a:xfrm>
          <a:prstGeom prst="rect">
            <a:avLst/>
          </a:prstGeom>
        </p:spPr>
      </p:pic>
      <p:pic>
        <p:nvPicPr>
          <p:cNvPr id="13" name="Picture 12">
            <a:extLst>
              <a:ext uri="{FF2B5EF4-FFF2-40B4-BE49-F238E27FC236}">
                <a16:creationId xmlns:a16="http://schemas.microsoft.com/office/drawing/2014/main" id="{0BD973F0-4AB0-4E9D-8F2C-A828310D2F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8064" y="2312601"/>
            <a:ext cx="3431025" cy="2145293"/>
          </a:xfrm>
          <a:prstGeom prst="rect">
            <a:avLst/>
          </a:prstGeom>
        </p:spPr>
      </p:pic>
    </p:spTree>
    <p:extLst>
      <p:ext uri="{BB962C8B-B14F-4D97-AF65-F5344CB8AC3E}">
        <p14:creationId xmlns:p14="http://schemas.microsoft.com/office/powerpoint/2010/main" val="312870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63688" y="265638"/>
            <a:ext cx="5472608" cy="542078"/>
          </a:xfrm>
        </p:spPr>
        <p:txBody>
          <a:bodyPr/>
          <a:lstStyle/>
          <a:p>
            <a:pPr>
              <a:defRPr/>
            </a:pPr>
            <a:r>
              <a:rPr lang="en-US" b="1" dirty="0">
                <a:solidFill>
                  <a:schemeClr val="accent1">
                    <a:lumMod val="50000"/>
                  </a:schemeClr>
                </a:solidFill>
                <a:latin typeface="Agency FB" panose="020B0503020202020204" pitchFamily="34" charset="0"/>
              </a:rPr>
              <a:t>Flow Diagram</a:t>
            </a:r>
            <a:endParaRPr lang="en-US" altLang="ko-KR" sz="4000" b="1" dirty="0">
              <a:solidFill>
                <a:schemeClr val="accent1">
                  <a:lumMod val="50000"/>
                </a:schemeClr>
              </a:solidFill>
              <a:latin typeface="Agency FB" panose="020B0503020202020204" pitchFamily="34" charset="0"/>
            </a:endParaRPr>
          </a:p>
        </p:txBody>
      </p:sp>
      <p:sp>
        <p:nvSpPr>
          <p:cNvPr id="4" name="Text Placeholder 3"/>
          <p:cNvSpPr>
            <a:spLocks noGrp="1"/>
          </p:cNvSpPr>
          <p:nvPr>
            <p:ph type="body" sz="quarter" idx="11"/>
          </p:nvPr>
        </p:nvSpPr>
        <p:spPr>
          <a:xfrm>
            <a:off x="1763688" y="876762"/>
            <a:ext cx="6768752" cy="720755"/>
          </a:xfrm>
          <a:prstGeom prst="rect">
            <a:avLst/>
          </a:prstGeom>
        </p:spPr>
        <p:txBody>
          <a:bodyPr/>
          <a:lstStyle/>
          <a:p>
            <a:pPr algn="just"/>
            <a:r>
              <a:rPr lang="en-IN" dirty="0">
                <a:solidFill>
                  <a:schemeClr val="accent2">
                    <a:lumMod val="50000"/>
                  </a:schemeClr>
                </a:solidFill>
                <a:latin typeface="Agency FB" panose="020B0503020202020204" pitchFamily="34" charset="0"/>
              </a:rPr>
              <a:t>It denotes flow of data which takes places during testing &amp; training using CNN &amp; TensorFlow. Here the process begins with loading datasets where the datasets are then pre-processed &amp; normalized then passes through CNN model</a:t>
            </a:r>
            <a:r>
              <a:rPr lang="en-IN" baseline="30000" dirty="0">
                <a:solidFill>
                  <a:schemeClr val="accent2">
                    <a:lumMod val="50000"/>
                  </a:schemeClr>
                </a:solidFill>
                <a:latin typeface="Agency FB" panose="020B0503020202020204" pitchFamily="34" charset="0"/>
              </a:rPr>
              <a:t> </a:t>
            </a:r>
            <a:r>
              <a:rPr lang="en-IN" dirty="0">
                <a:solidFill>
                  <a:schemeClr val="accent2">
                    <a:lumMod val="50000"/>
                  </a:schemeClr>
                </a:solidFill>
                <a:latin typeface="Agency FB" panose="020B0503020202020204" pitchFamily="34" charset="0"/>
              </a:rPr>
              <a:t> where loss functions are defined then trained in a network. Then finally data are tested and prediction are processed.</a:t>
            </a:r>
          </a:p>
        </p:txBody>
      </p:sp>
      <p:grpSp>
        <p:nvGrpSpPr>
          <p:cNvPr id="6" name="Group 5"/>
          <p:cNvGrpSpPr/>
          <p:nvPr/>
        </p:nvGrpSpPr>
        <p:grpSpPr>
          <a:xfrm>
            <a:off x="1475656" y="200149"/>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2" name="Picture 11">
            <a:extLst>
              <a:ext uri="{FF2B5EF4-FFF2-40B4-BE49-F238E27FC236}">
                <a16:creationId xmlns:a16="http://schemas.microsoft.com/office/drawing/2014/main" id="{B872984F-9DDE-487F-9357-723EB105032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258881" y="1817884"/>
            <a:ext cx="5778366" cy="2448854"/>
          </a:xfrm>
          <a:prstGeom prst="rect">
            <a:avLst/>
          </a:prstGeom>
        </p:spPr>
      </p:pic>
    </p:spTree>
    <p:extLst>
      <p:ext uri="{BB962C8B-B14F-4D97-AF65-F5344CB8AC3E}">
        <p14:creationId xmlns:p14="http://schemas.microsoft.com/office/powerpoint/2010/main" val="2215714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63688" y="265638"/>
            <a:ext cx="5472608" cy="542078"/>
          </a:xfrm>
        </p:spPr>
        <p:txBody>
          <a:bodyPr/>
          <a:lstStyle/>
          <a:p>
            <a:pPr>
              <a:defRPr/>
            </a:pPr>
            <a:r>
              <a:rPr lang="en-US" b="1" dirty="0">
                <a:solidFill>
                  <a:schemeClr val="accent1">
                    <a:lumMod val="50000"/>
                  </a:schemeClr>
                </a:solidFill>
                <a:latin typeface="Agency FB" panose="020B0503020202020204" pitchFamily="34" charset="0"/>
                <a:ea typeface="Times New Roman" panose="02020603050405020304" pitchFamily="18" charset="0"/>
              </a:rPr>
              <a:t>Anomaly Detection Architecture</a:t>
            </a:r>
            <a:endParaRPr lang="en-US" altLang="ko-KR" sz="4000" b="1" dirty="0">
              <a:solidFill>
                <a:schemeClr val="accent1">
                  <a:lumMod val="50000"/>
                </a:schemeClr>
              </a:solidFill>
              <a:latin typeface="Agency FB" panose="020B0503020202020204" pitchFamily="34" charset="0"/>
            </a:endParaRPr>
          </a:p>
        </p:txBody>
      </p:sp>
      <p:sp>
        <p:nvSpPr>
          <p:cNvPr id="4" name="Text Placeholder 3"/>
          <p:cNvSpPr>
            <a:spLocks noGrp="1"/>
          </p:cNvSpPr>
          <p:nvPr>
            <p:ph type="body" sz="quarter" idx="11"/>
          </p:nvPr>
        </p:nvSpPr>
        <p:spPr>
          <a:xfrm>
            <a:off x="1763688" y="876762"/>
            <a:ext cx="7056784" cy="720755"/>
          </a:xfrm>
          <a:prstGeom prst="rect">
            <a:avLst/>
          </a:prstGeom>
        </p:spPr>
        <p:txBody>
          <a:bodyPr/>
          <a:lstStyle/>
          <a:p>
            <a:pPr algn="just"/>
            <a:r>
              <a:rPr lang="en-US" dirty="0"/>
              <a:t>It denotes flow of models used for anomaly detection, where cluster &amp; classified training data are passes through tensor flow and Hankel tensor</a:t>
            </a:r>
            <a:r>
              <a:rPr lang="en-IN" baseline="30000" dirty="0"/>
              <a:t> </a:t>
            </a:r>
            <a:r>
              <a:rPr lang="en-US" dirty="0"/>
              <a:t>specifications, where the datasets are processed with </a:t>
            </a:r>
          </a:p>
          <a:p>
            <a:pPr algn="just"/>
            <a:r>
              <a:rPr lang="en-US" dirty="0"/>
              <a:t>different stages to achieve desire outputs.</a:t>
            </a:r>
            <a:endParaRPr lang="en-IN" dirty="0"/>
          </a:p>
        </p:txBody>
      </p:sp>
      <p:grpSp>
        <p:nvGrpSpPr>
          <p:cNvPr id="6" name="Group 5"/>
          <p:cNvGrpSpPr/>
          <p:nvPr/>
        </p:nvGrpSpPr>
        <p:grpSpPr>
          <a:xfrm>
            <a:off x="1475656" y="200149"/>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1" name="Picture 10">
            <a:extLst>
              <a:ext uri="{FF2B5EF4-FFF2-40B4-BE49-F238E27FC236}">
                <a16:creationId xmlns:a16="http://schemas.microsoft.com/office/drawing/2014/main" id="{65E2383D-E34A-4192-9497-52FB42C11F4B}"/>
              </a:ext>
            </a:extLst>
          </p:cNvPr>
          <p:cNvPicPr/>
          <p:nvPr/>
        </p:nvPicPr>
        <p:blipFill>
          <a:blip r:embed="rId2">
            <a:extLst>
              <a:ext uri="{28A0092B-C50C-407E-A947-70E740481C1C}">
                <a14:useLocalDpi xmlns:a14="http://schemas.microsoft.com/office/drawing/2010/main" val="0"/>
              </a:ext>
            </a:extLst>
          </a:blip>
          <a:stretch>
            <a:fillRect/>
          </a:stretch>
        </p:blipFill>
        <p:spPr>
          <a:xfrm>
            <a:off x="3131840" y="1666563"/>
            <a:ext cx="4467860" cy="3351530"/>
          </a:xfrm>
          <a:prstGeom prst="rect">
            <a:avLst/>
          </a:prstGeom>
        </p:spPr>
      </p:pic>
    </p:spTree>
    <p:extLst>
      <p:ext uri="{BB962C8B-B14F-4D97-AF65-F5344CB8AC3E}">
        <p14:creationId xmlns:p14="http://schemas.microsoft.com/office/powerpoint/2010/main" val="2362932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660618" y="2138277"/>
            <a:ext cx="5472608" cy="542078"/>
          </a:xfrm>
        </p:spPr>
        <p:txBody>
          <a:bodyPr/>
          <a:lstStyle/>
          <a:p>
            <a:pPr lvl="0">
              <a:spcBef>
                <a:spcPts val="0"/>
              </a:spcBef>
              <a:defRPr/>
            </a:pPr>
            <a:r>
              <a:rPr lang="en-US" altLang="ko-KR" b="1" dirty="0">
                <a:solidFill>
                  <a:schemeClr val="accent1">
                    <a:lumMod val="50000"/>
                  </a:schemeClr>
                </a:solidFill>
                <a:latin typeface="Agency FB" panose="020B0503020202020204" pitchFamily="34" charset="0"/>
              </a:rPr>
              <a:t>Perspective &amp; Functionality</a:t>
            </a:r>
          </a:p>
        </p:txBody>
      </p:sp>
      <p:sp>
        <p:nvSpPr>
          <p:cNvPr id="4" name="Text Placeholder 3"/>
          <p:cNvSpPr>
            <a:spLocks noGrp="1"/>
          </p:cNvSpPr>
          <p:nvPr>
            <p:ph type="body" sz="quarter" idx="11"/>
          </p:nvPr>
        </p:nvSpPr>
        <p:spPr>
          <a:xfrm>
            <a:off x="3671392" y="2680355"/>
            <a:ext cx="5472608" cy="251435"/>
          </a:xfrm>
          <a:prstGeom prst="rect">
            <a:avLst/>
          </a:prstGeom>
        </p:spPr>
        <p:txBody>
          <a:bodyPr/>
          <a:lstStyle/>
          <a:p>
            <a:r>
              <a:rPr lang="en-US" altLang="ko-KR" b="1" dirty="0">
                <a:solidFill>
                  <a:schemeClr val="accent2">
                    <a:lumMod val="75000"/>
                  </a:schemeClr>
                </a:solidFill>
                <a:latin typeface="Agency FB" panose="020B0503020202020204" pitchFamily="34" charset="0"/>
              </a:rPr>
              <a:t>Vehere Interactive   Proactive Cyber Defense </a:t>
            </a:r>
            <a:endParaRPr lang="ko-KR" altLang="en-US" b="1" dirty="0">
              <a:solidFill>
                <a:schemeClr val="accent2">
                  <a:lumMod val="75000"/>
                </a:schemeClr>
              </a:solidFill>
              <a:latin typeface="Agency FB" panose="020B0503020202020204" pitchFamily="34" charset="0"/>
            </a:endParaRPr>
          </a:p>
        </p:txBody>
      </p:sp>
      <p:grpSp>
        <p:nvGrpSpPr>
          <p:cNvPr id="6" name="Group 5"/>
          <p:cNvGrpSpPr/>
          <p:nvPr/>
        </p:nvGrpSpPr>
        <p:grpSpPr>
          <a:xfrm>
            <a:off x="3440653" y="2214190"/>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3" name="Picture 2">
            <a:extLst>
              <a:ext uri="{FF2B5EF4-FFF2-40B4-BE49-F238E27FC236}">
                <a16:creationId xmlns:a16="http://schemas.microsoft.com/office/drawing/2014/main" id="{59BF6F22-7BB6-4430-AF26-9E0CC6469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64" y="2996452"/>
            <a:ext cx="3514725" cy="1304925"/>
          </a:xfrm>
          <a:prstGeom prst="rect">
            <a:avLst/>
          </a:prstGeom>
        </p:spPr>
      </p:pic>
    </p:spTree>
    <p:extLst>
      <p:ext uri="{BB962C8B-B14F-4D97-AF65-F5344CB8AC3E}">
        <p14:creationId xmlns:p14="http://schemas.microsoft.com/office/powerpoint/2010/main" val="550577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Chart 2">
            <a:extLst>
              <a:ext uri="{FF2B5EF4-FFF2-40B4-BE49-F238E27FC236}">
                <a16:creationId xmlns:a16="http://schemas.microsoft.com/office/drawing/2014/main" id="{8F110771-1394-460F-9116-DF97788E69CD}"/>
              </a:ext>
            </a:extLst>
          </p:cNvPr>
          <p:cNvGraphicFramePr/>
          <p:nvPr/>
        </p:nvGraphicFramePr>
        <p:xfrm>
          <a:off x="511540" y="1239092"/>
          <a:ext cx="2764316" cy="27441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1" name="Chart 2">
            <a:extLst>
              <a:ext uri="{FF2B5EF4-FFF2-40B4-BE49-F238E27FC236}">
                <a16:creationId xmlns:a16="http://schemas.microsoft.com/office/drawing/2014/main" id="{88531F76-F172-4855-8E9E-B70B4DB8011E}"/>
              </a:ext>
            </a:extLst>
          </p:cNvPr>
          <p:cNvGraphicFramePr/>
          <p:nvPr/>
        </p:nvGraphicFramePr>
        <p:xfrm>
          <a:off x="3204177" y="1239092"/>
          <a:ext cx="2764316" cy="27441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2" name="Chart 2">
            <a:extLst>
              <a:ext uri="{FF2B5EF4-FFF2-40B4-BE49-F238E27FC236}">
                <a16:creationId xmlns:a16="http://schemas.microsoft.com/office/drawing/2014/main" id="{ADE54E24-7450-4612-A781-7BE3832ACE06}"/>
              </a:ext>
            </a:extLst>
          </p:cNvPr>
          <p:cNvGraphicFramePr/>
          <p:nvPr/>
        </p:nvGraphicFramePr>
        <p:xfrm>
          <a:off x="5896814" y="1239092"/>
          <a:ext cx="2764316" cy="2744101"/>
        </p:xfrm>
        <a:graphic>
          <a:graphicData uri="http://schemas.openxmlformats.org/drawingml/2006/chart">
            <c:chart xmlns:c="http://schemas.openxmlformats.org/drawingml/2006/chart" xmlns:r="http://schemas.openxmlformats.org/officeDocument/2006/relationships" r:id="rId5"/>
          </a:graphicData>
        </a:graphic>
      </p:graphicFrame>
      <p:sp>
        <p:nvSpPr>
          <p:cNvPr id="2" name="Title 1"/>
          <p:cNvSpPr>
            <a:spLocks noGrp="1"/>
          </p:cNvSpPr>
          <p:nvPr>
            <p:ph type="title"/>
          </p:nvPr>
        </p:nvSpPr>
        <p:spPr/>
        <p:txBody>
          <a:bodyPr/>
          <a:lstStyle/>
          <a:p>
            <a:r>
              <a:rPr lang="en-US" dirty="0">
                <a:solidFill>
                  <a:schemeClr val="accent3">
                    <a:lumMod val="75000"/>
                  </a:schemeClr>
                </a:solidFill>
                <a:latin typeface="Agency FB" panose="020B0503020202020204" pitchFamily="34" charset="0"/>
              </a:rPr>
              <a:t>PROJECT FUNCTIONALITY</a:t>
            </a:r>
            <a:endParaRPr lang="ko-KR" altLang="en-US" dirty="0">
              <a:solidFill>
                <a:schemeClr val="accent3">
                  <a:lumMod val="75000"/>
                </a:schemeClr>
              </a:solidFill>
              <a:latin typeface="Agency FB" panose="020B0503020202020204" pitchFamily="34" charset="0"/>
            </a:endParaRPr>
          </a:p>
        </p:txBody>
      </p:sp>
      <p:sp>
        <p:nvSpPr>
          <p:cNvPr id="14" name="Trapezoid 13"/>
          <p:cNvSpPr/>
          <p:nvPr/>
        </p:nvSpPr>
        <p:spPr>
          <a:xfrm>
            <a:off x="3864194" y="1247720"/>
            <a:ext cx="509988" cy="431226"/>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ounded Rectangle 7"/>
          <p:cNvSpPr/>
          <p:nvPr/>
        </p:nvSpPr>
        <p:spPr>
          <a:xfrm>
            <a:off x="1331640" y="1187729"/>
            <a:ext cx="318511" cy="551209"/>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Rectangle 18"/>
          <p:cNvSpPr/>
          <p:nvPr/>
        </p:nvSpPr>
        <p:spPr>
          <a:xfrm>
            <a:off x="6588224" y="1244360"/>
            <a:ext cx="551209" cy="437947"/>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7" name="Group 16"/>
          <p:cNvGrpSpPr/>
          <p:nvPr/>
        </p:nvGrpSpPr>
        <p:grpSpPr>
          <a:xfrm>
            <a:off x="956765" y="1943167"/>
            <a:ext cx="1892223" cy="1162323"/>
            <a:chOff x="2084295" y="4283314"/>
            <a:chExt cx="2269655" cy="1162323"/>
          </a:xfrm>
        </p:grpSpPr>
        <p:sp>
          <p:nvSpPr>
            <p:cNvPr id="18" name="TextBox 17"/>
            <p:cNvSpPr txBox="1"/>
            <p:nvPr/>
          </p:nvSpPr>
          <p:spPr>
            <a:xfrm>
              <a:off x="2084295" y="4337641"/>
              <a:ext cx="2269655" cy="1107996"/>
            </a:xfrm>
            <a:prstGeom prst="rect">
              <a:avLst/>
            </a:prstGeom>
            <a:noFill/>
          </p:spPr>
          <p:txBody>
            <a:bodyPr wrap="square" rtlCol="0">
              <a:spAutoFit/>
            </a:bodyPr>
            <a:lstStyle/>
            <a:p>
              <a:pPr indent="457200">
                <a:lnSpc>
                  <a:spcPct val="150000"/>
                </a:lnSpc>
                <a:spcAft>
                  <a:spcPts val="0"/>
                </a:spcAft>
              </a:pPr>
              <a:r>
                <a:rPr lang="en-IN" sz="12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r>
                <a:rPr lang="en-IN" sz="1200" dirty="0">
                  <a:solidFill>
                    <a:schemeClr val="accent2">
                      <a:lumMod val="75000"/>
                    </a:schemeClr>
                  </a:solidFill>
                  <a:latin typeface="Agency FB" panose="020B0503020202020204" pitchFamily="34" charset="0"/>
                  <a:ea typeface="Times New Roman" panose="02020603050405020304" pitchFamily="18" charset="0"/>
                </a:rPr>
                <a:t>Our system monitors the network and analyses the real time data </a:t>
              </a:r>
            </a:p>
            <a:p>
              <a:pPr algn="just"/>
              <a:r>
                <a:rPr lang="en-IN" sz="1200" dirty="0">
                  <a:solidFill>
                    <a:schemeClr val="accent2">
                      <a:lumMod val="75000"/>
                    </a:schemeClr>
                  </a:solidFill>
                  <a:latin typeface="Agency FB" panose="020B0503020202020204" pitchFamily="34" charset="0"/>
                  <a:ea typeface="Times New Roman" panose="02020603050405020304" pitchFamily="18" charset="0"/>
                </a:rPr>
                <a:t>captured and provides us with live</a:t>
              </a:r>
            </a:p>
            <a:p>
              <a:pPr algn="just"/>
              <a:r>
                <a:rPr lang="en-IN" sz="1200" dirty="0">
                  <a:solidFill>
                    <a:schemeClr val="accent2">
                      <a:lumMod val="75000"/>
                    </a:schemeClr>
                  </a:solidFill>
                  <a:latin typeface="Agency FB" panose="020B0503020202020204" pitchFamily="34" charset="0"/>
                  <a:ea typeface="Times New Roman" panose="02020603050405020304" pitchFamily="18" charset="0"/>
                </a:rPr>
                <a:t> updates of the present scenario</a:t>
              </a:r>
              <a:endParaRPr lang="ko-KR" altLang="en-US" sz="1200" dirty="0">
                <a:solidFill>
                  <a:schemeClr val="accent2">
                    <a:lumMod val="75000"/>
                  </a:schemeClr>
                </a:solidFill>
                <a:latin typeface="Agency FB" panose="020B0503020202020204" pitchFamily="34" charset="0"/>
                <a:cs typeface="Arial" pitchFamily="34" charset="0"/>
              </a:endParaRPr>
            </a:p>
          </p:txBody>
        </p:sp>
        <p:sp>
          <p:nvSpPr>
            <p:cNvPr id="19" name="TextBox 18"/>
            <p:cNvSpPr txBox="1"/>
            <p:nvPr/>
          </p:nvSpPr>
          <p:spPr>
            <a:xfrm>
              <a:off x="2113659" y="4283314"/>
              <a:ext cx="2120134" cy="369332"/>
            </a:xfrm>
            <a:prstGeom prst="rect">
              <a:avLst/>
            </a:prstGeom>
            <a:noFill/>
          </p:spPr>
          <p:txBody>
            <a:bodyPr wrap="square" rtlCol="0">
              <a:spAutoFit/>
            </a:bodyPr>
            <a:lstStyle/>
            <a:p>
              <a:pPr algn="ctr"/>
              <a:r>
                <a:rPr lang="en-US" b="1" dirty="0">
                  <a:solidFill>
                    <a:schemeClr val="accent2">
                      <a:lumMod val="75000"/>
                    </a:schemeClr>
                  </a:solidFill>
                  <a:latin typeface="Agency FB" panose="020B0503020202020204" pitchFamily="34" charset="0"/>
                </a:rPr>
                <a:t>MONITORING</a:t>
              </a:r>
              <a:endParaRPr lang="ko-KR" altLang="en-US" sz="1200" b="1" dirty="0">
                <a:solidFill>
                  <a:schemeClr val="accent2">
                    <a:lumMod val="75000"/>
                  </a:schemeClr>
                </a:solidFill>
                <a:latin typeface="Agency FB" panose="020B0503020202020204" pitchFamily="34" charset="0"/>
                <a:cs typeface="Arial" pitchFamily="34" charset="0"/>
              </a:endParaRPr>
            </a:p>
          </p:txBody>
        </p:sp>
      </p:grpSp>
      <p:grpSp>
        <p:nvGrpSpPr>
          <p:cNvPr id="20" name="Group 19"/>
          <p:cNvGrpSpPr/>
          <p:nvPr/>
        </p:nvGrpSpPr>
        <p:grpSpPr>
          <a:xfrm>
            <a:off x="3673883" y="1943167"/>
            <a:ext cx="1781901" cy="1185773"/>
            <a:chOff x="2096465" y="4283314"/>
            <a:chExt cx="2137328" cy="1185773"/>
          </a:xfrm>
        </p:grpSpPr>
        <p:sp>
          <p:nvSpPr>
            <p:cNvPr id="21" name="TextBox 20"/>
            <p:cNvSpPr txBox="1"/>
            <p:nvPr/>
          </p:nvSpPr>
          <p:spPr>
            <a:xfrm>
              <a:off x="2096465" y="4638090"/>
              <a:ext cx="2120135" cy="830997"/>
            </a:xfrm>
            <a:prstGeom prst="rect">
              <a:avLst/>
            </a:prstGeom>
            <a:noFill/>
          </p:spPr>
          <p:txBody>
            <a:bodyPr wrap="square" rtlCol="0">
              <a:spAutoFit/>
            </a:bodyPr>
            <a:lstStyle/>
            <a:p>
              <a:pPr algn="just"/>
              <a:r>
                <a:rPr lang="en-IN" sz="1200" dirty="0">
                  <a:solidFill>
                    <a:schemeClr val="accent3">
                      <a:lumMod val="75000"/>
                    </a:schemeClr>
                  </a:solidFill>
                  <a:latin typeface="Agency FB" panose="020B0503020202020204" pitchFamily="34" charset="0"/>
                  <a:ea typeface="Times New Roman" panose="02020603050405020304" pitchFamily="18" charset="0"/>
                </a:rPr>
                <a:t>During analysis phase data are </a:t>
              </a:r>
            </a:p>
            <a:p>
              <a:pPr algn="just"/>
              <a:r>
                <a:rPr lang="en-IN" sz="1200" dirty="0">
                  <a:solidFill>
                    <a:schemeClr val="accent3">
                      <a:lumMod val="75000"/>
                    </a:schemeClr>
                  </a:solidFill>
                  <a:latin typeface="Agency FB" panose="020B0503020202020204" pitchFamily="34" charset="0"/>
                  <a:ea typeface="Times New Roman" panose="02020603050405020304" pitchFamily="18" charset="0"/>
                </a:rPr>
                <a:t>structured and filter as per </a:t>
              </a:r>
            </a:p>
            <a:p>
              <a:pPr algn="just"/>
              <a:r>
                <a:rPr lang="en-IN" sz="1200" dirty="0">
                  <a:solidFill>
                    <a:schemeClr val="accent3">
                      <a:lumMod val="75000"/>
                    </a:schemeClr>
                  </a:solidFill>
                  <a:latin typeface="Agency FB" panose="020B0503020202020204" pitchFamily="34" charset="0"/>
                  <a:ea typeface="Times New Roman" panose="02020603050405020304" pitchFamily="18" charset="0"/>
                </a:rPr>
                <a:t>requirement needed for training, analysis and testing</a:t>
              </a:r>
              <a:r>
                <a:rPr lang="en-US" altLang="ko-KR" sz="1200" dirty="0">
                  <a:solidFill>
                    <a:schemeClr val="accent3">
                      <a:lumMod val="75000"/>
                    </a:schemeClr>
                  </a:solidFill>
                  <a:latin typeface="Agency FB" panose="020B0503020202020204" pitchFamily="34" charset="0"/>
                  <a:cs typeface="Arial" pitchFamily="34" charset="0"/>
                </a:rPr>
                <a:t>.      </a:t>
              </a:r>
              <a:endParaRPr lang="ko-KR" altLang="en-US" sz="1200" dirty="0">
                <a:solidFill>
                  <a:schemeClr val="accent3">
                    <a:lumMod val="75000"/>
                  </a:schemeClr>
                </a:solidFill>
                <a:latin typeface="Agency FB" panose="020B0503020202020204" pitchFamily="34" charset="0"/>
                <a:cs typeface="Arial" pitchFamily="34" charset="0"/>
              </a:endParaRPr>
            </a:p>
          </p:txBody>
        </p:sp>
        <p:sp>
          <p:nvSpPr>
            <p:cNvPr id="22" name="TextBox 21"/>
            <p:cNvSpPr txBox="1"/>
            <p:nvPr/>
          </p:nvSpPr>
          <p:spPr>
            <a:xfrm>
              <a:off x="2113659" y="4283314"/>
              <a:ext cx="2120134" cy="369332"/>
            </a:xfrm>
            <a:prstGeom prst="rect">
              <a:avLst/>
            </a:prstGeom>
            <a:noFill/>
          </p:spPr>
          <p:txBody>
            <a:bodyPr wrap="square" rtlCol="0">
              <a:spAutoFit/>
            </a:bodyPr>
            <a:lstStyle/>
            <a:p>
              <a:pPr algn="ctr"/>
              <a:r>
                <a:rPr lang="en-US" b="1" dirty="0">
                  <a:solidFill>
                    <a:schemeClr val="accent3">
                      <a:lumMod val="75000"/>
                    </a:schemeClr>
                  </a:solidFill>
                  <a:latin typeface="Agency FB" panose="020B0503020202020204" pitchFamily="34" charset="0"/>
                </a:rPr>
                <a:t>ANALYSIS</a:t>
              </a:r>
              <a:endParaRPr lang="ko-KR" altLang="en-US" sz="1200" b="1" dirty="0">
                <a:solidFill>
                  <a:schemeClr val="accent3">
                    <a:lumMod val="75000"/>
                  </a:schemeClr>
                </a:solidFill>
                <a:latin typeface="Agency FB" panose="020B0503020202020204" pitchFamily="34" charset="0"/>
                <a:cs typeface="Arial" pitchFamily="34" charset="0"/>
              </a:endParaRPr>
            </a:p>
          </p:txBody>
        </p:sp>
      </p:grpSp>
      <p:grpSp>
        <p:nvGrpSpPr>
          <p:cNvPr id="23" name="Group 22"/>
          <p:cNvGrpSpPr/>
          <p:nvPr/>
        </p:nvGrpSpPr>
        <p:grpSpPr>
          <a:xfrm>
            <a:off x="5982828" y="1943167"/>
            <a:ext cx="2194262" cy="1015663"/>
            <a:chOff x="1619044" y="4283314"/>
            <a:chExt cx="2631941" cy="1015663"/>
          </a:xfrm>
        </p:grpSpPr>
        <p:sp>
          <p:nvSpPr>
            <p:cNvPr id="24" name="TextBox 23"/>
            <p:cNvSpPr txBox="1"/>
            <p:nvPr/>
          </p:nvSpPr>
          <p:spPr>
            <a:xfrm>
              <a:off x="1619044" y="4652646"/>
              <a:ext cx="2631941" cy="646331"/>
            </a:xfrm>
            <a:prstGeom prst="rect">
              <a:avLst/>
            </a:prstGeom>
            <a:noFill/>
          </p:spPr>
          <p:txBody>
            <a:bodyPr wrap="square" rtlCol="0">
              <a:spAutoFit/>
            </a:bodyPr>
            <a:lstStyle/>
            <a:p>
              <a:pPr algn="just"/>
              <a:r>
                <a:rPr lang="en-US" sz="1200" dirty="0">
                  <a:solidFill>
                    <a:schemeClr val="accent4">
                      <a:lumMod val="75000"/>
                    </a:schemeClr>
                  </a:solidFill>
                  <a:latin typeface="Agency FB" panose="020B0503020202020204" pitchFamily="34" charset="0"/>
                </a:rPr>
                <a:t>Our project can perform detection and </a:t>
              </a:r>
            </a:p>
            <a:p>
              <a:pPr algn="just"/>
              <a:r>
                <a:rPr lang="en-US" sz="1200" dirty="0">
                  <a:solidFill>
                    <a:schemeClr val="accent4">
                      <a:lumMod val="75000"/>
                    </a:schemeClr>
                  </a:solidFill>
                  <a:latin typeface="Agency FB" panose="020B0503020202020204" pitchFamily="34" charset="0"/>
                </a:rPr>
                <a:t>tracking on bases of anomaly patterns and signatures. </a:t>
              </a:r>
              <a:endParaRPr lang="ko-KR" altLang="en-US" sz="1200" dirty="0">
                <a:solidFill>
                  <a:schemeClr val="accent4">
                    <a:lumMod val="75000"/>
                  </a:schemeClr>
                </a:solidFill>
                <a:latin typeface="Agency FB" panose="020B0503020202020204" pitchFamily="34" charset="0"/>
                <a:cs typeface="Arial" pitchFamily="34" charset="0"/>
              </a:endParaRPr>
            </a:p>
          </p:txBody>
        </p:sp>
        <p:sp>
          <p:nvSpPr>
            <p:cNvPr id="25" name="TextBox 24"/>
            <p:cNvSpPr txBox="1"/>
            <p:nvPr/>
          </p:nvSpPr>
          <p:spPr>
            <a:xfrm>
              <a:off x="1740598" y="4283314"/>
              <a:ext cx="2493195" cy="369332"/>
            </a:xfrm>
            <a:prstGeom prst="rect">
              <a:avLst/>
            </a:prstGeom>
            <a:noFill/>
          </p:spPr>
          <p:txBody>
            <a:bodyPr wrap="square" rtlCol="0">
              <a:spAutoFit/>
            </a:bodyPr>
            <a:lstStyle/>
            <a:p>
              <a:pPr algn="just"/>
              <a:r>
                <a:rPr lang="en-US" b="1" dirty="0">
                  <a:solidFill>
                    <a:schemeClr val="accent4">
                      <a:lumMod val="75000"/>
                    </a:schemeClr>
                  </a:solidFill>
                  <a:latin typeface="Agency FB" panose="020B0503020202020204" pitchFamily="34" charset="0"/>
                </a:rPr>
                <a:t>TRACKING &amp; DETECTION</a:t>
              </a:r>
              <a:endParaRPr lang="ko-KR" altLang="en-US" sz="1200" b="1" dirty="0">
                <a:solidFill>
                  <a:schemeClr val="accent4">
                    <a:lumMod val="75000"/>
                  </a:schemeClr>
                </a:solidFill>
                <a:latin typeface="Agency FB" panose="020B0503020202020204" pitchFamily="34" charset="0"/>
                <a:cs typeface="Arial" pitchFamily="34" charset="0"/>
              </a:endParaRPr>
            </a:p>
          </p:txBody>
        </p:sp>
      </p:grpSp>
      <p:sp>
        <p:nvSpPr>
          <p:cNvPr id="26" name="TextBox 25"/>
          <p:cNvSpPr txBox="1"/>
          <p:nvPr/>
        </p:nvSpPr>
        <p:spPr>
          <a:xfrm>
            <a:off x="1340687" y="3957616"/>
            <a:ext cx="1048680" cy="646331"/>
          </a:xfrm>
          <a:prstGeom prst="rect">
            <a:avLst/>
          </a:prstGeom>
          <a:noFill/>
        </p:spPr>
        <p:txBody>
          <a:bodyPr wrap="square" rtlCol="0" anchor="ctr">
            <a:spAutoFit/>
          </a:bodyPr>
          <a:lstStyle/>
          <a:p>
            <a:pPr algn="ctr"/>
            <a:r>
              <a:rPr lang="en-US" altLang="ko-KR" sz="3600" b="1" dirty="0">
                <a:solidFill>
                  <a:schemeClr val="accent2"/>
                </a:solidFill>
                <a:cs typeface="Arial" pitchFamily="34" charset="0"/>
              </a:rPr>
              <a:t>80</a:t>
            </a:r>
            <a:r>
              <a:rPr lang="en-US" altLang="ko-KR" b="1" dirty="0">
                <a:solidFill>
                  <a:schemeClr val="accent2"/>
                </a:solidFill>
                <a:cs typeface="Arial" pitchFamily="34" charset="0"/>
              </a:rPr>
              <a:t>%</a:t>
            </a:r>
            <a:endParaRPr lang="ko-KR" altLang="en-US" b="1" dirty="0">
              <a:solidFill>
                <a:schemeClr val="accent2"/>
              </a:solidFill>
              <a:cs typeface="Arial" pitchFamily="34" charset="0"/>
            </a:endParaRPr>
          </a:p>
        </p:txBody>
      </p:sp>
      <p:sp>
        <p:nvSpPr>
          <p:cNvPr id="27" name="TextBox 26"/>
          <p:cNvSpPr txBox="1"/>
          <p:nvPr/>
        </p:nvSpPr>
        <p:spPr>
          <a:xfrm>
            <a:off x="4047659" y="3957615"/>
            <a:ext cx="1048680" cy="646331"/>
          </a:xfrm>
          <a:prstGeom prst="rect">
            <a:avLst/>
          </a:prstGeom>
          <a:noFill/>
        </p:spPr>
        <p:txBody>
          <a:bodyPr wrap="square" rtlCol="0" anchor="ctr">
            <a:spAutoFit/>
          </a:bodyPr>
          <a:lstStyle/>
          <a:p>
            <a:pPr algn="ctr"/>
            <a:r>
              <a:rPr lang="en-US" altLang="ko-KR" sz="3600" b="1" dirty="0">
                <a:solidFill>
                  <a:schemeClr val="accent3"/>
                </a:solidFill>
                <a:cs typeface="Arial" pitchFamily="34" charset="0"/>
              </a:rPr>
              <a:t>60</a:t>
            </a:r>
            <a:r>
              <a:rPr lang="en-US" altLang="ko-KR" b="1" dirty="0">
                <a:solidFill>
                  <a:schemeClr val="accent3"/>
                </a:solidFill>
                <a:cs typeface="Arial" pitchFamily="34" charset="0"/>
              </a:rPr>
              <a:t>%</a:t>
            </a:r>
            <a:endParaRPr lang="ko-KR" altLang="en-US" b="1" dirty="0">
              <a:solidFill>
                <a:schemeClr val="accent3"/>
              </a:solidFill>
              <a:cs typeface="Arial" pitchFamily="34" charset="0"/>
            </a:endParaRPr>
          </a:p>
        </p:txBody>
      </p:sp>
      <p:sp>
        <p:nvSpPr>
          <p:cNvPr id="28" name="TextBox 27"/>
          <p:cNvSpPr txBox="1"/>
          <p:nvPr/>
        </p:nvSpPr>
        <p:spPr>
          <a:xfrm>
            <a:off x="6754633" y="3968773"/>
            <a:ext cx="1048680" cy="646331"/>
          </a:xfrm>
          <a:prstGeom prst="rect">
            <a:avLst/>
          </a:prstGeom>
          <a:noFill/>
        </p:spPr>
        <p:txBody>
          <a:bodyPr wrap="square" rtlCol="0" anchor="ctr">
            <a:spAutoFit/>
          </a:bodyPr>
          <a:lstStyle/>
          <a:p>
            <a:pPr algn="ctr"/>
            <a:r>
              <a:rPr lang="en-US" altLang="ko-KR" sz="3600" b="1" dirty="0">
                <a:solidFill>
                  <a:schemeClr val="accent4"/>
                </a:solidFill>
                <a:cs typeface="Arial" pitchFamily="34" charset="0"/>
              </a:rPr>
              <a:t>40</a:t>
            </a:r>
            <a:r>
              <a:rPr lang="en-US" altLang="ko-KR" b="1" dirty="0">
                <a:solidFill>
                  <a:schemeClr val="accent4"/>
                </a:solidFill>
                <a:cs typeface="Arial" pitchFamily="34" charset="0"/>
              </a:rPr>
              <a:t>%</a:t>
            </a:r>
            <a:endParaRPr lang="ko-KR" altLang="en-US" b="1" dirty="0">
              <a:solidFill>
                <a:schemeClr val="accent4"/>
              </a:solidFill>
              <a:cs typeface="Arial" pitchFamily="34" charset="0"/>
            </a:endParaRPr>
          </a:p>
        </p:txBody>
      </p:sp>
    </p:spTree>
    <p:extLst>
      <p:ext uri="{BB962C8B-B14F-4D97-AF65-F5344CB8AC3E}">
        <p14:creationId xmlns:p14="http://schemas.microsoft.com/office/powerpoint/2010/main" val="3361192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chemeClr val="tx2">
                    <a:lumMod val="75000"/>
                  </a:schemeClr>
                </a:solidFill>
                <a:latin typeface="Agency FB" panose="020B0503020202020204" pitchFamily="34" charset="0"/>
              </a:rPr>
              <a:t>PROJECT PARAMETERS</a:t>
            </a:r>
            <a:endParaRPr lang="ko-KR" altLang="en-US" u="sng" dirty="0">
              <a:solidFill>
                <a:schemeClr val="tx2">
                  <a:lumMod val="75000"/>
                </a:schemeClr>
              </a:solidFill>
              <a:latin typeface="Agency FB" panose="020B0503020202020204" pitchFamily="34" charset="0"/>
            </a:endParaRPr>
          </a:p>
        </p:txBody>
      </p:sp>
      <p:sp>
        <p:nvSpPr>
          <p:cNvPr id="3" name="Rounded Rectangle 6"/>
          <p:cNvSpPr/>
          <p:nvPr/>
        </p:nvSpPr>
        <p:spPr>
          <a:xfrm>
            <a:off x="1019340" y="1538887"/>
            <a:ext cx="936104" cy="450891"/>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 name="Rounded Rectangle 6"/>
          <p:cNvSpPr/>
          <p:nvPr/>
        </p:nvSpPr>
        <p:spPr>
          <a:xfrm>
            <a:off x="3073095" y="1538887"/>
            <a:ext cx="936104" cy="450891"/>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ounded Rectangle 6"/>
          <p:cNvSpPr/>
          <p:nvPr/>
        </p:nvSpPr>
        <p:spPr>
          <a:xfrm>
            <a:off x="5126850" y="1538887"/>
            <a:ext cx="936104" cy="450891"/>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Rounded Rectangle 6"/>
          <p:cNvSpPr/>
          <p:nvPr/>
        </p:nvSpPr>
        <p:spPr>
          <a:xfrm>
            <a:off x="7180604" y="1538887"/>
            <a:ext cx="936104" cy="450891"/>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TextBox 6"/>
          <p:cNvSpPr txBox="1"/>
          <p:nvPr/>
        </p:nvSpPr>
        <p:spPr>
          <a:xfrm>
            <a:off x="1184753" y="2405857"/>
            <a:ext cx="605282" cy="523220"/>
          </a:xfrm>
          <a:prstGeom prst="rect">
            <a:avLst/>
          </a:prstGeom>
          <a:noFill/>
        </p:spPr>
        <p:txBody>
          <a:bodyPr wrap="square" rtlCol="0" anchor="ctr">
            <a:spAutoFit/>
          </a:bodyPr>
          <a:lstStyle/>
          <a:p>
            <a:pPr algn="ctr"/>
            <a:r>
              <a:rPr lang="en-US" altLang="ko-KR" sz="2800" b="1" dirty="0">
                <a:solidFill>
                  <a:schemeClr val="accent1"/>
                </a:solidFill>
                <a:cs typeface="Arial" pitchFamily="34" charset="0"/>
              </a:rPr>
              <a:t>01</a:t>
            </a:r>
            <a:endParaRPr lang="ko-KR" altLang="en-US" sz="2800" b="1" dirty="0">
              <a:solidFill>
                <a:schemeClr val="accent1"/>
              </a:solidFill>
              <a:cs typeface="Arial" pitchFamily="34" charset="0"/>
            </a:endParaRPr>
          </a:p>
        </p:txBody>
      </p:sp>
      <p:sp>
        <p:nvSpPr>
          <p:cNvPr id="8" name="TextBox 7"/>
          <p:cNvSpPr txBox="1"/>
          <p:nvPr/>
        </p:nvSpPr>
        <p:spPr>
          <a:xfrm>
            <a:off x="3238507" y="2405857"/>
            <a:ext cx="605282" cy="523220"/>
          </a:xfrm>
          <a:prstGeom prst="rect">
            <a:avLst/>
          </a:prstGeom>
          <a:noFill/>
        </p:spPr>
        <p:txBody>
          <a:bodyPr wrap="square" rtlCol="0" anchor="ctr">
            <a:spAutoFit/>
          </a:bodyPr>
          <a:lstStyle/>
          <a:p>
            <a:pPr algn="ctr"/>
            <a:r>
              <a:rPr lang="en-US" altLang="ko-KR" sz="2800" b="1" dirty="0">
                <a:solidFill>
                  <a:schemeClr val="accent2"/>
                </a:solidFill>
                <a:cs typeface="Arial" pitchFamily="34" charset="0"/>
              </a:rPr>
              <a:t>02</a:t>
            </a:r>
            <a:endParaRPr lang="ko-KR" altLang="en-US" sz="2800" b="1" dirty="0">
              <a:solidFill>
                <a:schemeClr val="accent2"/>
              </a:solidFill>
              <a:cs typeface="Arial" pitchFamily="34" charset="0"/>
            </a:endParaRPr>
          </a:p>
        </p:txBody>
      </p:sp>
      <p:sp>
        <p:nvSpPr>
          <p:cNvPr id="9" name="TextBox 8"/>
          <p:cNvSpPr txBox="1"/>
          <p:nvPr/>
        </p:nvSpPr>
        <p:spPr>
          <a:xfrm>
            <a:off x="5292261" y="2405857"/>
            <a:ext cx="605282" cy="523220"/>
          </a:xfrm>
          <a:prstGeom prst="rect">
            <a:avLst/>
          </a:prstGeom>
          <a:noFill/>
        </p:spPr>
        <p:txBody>
          <a:bodyPr wrap="square" rtlCol="0" anchor="ctr">
            <a:spAutoFit/>
          </a:bodyPr>
          <a:lstStyle/>
          <a:p>
            <a:pPr algn="ctr"/>
            <a:r>
              <a:rPr lang="en-US" altLang="ko-KR" sz="2800" b="1" dirty="0">
                <a:solidFill>
                  <a:schemeClr val="accent3"/>
                </a:solidFill>
                <a:cs typeface="Arial" pitchFamily="34" charset="0"/>
              </a:rPr>
              <a:t>03</a:t>
            </a:r>
            <a:endParaRPr lang="ko-KR" altLang="en-US" sz="2800" b="1" dirty="0">
              <a:solidFill>
                <a:schemeClr val="accent3"/>
              </a:solidFill>
              <a:cs typeface="Arial" pitchFamily="34" charset="0"/>
            </a:endParaRPr>
          </a:p>
        </p:txBody>
      </p:sp>
      <p:sp>
        <p:nvSpPr>
          <p:cNvPr id="10" name="TextBox 9"/>
          <p:cNvSpPr txBox="1"/>
          <p:nvPr/>
        </p:nvSpPr>
        <p:spPr>
          <a:xfrm>
            <a:off x="7346015" y="2405857"/>
            <a:ext cx="605282" cy="523220"/>
          </a:xfrm>
          <a:prstGeom prst="rect">
            <a:avLst/>
          </a:prstGeom>
          <a:noFill/>
        </p:spPr>
        <p:txBody>
          <a:bodyPr wrap="square" rtlCol="0" anchor="ctr">
            <a:spAutoFit/>
          </a:bodyPr>
          <a:lstStyle/>
          <a:p>
            <a:pPr algn="ctr"/>
            <a:r>
              <a:rPr lang="en-US" altLang="ko-KR" sz="2800" b="1" dirty="0">
                <a:solidFill>
                  <a:schemeClr val="accent4"/>
                </a:solidFill>
                <a:cs typeface="Arial" pitchFamily="34" charset="0"/>
              </a:rPr>
              <a:t>04</a:t>
            </a:r>
            <a:endParaRPr lang="ko-KR" altLang="en-US" sz="2800" b="1" dirty="0">
              <a:solidFill>
                <a:schemeClr val="accent4"/>
              </a:solidFill>
              <a:cs typeface="Arial" pitchFamily="34" charset="0"/>
            </a:endParaRPr>
          </a:p>
        </p:txBody>
      </p:sp>
      <p:grpSp>
        <p:nvGrpSpPr>
          <p:cNvPr id="11" name="Group 10"/>
          <p:cNvGrpSpPr/>
          <p:nvPr/>
        </p:nvGrpSpPr>
        <p:grpSpPr>
          <a:xfrm>
            <a:off x="603609" y="3141457"/>
            <a:ext cx="1767568" cy="1292662"/>
            <a:chOff x="2113657" y="4283314"/>
            <a:chExt cx="2120136" cy="1292662"/>
          </a:xfrm>
        </p:grpSpPr>
        <p:sp>
          <p:nvSpPr>
            <p:cNvPr id="12" name="TextBox 11"/>
            <p:cNvSpPr txBox="1"/>
            <p:nvPr/>
          </p:nvSpPr>
          <p:spPr>
            <a:xfrm>
              <a:off x="2113657" y="4560313"/>
              <a:ext cx="2120134" cy="1015663"/>
            </a:xfrm>
            <a:prstGeom prst="rect">
              <a:avLst/>
            </a:prstGeom>
            <a:noFill/>
          </p:spPr>
          <p:txBody>
            <a:bodyPr wrap="square" rtlCol="0">
              <a:spAutoFit/>
            </a:bodyPr>
            <a:lstStyle/>
            <a:p>
              <a:pPr algn="just"/>
              <a:r>
                <a:rPr lang="en-IN" sz="1200" dirty="0">
                  <a:solidFill>
                    <a:schemeClr val="accent1">
                      <a:lumMod val="75000"/>
                    </a:schemeClr>
                  </a:solidFill>
                  <a:latin typeface="Agency FB" panose="020B0503020202020204" pitchFamily="34" charset="0"/>
                </a:rPr>
                <a:t>Uniqueness is the measure of how accurately and confidently you can identify a return computer and differentiate it from other computers on the internet. </a:t>
              </a:r>
              <a:r>
                <a:rPr lang="en-US" altLang="ko-KR" sz="1200" dirty="0">
                  <a:solidFill>
                    <a:schemeClr val="accent1">
                      <a:lumMod val="75000"/>
                    </a:schemeClr>
                  </a:solidFill>
                  <a:latin typeface="Agency FB" panose="020B0503020202020204" pitchFamily="34" charset="0"/>
                  <a:cs typeface="Arial" pitchFamily="34" charset="0"/>
                </a:rPr>
                <a:t>.      </a:t>
              </a:r>
              <a:endParaRPr lang="ko-KR" altLang="en-US" sz="1200" dirty="0">
                <a:solidFill>
                  <a:schemeClr val="accent1">
                    <a:lumMod val="75000"/>
                  </a:schemeClr>
                </a:solidFill>
                <a:latin typeface="Agency FB" panose="020B0503020202020204" pitchFamily="34" charset="0"/>
                <a:cs typeface="Arial" pitchFamily="34" charset="0"/>
              </a:endParaRPr>
            </a:p>
          </p:txBody>
        </p:sp>
        <p:sp>
          <p:nvSpPr>
            <p:cNvPr id="13" name="TextBox 12"/>
            <p:cNvSpPr txBox="1"/>
            <p:nvPr/>
          </p:nvSpPr>
          <p:spPr>
            <a:xfrm>
              <a:off x="2113659" y="4283314"/>
              <a:ext cx="2120134" cy="369332"/>
            </a:xfrm>
            <a:prstGeom prst="rect">
              <a:avLst/>
            </a:prstGeom>
            <a:noFill/>
          </p:spPr>
          <p:txBody>
            <a:bodyPr wrap="square" rtlCol="0">
              <a:spAutoFit/>
            </a:bodyPr>
            <a:lstStyle/>
            <a:p>
              <a:pPr algn="ctr"/>
              <a:r>
                <a:rPr lang="en-IN" b="1" dirty="0">
                  <a:solidFill>
                    <a:schemeClr val="accent1">
                      <a:lumMod val="75000"/>
                    </a:schemeClr>
                  </a:solidFill>
                  <a:latin typeface="Agency FB" panose="020B0503020202020204" pitchFamily="34" charset="0"/>
                </a:rPr>
                <a:t>UNIQUENESS</a:t>
              </a:r>
              <a:r>
                <a:rPr lang="en-IN" dirty="0">
                  <a:solidFill>
                    <a:schemeClr val="accent1">
                      <a:lumMod val="75000"/>
                    </a:schemeClr>
                  </a:solidFill>
                  <a:latin typeface="Agency FB" panose="020B0503020202020204" pitchFamily="34" charset="0"/>
                </a:rPr>
                <a:t> </a:t>
              </a:r>
              <a:endParaRPr lang="ko-KR" altLang="en-US" sz="1200" b="1" dirty="0">
                <a:solidFill>
                  <a:schemeClr val="accent1">
                    <a:lumMod val="75000"/>
                  </a:schemeClr>
                </a:solidFill>
                <a:latin typeface="Agency FB" panose="020B0503020202020204" pitchFamily="34" charset="0"/>
                <a:cs typeface="Arial" pitchFamily="34" charset="0"/>
              </a:endParaRPr>
            </a:p>
          </p:txBody>
        </p:sp>
      </p:grpSp>
      <p:grpSp>
        <p:nvGrpSpPr>
          <p:cNvPr id="14" name="Group 13"/>
          <p:cNvGrpSpPr/>
          <p:nvPr/>
        </p:nvGrpSpPr>
        <p:grpSpPr>
          <a:xfrm>
            <a:off x="4711117" y="3141457"/>
            <a:ext cx="1767568" cy="1107996"/>
            <a:chOff x="2113657" y="4283314"/>
            <a:chExt cx="2120135" cy="1107996"/>
          </a:xfrm>
        </p:grpSpPr>
        <p:sp>
          <p:nvSpPr>
            <p:cNvPr id="15" name="TextBox 14"/>
            <p:cNvSpPr txBox="1"/>
            <p:nvPr/>
          </p:nvSpPr>
          <p:spPr>
            <a:xfrm>
              <a:off x="2113657" y="4560313"/>
              <a:ext cx="2120134" cy="830997"/>
            </a:xfrm>
            <a:prstGeom prst="rect">
              <a:avLst/>
            </a:prstGeom>
            <a:noFill/>
          </p:spPr>
          <p:txBody>
            <a:bodyPr wrap="square" rtlCol="0">
              <a:spAutoFit/>
            </a:bodyPr>
            <a:lstStyle/>
            <a:p>
              <a:pPr algn="just"/>
              <a:r>
                <a:rPr lang="en-IN" sz="1200" dirty="0">
                  <a:solidFill>
                    <a:schemeClr val="accent3">
                      <a:lumMod val="75000"/>
                    </a:schemeClr>
                  </a:solidFill>
                  <a:latin typeface="Agency FB" panose="020B0503020202020204" pitchFamily="34" charset="0"/>
                </a:rPr>
                <a:t>Resistance is a measure of how well the Device Fingerprinting technique stands up to tampering by a hacker or fraudster. </a:t>
              </a:r>
              <a:endParaRPr lang="ko-KR" altLang="en-US" sz="1200" dirty="0">
                <a:solidFill>
                  <a:schemeClr val="accent3">
                    <a:lumMod val="75000"/>
                  </a:schemeClr>
                </a:solidFill>
                <a:latin typeface="Agency FB" panose="020B0503020202020204" pitchFamily="34" charset="0"/>
                <a:cs typeface="Arial" pitchFamily="34" charset="0"/>
              </a:endParaRPr>
            </a:p>
          </p:txBody>
        </p:sp>
        <p:sp>
          <p:nvSpPr>
            <p:cNvPr id="16" name="TextBox 15"/>
            <p:cNvSpPr txBox="1"/>
            <p:nvPr/>
          </p:nvSpPr>
          <p:spPr>
            <a:xfrm>
              <a:off x="2113658" y="4283314"/>
              <a:ext cx="2120134" cy="369332"/>
            </a:xfrm>
            <a:prstGeom prst="rect">
              <a:avLst/>
            </a:prstGeom>
            <a:noFill/>
          </p:spPr>
          <p:txBody>
            <a:bodyPr wrap="square" rtlCol="0">
              <a:spAutoFit/>
            </a:bodyPr>
            <a:lstStyle/>
            <a:p>
              <a:pPr algn="ctr"/>
              <a:r>
                <a:rPr lang="en-IN" b="1" dirty="0">
                  <a:solidFill>
                    <a:schemeClr val="accent3">
                      <a:lumMod val="75000"/>
                    </a:schemeClr>
                  </a:solidFill>
                  <a:latin typeface="Agency FB" panose="020B0503020202020204" pitchFamily="34" charset="0"/>
                </a:rPr>
                <a:t>RESISTANCE</a:t>
              </a:r>
              <a:endParaRPr lang="en-IN" dirty="0">
                <a:solidFill>
                  <a:schemeClr val="accent3">
                    <a:lumMod val="75000"/>
                  </a:schemeClr>
                </a:solidFill>
                <a:latin typeface="Agency FB" panose="020B0503020202020204" pitchFamily="34" charset="0"/>
              </a:endParaRPr>
            </a:p>
          </p:txBody>
        </p:sp>
      </p:grpSp>
      <p:grpSp>
        <p:nvGrpSpPr>
          <p:cNvPr id="17" name="Group 16"/>
          <p:cNvGrpSpPr/>
          <p:nvPr/>
        </p:nvGrpSpPr>
        <p:grpSpPr>
          <a:xfrm>
            <a:off x="2657363" y="3141457"/>
            <a:ext cx="1767568" cy="1107996"/>
            <a:chOff x="2113657" y="4283314"/>
            <a:chExt cx="2120136" cy="1107996"/>
          </a:xfrm>
        </p:grpSpPr>
        <p:sp>
          <p:nvSpPr>
            <p:cNvPr id="18" name="TextBox 17"/>
            <p:cNvSpPr txBox="1"/>
            <p:nvPr/>
          </p:nvSpPr>
          <p:spPr>
            <a:xfrm>
              <a:off x="2113657" y="4560313"/>
              <a:ext cx="2120134" cy="830997"/>
            </a:xfrm>
            <a:prstGeom prst="rect">
              <a:avLst/>
            </a:prstGeom>
            <a:noFill/>
          </p:spPr>
          <p:txBody>
            <a:bodyPr wrap="square" rtlCol="0">
              <a:spAutoFit/>
            </a:bodyPr>
            <a:lstStyle/>
            <a:p>
              <a:pPr algn="just"/>
              <a:r>
                <a:rPr lang="en-IN" sz="1200" dirty="0">
                  <a:solidFill>
                    <a:schemeClr val="accent2">
                      <a:lumMod val="75000"/>
                    </a:schemeClr>
                  </a:solidFill>
                  <a:latin typeface="Agency FB" panose="020B0503020202020204" pitchFamily="34" charset="0"/>
                </a:rPr>
                <a:t>Persistence is the measure of how long you can expect to uniquely identify a device based on the fingerprint technique used.</a:t>
              </a:r>
              <a:endParaRPr lang="ko-KR" altLang="en-US" sz="1200" dirty="0">
                <a:solidFill>
                  <a:schemeClr val="accent2">
                    <a:lumMod val="75000"/>
                  </a:schemeClr>
                </a:solidFill>
                <a:latin typeface="Agency FB" panose="020B0503020202020204" pitchFamily="34" charset="0"/>
                <a:cs typeface="Arial" pitchFamily="34" charset="0"/>
              </a:endParaRPr>
            </a:p>
          </p:txBody>
        </p:sp>
        <p:sp>
          <p:nvSpPr>
            <p:cNvPr id="19" name="TextBox 18"/>
            <p:cNvSpPr txBox="1"/>
            <p:nvPr/>
          </p:nvSpPr>
          <p:spPr>
            <a:xfrm>
              <a:off x="2113659" y="4283314"/>
              <a:ext cx="2120134" cy="369332"/>
            </a:xfrm>
            <a:prstGeom prst="rect">
              <a:avLst/>
            </a:prstGeom>
            <a:noFill/>
          </p:spPr>
          <p:txBody>
            <a:bodyPr wrap="square" rtlCol="0">
              <a:spAutoFit/>
            </a:bodyPr>
            <a:lstStyle/>
            <a:p>
              <a:pPr algn="ctr"/>
              <a:r>
                <a:rPr lang="en-IN" b="1" dirty="0">
                  <a:solidFill>
                    <a:schemeClr val="accent2">
                      <a:lumMod val="75000"/>
                    </a:schemeClr>
                  </a:solidFill>
                  <a:latin typeface="Agency FB" panose="020B0503020202020204" pitchFamily="34" charset="0"/>
                </a:rPr>
                <a:t>PERSISTENCE</a:t>
              </a:r>
              <a:endParaRPr lang="ko-KR" altLang="en-US" sz="1200" b="1" dirty="0">
                <a:solidFill>
                  <a:schemeClr val="accent2">
                    <a:lumMod val="75000"/>
                  </a:schemeClr>
                </a:solidFill>
                <a:latin typeface="Agency FB" panose="020B0503020202020204" pitchFamily="34" charset="0"/>
                <a:cs typeface="Arial" pitchFamily="34" charset="0"/>
              </a:endParaRPr>
            </a:p>
          </p:txBody>
        </p:sp>
      </p:grpSp>
      <p:grpSp>
        <p:nvGrpSpPr>
          <p:cNvPr id="20" name="Group 19"/>
          <p:cNvGrpSpPr/>
          <p:nvPr/>
        </p:nvGrpSpPr>
        <p:grpSpPr>
          <a:xfrm>
            <a:off x="6764872" y="3141457"/>
            <a:ext cx="1767568" cy="1292662"/>
            <a:chOff x="2113657" y="4283314"/>
            <a:chExt cx="2120135" cy="1292662"/>
          </a:xfrm>
        </p:grpSpPr>
        <p:sp>
          <p:nvSpPr>
            <p:cNvPr id="21" name="TextBox 20"/>
            <p:cNvSpPr txBox="1"/>
            <p:nvPr/>
          </p:nvSpPr>
          <p:spPr>
            <a:xfrm>
              <a:off x="2113657" y="4560313"/>
              <a:ext cx="2120134" cy="1015663"/>
            </a:xfrm>
            <a:prstGeom prst="rect">
              <a:avLst/>
            </a:prstGeom>
            <a:noFill/>
          </p:spPr>
          <p:txBody>
            <a:bodyPr wrap="square" rtlCol="0">
              <a:spAutoFit/>
            </a:bodyPr>
            <a:lstStyle/>
            <a:p>
              <a:pPr algn="just"/>
              <a:r>
                <a:rPr lang="en-IN" sz="1200" dirty="0">
                  <a:solidFill>
                    <a:schemeClr val="accent4">
                      <a:lumMod val="75000"/>
                    </a:schemeClr>
                  </a:solidFill>
                  <a:latin typeface="Agency FB" panose="020B0503020202020204" pitchFamily="34" charset="0"/>
                </a:rPr>
                <a:t>Fit is the measure of how seamlessly the Device Fingerprinting technology integrates with your</a:t>
              </a:r>
            </a:p>
            <a:p>
              <a:pPr algn="just"/>
              <a:r>
                <a:rPr lang="en-IN" sz="1200" dirty="0">
                  <a:solidFill>
                    <a:schemeClr val="accent4">
                      <a:lumMod val="75000"/>
                    </a:schemeClr>
                  </a:solidFill>
                  <a:latin typeface="Agency FB" panose="020B0503020202020204" pitchFamily="34" charset="0"/>
                </a:rPr>
                <a:t> business and technology requirements</a:t>
              </a:r>
              <a:endParaRPr lang="ko-KR" altLang="en-US" sz="1200" dirty="0">
                <a:solidFill>
                  <a:schemeClr val="accent4">
                    <a:lumMod val="75000"/>
                  </a:schemeClr>
                </a:solidFill>
                <a:latin typeface="Agency FB" panose="020B0503020202020204" pitchFamily="34" charset="0"/>
                <a:cs typeface="Arial" pitchFamily="34" charset="0"/>
              </a:endParaRPr>
            </a:p>
          </p:txBody>
        </p:sp>
        <p:sp>
          <p:nvSpPr>
            <p:cNvPr id="22" name="TextBox 21"/>
            <p:cNvSpPr txBox="1"/>
            <p:nvPr/>
          </p:nvSpPr>
          <p:spPr>
            <a:xfrm>
              <a:off x="2113658" y="4283314"/>
              <a:ext cx="2120134" cy="369332"/>
            </a:xfrm>
            <a:prstGeom prst="rect">
              <a:avLst/>
            </a:prstGeom>
            <a:noFill/>
          </p:spPr>
          <p:txBody>
            <a:bodyPr wrap="square" rtlCol="0">
              <a:spAutoFit/>
            </a:bodyPr>
            <a:lstStyle/>
            <a:p>
              <a:pPr algn="ctr"/>
              <a:r>
                <a:rPr lang="en-IN" b="1" dirty="0">
                  <a:solidFill>
                    <a:schemeClr val="accent4">
                      <a:lumMod val="75000"/>
                    </a:schemeClr>
                  </a:solidFill>
                  <a:latin typeface="Agency FB" panose="020B0503020202020204" pitchFamily="34" charset="0"/>
                </a:rPr>
                <a:t>FIT</a:t>
              </a:r>
              <a:endParaRPr lang="ko-KR" altLang="en-US" sz="1200" b="1" dirty="0">
                <a:solidFill>
                  <a:schemeClr val="accent4">
                    <a:lumMod val="75000"/>
                  </a:schemeClr>
                </a:solidFill>
                <a:latin typeface="Agency FB" panose="020B0503020202020204" pitchFamily="34" charset="0"/>
                <a:cs typeface="Arial" pitchFamily="34" charset="0"/>
              </a:endParaRPr>
            </a:p>
          </p:txBody>
        </p:sp>
      </p:grpSp>
      <p:sp>
        <p:nvSpPr>
          <p:cNvPr id="23" name="Right Arrow 22"/>
          <p:cNvSpPr/>
          <p:nvPr/>
        </p:nvSpPr>
        <p:spPr>
          <a:xfrm>
            <a:off x="2313958" y="1588827"/>
            <a:ext cx="400623" cy="35101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Right Arrow 23"/>
          <p:cNvSpPr/>
          <p:nvPr/>
        </p:nvSpPr>
        <p:spPr>
          <a:xfrm>
            <a:off x="4367713" y="1588827"/>
            <a:ext cx="400623" cy="35101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Arrow 24"/>
          <p:cNvSpPr/>
          <p:nvPr/>
        </p:nvSpPr>
        <p:spPr>
          <a:xfrm>
            <a:off x="6421468" y="1588827"/>
            <a:ext cx="400623" cy="35101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233448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660618" y="2138277"/>
            <a:ext cx="5472608" cy="542078"/>
          </a:xfrm>
        </p:spPr>
        <p:txBody>
          <a:bodyPr/>
          <a:lstStyle/>
          <a:p>
            <a:pPr>
              <a:defRPr/>
            </a:pPr>
            <a:r>
              <a:rPr lang="en-US" altLang="ko-KR" b="1" dirty="0">
                <a:solidFill>
                  <a:schemeClr val="accent1">
                    <a:lumMod val="50000"/>
                  </a:schemeClr>
                </a:solidFill>
                <a:latin typeface="Agency FB" panose="020B0503020202020204" pitchFamily="34" charset="0"/>
              </a:rPr>
              <a:t>Features, Scope &amp; Conclusion</a:t>
            </a:r>
          </a:p>
        </p:txBody>
      </p:sp>
      <p:sp>
        <p:nvSpPr>
          <p:cNvPr id="4" name="Text Placeholder 3"/>
          <p:cNvSpPr>
            <a:spLocks noGrp="1"/>
          </p:cNvSpPr>
          <p:nvPr>
            <p:ph type="body" sz="quarter" idx="11"/>
          </p:nvPr>
        </p:nvSpPr>
        <p:spPr>
          <a:xfrm>
            <a:off x="3671392" y="2680355"/>
            <a:ext cx="5472608" cy="251435"/>
          </a:xfrm>
          <a:prstGeom prst="rect">
            <a:avLst/>
          </a:prstGeom>
        </p:spPr>
        <p:txBody>
          <a:bodyPr/>
          <a:lstStyle/>
          <a:p>
            <a:r>
              <a:rPr lang="en-US" altLang="ko-KR" b="1" dirty="0">
                <a:solidFill>
                  <a:schemeClr val="accent2">
                    <a:lumMod val="75000"/>
                  </a:schemeClr>
                </a:solidFill>
                <a:latin typeface="Agency FB" panose="020B0503020202020204" pitchFamily="34" charset="0"/>
              </a:rPr>
              <a:t>Vehere Interactive   Proactive Cyber Defense </a:t>
            </a:r>
            <a:endParaRPr lang="ko-KR" altLang="en-US" b="1" dirty="0">
              <a:solidFill>
                <a:schemeClr val="accent2">
                  <a:lumMod val="75000"/>
                </a:schemeClr>
              </a:solidFill>
              <a:latin typeface="Agency FB" panose="020B0503020202020204" pitchFamily="34" charset="0"/>
            </a:endParaRPr>
          </a:p>
        </p:txBody>
      </p:sp>
      <p:grpSp>
        <p:nvGrpSpPr>
          <p:cNvPr id="6" name="Group 5"/>
          <p:cNvGrpSpPr/>
          <p:nvPr/>
        </p:nvGrpSpPr>
        <p:grpSpPr>
          <a:xfrm>
            <a:off x="3440653" y="2214190"/>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3" name="Picture 2">
            <a:extLst>
              <a:ext uri="{FF2B5EF4-FFF2-40B4-BE49-F238E27FC236}">
                <a16:creationId xmlns:a16="http://schemas.microsoft.com/office/drawing/2014/main" id="{59BF6F22-7BB6-4430-AF26-9E0CC6469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64" y="2996452"/>
            <a:ext cx="3514725" cy="1304925"/>
          </a:xfrm>
          <a:prstGeom prst="rect">
            <a:avLst/>
          </a:prstGeom>
        </p:spPr>
      </p:pic>
    </p:spTree>
    <p:extLst>
      <p:ext uri="{BB962C8B-B14F-4D97-AF65-F5344CB8AC3E}">
        <p14:creationId xmlns:p14="http://schemas.microsoft.com/office/powerpoint/2010/main" val="4291264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3">
                    <a:lumMod val="75000"/>
                  </a:schemeClr>
                </a:solidFill>
                <a:latin typeface="Agency FB" panose="020B0503020202020204" pitchFamily="34" charset="0"/>
              </a:rPr>
              <a:t>CONCLUSION</a:t>
            </a:r>
            <a:endParaRPr lang="ko-KR" altLang="en-US" dirty="0">
              <a:solidFill>
                <a:schemeClr val="accent3">
                  <a:lumMod val="75000"/>
                </a:schemeClr>
              </a:solidFill>
              <a:latin typeface="Agency FB" panose="020B0503020202020204" pitchFamily="34" charset="0"/>
            </a:endParaRPr>
          </a:p>
        </p:txBody>
      </p:sp>
      <p:sp>
        <p:nvSpPr>
          <p:cNvPr id="37" name="Rectangle 36"/>
          <p:cNvSpPr/>
          <p:nvPr/>
        </p:nvSpPr>
        <p:spPr>
          <a:xfrm rot="16200000">
            <a:off x="4325425" y="4297660"/>
            <a:ext cx="539552" cy="11521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Trapezoid 13"/>
          <p:cNvSpPr/>
          <p:nvPr/>
        </p:nvSpPr>
        <p:spPr>
          <a:xfrm>
            <a:off x="1677709" y="2097280"/>
            <a:ext cx="413412" cy="34956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9" name="Rounded Rectangle 7"/>
          <p:cNvSpPr/>
          <p:nvPr/>
        </p:nvSpPr>
        <p:spPr>
          <a:xfrm>
            <a:off x="4444871" y="2048649"/>
            <a:ext cx="258195" cy="446827"/>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Rectangle 18"/>
          <p:cNvSpPr/>
          <p:nvPr/>
        </p:nvSpPr>
        <p:spPr>
          <a:xfrm>
            <a:off x="4220308" y="1167086"/>
            <a:ext cx="703383" cy="558852"/>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ounded Rectangle 25"/>
          <p:cNvSpPr/>
          <p:nvPr/>
        </p:nvSpPr>
        <p:spPr>
          <a:xfrm>
            <a:off x="7060027" y="2048649"/>
            <a:ext cx="317779" cy="446827"/>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ectangle 41"/>
          <p:cNvSpPr/>
          <p:nvPr/>
        </p:nvSpPr>
        <p:spPr>
          <a:xfrm>
            <a:off x="578390" y="3075806"/>
            <a:ext cx="2664296" cy="20676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Rectangle 42"/>
          <p:cNvSpPr/>
          <p:nvPr/>
        </p:nvSpPr>
        <p:spPr>
          <a:xfrm>
            <a:off x="3239852" y="3075806"/>
            <a:ext cx="2664296" cy="20676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43"/>
          <p:cNvSpPr/>
          <p:nvPr/>
        </p:nvSpPr>
        <p:spPr>
          <a:xfrm>
            <a:off x="5901314" y="3075806"/>
            <a:ext cx="2664296" cy="20676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58" name="Group 57"/>
          <p:cNvGrpSpPr/>
          <p:nvPr/>
        </p:nvGrpSpPr>
        <p:grpSpPr>
          <a:xfrm>
            <a:off x="1907834" y="1741337"/>
            <a:ext cx="5311949" cy="271030"/>
            <a:chOff x="1907834" y="1781092"/>
            <a:chExt cx="5311949" cy="271030"/>
          </a:xfrm>
        </p:grpSpPr>
        <p:sp>
          <p:nvSpPr>
            <p:cNvPr id="55" name="Freeform 54"/>
            <p:cNvSpPr/>
            <p:nvPr/>
          </p:nvSpPr>
          <p:spPr>
            <a:xfrm>
              <a:off x="1907834" y="1896284"/>
              <a:ext cx="5311949" cy="155838"/>
            </a:xfrm>
            <a:custGeom>
              <a:avLst/>
              <a:gdLst>
                <a:gd name="connsiteX0" fmla="*/ 7951 w 5311471"/>
                <a:gd name="connsiteY0" fmla="*/ 159026 h 159026"/>
                <a:gd name="connsiteX1" fmla="*/ 0 w 5311471"/>
                <a:gd name="connsiteY1" fmla="*/ 0 h 159026"/>
                <a:gd name="connsiteX2" fmla="*/ 5311471 w 5311471"/>
                <a:gd name="connsiteY2" fmla="*/ 15903 h 159026"/>
                <a:gd name="connsiteX3" fmla="*/ 5303520 w 5311471"/>
                <a:gd name="connsiteY3" fmla="*/ 151075 h 159026"/>
                <a:gd name="connsiteX0" fmla="*/ 0 w 5327374"/>
                <a:gd name="connsiteY0" fmla="*/ 159026 h 159026"/>
                <a:gd name="connsiteX1" fmla="*/ 15903 w 5327374"/>
                <a:gd name="connsiteY1" fmla="*/ 0 h 159026"/>
                <a:gd name="connsiteX2" fmla="*/ 5327374 w 5327374"/>
                <a:gd name="connsiteY2" fmla="*/ 15903 h 159026"/>
                <a:gd name="connsiteX3" fmla="*/ 5319423 w 5327374"/>
                <a:gd name="connsiteY3" fmla="*/ 151075 h 159026"/>
                <a:gd name="connsiteX0" fmla="*/ 15902 w 5311471"/>
                <a:gd name="connsiteY0" fmla="*/ 159026 h 159026"/>
                <a:gd name="connsiteX1" fmla="*/ 0 w 5311471"/>
                <a:gd name="connsiteY1" fmla="*/ 0 h 159026"/>
                <a:gd name="connsiteX2" fmla="*/ 5311471 w 5311471"/>
                <a:gd name="connsiteY2" fmla="*/ 15903 h 159026"/>
                <a:gd name="connsiteX3" fmla="*/ 5303520 w 5311471"/>
                <a:gd name="connsiteY3" fmla="*/ 151075 h 159026"/>
                <a:gd name="connsiteX0" fmla="*/ 18604 w 5314173"/>
                <a:gd name="connsiteY0" fmla="*/ 159026 h 159026"/>
                <a:gd name="connsiteX1" fmla="*/ 0 w 5314173"/>
                <a:gd name="connsiteY1" fmla="*/ 140999 h 159026"/>
                <a:gd name="connsiteX2" fmla="*/ 2702 w 5314173"/>
                <a:gd name="connsiteY2" fmla="*/ 0 h 159026"/>
                <a:gd name="connsiteX3" fmla="*/ 5314173 w 5314173"/>
                <a:gd name="connsiteY3" fmla="*/ 15903 h 159026"/>
                <a:gd name="connsiteX4" fmla="*/ 5306222 w 5314173"/>
                <a:gd name="connsiteY4" fmla="*/ 151075 h 159026"/>
                <a:gd name="connsiteX0" fmla="*/ 0 w 5314173"/>
                <a:gd name="connsiteY0" fmla="*/ 140999 h 151075"/>
                <a:gd name="connsiteX1" fmla="*/ 2702 w 5314173"/>
                <a:gd name="connsiteY1" fmla="*/ 0 h 151075"/>
                <a:gd name="connsiteX2" fmla="*/ 5314173 w 5314173"/>
                <a:gd name="connsiteY2" fmla="*/ 15903 h 151075"/>
                <a:gd name="connsiteX3" fmla="*/ 5306222 w 5314173"/>
                <a:gd name="connsiteY3" fmla="*/ 151075 h 151075"/>
                <a:gd name="connsiteX0" fmla="*/ 8328 w 5311529"/>
                <a:gd name="connsiteY0" fmla="*/ 140999 h 151075"/>
                <a:gd name="connsiteX1" fmla="*/ 58 w 5311529"/>
                <a:gd name="connsiteY1" fmla="*/ 0 h 151075"/>
                <a:gd name="connsiteX2" fmla="*/ 5311529 w 5311529"/>
                <a:gd name="connsiteY2" fmla="*/ 15903 h 151075"/>
                <a:gd name="connsiteX3" fmla="*/ 5303578 w 5311529"/>
                <a:gd name="connsiteY3" fmla="*/ 151075 h 151075"/>
                <a:gd name="connsiteX0" fmla="*/ 0 w 5314174"/>
                <a:gd name="connsiteY0" fmla="*/ 140999 h 151075"/>
                <a:gd name="connsiteX1" fmla="*/ 2703 w 5314174"/>
                <a:gd name="connsiteY1" fmla="*/ 0 h 151075"/>
                <a:gd name="connsiteX2" fmla="*/ 5314174 w 5314174"/>
                <a:gd name="connsiteY2" fmla="*/ 15903 h 151075"/>
                <a:gd name="connsiteX3" fmla="*/ 5306223 w 5314174"/>
                <a:gd name="connsiteY3" fmla="*/ 151075 h 151075"/>
                <a:gd name="connsiteX0" fmla="*/ 874 w 5315048"/>
                <a:gd name="connsiteY0" fmla="*/ 140999 h 151075"/>
                <a:gd name="connsiteX1" fmla="*/ 3577 w 5315048"/>
                <a:gd name="connsiteY1" fmla="*/ 0 h 151075"/>
                <a:gd name="connsiteX2" fmla="*/ 5315048 w 5315048"/>
                <a:gd name="connsiteY2" fmla="*/ 15903 h 151075"/>
                <a:gd name="connsiteX3" fmla="*/ 5307097 w 5315048"/>
                <a:gd name="connsiteY3" fmla="*/ 151075 h 151075"/>
                <a:gd name="connsiteX0" fmla="*/ 8356 w 5311557"/>
                <a:gd name="connsiteY0" fmla="*/ 144656 h 151075"/>
                <a:gd name="connsiteX1" fmla="*/ 86 w 5311557"/>
                <a:gd name="connsiteY1" fmla="*/ 0 h 151075"/>
                <a:gd name="connsiteX2" fmla="*/ 5311557 w 5311557"/>
                <a:gd name="connsiteY2" fmla="*/ 15903 h 151075"/>
                <a:gd name="connsiteX3" fmla="*/ 5303606 w 5311557"/>
                <a:gd name="connsiteY3" fmla="*/ 151075 h 151075"/>
                <a:gd name="connsiteX0" fmla="*/ 8436 w 5311637"/>
                <a:gd name="connsiteY0" fmla="*/ 144656 h 151075"/>
                <a:gd name="connsiteX1" fmla="*/ 166 w 5311637"/>
                <a:gd name="connsiteY1" fmla="*/ 0 h 151075"/>
                <a:gd name="connsiteX2" fmla="*/ 5311637 w 5311637"/>
                <a:gd name="connsiteY2" fmla="*/ 15903 h 151075"/>
                <a:gd name="connsiteX3" fmla="*/ 5303686 w 5311637"/>
                <a:gd name="connsiteY3" fmla="*/ 151075 h 151075"/>
                <a:gd name="connsiteX0" fmla="*/ 3427 w 5313772"/>
                <a:gd name="connsiteY0" fmla="*/ 149419 h 151075"/>
                <a:gd name="connsiteX1" fmla="*/ 2301 w 5313772"/>
                <a:gd name="connsiteY1" fmla="*/ 0 h 151075"/>
                <a:gd name="connsiteX2" fmla="*/ 5313772 w 5313772"/>
                <a:gd name="connsiteY2" fmla="*/ 15903 h 151075"/>
                <a:gd name="connsiteX3" fmla="*/ 5305821 w 5313772"/>
                <a:gd name="connsiteY3" fmla="*/ 151075 h 151075"/>
                <a:gd name="connsiteX0" fmla="*/ 1604 w 5311949"/>
                <a:gd name="connsiteY0" fmla="*/ 149419 h 151075"/>
                <a:gd name="connsiteX1" fmla="*/ 478 w 5311949"/>
                <a:gd name="connsiteY1" fmla="*/ 0 h 151075"/>
                <a:gd name="connsiteX2" fmla="*/ 5311949 w 5311949"/>
                <a:gd name="connsiteY2" fmla="*/ 15903 h 151075"/>
                <a:gd name="connsiteX3" fmla="*/ 5303998 w 5311949"/>
                <a:gd name="connsiteY3" fmla="*/ 151075 h 151075"/>
                <a:gd name="connsiteX0" fmla="*/ 1604 w 5311949"/>
                <a:gd name="connsiteY0" fmla="*/ 149419 h 155838"/>
                <a:gd name="connsiteX1" fmla="*/ 478 w 5311949"/>
                <a:gd name="connsiteY1" fmla="*/ 0 h 155838"/>
                <a:gd name="connsiteX2" fmla="*/ 5311949 w 5311949"/>
                <a:gd name="connsiteY2" fmla="*/ 15903 h 155838"/>
                <a:gd name="connsiteX3" fmla="*/ 5311142 w 5311949"/>
                <a:gd name="connsiteY3" fmla="*/ 155838 h 155838"/>
                <a:gd name="connsiteX0" fmla="*/ 1604 w 5311949"/>
                <a:gd name="connsiteY0" fmla="*/ 149419 h 155838"/>
                <a:gd name="connsiteX1" fmla="*/ 478 w 5311949"/>
                <a:gd name="connsiteY1" fmla="*/ 0 h 155838"/>
                <a:gd name="connsiteX2" fmla="*/ 5311949 w 5311949"/>
                <a:gd name="connsiteY2" fmla="*/ 15903 h 155838"/>
                <a:gd name="connsiteX3" fmla="*/ 5311142 w 5311949"/>
                <a:gd name="connsiteY3" fmla="*/ 155838 h 155838"/>
              </a:gdLst>
              <a:ahLst/>
              <a:cxnLst>
                <a:cxn ang="0">
                  <a:pos x="connsiteX0" y="connsiteY0"/>
                </a:cxn>
                <a:cxn ang="0">
                  <a:pos x="connsiteX1" y="connsiteY1"/>
                </a:cxn>
                <a:cxn ang="0">
                  <a:pos x="connsiteX2" y="connsiteY2"/>
                </a:cxn>
                <a:cxn ang="0">
                  <a:pos x="connsiteX3" y="connsiteY3"/>
                </a:cxn>
              </a:cxnLst>
              <a:rect l="l" t="t" r="r" b="b"/>
              <a:pathLst>
                <a:path w="5311949" h="155838">
                  <a:moveTo>
                    <a:pt x="1604" y="149419"/>
                  </a:moveTo>
                  <a:cubicBezTo>
                    <a:pt x="-49" y="-4985"/>
                    <a:pt x="-423" y="47000"/>
                    <a:pt x="478" y="0"/>
                  </a:cubicBezTo>
                  <a:lnTo>
                    <a:pt x="5311949" y="15903"/>
                  </a:lnTo>
                  <a:cubicBezTo>
                    <a:pt x="5311680" y="62548"/>
                    <a:pt x="5309030" y="68712"/>
                    <a:pt x="5311142" y="155838"/>
                  </a:cubicBezTo>
                </a:path>
              </a:pathLst>
            </a:cu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6" name="Freeform 55"/>
            <p:cNvSpPr/>
            <p:nvPr/>
          </p:nvSpPr>
          <p:spPr>
            <a:xfrm>
              <a:off x="4564049" y="1781092"/>
              <a:ext cx="0" cy="254442"/>
            </a:xfrm>
            <a:custGeom>
              <a:avLst/>
              <a:gdLst>
                <a:gd name="connsiteX0" fmla="*/ 0 w 0"/>
                <a:gd name="connsiteY0" fmla="*/ 0 h 254442"/>
                <a:gd name="connsiteX1" fmla="*/ 0 w 0"/>
                <a:gd name="connsiteY1" fmla="*/ 254442 h 254442"/>
              </a:gdLst>
              <a:ahLst/>
              <a:cxnLst>
                <a:cxn ang="0">
                  <a:pos x="connsiteX0" y="connsiteY0"/>
                </a:cxn>
                <a:cxn ang="0">
                  <a:pos x="connsiteX1" y="connsiteY1"/>
                </a:cxn>
              </a:cxnLst>
              <a:rect l="l" t="t" r="r" b="b"/>
              <a:pathLst>
                <a:path h="254442">
                  <a:moveTo>
                    <a:pt x="0" y="0"/>
                  </a:moveTo>
                  <a:lnTo>
                    <a:pt x="0" y="254442"/>
                  </a:lnTo>
                </a:path>
              </a:pathLst>
            </a:cu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59" name="Group 58"/>
          <p:cNvGrpSpPr/>
          <p:nvPr/>
        </p:nvGrpSpPr>
        <p:grpSpPr>
          <a:xfrm>
            <a:off x="3604693" y="2509815"/>
            <a:ext cx="1931426" cy="493983"/>
            <a:chOff x="3233964" y="1954419"/>
            <a:chExt cx="1400520" cy="493983"/>
          </a:xfrm>
        </p:grpSpPr>
        <p:sp>
          <p:nvSpPr>
            <p:cNvPr id="60" name="TextBox 59"/>
            <p:cNvSpPr txBox="1"/>
            <p:nvPr/>
          </p:nvSpPr>
          <p:spPr>
            <a:xfrm>
              <a:off x="3233965" y="1954419"/>
              <a:ext cx="1400519"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2</a:t>
              </a:r>
              <a:endParaRPr lang="ko-KR" altLang="en-US" sz="1400" b="1" dirty="0">
                <a:solidFill>
                  <a:schemeClr val="tx1">
                    <a:lumMod val="75000"/>
                    <a:lumOff val="25000"/>
                  </a:schemeClr>
                </a:solidFill>
                <a:cs typeface="Arial" pitchFamily="34" charset="0"/>
              </a:endParaRPr>
            </a:p>
          </p:txBody>
        </p:sp>
        <p:sp>
          <p:nvSpPr>
            <p:cNvPr id="61" name="TextBox 60"/>
            <p:cNvSpPr txBox="1"/>
            <p:nvPr/>
          </p:nvSpPr>
          <p:spPr>
            <a:xfrm>
              <a:off x="3233964" y="2171403"/>
              <a:ext cx="1400519"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63" name="TextBox 62"/>
          <p:cNvSpPr txBox="1"/>
          <p:nvPr/>
        </p:nvSpPr>
        <p:spPr>
          <a:xfrm>
            <a:off x="926654" y="2509815"/>
            <a:ext cx="1931425"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1</a:t>
            </a:r>
            <a:endParaRPr lang="ko-KR" altLang="en-US" sz="1400" b="1" dirty="0">
              <a:solidFill>
                <a:schemeClr val="tx1">
                  <a:lumMod val="75000"/>
                  <a:lumOff val="25000"/>
                </a:schemeClr>
              </a:solidFill>
              <a:cs typeface="Arial" pitchFamily="34" charset="0"/>
            </a:endParaRPr>
          </a:p>
        </p:txBody>
      </p:sp>
      <p:grpSp>
        <p:nvGrpSpPr>
          <p:cNvPr id="65" name="Group 64"/>
          <p:cNvGrpSpPr/>
          <p:nvPr/>
        </p:nvGrpSpPr>
        <p:grpSpPr>
          <a:xfrm>
            <a:off x="6282734" y="2509815"/>
            <a:ext cx="1931426" cy="493983"/>
            <a:chOff x="3233964" y="1954419"/>
            <a:chExt cx="1400520" cy="493983"/>
          </a:xfrm>
        </p:grpSpPr>
        <p:sp>
          <p:nvSpPr>
            <p:cNvPr id="66" name="TextBox 65"/>
            <p:cNvSpPr txBox="1"/>
            <p:nvPr/>
          </p:nvSpPr>
          <p:spPr>
            <a:xfrm>
              <a:off x="3233965" y="1954419"/>
              <a:ext cx="1400519"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3</a:t>
              </a:r>
              <a:endParaRPr lang="ko-KR" altLang="en-US" sz="1400" b="1" dirty="0">
                <a:solidFill>
                  <a:schemeClr val="tx1">
                    <a:lumMod val="75000"/>
                    <a:lumOff val="25000"/>
                  </a:schemeClr>
                </a:solidFill>
                <a:cs typeface="Arial" pitchFamily="34" charset="0"/>
              </a:endParaRPr>
            </a:p>
          </p:txBody>
        </p:sp>
        <p:sp>
          <p:nvSpPr>
            <p:cNvPr id="67" name="TextBox 66"/>
            <p:cNvSpPr txBox="1"/>
            <p:nvPr/>
          </p:nvSpPr>
          <p:spPr>
            <a:xfrm>
              <a:off x="3233964" y="2171403"/>
              <a:ext cx="1400519"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69" name="TextBox 68"/>
          <p:cNvSpPr txBox="1"/>
          <p:nvPr/>
        </p:nvSpPr>
        <p:spPr>
          <a:xfrm>
            <a:off x="733474" y="3278055"/>
            <a:ext cx="2326358" cy="1015663"/>
          </a:xfrm>
          <a:prstGeom prst="rect">
            <a:avLst/>
          </a:prstGeom>
          <a:noFill/>
        </p:spPr>
        <p:txBody>
          <a:bodyPr wrap="square" rtlCol="0">
            <a:spAutoFit/>
          </a:bodyPr>
          <a:lstStyle/>
          <a:p>
            <a:pPr algn="just"/>
            <a:r>
              <a:rPr lang="en-IN" sz="1200" dirty="0">
                <a:solidFill>
                  <a:schemeClr val="bg1"/>
                </a:solidFill>
                <a:latin typeface="Agency FB" panose="020B0503020202020204" pitchFamily="34" charset="0"/>
              </a:rPr>
              <a:t>As this technique is closely tied to network technology, its evolution is hard to predict but its usage is currently shifting. What we once thought could replace cookies as the ultimate tracking technique is simply not true.</a:t>
            </a:r>
            <a:endParaRPr lang="ko-KR" altLang="en-US" sz="1200" dirty="0">
              <a:solidFill>
                <a:schemeClr val="bg1"/>
              </a:solidFill>
              <a:latin typeface="Agency FB" panose="020B0503020202020204" pitchFamily="34" charset="0"/>
              <a:cs typeface="Arial" pitchFamily="34" charset="0"/>
            </a:endParaRPr>
          </a:p>
        </p:txBody>
      </p:sp>
      <p:sp>
        <p:nvSpPr>
          <p:cNvPr id="72" name="TextBox 71"/>
          <p:cNvSpPr txBox="1"/>
          <p:nvPr/>
        </p:nvSpPr>
        <p:spPr>
          <a:xfrm>
            <a:off x="3342808" y="3178773"/>
            <a:ext cx="2403422" cy="1938992"/>
          </a:xfrm>
          <a:prstGeom prst="rect">
            <a:avLst/>
          </a:prstGeom>
          <a:noFill/>
        </p:spPr>
        <p:txBody>
          <a:bodyPr wrap="square" rtlCol="0">
            <a:spAutoFit/>
          </a:bodyPr>
          <a:lstStyle/>
          <a:p>
            <a:r>
              <a:rPr lang="en-IN" sz="1200" dirty="0">
                <a:solidFill>
                  <a:schemeClr val="bg1"/>
                </a:solidFill>
                <a:latin typeface="Agency FB" panose="020B0503020202020204" pitchFamily="34" charset="0"/>
              </a:rPr>
              <a:t>The absence of a physical client or users at the time of the transaction with a new era of technology-driven identity theft means that there is a need for a new alternative to online identity verification. Device Fingerprinting,</a:t>
            </a:r>
            <a:r>
              <a:rPr lang="en-IN" sz="1200" baseline="30000" dirty="0">
                <a:solidFill>
                  <a:schemeClr val="bg1"/>
                </a:solidFill>
                <a:latin typeface="Agency FB" panose="020B0503020202020204" pitchFamily="34" charset="0"/>
              </a:rPr>
              <a:t> </a:t>
            </a:r>
            <a:r>
              <a:rPr lang="en-IN" sz="1200" dirty="0">
                <a:solidFill>
                  <a:schemeClr val="bg1"/>
                </a:solidFill>
                <a:latin typeface="Agency FB" panose="020B0503020202020204" pitchFamily="34" charset="0"/>
              </a:rPr>
              <a:t>while not a panacea, is a valuable Device Intelligence tool capable of monitoring, detecting and stopping fraud that currently flies under the radar of outdated and outmatched fraud detection </a:t>
            </a:r>
          </a:p>
          <a:p>
            <a:r>
              <a:rPr lang="en-IN" sz="1200" dirty="0">
                <a:solidFill>
                  <a:schemeClr val="bg1"/>
                </a:solidFill>
                <a:latin typeface="Agency FB" panose="020B0503020202020204" pitchFamily="34" charset="0"/>
              </a:rPr>
              <a:t>systems. </a:t>
            </a:r>
          </a:p>
        </p:txBody>
      </p:sp>
      <p:sp>
        <p:nvSpPr>
          <p:cNvPr id="75" name="TextBox 74"/>
          <p:cNvSpPr txBox="1"/>
          <p:nvPr/>
        </p:nvSpPr>
        <p:spPr>
          <a:xfrm>
            <a:off x="6059232" y="3244966"/>
            <a:ext cx="2326358" cy="1569660"/>
          </a:xfrm>
          <a:prstGeom prst="rect">
            <a:avLst/>
          </a:prstGeom>
          <a:noFill/>
        </p:spPr>
        <p:txBody>
          <a:bodyPr wrap="square" rtlCol="0">
            <a:spAutoFit/>
          </a:bodyPr>
          <a:lstStyle/>
          <a:p>
            <a:pPr algn="just"/>
            <a:r>
              <a:rPr lang="en-IN" sz="1200" dirty="0">
                <a:solidFill>
                  <a:schemeClr val="bg1"/>
                </a:solidFill>
                <a:latin typeface="Agency FB" panose="020B0503020202020204" pitchFamily="34" charset="0"/>
              </a:rPr>
              <a:t>Finally, device fingerprinting will stay in the near future at a decade. This technique is so rooted in mechanisms that exist since the beginning of the web that it is very complex to get rid of it. It is one thing to remove differences between users as much as possible. It is a completely different one to remove device-specific information altogether. </a:t>
            </a:r>
            <a:endParaRPr lang="ko-KR" altLang="en-US" sz="1200" dirty="0">
              <a:solidFill>
                <a:schemeClr val="bg1"/>
              </a:solidFill>
              <a:latin typeface="Agency FB" panose="020B0503020202020204" pitchFamily="34" charset="0"/>
              <a:cs typeface="Arial" pitchFamily="34" charset="0"/>
            </a:endParaRPr>
          </a:p>
        </p:txBody>
      </p:sp>
    </p:spTree>
    <p:extLst>
      <p:ext uri="{BB962C8B-B14F-4D97-AF65-F5344CB8AC3E}">
        <p14:creationId xmlns:p14="http://schemas.microsoft.com/office/powerpoint/2010/main" val="2937200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Placeholder 29">
            <a:extLst>
              <a:ext uri="{FF2B5EF4-FFF2-40B4-BE49-F238E27FC236}">
                <a16:creationId xmlns:a16="http://schemas.microsoft.com/office/drawing/2014/main" id="{482ACF1C-F8F3-4371-8C40-429CB499E3A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901" b="22901"/>
          <a:stretch>
            <a:fillRect/>
          </a:stretch>
        </p:blipFill>
        <p:spPr/>
      </p:pic>
      <p:sp>
        <p:nvSpPr>
          <p:cNvPr id="5" name="Rectangle 4"/>
          <p:cNvSpPr/>
          <p:nvPr/>
        </p:nvSpPr>
        <p:spPr>
          <a:xfrm rot="16200000">
            <a:off x="1043552" y="2434740"/>
            <a:ext cx="720000" cy="7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rot="16200000">
            <a:off x="3153889" y="2434741"/>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ectangle 8"/>
          <p:cNvSpPr/>
          <p:nvPr/>
        </p:nvSpPr>
        <p:spPr>
          <a:xfrm rot="16200000">
            <a:off x="5264224" y="2434740"/>
            <a:ext cx="720000" cy="7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ectangle 9"/>
          <p:cNvSpPr/>
          <p:nvPr/>
        </p:nvSpPr>
        <p:spPr>
          <a:xfrm rot="16200000">
            <a:off x="7374561" y="2434741"/>
            <a:ext cx="720000" cy="72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p:nvSpPr>
        <p:spPr>
          <a:xfrm>
            <a:off x="539552" y="4502112"/>
            <a:ext cx="1728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2649888" y="4502112"/>
            <a:ext cx="1728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4760224" y="4502112"/>
            <a:ext cx="1728000"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ectangle 14"/>
          <p:cNvSpPr/>
          <p:nvPr/>
        </p:nvSpPr>
        <p:spPr>
          <a:xfrm>
            <a:off x="6870561" y="4502112"/>
            <a:ext cx="1728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6" name="Group 15"/>
          <p:cNvGrpSpPr/>
          <p:nvPr/>
        </p:nvGrpSpPr>
        <p:grpSpPr>
          <a:xfrm>
            <a:off x="410662" y="3266271"/>
            <a:ext cx="2006736" cy="1200329"/>
            <a:chOff x="4320398" y="1203362"/>
            <a:chExt cx="2904787" cy="1200329"/>
          </a:xfrm>
        </p:grpSpPr>
        <p:sp>
          <p:nvSpPr>
            <p:cNvPr id="17" name="TextBox 16"/>
            <p:cNvSpPr txBox="1"/>
            <p:nvPr/>
          </p:nvSpPr>
          <p:spPr>
            <a:xfrm>
              <a:off x="4350735" y="1203362"/>
              <a:ext cx="2874450" cy="1200329"/>
            </a:xfrm>
            <a:prstGeom prst="rect">
              <a:avLst/>
            </a:prstGeom>
            <a:noFill/>
          </p:spPr>
          <p:txBody>
            <a:bodyPr wrap="square" rtlCol="0">
              <a:spAutoFit/>
            </a:bodyPr>
            <a:lstStyle/>
            <a:p>
              <a:pPr algn="just"/>
              <a:r>
                <a:rPr lang="en-IN" sz="1200" dirty="0">
                  <a:solidFill>
                    <a:schemeClr val="accent1">
                      <a:lumMod val="75000"/>
                    </a:schemeClr>
                  </a:solidFill>
                  <a:latin typeface="Agency FB" panose="020B0503020202020204" pitchFamily="34" charset="0"/>
                </a:rPr>
                <a:t>Devices fingerprinting represents an alternative to current methods of tracking and identification at a time where the ad landscape is undergoing tremendous changes with the rise of ad blockers. </a:t>
              </a:r>
              <a:endParaRPr lang="en-US" altLang="ko-KR" sz="1200" dirty="0">
                <a:solidFill>
                  <a:schemeClr val="accent1">
                    <a:lumMod val="75000"/>
                  </a:schemeClr>
                </a:solidFill>
                <a:latin typeface="Agency FB" panose="020B0503020202020204" pitchFamily="34" charset="0"/>
                <a:cs typeface="Arial" pitchFamily="34" charset="0"/>
              </a:endParaRPr>
            </a:p>
          </p:txBody>
        </p:sp>
        <p:sp>
          <p:nvSpPr>
            <p:cNvPr id="18" name="TextBox 17"/>
            <p:cNvSpPr txBox="1"/>
            <p:nvPr/>
          </p:nvSpPr>
          <p:spPr>
            <a:xfrm>
              <a:off x="4320398" y="1245513"/>
              <a:ext cx="2874450" cy="276999"/>
            </a:xfrm>
            <a:prstGeom prst="rect">
              <a:avLst/>
            </a:prstGeom>
            <a:noFill/>
          </p:spPr>
          <p:txBody>
            <a:bodyPr wrap="square" rtlCol="0">
              <a:spAutoFit/>
            </a:bodyPr>
            <a:lstStyle/>
            <a:p>
              <a:pPr algn="ct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19" name="Group 18"/>
          <p:cNvGrpSpPr/>
          <p:nvPr/>
        </p:nvGrpSpPr>
        <p:grpSpPr>
          <a:xfrm>
            <a:off x="2520998" y="3266271"/>
            <a:ext cx="2006734" cy="1323439"/>
            <a:chOff x="4320398" y="1203362"/>
            <a:chExt cx="2904784" cy="1323439"/>
          </a:xfrm>
        </p:grpSpPr>
        <p:sp>
          <p:nvSpPr>
            <p:cNvPr id="20" name="TextBox 19"/>
            <p:cNvSpPr txBox="1"/>
            <p:nvPr/>
          </p:nvSpPr>
          <p:spPr>
            <a:xfrm>
              <a:off x="4350732" y="1203362"/>
              <a:ext cx="2874450" cy="1323439"/>
            </a:xfrm>
            <a:prstGeom prst="rect">
              <a:avLst/>
            </a:prstGeom>
            <a:noFill/>
          </p:spPr>
          <p:txBody>
            <a:bodyPr wrap="square" rtlCol="0">
              <a:spAutoFit/>
            </a:bodyPr>
            <a:lstStyle/>
            <a:p>
              <a:pPr algn="just"/>
              <a:r>
                <a:rPr lang="en-IN" sz="1000" dirty="0">
                  <a:solidFill>
                    <a:srgbClr val="92D050"/>
                  </a:solidFill>
                  <a:latin typeface="Agency FB" panose="020B0503020202020204" pitchFamily="34" charset="0"/>
                </a:rPr>
                <a:t>All in all, device fingerprinting is still a fairly new technique. Yet, it already had a lot of impact in its short time of existence. Our effort to systematize existing knowledge proves there are still many open challenges and problems to be solved as researchers and developers are coming to grasp with its intricacies. </a:t>
              </a:r>
              <a:endParaRPr lang="en-US" altLang="ko-KR" sz="1000" dirty="0">
                <a:solidFill>
                  <a:srgbClr val="92D050"/>
                </a:solidFill>
                <a:latin typeface="Agency FB" panose="020B0503020202020204" pitchFamily="34" charset="0"/>
                <a:cs typeface="Arial" pitchFamily="34" charset="0"/>
              </a:endParaRPr>
            </a:p>
          </p:txBody>
        </p:sp>
        <p:sp>
          <p:nvSpPr>
            <p:cNvPr id="21" name="TextBox 20"/>
            <p:cNvSpPr txBox="1"/>
            <p:nvPr/>
          </p:nvSpPr>
          <p:spPr>
            <a:xfrm>
              <a:off x="4320398" y="1245513"/>
              <a:ext cx="2874450" cy="276999"/>
            </a:xfrm>
            <a:prstGeom prst="rect">
              <a:avLst/>
            </a:prstGeom>
            <a:noFill/>
          </p:spPr>
          <p:txBody>
            <a:bodyPr wrap="square" rtlCol="0">
              <a:spAutoFit/>
            </a:bodyPr>
            <a:lstStyle/>
            <a:p>
              <a:pPr algn="ct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22" name="Group 21"/>
          <p:cNvGrpSpPr/>
          <p:nvPr/>
        </p:nvGrpSpPr>
        <p:grpSpPr>
          <a:xfrm>
            <a:off x="4631334" y="3308422"/>
            <a:ext cx="1985778" cy="1019291"/>
            <a:chOff x="4320398" y="1245513"/>
            <a:chExt cx="2874450" cy="1019291"/>
          </a:xfrm>
        </p:grpSpPr>
        <p:sp>
          <p:nvSpPr>
            <p:cNvPr id="23" name="TextBox 22"/>
            <p:cNvSpPr txBox="1"/>
            <p:nvPr/>
          </p:nvSpPr>
          <p:spPr>
            <a:xfrm>
              <a:off x="4320398" y="1249141"/>
              <a:ext cx="2874450" cy="1015663"/>
            </a:xfrm>
            <a:prstGeom prst="rect">
              <a:avLst/>
            </a:prstGeom>
            <a:noFill/>
          </p:spPr>
          <p:txBody>
            <a:bodyPr wrap="square" rtlCol="0">
              <a:spAutoFit/>
            </a:bodyPr>
            <a:lstStyle/>
            <a:p>
              <a:r>
                <a:rPr lang="en-IN" sz="1000" dirty="0">
                  <a:solidFill>
                    <a:schemeClr val="accent3">
                      <a:lumMod val="75000"/>
                    </a:schemeClr>
                  </a:solidFill>
                  <a:latin typeface="Agency FB" panose="020B0503020202020204" pitchFamily="34" charset="0"/>
                </a:rPr>
                <a:t>For law makers, device fingerprinting</a:t>
              </a:r>
              <a:r>
                <a:rPr lang="en-IN" sz="1000" baseline="30000" dirty="0">
                  <a:solidFill>
                    <a:schemeClr val="accent3">
                      <a:lumMod val="75000"/>
                    </a:schemeClr>
                  </a:solidFill>
                  <a:latin typeface="Agency FB" panose="020B0503020202020204" pitchFamily="34" charset="0"/>
                </a:rPr>
                <a:t>  </a:t>
              </a:r>
              <a:r>
                <a:rPr lang="en-IN" sz="1000" dirty="0">
                  <a:solidFill>
                    <a:schemeClr val="accent3">
                      <a:lumMod val="75000"/>
                    </a:schemeClr>
                  </a:solidFill>
                  <a:latin typeface="Agency FB" panose="020B0503020202020204" pitchFamily="34" charset="0"/>
                </a:rPr>
                <a:t>represents an additional tracking mechanism that must be regulated so that the control is given back in users’ hands. For journalists, activists, The military that rely on the confidentiality and privacy of their communications.</a:t>
              </a:r>
            </a:p>
          </p:txBody>
        </p:sp>
        <p:sp>
          <p:nvSpPr>
            <p:cNvPr id="24" name="TextBox 23"/>
            <p:cNvSpPr txBox="1"/>
            <p:nvPr/>
          </p:nvSpPr>
          <p:spPr>
            <a:xfrm>
              <a:off x="4320398" y="1245513"/>
              <a:ext cx="2874450" cy="276999"/>
            </a:xfrm>
            <a:prstGeom prst="rect">
              <a:avLst/>
            </a:prstGeom>
            <a:noFill/>
          </p:spPr>
          <p:txBody>
            <a:bodyPr wrap="square" rtlCol="0">
              <a:spAutoFit/>
            </a:bodyPr>
            <a:lstStyle/>
            <a:p>
              <a:pPr algn="ct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25" name="Group 24"/>
          <p:cNvGrpSpPr/>
          <p:nvPr/>
        </p:nvGrpSpPr>
        <p:grpSpPr>
          <a:xfrm>
            <a:off x="6741669" y="3153117"/>
            <a:ext cx="1994677" cy="1384995"/>
            <a:chOff x="4320398" y="1090208"/>
            <a:chExt cx="2887331" cy="1384995"/>
          </a:xfrm>
        </p:grpSpPr>
        <p:sp>
          <p:nvSpPr>
            <p:cNvPr id="26" name="TextBox 25"/>
            <p:cNvSpPr txBox="1"/>
            <p:nvPr/>
          </p:nvSpPr>
          <p:spPr>
            <a:xfrm>
              <a:off x="4333279" y="1090208"/>
              <a:ext cx="2874450" cy="1384995"/>
            </a:xfrm>
            <a:prstGeom prst="rect">
              <a:avLst/>
            </a:prstGeom>
            <a:noFill/>
          </p:spPr>
          <p:txBody>
            <a:bodyPr wrap="square" rtlCol="0">
              <a:spAutoFit/>
            </a:bodyPr>
            <a:lstStyle/>
            <a:p>
              <a:pPr algn="just"/>
              <a:r>
                <a:rPr lang="en-IN" sz="1200" dirty="0">
                  <a:solidFill>
                    <a:schemeClr val="accent4">
                      <a:lumMod val="75000"/>
                    </a:schemeClr>
                  </a:solidFill>
                  <a:latin typeface="Agency FB" panose="020B0503020202020204" pitchFamily="34" charset="0"/>
                </a:rPr>
                <a:t>Its fascinating aspect is that it is at a crossroads between companies, academic research groups, law makers and privacy advocates. As it got out of the research lab, it has a concrete impact on the web as it is now used in real-world scenarios. </a:t>
              </a:r>
            </a:p>
          </p:txBody>
        </p:sp>
        <p:sp>
          <p:nvSpPr>
            <p:cNvPr id="27" name="TextBox 26"/>
            <p:cNvSpPr txBox="1"/>
            <p:nvPr/>
          </p:nvSpPr>
          <p:spPr>
            <a:xfrm>
              <a:off x="4320398" y="1245513"/>
              <a:ext cx="2874450" cy="276999"/>
            </a:xfrm>
            <a:prstGeom prst="rect">
              <a:avLst/>
            </a:prstGeom>
            <a:noFill/>
          </p:spPr>
          <p:txBody>
            <a:bodyPr wrap="square" rtlCol="0">
              <a:spAutoFit/>
            </a:bodyPr>
            <a:lstStyle/>
            <a:p>
              <a:pPr algn="ctr"/>
              <a:endParaRPr lang="ko-KR" altLang="en-US" sz="1200" b="1" dirty="0">
                <a:solidFill>
                  <a:schemeClr val="tx1">
                    <a:lumMod val="75000"/>
                    <a:lumOff val="25000"/>
                  </a:schemeClr>
                </a:solidFill>
                <a:latin typeface="Arial" pitchFamily="34" charset="0"/>
                <a:cs typeface="Arial" pitchFamily="34" charset="0"/>
              </a:endParaRPr>
            </a:p>
          </p:txBody>
        </p:sp>
      </p:grpSp>
      <p:sp>
        <p:nvSpPr>
          <p:cNvPr id="31" name="Trapezoid 13"/>
          <p:cNvSpPr/>
          <p:nvPr/>
        </p:nvSpPr>
        <p:spPr>
          <a:xfrm>
            <a:off x="1220235" y="2639734"/>
            <a:ext cx="366634" cy="310011"/>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Rounded Rectangle 7"/>
          <p:cNvSpPr/>
          <p:nvPr/>
        </p:nvSpPr>
        <p:spPr>
          <a:xfrm>
            <a:off x="5509734" y="2596605"/>
            <a:ext cx="228980" cy="396268"/>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Rectangle 18"/>
          <p:cNvSpPr/>
          <p:nvPr/>
        </p:nvSpPr>
        <p:spPr>
          <a:xfrm>
            <a:off x="3315754" y="2637319"/>
            <a:ext cx="396268" cy="31484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Rounded Rectangle 25"/>
          <p:cNvSpPr/>
          <p:nvPr/>
        </p:nvSpPr>
        <p:spPr>
          <a:xfrm>
            <a:off x="7593650" y="2596606"/>
            <a:ext cx="281822" cy="396268"/>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TextBox 34">
            <a:extLst>
              <a:ext uri="{FF2B5EF4-FFF2-40B4-BE49-F238E27FC236}">
                <a16:creationId xmlns:a16="http://schemas.microsoft.com/office/drawing/2014/main" id="{8131456C-119C-4FC5-811B-299A3629D1BA}"/>
              </a:ext>
            </a:extLst>
          </p:cNvPr>
          <p:cNvSpPr txBox="1"/>
          <p:nvPr/>
        </p:nvSpPr>
        <p:spPr>
          <a:xfrm>
            <a:off x="304036" y="109535"/>
            <a:ext cx="3362464" cy="646331"/>
          </a:xfrm>
          <a:prstGeom prst="rect">
            <a:avLst/>
          </a:prstGeom>
          <a:noFill/>
        </p:spPr>
        <p:txBody>
          <a:bodyPr wrap="square" rtlCol="0">
            <a:spAutoFit/>
          </a:bodyPr>
          <a:lstStyle/>
          <a:p>
            <a:r>
              <a:rPr lang="en-IN" sz="3600" b="1" dirty="0">
                <a:solidFill>
                  <a:schemeClr val="bg1"/>
                </a:solidFill>
                <a:latin typeface="Agency FB" panose="020B0503020202020204" pitchFamily="34" charset="0"/>
              </a:rPr>
              <a:t>SCOPE OF WORK</a:t>
            </a:r>
            <a:endParaRPr lang="en-IN" sz="3600" dirty="0">
              <a:solidFill>
                <a:schemeClr val="bg1"/>
              </a:solidFill>
              <a:latin typeface="Agency FB" panose="020B0503020202020204" pitchFamily="34" charset="0"/>
            </a:endParaRPr>
          </a:p>
        </p:txBody>
      </p:sp>
      <p:grpSp>
        <p:nvGrpSpPr>
          <p:cNvPr id="36" name="Group 35">
            <a:extLst>
              <a:ext uri="{FF2B5EF4-FFF2-40B4-BE49-F238E27FC236}">
                <a16:creationId xmlns:a16="http://schemas.microsoft.com/office/drawing/2014/main" id="{2A369BA1-D755-4414-A02B-349D03BC2DE0}"/>
              </a:ext>
            </a:extLst>
          </p:cNvPr>
          <p:cNvGrpSpPr/>
          <p:nvPr/>
        </p:nvGrpSpPr>
        <p:grpSpPr>
          <a:xfrm>
            <a:off x="161446" y="109535"/>
            <a:ext cx="142590" cy="676613"/>
            <a:chOff x="1" y="1321321"/>
            <a:chExt cx="2051719" cy="2469467"/>
          </a:xfrm>
        </p:grpSpPr>
        <p:sp>
          <p:nvSpPr>
            <p:cNvPr id="37" name="Rectangle 36">
              <a:extLst>
                <a:ext uri="{FF2B5EF4-FFF2-40B4-BE49-F238E27FC236}">
                  <a16:creationId xmlns:a16="http://schemas.microsoft.com/office/drawing/2014/main" id="{9544D26A-EC86-418C-A4CC-10BC6CB65FBA}"/>
                </a:ext>
              </a:extLst>
            </p:cNvPr>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8" name="Rectangle 37">
              <a:extLst>
                <a:ext uri="{FF2B5EF4-FFF2-40B4-BE49-F238E27FC236}">
                  <a16:creationId xmlns:a16="http://schemas.microsoft.com/office/drawing/2014/main" id="{93226887-E1BF-428E-A8DE-8028799AB5A7}"/>
                </a:ext>
              </a:extLst>
            </p:cNvPr>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39" name="Rectangle 38">
              <a:extLst>
                <a:ext uri="{FF2B5EF4-FFF2-40B4-BE49-F238E27FC236}">
                  <a16:creationId xmlns:a16="http://schemas.microsoft.com/office/drawing/2014/main" id="{D5B254E7-019C-4D71-AB24-2FA3429E09C0}"/>
                </a:ext>
              </a:extLst>
            </p:cNvPr>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Rectangle 39">
              <a:extLst>
                <a:ext uri="{FF2B5EF4-FFF2-40B4-BE49-F238E27FC236}">
                  <a16:creationId xmlns:a16="http://schemas.microsoft.com/office/drawing/2014/main" id="{2DCC006F-1CC8-4163-9433-1DD81013BF82}"/>
                </a:ext>
              </a:extLst>
            </p:cNvPr>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876048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523972" y="3579862"/>
            <a:ext cx="4096505" cy="1563637"/>
            <a:chOff x="152400" y="152400"/>
            <a:chExt cx="9126287" cy="5143500"/>
          </a:xfrm>
        </p:grpSpPr>
        <p:sp>
          <p:nvSpPr>
            <p:cNvPr id="12" name="Rectangle 11"/>
            <p:cNvSpPr/>
            <p:nvPr/>
          </p:nvSpPr>
          <p:spPr>
            <a:xfrm>
              <a:off x="152400" y="152400"/>
              <a:ext cx="228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2436046" y="152400"/>
              <a:ext cx="2286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4722046" y="152400"/>
              <a:ext cx="2286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ectangle 14"/>
            <p:cNvSpPr/>
            <p:nvPr/>
          </p:nvSpPr>
          <p:spPr>
            <a:xfrm>
              <a:off x="6992687" y="152400"/>
              <a:ext cx="2286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 name="Title 1"/>
          <p:cNvSpPr txBox="1">
            <a:spLocks/>
          </p:cNvSpPr>
          <p:nvPr/>
        </p:nvSpPr>
        <p:spPr>
          <a:xfrm>
            <a:off x="1835415" y="3802059"/>
            <a:ext cx="5472608" cy="542078"/>
          </a:xfrm>
          <a:prstGeom prst="rect">
            <a:avLst/>
          </a:prstGeom>
        </p:spPr>
        <p:txBody>
          <a:bodyPr anchor="ctr"/>
          <a:lstStyle>
            <a:lvl1pPr algn="ctr"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r>
              <a:rPr lang="en-US" altLang="ko-KR" sz="4400" dirty="0">
                <a:solidFill>
                  <a:schemeClr val="bg1"/>
                </a:solidFill>
                <a:latin typeface="Agency FB" panose="020B0503020202020204" pitchFamily="34" charset="0"/>
              </a:rPr>
              <a:t>Thank you</a:t>
            </a:r>
            <a:endParaRPr lang="ko-KR" altLang="en-US" sz="4400" dirty="0">
              <a:solidFill>
                <a:schemeClr val="bg1"/>
              </a:solidFill>
              <a:latin typeface="Agency FB" panose="020B0503020202020204" pitchFamily="34" charset="0"/>
            </a:endParaRPr>
          </a:p>
        </p:txBody>
      </p:sp>
      <p:sp>
        <p:nvSpPr>
          <p:cNvPr id="4" name="Text Placeholder 7"/>
          <p:cNvSpPr txBox="1">
            <a:spLocks/>
          </p:cNvSpPr>
          <p:nvPr/>
        </p:nvSpPr>
        <p:spPr>
          <a:xfrm>
            <a:off x="1847991" y="4803998"/>
            <a:ext cx="5472608" cy="24383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a:solidFill>
                  <a:schemeClr val="bg1"/>
                </a:solidFill>
                <a:latin typeface="Agency FB" panose="020B0503020202020204" pitchFamily="34" charset="0"/>
                <a:cs typeface="Arial" pitchFamily="34" charset="0"/>
              </a:rPr>
              <a:t>RITAM GHOSH</a:t>
            </a:r>
            <a:endParaRPr lang="ko-KR" altLang="en-US" sz="1800" b="1" dirty="0">
              <a:solidFill>
                <a:schemeClr val="bg1"/>
              </a:solidFill>
              <a:latin typeface="Agency FB" panose="020B0503020202020204" pitchFamily="34" charset="0"/>
              <a:cs typeface="Arial" pitchFamily="34" charset="0"/>
            </a:endParaRPr>
          </a:p>
        </p:txBody>
      </p:sp>
      <p:pic>
        <p:nvPicPr>
          <p:cNvPr id="5" name="Picture Placeholder 4">
            <a:extLst>
              <a:ext uri="{FF2B5EF4-FFF2-40B4-BE49-F238E27FC236}">
                <a16:creationId xmlns:a16="http://schemas.microsoft.com/office/drawing/2014/main" id="{0100E290-EC90-49A4-A8C6-F11BC616767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9097" b="19097"/>
          <a:stretch>
            <a:fillRect/>
          </a:stretch>
        </p:blipFill>
        <p:spPr/>
      </p:pic>
    </p:spTree>
    <p:extLst>
      <p:ext uri="{BB962C8B-B14F-4D97-AF65-F5344CB8AC3E}">
        <p14:creationId xmlns:p14="http://schemas.microsoft.com/office/powerpoint/2010/main" val="70716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165" y="204634"/>
            <a:ext cx="7596336" cy="776530"/>
          </a:xfrm>
        </p:spPr>
        <p:txBody>
          <a:bodyPr/>
          <a:lstStyle/>
          <a:p>
            <a:r>
              <a:rPr lang="en-US" altLang="ko-KR" dirty="0">
                <a:latin typeface="Agency FB" panose="020B0503020202020204" pitchFamily="34" charset="0"/>
              </a:rPr>
              <a:t>Agenda Layout</a:t>
            </a:r>
            <a:endParaRPr lang="ko-KR" altLang="en-US" dirty="0">
              <a:latin typeface="Agency FB" panose="020B0503020202020204" pitchFamily="34" charset="0"/>
            </a:endParaRPr>
          </a:p>
        </p:txBody>
      </p:sp>
      <p:sp>
        <p:nvSpPr>
          <p:cNvPr id="9" name="Rectangle 8"/>
          <p:cNvSpPr/>
          <p:nvPr/>
        </p:nvSpPr>
        <p:spPr>
          <a:xfrm>
            <a:off x="1527165" y="1182355"/>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327140" y="1254355"/>
            <a:ext cx="6116031"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619505" y="1254355"/>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626224" y="1275523"/>
            <a:ext cx="605282" cy="461665"/>
          </a:xfrm>
          <a:prstGeom prst="rect">
            <a:avLst/>
          </a:prstGeom>
          <a:noFill/>
        </p:spPr>
        <p:txBody>
          <a:bodyPr wrap="square" rtlCol="0" anchor="ctr">
            <a:spAutoFit/>
          </a:bodyPr>
          <a:lstStyle/>
          <a:p>
            <a:pPr algn="ctr"/>
            <a:r>
              <a:rPr lang="en-US" altLang="ko-KR" sz="2400" b="1" dirty="0">
                <a:solidFill>
                  <a:schemeClr val="accent1"/>
                </a:solidFill>
                <a:latin typeface="Arial" pitchFamily="34" charset="0"/>
                <a:cs typeface="Arial" pitchFamily="34" charset="0"/>
              </a:rPr>
              <a:t>01</a:t>
            </a:r>
            <a:endParaRPr lang="ko-KR" altLang="en-US" sz="2400" b="1" dirty="0">
              <a:solidFill>
                <a:schemeClr val="accent1"/>
              </a:solidFill>
              <a:latin typeface="Arial" pitchFamily="34" charset="0"/>
              <a:cs typeface="Arial" pitchFamily="34" charset="0"/>
            </a:endParaRPr>
          </a:p>
        </p:txBody>
      </p:sp>
      <p:sp>
        <p:nvSpPr>
          <p:cNvPr id="19" name="TextBox 12"/>
          <p:cNvSpPr txBox="1"/>
          <p:nvPr/>
        </p:nvSpPr>
        <p:spPr bwMode="auto">
          <a:xfrm>
            <a:off x="2483768" y="1321689"/>
            <a:ext cx="4813049"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bg1"/>
                </a:solidFill>
                <a:latin typeface="Agency FB" panose="020B0503020202020204" pitchFamily="34" charset="0"/>
                <a:cs typeface="Arial" pitchFamily="34" charset="0"/>
              </a:rPr>
              <a:t>Objective &amp; Introduction</a:t>
            </a:r>
            <a:endParaRPr lang="ko-KR" altLang="en-US" dirty="0">
              <a:solidFill>
                <a:schemeClr val="bg1"/>
              </a:solidFill>
              <a:latin typeface="Arial" pitchFamily="34" charset="0"/>
              <a:cs typeface="Arial" pitchFamily="34" charset="0"/>
            </a:endParaRPr>
          </a:p>
        </p:txBody>
      </p:sp>
      <p:sp>
        <p:nvSpPr>
          <p:cNvPr id="27" name="Rectangle 26"/>
          <p:cNvSpPr/>
          <p:nvPr/>
        </p:nvSpPr>
        <p:spPr>
          <a:xfrm>
            <a:off x="1527165" y="2089104"/>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p:nvSpPr>
        <p:spPr>
          <a:xfrm>
            <a:off x="2327140" y="2161104"/>
            <a:ext cx="6116031"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9" name="Rectangle 28"/>
          <p:cNvSpPr/>
          <p:nvPr/>
        </p:nvSpPr>
        <p:spPr>
          <a:xfrm>
            <a:off x="1619505" y="2161104"/>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26224" y="2182272"/>
            <a:ext cx="605282" cy="461665"/>
          </a:xfrm>
          <a:prstGeom prst="rect">
            <a:avLst/>
          </a:prstGeom>
          <a:noFill/>
        </p:spPr>
        <p:txBody>
          <a:bodyPr wrap="square" rtlCol="0" anchor="ctr">
            <a:spAutoFit/>
          </a:bodyPr>
          <a:lstStyle/>
          <a:p>
            <a:pPr algn="ctr"/>
            <a:r>
              <a:rPr lang="en-US" altLang="ko-KR" sz="2400" b="1" dirty="0">
                <a:solidFill>
                  <a:schemeClr val="accent2"/>
                </a:solidFill>
                <a:latin typeface="Arial" pitchFamily="34" charset="0"/>
                <a:cs typeface="Arial" pitchFamily="34" charset="0"/>
              </a:rPr>
              <a:t>02</a:t>
            </a:r>
            <a:endParaRPr lang="ko-KR" altLang="en-US" sz="2400" b="1" dirty="0">
              <a:solidFill>
                <a:schemeClr val="accent2"/>
              </a:solidFill>
              <a:latin typeface="Arial" pitchFamily="34" charset="0"/>
              <a:cs typeface="Arial" pitchFamily="34" charset="0"/>
            </a:endParaRPr>
          </a:p>
        </p:txBody>
      </p:sp>
      <p:sp>
        <p:nvSpPr>
          <p:cNvPr id="31" name="TextBox 12"/>
          <p:cNvSpPr txBox="1"/>
          <p:nvPr/>
        </p:nvSpPr>
        <p:spPr bwMode="auto">
          <a:xfrm>
            <a:off x="2483767" y="2221910"/>
            <a:ext cx="4813049"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bg1"/>
                </a:solidFill>
                <a:latin typeface="Agency FB" panose="020B0503020202020204" pitchFamily="34" charset="0"/>
                <a:cs typeface="Arial" pitchFamily="34" charset="0"/>
              </a:rPr>
              <a:t>Methodology &amp; Flow </a:t>
            </a:r>
          </a:p>
        </p:txBody>
      </p:sp>
      <p:sp>
        <p:nvSpPr>
          <p:cNvPr id="34" name="Rectangle 33"/>
          <p:cNvSpPr/>
          <p:nvPr/>
        </p:nvSpPr>
        <p:spPr>
          <a:xfrm>
            <a:off x="1527165" y="2995853"/>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p:cNvSpPr/>
          <p:nvPr/>
        </p:nvSpPr>
        <p:spPr>
          <a:xfrm>
            <a:off x="2327140" y="3067853"/>
            <a:ext cx="6116031"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ectangle 35"/>
          <p:cNvSpPr/>
          <p:nvPr/>
        </p:nvSpPr>
        <p:spPr>
          <a:xfrm>
            <a:off x="1619505" y="3067853"/>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1626224" y="3089021"/>
            <a:ext cx="605282" cy="461665"/>
          </a:xfrm>
          <a:prstGeom prst="rect">
            <a:avLst/>
          </a:prstGeom>
          <a:noFill/>
        </p:spPr>
        <p:txBody>
          <a:bodyPr wrap="square" rtlCol="0" anchor="ctr">
            <a:spAutoFit/>
          </a:bodyPr>
          <a:lstStyle/>
          <a:p>
            <a:pPr algn="ctr"/>
            <a:r>
              <a:rPr lang="en-US" altLang="ko-KR" sz="2400" b="1" dirty="0">
                <a:solidFill>
                  <a:schemeClr val="accent3"/>
                </a:solidFill>
                <a:latin typeface="Arial" pitchFamily="34" charset="0"/>
                <a:cs typeface="Arial" pitchFamily="34" charset="0"/>
              </a:rPr>
              <a:t>03</a:t>
            </a:r>
            <a:endParaRPr lang="ko-KR" altLang="en-US" sz="2400" b="1" dirty="0">
              <a:solidFill>
                <a:schemeClr val="accent3"/>
              </a:solidFill>
              <a:latin typeface="Arial" pitchFamily="34" charset="0"/>
              <a:cs typeface="Arial" pitchFamily="34" charset="0"/>
            </a:endParaRPr>
          </a:p>
        </p:txBody>
      </p:sp>
      <p:sp>
        <p:nvSpPr>
          <p:cNvPr id="38" name="TextBox 12"/>
          <p:cNvSpPr txBox="1"/>
          <p:nvPr/>
        </p:nvSpPr>
        <p:spPr bwMode="auto">
          <a:xfrm>
            <a:off x="2483766" y="3151628"/>
            <a:ext cx="4813049"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bg1"/>
                </a:solidFill>
                <a:latin typeface="Agency FB" panose="020B0503020202020204" pitchFamily="34" charset="0"/>
                <a:cs typeface="Arial" pitchFamily="34" charset="0"/>
              </a:rPr>
              <a:t>Perspective &amp; Functionality</a:t>
            </a:r>
          </a:p>
        </p:txBody>
      </p:sp>
      <p:sp>
        <p:nvSpPr>
          <p:cNvPr id="40" name="Rectangle 39"/>
          <p:cNvSpPr/>
          <p:nvPr/>
        </p:nvSpPr>
        <p:spPr>
          <a:xfrm>
            <a:off x="1527165" y="3902601"/>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Rectangle 40"/>
          <p:cNvSpPr/>
          <p:nvPr/>
        </p:nvSpPr>
        <p:spPr>
          <a:xfrm>
            <a:off x="2327140" y="3974601"/>
            <a:ext cx="6116031"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2" name="Rectangle 41"/>
          <p:cNvSpPr/>
          <p:nvPr/>
        </p:nvSpPr>
        <p:spPr>
          <a:xfrm>
            <a:off x="1619505" y="3974601"/>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p:cNvSpPr txBox="1"/>
          <p:nvPr/>
        </p:nvSpPr>
        <p:spPr>
          <a:xfrm>
            <a:off x="1626224" y="3995769"/>
            <a:ext cx="605282" cy="461665"/>
          </a:xfrm>
          <a:prstGeom prst="rect">
            <a:avLst/>
          </a:prstGeom>
          <a:noFill/>
        </p:spPr>
        <p:txBody>
          <a:bodyPr wrap="square" rtlCol="0" anchor="ctr">
            <a:spAutoFit/>
          </a:bodyPr>
          <a:lstStyle/>
          <a:p>
            <a:pPr algn="ctr"/>
            <a:r>
              <a:rPr lang="en-US" altLang="ko-KR" sz="2400" b="1" dirty="0">
                <a:solidFill>
                  <a:schemeClr val="accent4"/>
                </a:solidFill>
                <a:latin typeface="Arial" pitchFamily="34" charset="0"/>
                <a:cs typeface="Arial" pitchFamily="34" charset="0"/>
              </a:rPr>
              <a:t>04</a:t>
            </a:r>
            <a:endParaRPr lang="ko-KR" altLang="en-US" sz="2400" b="1" dirty="0">
              <a:solidFill>
                <a:schemeClr val="accent4"/>
              </a:solidFill>
              <a:latin typeface="Arial" pitchFamily="34" charset="0"/>
              <a:cs typeface="Arial" pitchFamily="34" charset="0"/>
            </a:endParaRPr>
          </a:p>
        </p:txBody>
      </p:sp>
      <p:sp>
        <p:nvSpPr>
          <p:cNvPr id="44" name="TextBox 12"/>
          <p:cNvSpPr txBox="1"/>
          <p:nvPr/>
        </p:nvSpPr>
        <p:spPr bwMode="auto">
          <a:xfrm>
            <a:off x="2483765" y="4041935"/>
            <a:ext cx="4813049"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bg1"/>
                </a:solidFill>
                <a:latin typeface="Agency FB" panose="020B0503020202020204" pitchFamily="34" charset="0"/>
                <a:cs typeface="Arial" pitchFamily="34" charset="0"/>
              </a:rPr>
              <a:t>Features, Scope &amp; Conclusion</a:t>
            </a:r>
          </a:p>
        </p:txBody>
      </p:sp>
    </p:spTree>
    <p:extLst>
      <p:ext uri="{BB962C8B-B14F-4D97-AF65-F5344CB8AC3E}">
        <p14:creationId xmlns:p14="http://schemas.microsoft.com/office/powerpoint/2010/main" val="703446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660618" y="2138277"/>
            <a:ext cx="5472608" cy="542078"/>
          </a:xfrm>
        </p:spPr>
        <p:txBody>
          <a:bodyPr/>
          <a:lstStyle/>
          <a:p>
            <a:pPr>
              <a:defRPr/>
            </a:pPr>
            <a:r>
              <a:rPr lang="en-US" altLang="ko-KR" sz="4000" b="1" dirty="0">
                <a:solidFill>
                  <a:schemeClr val="accent1">
                    <a:lumMod val="75000"/>
                  </a:schemeClr>
                </a:solidFill>
                <a:latin typeface="Agency FB" panose="020B0503020202020204" pitchFamily="34" charset="0"/>
              </a:rPr>
              <a:t>Objective &amp; Introduction</a:t>
            </a:r>
            <a:endParaRPr lang="ko-KR" altLang="en-US" sz="4000" dirty="0">
              <a:solidFill>
                <a:schemeClr val="accent1">
                  <a:lumMod val="75000"/>
                </a:schemeClr>
              </a:solidFill>
              <a:latin typeface="Arial" pitchFamily="34" charset="0"/>
            </a:endParaRPr>
          </a:p>
        </p:txBody>
      </p:sp>
      <p:sp>
        <p:nvSpPr>
          <p:cNvPr id="4" name="Text Placeholder 3"/>
          <p:cNvSpPr>
            <a:spLocks noGrp="1"/>
          </p:cNvSpPr>
          <p:nvPr>
            <p:ph type="body" sz="quarter" idx="11"/>
          </p:nvPr>
        </p:nvSpPr>
        <p:spPr>
          <a:xfrm>
            <a:off x="3671392" y="2680355"/>
            <a:ext cx="5472608" cy="251435"/>
          </a:xfrm>
          <a:prstGeom prst="rect">
            <a:avLst/>
          </a:prstGeom>
        </p:spPr>
        <p:txBody>
          <a:bodyPr/>
          <a:lstStyle/>
          <a:p>
            <a:r>
              <a:rPr lang="en-US" altLang="ko-KR" b="1" dirty="0">
                <a:solidFill>
                  <a:schemeClr val="accent2">
                    <a:lumMod val="75000"/>
                  </a:schemeClr>
                </a:solidFill>
                <a:latin typeface="Agency FB" panose="020B0503020202020204" pitchFamily="34" charset="0"/>
              </a:rPr>
              <a:t>Vehere Interactive   Proactive Cyber Defense </a:t>
            </a:r>
            <a:endParaRPr lang="ko-KR" altLang="en-US" b="1" dirty="0">
              <a:solidFill>
                <a:schemeClr val="accent2">
                  <a:lumMod val="75000"/>
                </a:schemeClr>
              </a:solidFill>
              <a:latin typeface="Agency FB" panose="020B0503020202020204" pitchFamily="34" charset="0"/>
            </a:endParaRPr>
          </a:p>
        </p:txBody>
      </p:sp>
      <p:grpSp>
        <p:nvGrpSpPr>
          <p:cNvPr id="6" name="Group 5"/>
          <p:cNvGrpSpPr/>
          <p:nvPr/>
        </p:nvGrpSpPr>
        <p:grpSpPr>
          <a:xfrm>
            <a:off x="3440653" y="2214190"/>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3" name="Picture 2">
            <a:extLst>
              <a:ext uri="{FF2B5EF4-FFF2-40B4-BE49-F238E27FC236}">
                <a16:creationId xmlns:a16="http://schemas.microsoft.com/office/drawing/2014/main" id="{59BF6F22-7BB6-4430-AF26-9E0CC6469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64" y="2996452"/>
            <a:ext cx="3514725" cy="1304925"/>
          </a:xfrm>
          <a:prstGeom prst="rect">
            <a:avLst/>
          </a:prstGeom>
        </p:spPr>
      </p:pic>
    </p:spTree>
    <p:extLst>
      <p:ext uri="{BB962C8B-B14F-4D97-AF65-F5344CB8AC3E}">
        <p14:creationId xmlns:p14="http://schemas.microsoft.com/office/powerpoint/2010/main" val="3452595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35696" y="3226695"/>
            <a:ext cx="5472607" cy="1361279"/>
            <a:chOff x="3248163" y="1753436"/>
            <a:chExt cx="5472607" cy="1361279"/>
          </a:xfrm>
        </p:grpSpPr>
        <p:sp>
          <p:nvSpPr>
            <p:cNvPr id="3" name="TextBox 2"/>
            <p:cNvSpPr txBox="1"/>
            <p:nvPr/>
          </p:nvSpPr>
          <p:spPr>
            <a:xfrm>
              <a:off x="3392180" y="2283718"/>
              <a:ext cx="5184576" cy="830997"/>
            </a:xfrm>
            <a:prstGeom prst="rect">
              <a:avLst/>
            </a:prstGeom>
            <a:noFill/>
          </p:spPr>
          <p:txBody>
            <a:bodyPr wrap="square" rtlCol="0">
              <a:spAutoFit/>
            </a:bodyPr>
            <a:lstStyle/>
            <a:p>
              <a:pPr algn="just"/>
              <a:r>
                <a:rPr lang="en-US" sz="1600" dirty="0">
                  <a:solidFill>
                    <a:schemeClr val="accent1">
                      <a:lumMod val="50000"/>
                    </a:schemeClr>
                  </a:solidFill>
                  <a:latin typeface="Agency FB" panose="020B0503020202020204" pitchFamily="34" charset="0"/>
                </a:rPr>
                <a:t>To develop a system which maintain monitoring, tracking and detection of anomaly signatures or sources. Also, to keep a record of all the incoming &amp; outgoing packets. Basically, a fingerprinting device to counter security risks. </a:t>
              </a:r>
              <a:endParaRPr lang="en-US" altLang="ko-KR" sz="1600" dirty="0">
                <a:solidFill>
                  <a:schemeClr val="accent1">
                    <a:lumMod val="50000"/>
                  </a:schemeClr>
                </a:solidFill>
                <a:latin typeface="Agency FB" panose="020B0503020202020204" pitchFamily="34" charset="0"/>
                <a:cs typeface="Arial" pitchFamily="34" charset="0"/>
              </a:endParaRPr>
            </a:p>
          </p:txBody>
        </p:sp>
        <p:sp>
          <p:nvSpPr>
            <p:cNvPr id="4" name="Text Placeholder 13"/>
            <p:cNvSpPr txBox="1">
              <a:spLocks/>
            </p:cNvSpPr>
            <p:nvPr/>
          </p:nvSpPr>
          <p:spPr>
            <a:xfrm>
              <a:off x="3248163" y="1753436"/>
              <a:ext cx="5472607" cy="57606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3600" b="1" dirty="0">
                  <a:solidFill>
                    <a:schemeClr val="accent2">
                      <a:lumMod val="75000"/>
                    </a:schemeClr>
                  </a:solidFill>
                  <a:latin typeface="Agency FB" panose="020B0503020202020204" pitchFamily="34" charset="0"/>
                  <a:cs typeface="Arial" pitchFamily="34" charset="0"/>
                </a:rPr>
                <a:t>OBJECTIVE</a:t>
              </a:r>
              <a:endParaRPr lang="ko-KR" altLang="en-US" sz="3600" b="1" dirty="0">
                <a:solidFill>
                  <a:schemeClr val="accent2">
                    <a:lumMod val="75000"/>
                  </a:schemeClr>
                </a:solidFill>
                <a:latin typeface="Agency FB" panose="020B0503020202020204" pitchFamily="34" charset="0"/>
                <a:cs typeface="Arial" pitchFamily="34" charset="0"/>
              </a:endParaRPr>
            </a:p>
          </p:txBody>
        </p:sp>
      </p:grpSp>
      <p:grpSp>
        <p:nvGrpSpPr>
          <p:cNvPr id="13" name="Group 12"/>
          <p:cNvGrpSpPr/>
          <p:nvPr/>
        </p:nvGrpSpPr>
        <p:grpSpPr>
          <a:xfrm>
            <a:off x="1" y="1459394"/>
            <a:ext cx="1835696" cy="2209460"/>
            <a:chOff x="1" y="1321321"/>
            <a:chExt cx="2051719" cy="2469467"/>
          </a:xfrm>
        </p:grpSpPr>
        <p:sp>
          <p:nvSpPr>
            <p:cNvPr id="9" name="Rectangle 8"/>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11" name="Rectangle 10"/>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 name="Group 18"/>
          <p:cNvGrpSpPr/>
          <p:nvPr/>
        </p:nvGrpSpPr>
        <p:grpSpPr>
          <a:xfrm>
            <a:off x="7308304" y="1459394"/>
            <a:ext cx="1835696" cy="2209460"/>
            <a:chOff x="1" y="1321321"/>
            <a:chExt cx="2051719" cy="2469467"/>
          </a:xfrm>
        </p:grpSpPr>
        <p:sp>
          <p:nvSpPr>
            <p:cNvPr id="20" name="Rectangle 19"/>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Rectangle 20"/>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2" name="Rectangle 21"/>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22"/>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4" name="Picture 13">
            <a:extLst>
              <a:ext uri="{FF2B5EF4-FFF2-40B4-BE49-F238E27FC236}">
                <a16:creationId xmlns:a16="http://schemas.microsoft.com/office/drawing/2014/main" id="{8572F57A-40F1-431B-AB8B-32043B40F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920" y="699542"/>
            <a:ext cx="1440160" cy="1872207"/>
          </a:xfrm>
          <a:prstGeom prst="rect">
            <a:avLst/>
          </a:prstGeom>
        </p:spPr>
      </p:pic>
      <p:sp>
        <p:nvSpPr>
          <p:cNvPr id="16" name="Rectangle 15">
            <a:extLst>
              <a:ext uri="{FF2B5EF4-FFF2-40B4-BE49-F238E27FC236}">
                <a16:creationId xmlns:a16="http://schemas.microsoft.com/office/drawing/2014/main" id="{F28543FE-CDE4-456D-A5FC-7ECD101B4565}"/>
              </a:ext>
            </a:extLst>
          </p:cNvPr>
          <p:cNvSpPr/>
          <p:nvPr/>
        </p:nvSpPr>
        <p:spPr>
          <a:xfrm>
            <a:off x="2699792" y="411510"/>
            <a:ext cx="3816424" cy="26711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8" name="Picture 17">
            <a:extLst>
              <a:ext uri="{FF2B5EF4-FFF2-40B4-BE49-F238E27FC236}">
                <a16:creationId xmlns:a16="http://schemas.microsoft.com/office/drawing/2014/main" id="{5616D0BF-D3B2-4CC8-92BE-65C6E8938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401" y="267494"/>
            <a:ext cx="5222888" cy="2887193"/>
          </a:xfrm>
          <a:prstGeom prst="rect">
            <a:avLst/>
          </a:prstGeom>
        </p:spPr>
      </p:pic>
    </p:spTree>
    <p:extLst>
      <p:ext uri="{BB962C8B-B14F-4D97-AF65-F5344CB8AC3E}">
        <p14:creationId xmlns:p14="http://schemas.microsoft.com/office/powerpoint/2010/main" val="25085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268161"/>
            <a:ext cx="7596336" cy="776530"/>
          </a:xfrm>
        </p:spPr>
        <p:txBody>
          <a:bodyPr/>
          <a:lstStyle/>
          <a:p>
            <a:pPr algn="ctr"/>
            <a:r>
              <a:rPr lang="en-US" altLang="ko-KR" sz="4000" dirty="0">
                <a:solidFill>
                  <a:srgbClr val="76B1D1">
                    <a:lumMod val="75000"/>
                  </a:srgbClr>
                </a:solidFill>
                <a:latin typeface="Agency FB" panose="020B0503020202020204" pitchFamily="34" charset="0"/>
              </a:rPr>
              <a:t>Introduction</a:t>
            </a:r>
            <a:endParaRPr lang="ko-KR" altLang="en-US" dirty="0"/>
          </a:p>
        </p:txBody>
      </p:sp>
      <p:sp>
        <p:nvSpPr>
          <p:cNvPr id="3" name="Rectangle 2"/>
          <p:cNvSpPr/>
          <p:nvPr/>
        </p:nvSpPr>
        <p:spPr>
          <a:xfrm>
            <a:off x="2173632" y="1563638"/>
            <a:ext cx="259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 name="Rectangle 3"/>
          <p:cNvSpPr/>
          <p:nvPr/>
        </p:nvSpPr>
        <p:spPr>
          <a:xfrm>
            <a:off x="5508392" y="1563638"/>
            <a:ext cx="2592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TextBox 7"/>
          <p:cNvSpPr txBox="1"/>
          <p:nvPr/>
        </p:nvSpPr>
        <p:spPr>
          <a:xfrm>
            <a:off x="2024100" y="1790194"/>
            <a:ext cx="2835932" cy="1015663"/>
          </a:xfrm>
          <a:prstGeom prst="rect">
            <a:avLst/>
          </a:prstGeom>
          <a:noFill/>
        </p:spPr>
        <p:txBody>
          <a:bodyPr wrap="square" rtlCol="0">
            <a:spAutoFit/>
          </a:bodyPr>
          <a:lstStyle/>
          <a:p>
            <a:pPr algn="just"/>
            <a:r>
              <a:rPr lang="en-US" sz="1200" dirty="0">
                <a:solidFill>
                  <a:srgbClr val="0D0D0D"/>
                </a:solidFill>
                <a:latin typeface="Agency FB" panose="020B0503020202020204" pitchFamily="34" charset="0"/>
                <a:ea typeface="Microsoft YaHei UI Light" panose="020B0502040204020203" pitchFamily="34" charset="-122"/>
              </a:rPr>
              <a:t>Our system “</a:t>
            </a:r>
            <a:r>
              <a:rPr lang="en-IN" sz="1200" b="1" dirty="0">
                <a:solidFill>
                  <a:srgbClr val="0D0D0D"/>
                </a:solidFill>
                <a:latin typeface="Agency FB" panose="020B0503020202020204" pitchFamily="34" charset="0"/>
                <a:ea typeface="Microsoft YaHei UI Light" panose="020B0502040204020203" pitchFamily="34" charset="-122"/>
              </a:rPr>
              <a:t>Anomaly Device Fingerprinting</a:t>
            </a:r>
            <a:r>
              <a:rPr lang="en-IN" sz="1200" dirty="0">
                <a:solidFill>
                  <a:srgbClr val="0D0D0D"/>
                </a:solidFill>
                <a:latin typeface="Agency FB" panose="020B0503020202020204" pitchFamily="34" charset="0"/>
                <a:ea typeface="Microsoft YaHei UI Light" panose="020B0502040204020203" pitchFamily="34" charset="-122"/>
              </a:rPr>
              <a:t>” </a:t>
            </a:r>
            <a:r>
              <a:rPr lang="en-US" sz="1200" dirty="0">
                <a:solidFill>
                  <a:srgbClr val="0D0D0D"/>
                </a:solidFill>
                <a:latin typeface="Agency FB" panose="020B0503020202020204" pitchFamily="34" charset="0"/>
                <a:ea typeface="Microsoft YaHei UI Light" panose="020B0502040204020203" pitchFamily="34" charset="-122"/>
              </a:rPr>
              <a:t>is a </a:t>
            </a:r>
            <a:r>
              <a:rPr lang="en-IN" sz="1200" dirty="0">
                <a:solidFill>
                  <a:srgbClr val="0D0D0D"/>
                </a:solidFill>
                <a:latin typeface="Agency FB" panose="020B0503020202020204" pitchFamily="34" charset="0"/>
                <a:ea typeface="Microsoft YaHei UI Light" panose="020B0502040204020203" pitchFamily="34" charset="-122"/>
              </a:rPr>
              <a:t>fingerprinting device used but in the specific context of anomaly, providing signatures &amp; pattern analysis of incoming &amp; outgoing processes of a network of an organisation to maintain security standards.</a:t>
            </a:r>
            <a:endParaRPr lang="en-US" altLang="ko-KR" sz="1200" dirty="0">
              <a:solidFill>
                <a:schemeClr val="tx1">
                  <a:lumMod val="75000"/>
                  <a:lumOff val="25000"/>
                </a:schemeClr>
              </a:solidFill>
              <a:latin typeface="Agency FB" panose="020B0503020202020204" pitchFamily="34" charset="0"/>
              <a:ea typeface="Microsoft YaHei UI Light" panose="020B0502040204020203" pitchFamily="34" charset="-122"/>
              <a:cs typeface="Arial" pitchFamily="34" charset="0"/>
            </a:endParaRPr>
          </a:p>
        </p:txBody>
      </p:sp>
      <p:sp>
        <p:nvSpPr>
          <p:cNvPr id="9" name="TextBox 8"/>
          <p:cNvSpPr txBox="1"/>
          <p:nvPr/>
        </p:nvSpPr>
        <p:spPr>
          <a:xfrm>
            <a:off x="5386425" y="1790194"/>
            <a:ext cx="2835932" cy="1200329"/>
          </a:xfrm>
          <a:prstGeom prst="rect">
            <a:avLst/>
          </a:prstGeom>
          <a:noFill/>
        </p:spPr>
        <p:txBody>
          <a:bodyPr wrap="square" rtlCol="0">
            <a:spAutoFit/>
          </a:bodyPr>
          <a:lstStyle/>
          <a:p>
            <a:r>
              <a:rPr lang="en-IN" sz="1200" dirty="0">
                <a:solidFill>
                  <a:srgbClr val="0D0D0D"/>
                </a:solidFill>
                <a:latin typeface="Agency FB" panose="020B0503020202020204" pitchFamily="34" charset="0"/>
                <a:ea typeface="Times New Roman" panose="02020603050405020304" pitchFamily="18" charset="0"/>
              </a:rPr>
              <a:t>So, the topic “Anomaly Device Fingerprinting” is chosen to develop an automated system which can validates internal security from inside and outside world. It will not only act as a self-propelled firewall from an organisation but as a monitoring, tracking and detection system for an organisation having full control of it.</a:t>
            </a:r>
            <a:endParaRPr lang="en-US" altLang="ko-KR" sz="1200" dirty="0">
              <a:solidFill>
                <a:schemeClr val="tx1">
                  <a:lumMod val="75000"/>
                  <a:lumOff val="25000"/>
                </a:schemeClr>
              </a:solidFill>
              <a:latin typeface="Agency FB" panose="020B0503020202020204" pitchFamily="34" charset="0"/>
              <a:cs typeface="Arial" pitchFamily="34" charset="0"/>
            </a:endParaRPr>
          </a:p>
        </p:txBody>
      </p:sp>
      <p:sp>
        <p:nvSpPr>
          <p:cNvPr id="12" name="Rounded Rectangle 5">
            <a:extLst>
              <a:ext uri="{FF2B5EF4-FFF2-40B4-BE49-F238E27FC236}">
                <a16:creationId xmlns:a16="http://schemas.microsoft.com/office/drawing/2014/main" id="{E8ECEAE8-CB0F-4577-86C5-F4A34136E8DD}"/>
              </a:ext>
            </a:extLst>
          </p:cNvPr>
          <p:cNvSpPr/>
          <p:nvPr/>
        </p:nvSpPr>
        <p:spPr>
          <a:xfrm flipH="1">
            <a:off x="6632080" y="1154084"/>
            <a:ext cx="344621" cy="284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Pie 24">
            <a:extLst>
              <a:ext uri="{FF2B5EF4-FFF2-40B4-BE49-F238E27FC236}">
                <a16:creationId xmlns:a16="http://schemas.microsoft.com/office/drawing/2014/main" id="{89639DB2-B638-4367-8365-BB5957E689EB}"/>
              </a:ext>
            </a:extLst>
          </p:cNvPr>
          <p:cNvSpPr/>
          <p:nvPr/>
        </p:nvSpPr>
        <p:spPr>
          <a:xfrm>
            <a:off x="3266836" y="1121969"/>
            <a:ext cx="350460" cy="348520"/>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14" name="Picture 13">
            <a:extLst>
              <a:ext uri="{FF2B5EF4-FFF2-40B4-BE49-F238E27FC236}">
                <a16:creationId xmlns:a16="http://schemas.microsoft.com/office/drawing/2014/main" id="{0E8BF72E-4D2B-4435-B3CE-471210E8C1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6836" y="3145079"/>
            <a:ext cx="3419872" cy="1466137"/>
          </a:xfrm>
          <a:prstGeom prst="rect">
            <a:avLst/>
          </a:prstGeom>
        </p:spPr>
      </p:pic>
    </p:spTree>
    <p:extLst>
      <p:ext uri="{BB962C8B-B14F-4D97-AF65-F5344CB8AC3E}">
        <p14:creationId xmlns:p14="http://schemas.microsoft.com/office/powerpoint/2010/main" val="339968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002-KIMS BUSINESS\007-bizdesign.tv\000-PPT FOR KMONG\PSD\13-05-14\모니터.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540" y="1077178"/>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13"/>
          <p:cNvSpPr txBox="1">
            <a:spLocks/>
          </p:cNvSpPr>
          <p:nvPr/>
        </p:nvSpPr>
        <p:spPr>
          <a:xfrm>
            <a:off x="0" y="20608"/>
            <a:ext cx="9141658" cy="139859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IN" sz="3600" b="1" dirty="0">
                <a:solidFill>
                  <a:schemeClr val="accent1">
                    <a:lumMod val="50000"/>
                  </a:schemeClr>
                </a:solidFill>
                <a:latin typeface="Agency FB" panose="020B0503020202020204" pitchFamily="34" charset="0"/>
                <a:ea typeface="Times New Roman" panose="02020603050405020304" pitchFamily="18" charset="0"/>
              </a:rPr>
              <a:t>TYPES OF DEVICE FINGER PRINTING</a:t>
            </a:r>
            <a:endParaRPr lang="en-US" altLang="ko-KR" sz="3600" b="1" dirty="0">
              <a:solidFill>
                <a:schemeClr val="accent1">
                  <a:lumMod val="50000"/>
                </a:schemeClr>
              </a:solidFill>
              <a:latin typeface="Agency FB" panose="020B0503020202020204" pitchFamily="34" charset="0"/>
              <a:cs typeface="Arial" pitchFamily="34" charset="0"/>
            </a:endParaRPr>
          </a:p>
        </p:txBody>
      </p:sp>
      <p:sp>
        <p:nvSpPr>
          <p:cNvPr id="8" name="TextBox 7"/>
          <p:cNvSpPr txBox="1"/>
          <p:nvPr/>
        </p:nvSpPr>
        <p:spPr>
          <a:xfrm>
            <a:off x="403028" y="1773268"/>
            <a:ext cx="2667412" cy="984885"/>
          </a:xfrm>
          <a:prstGeom prst="rect">
            <a:avLst/>
          </a:prstGeom>
          <a:noFill/>
        </p:spPr>
        <p:txBody>
          <a:bodyPr wrap="square" rtlCol="0">
            <a:spAutoFit/>
          </a:bodyPr>
          <a:lstStyle/>
          <a:p>
            <a:pPr marL="285750" lvl="0" indent="-285750" algn="just">
              <a:buFont typeface="Wingdings" panose="05000000000000000000" pitchFamily="2" charset="2"/>
              <a:buChar char="v"/>
            </a:pPr>
            <a:r>
              <a:rPr lang="en-IN" sz="2000" b="1" dirty="0">
                <a:solidFill>
                  <a:schemeClr val="accent1">
                    <a:lumMod val="75000"/>
                  </a:schemeClr>
                </a:solidFill>
                <a:latin typeface="Agency FB" panose="020B0503020202020204" pitchFamily="34" charset="0"/>
              </a:rPr>
              <a:t>Client-based methods</a:t>
            </a:r>
          </a:p>
          <a:p>
            <a:pPr lvl="0" algn="just"/>
            <a:endParaRPr lang="en-IN" b="1" dirty="0">
              <a:solidFill>
                <a:schemeClr val="accent1">
                  <a:lumMod val="75000"/>
                </a:schemeClr>
              </a:solidFill>
              <a:latin typeface="Agency FB" panose="020B0503020202020204" pitchFamily="34" charset="0"/>
            </a:endParaRPr>
          </a:p>
          <a:p>
            <a:pPr marL="285750" lvl="0" indent="-285750" algn="just">
              <a:buFont typeface="Wingdings" panose="05000000000000000000" pitchFamily="2" charset="2"/>
              <a:buChar char="v"/>
            </a:pPr>
            <a:r>
              <a:rPr lang="en-IN" sz="2000" b="1" dirty="0">
                <a:solidFill>
                  <a:schemeClr val="accent1">
                    <a:lumMod val="75000"/>
                  </a:schemeClr>
                </a:solidFill>
                <a:latin typeface="Agency FB" panose="020B0503020202020204" pitchFamily="34" charset="0"/>
              </a:rPr>
              <a:t>Server-based methods</a:t>
            </a:r>
          </a:p>
        </p:txBody>
      </p:sp>
      <p:pic>
        <p:nvPicPr>
          <p:cNvPr id="4" name="Picture Placeholder 3">
            <a:extLst>
              <a:ext uri="{FF2B5EF4-FFF2-40B4-BE49-F238E27FC236}">
                <a16:creationId xmlns:a16="http://schemas.microsoft.com/office/drawing/2014/main" id="{9C58548D-2270-4D8A-8E3C-31E91A5A06C4}"/>
              </a:ext>
            </a:extLst>
          </p:cNvPr>
          <p:cNvPicPr>
            <a:picLocks noGrp="1" noChangeAspect="1"/>
          </p:cNvPicPr>
          <p:nvPr>
            <p:ph type="pic" idx="10"/>
          </p:nvPr>
        </p:nvPicPr>
        <p:blipFill>
          <a:blip r:embed="rId4">
            <a:extLst>
              <a:ext uri="{28A0092B-C50C-407E-A947-70E740481C1C}">
                <a14:useLocalDpi xmlns:a14="http://schemas.microsoft.com/office/drawing/2010/main" val="0"/>
              </a:ext>
            </a:extLst>
          </a:blip>
          <a:srcRect t="5011" b="5011"/>
          <a:stretch>
            <a:fillRect/>
          </a:stretch>
        </p:blipFill>
        <p:spPr/>
      </p:pic>
      <p:pic>
        <p:nvPicPr>
          <p:cNvPr id="3" name="Picture 2">
            <a:extLst>
              <a:ext uri="{FF2B5EF4-FFF2-40B4-BE49-F238E27FC236}">
                <a16:creationId xmlns:a16="http://schemas.microsoft.com/office/drawing/2014/main" id="{229F52B2-63B4-4A28-8767-309F1E99A34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31076" y="2787774"/>
            <a:ext cx="3734617" cy="2335118"/>
          </a:xfrm>
          <a:prstGeom prst="rect">
            <a:avLst/>
          </a:prstGeom>
        </p:spPr>
      </p:pic>
    </p:spTree>
    <p:extLst>
      <p:ext uri="{BB962C8B-B14F-4D97-AF65-F5344CB8AC3E}">
        <p14:creationId xmlns:p14="http://schemas.microsoft.com/office/powerpoint/2010/main" val="274173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lumMod val="75000"/>
                  </a:schemeClr>
                </a:solidFill>
                <a:latin typeface="Agency FB" panose="020B0503020202020204" pitchFamily="34" charset="0"/>
              </a:rPr>
              <a:t>COMBAT</a:t>
            </a:r>
            <a:r>
              <a:rPr lang="en-IN" dirty="0">
                <a:solidFill>
                  <a:srgbClr val="002060"/>
                </a:solidFill>
                <a:latin typeface="Agency FB" panose="020B0503020202020204" pitchFamily="34" charset="0"/>
              </a:rPr>
              <a:t> STRATEGY </a:t>
            </a:r>
            <a:endParaRPr lang="ko-KR" altLang="en-US" dirty="0">
              <a:solidFill>
                <a:srgbClr val="002060"/>
              </a:solidFill>
              <a:latin typeface="Agency FB" panose="020B0503020202020204" pitchFamily="34" charset="0"/>
            </a:endParaRPr>
          </a:p>
        </p:txBody>
      </p:sp>
      <p:sp>
        <p:nvSpPr>
          <p:cNvPr id="7" name="Rectangle 6"/>
          <p:cNvSpPr/>
          <p:nvPr/>
        </p:nvSpPr>
        <p:spPr>
          <a:xfrm>
            <a:off x="0" y="4091869"/>
            <a:ext cx="5292080" cy="504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p:nvSpPr>
        <p:spPr>
          <a:xfrm>
            <a:off x="-8037" y="3371665"/>
            <a:ext cx="4680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0" y="2651463"/>
            <a:ext cx="4068000"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0" y="1931261"/>
            <a:ext cx="3456000"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0" y="1211059"/>
            <a:ext cx="2844000"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5436096" y="4086274"/>
            <a:ext cx="3168352" cy="646331"/>
          </a:xfrm>
          <a:prstGeom prst="rect">
            <a:avLst/>
          </a:prstGeom>
          <a:noFill/>
        </p:spPr>
        <p:txBody>
          <a:bodyPr wrap="square" rtlCol="0">
            <a:spAutoFit/>
          </a:bodyPr>
          <a:lstStyle/>
          <a:p>
            <a:pPr algn="just"/>
            <a:r>
              <a:rPr lang="en-IN" sz="1200" dirty="0">
                <a:solidFill>
                  <a:schemeClr val="accent6">
                    <a:lumMod val="75000"/>
                  </a:schemeClr>
                </a:solidFill>
                <a:latin typeface="Agency FB" panose="020B0503020202020204" pitchFamily="34" charset="0"/>
              </a:rPr>
              <a:t>If a device has been involved with fraud, adding that device to a blacklist will enable you to protect customers that share the same device reputation network.</a:t>
            </a:r>
          </a:p>
        </p:txBody>
      </p:sp>
      <p:sp>
        <p:nvSpPr>
          <p:cNvPr id="16" name="TextBox 15"/>
          <p:cNvSpPr txBox="1"/>
          <p:nvPr/>
        </p:nvSpPr>
        <p:spPr>
          <a:xfrm>
            <a:off x="4743064" y="3371665"/>
            <a:ext cx="3861384" cy="461665"/>
          </a:xfrm>
          <a:prstGeom prst="rect">
            <a:avLst/>
          </a:prstGeom>
          <a:noFill/>
        </p:spPr>
        <p:txBody>
          <a:bodyPr wrap="square" rtlCol="0">
            <a:spAutoFit/>
          </a:bodyPr>
          <a:lstStyle/>
          <a:p>
            <a:pPr algn="just"/>
            <a:r>
              <a:rPr lang="en-IN" sz="1200" dirty="0">
                <a:solidFill>
                  <a:schemeClr val="accent1">
                    <a:lumMod val="75000"/>
                  </a:schemeClr>
                </a:solidFill>
                <a:latin typeface="Agency FB" panose="020B0503020202020204" pitchFamily="34" charset="0"/>
              </a:rPr>
              <a:t>A Device Fingerprint is a valuable tool to be able to detect when accounts or subscriptions are being accessed or shared illegally.</a:t>
            </a:r>
          </a:p>
        </p:txBody>
      </p:sp>
      <p:sp>
        <p:nvSpPr>
          <p:cNvPr id="19" name="TextBox 18"/>
          <p:cNvSpPr txBox="1"/>
          <p:nvPr/>
        </p:nvSpPr>
        <p:spPr>
          <a:xfrm>
            <a:off x="4134052" y="2657056"/>
            <a:ext cx="4470396" cy="461665"/>
          </a:xfrm>
          <a:prstGeom prst="rect">
            <a:avLst/>
          </a:prstGeom>
          <a:noFill/>
        </p:spPr>
        <p:txBody>
          <a:bodyPr wrap="square" rtlCol="0">
            <a:spAutoFit/>
          </a:bodyPr>
          <a:lstStyle/>
          <a:p>
            <a:pPr algn="just"/>
            <a:r>
              <a:rPr lang="en-IN" sz="1200" dirty="0">
                <a:solidFill>
                  <a:schemeClr val="accent2">
                    <a:lumMod val="75000"/>
                  </a:schemeClr>
                </a:solidFill>
                <a:latin typeface="Agency FB" panose="020B0503020202020204" pitchFamily="34" charset="0"/>
              </a:rPr>
              <a:t>A Device Fingerprint is a powerful tool for finding related transactions either as an identifier in itself or as a means of finding transactions with related characteristics </a:t>
            </a:r>
            <a:endParaRPr lang="ko-KR" altLang="en-US" sz="1200" dirty="0">
              <a:solidFill>
                <a:schemeClr val="accent2">
                  <a:lumMod val="75000"/>
                </a:schemeClr>
              </a:solidFill>
              <a:latin typeface="Agency FB" panose="020B0503020202020204" pitchFamily="34" charset="0"/>
              <a:cs typeface="Arial" pitchFamily="34" charset="0"/>
            </a:endParaRPr>
          </a:p>
        </p:txBody>
      </p:sp>
      <p:grpSp>
        <p:nvGrpSpPr>
          <p:cNvPr id="21" name="Group 20"/>
          <p:cNvGrpSpPr/>
          <p:nvPr/>
        </p:nvGrpSpPr>
        <p:grpSpPr>
          <a:xfrm>
            <a:off x="3622317" y="1863227"/>
            <a:ext cx="3111729" cy="486922"/>
            <a:chOff x="2543198" y="4388490"/>
            <a:chExt cx="2577763" cy="486922"/>
          </a:xfrm>
        </p:grpSpPr>
        <p:sp>
          <p:nvSpPr>
            <p:cNvPr id="22" name="TextBox 21"/>
            <p:cNvSpPr txBox="1"/>
            <p:nvPr/>
          </p:nvSpPr>
          <p:spPr>
            <a:xfrm>
              <a:off x="2551706" y="4598413"/>
              <a:ext cx="2569255" cy="276999"/>
            </a:xfrm>
            <a:prstGeom prst="rect">
              <a:avLst/>
            </a:prstGeom>
            <a:noFill/>
          </p:spPr>
          <p:txBody>
            <a:bodyPr wrap="square" rtlCol="0">
              <a:spAutoFit/>
            </a:bodyPr>
            <a:lstStyle/>
            <a:p>
              <a:endParaRPr lang="ko-KR" altLang="en-US" sz="1200" dirty="0">
                <a:solidFill>
                  <a:schemeClr val="tx1">
                    <a:lumMod val="65000"/>
                    <a:lumOff val="35000"/>
                  </a:schemeClr>
                </a:solidFill>
                <a:cs typeface="Arial" pitchFamily="34" charset="0"/>
              </a:endParaRPr>
            </a:p>
          </p:txBody>
        </p:sp>
        <p:sp>
          <p:nvSpPr>
            <p:cNvPr id="23" name="TextBox 22"/>
            <p:cNvSpPr txBox="1"/>
            <p:nvPr/>
          </p:nvSpPr>
          <p:spPr>
            <a:xfrm>
              <a:off x="2543198" y="4388490"/>
              <a:ext cx="2547414" cy="276999"/>
            </a:xfrm>
            <a:prstGeom prst="rect">
              <a:avLst/>
            </a:prstGeom>
            <a:noFill/>
          </p:spPr>
          <p:txBody>
            <a:bodyPr wrap="square" rtlCol="0">
              <a:spAutoFit/>
            </a:bodyPr>
            <a:lstStyle/>
            <a:p>
              <a:endParaRPr lang="ko-KR" altLang="en-US" sz="1200" b="1" dirty="0">
                <a:solidFill>
                  <a:schemeClr val="accent3"/>
                </a:solidFill>
                <a:cs typeface="Arial" pitchFamily="34" charset="0"/>
              </a:endParaRPr>
            </a:p>
          </p:txBody>
        </p:sp>
      </p:grpSp>
      <p:grpSp>
        <p:nvGrpSpPr>
          <p:cNvPr id="24" name="Group 23"/>
          <p:cNvGrpSpPr/>
          <p:nvPr/>
        </p:nvGrpSpPr>
        <p:grpSpPr>
          <a:xfrm>
            <a:off x="2998849" y="1148278"/>
            <a:ext cx="3111729" cy="486922"/>
            <a:chOff x="2543198" y="4388490"/>
            <a:chExt cx="2577763" cy="486922"/>
          </a:xfrm>
        </p:grpSpPr>
        <p:sp>
          <p:nvSpPr>
            <p:cNvPr id="25" name="TextBox 24"/>
            <p:cNvSpPr txBox="1"/>
            <p:nvPr/>
          </p:nvSpPr>
          <p:spPr>
            <a:xfrm>
              <a:off x="2551706" y="4598413"/>
              <a:ext cx="2569255" cy="276999"/>
            </a:xfrm>
            <a:prstGeom prst="rect">
              <a:avLst/>
            </a:prstGeom>
            <a:noFill/>
          </p:spPr>
          <p:txBody>
            <a:bodyPr wrap="square" rtlCol="0">
              <a:spAutoFit/>
            </a:bodyPr>
            <a:lstStyle/>
            <a:p>
              <a:endParaRPr lang="ko-KR" altLang="en-US" sz="1200" dirty="0">
                <a:solidFill>
                  <a:schemeClr val="tx1">
                    <a:lumMod val="65000"/>
                    <a:lumOff val="35000"/>
                  </a:schemeClr>
                </a:solidFill>
                <a:cs typeface="Arial" pitchFamily="34" charset="0"/>
              </a:endParaRPr>
            </a:p>
          </p:txBody>
        </p:sp>
        <p:sp>
          <p:nvSpPr>
            <p:cNvPr id="26" name="TextBox 25"/>
            <p:cNvSpPr txBox="1"/>
            <p:nvPr/>
          </p:nvSpPr>
          <p:spPr>
            <a:xfrm>
              <a:off x="2543198" y="4388490"/>
              <a:ext cx="2547414" cy="276999"/>
            </a:xfrm>
            <a:prstGeom prst="rect">
              <a:avLst/>
            </a:prstGeom>
            <a:noFill/>
          </p:spPr>
          <p:txBody>
            <a:bodyPr wrap="square" rtlCol="0">
              <a:spAutoFit/>
            </a:bodyPr>
            <a:lstStyle/>
            <a:p>
              <a:endParaRPr lang="ko-KR" altLang="en-US" sz="1200" b="1" dirty="0">
                <a:solidFill>
                  <a:schemeClr val="accent4"/>
                </a:solidFill>
                <a:cs typeface="Arial" pitchFamily="34" charset="0"/>
              </a:endParaRPr>
            </a:p>
          </p:txBody>
        </p:sp>
      </p:grpSp>
      <p:sp>
        <p:nvSpPr>
          <p:cNvPr id="32" name="TextBox 31"/>
          <p:cNvSpPr txBox="1"/>
          <p:nvPr/>
        </p:nvSpPr>
        <p:spPr>
          <a:xfrm>
            <a:off x="107504" y="1299459"/>
            <a:ext cx="2659737" cy="338554"/>
          </a:xfrm>
          <a:prstGeom prst="rect">
            <a:avLst/>
          </a:prstGeom>
          <a:noFill/>
        </p:spPr>
        <p:txBody>
          <a:bodyPr wrap="square" rtlCol="0">
            <a:spAutoFit/>
          </a:bodyPr>
          <a:lstStyle/>
          <a:p>
            <a:pPr algn="ctr"/>
            <a:r>
              <a:rPr lang="en-IN" sz="1600" b="1" dirty="0">
                <a:solidFill>
                  <a:schemeClr val="bg1"/>
                </a:solidFill>
                <a:latin typeface="Agency FB" panose="020B0503020202020204" pitchFamily="34" charset="0"/>
                <a:ea typeface="Times New Roman" panose="02020603050405020304" pitchFamily="18" charset="0"/>
              </a:rPr>
              <a:t>ANOMALY DETECTION</a:t>
            </a:r>
            <a:endParaRPr lang="ko-KR" altLang="en-US" sz="1600" b="1" dirty="0">
              <a:solidFill>
                <a:schemeClr val="bg1"/>
              </a:solidFill>
              <a:latin typeface="Agency FB" panose="020B0503020202020204" pitchFamily="34" charset="0"/>
              <a:cs typeface="Arial" pitchFamily="34" charset="0"/>
            </a:endParaRPr>
          </a:p>
        </p:txBody>
      </p:sp>
      <p:sp>
        <p:nvSpPr>
          <p:cNvPr id="33" name="TextBox 32"/>
          <p:cNvSpPr txBox="1"/>
          <p:nvPr/>
        </p:nvSpPr>
        <p:spPr>
          <a:xfrm>
            <a:off x="107504" y="2019539"/>
            <a:ext cx="3208059" cy="338554"/>
          </a:xfrm>
          <a:prstGeom prst="rect">
            <a:avLst/>
          </a:prstGeom>
          <a:noFill/>
        </p:spPr>
        <p:txBody>
          <a:bodyPr wrap="square" rtlCol="0">
            <a:spAutoFit/>
          </a:bodyPr>
          <a:lstStyle/>
          <a:p>
            <a:pPr algn="ctr"/>
            <a:r>
              <a:rPr lang="en-IN" sz="1600" b="1" dirty="0">
                <a:solidFill>
                  <a:schemeClr val="bg1"/>
                </a:solidFill>
                <a:latin typeface="Agency FB" panose="020B0503020202020204" pitchFamily="34" charset="0"/>
                <a:ea typeface="Times New Roman" panose="02020603050405020304" pitchFamily="18" charset="0"/>
              </a:rPr>
              <a:t>DEVICE VELOCITY</a:t>
            </a:r>
            <a:endParaRPr lang="ko-KR" altLang="en-US" sz="1600" b="1" dirty="0">
              <a:solidFill>
                <a:schemeClr val="bg1"/>
              </a:solidFill>
              <a:latin typeface="Agency FB" panose="020B0503020202020204" pitchFamily="34" charset="0"/>
              <a:cs typeface="Arial" pitchFamily="34" charset="0"/>
            </a:endParaRPr>
          </a:p>
        </p:txBody>
      </p:sp>
      <p:sp>
        <p:nvSpPr>
          <p:cNvPr id="34" name="TextBox 33"/>
          <p:cNvSpPr txBox="1"/>
          <p:nvPr/>
        </p:nvSpPr>
        <p:spPr>
          <a:xfrm>
            <a:off x="214104" y="2739619"/>
            <a:ext cx="3649781" cy="369332"/>
          </a:xfrm>
          <a:prstGeom prst="rect">
            <a:avLst/>
          </a:prstGeom>
          <a:noFill/>
        </p:spPr>
        <p:txBody>
          <a:bodyPr wrap="square" rtlCol="0">
            <a:spAutoFit/>
          </a:bodyPr>
          <a:lstStyle/>
          <a:p>
            <a:pPr lvl="0" algn="ctr"/>
            <a:r>
              <a:rPr lang="en-IN" b="1" dirty="0">
                <a:solidFill>
                  <a:schemeClr val="bg1"/>
                </a:solidFill>
                <a:latin typeface="Agency FB" panose="020B0503020202020204" pitchFamily="34" charset="0"/>
              </a:rPr>
              <a:t>TRANSACTION LINKING</a:t>
            </a:r>
          </a:p>
        </p:txBody>
      </p:sp>
      <p:sp>
        <p:nvSpPr>
          <p:cNvPr id="35" name="TextBox 34"/>
          <p:cNvSpPr txBox="1"/>
          <p:nvPr/>
        </p:nvSpPr>
        <p:spPr>
          <a:xfrm>
            <a:off x="214104" y="3459699"/>
            <a:ext cx="4198105" cy="369332"/>
          </a:xfrm>
          <a:prstGeom prst="rect">
            <a:avLst/>
          </a:prstGeom>
          <a:noFill/>
        </p:spPr>
        <p:txBody>
          <a:bodyPr wrap="square" rtlCol="0">
            <a:spAutoFit/>
          </a:bodyPr>
          <a:lstStyle/>
          <a:p>
            <a:pPr lvl="0" algn="ctr"/>
            <a:r>
              <a:rPr lang="en-IN" b="1" dirty="0">
                <a:solidFill>
                  <a:schemeClr val="bg1"/>
                </a:solidFill>
                <a:latin typeface="Agency FB" panose="020B0503020202020204" pitchFamily="34" charset="0"/>
              </a:rPr>
              <a:t>ACCOUNT LINKING</a:t>
            </a:r>
          </a:p>
        </p:txBody>
      </p:sp>
      <p:sp>
        <p:nvSpPr>
          <p:cNvPr id="36" name="TextBox 35"/>
          <p:cNvSpPr txBox="1"/>
          <p:nvPr/>
        </p:nvSpPr>
        <p:spPr>
          <a:xfrm>
            <a:off x="214104" y="4179779"/>
            <a:ext cx="4861952" cy="369332"/>
          </a:xfrm>
          <a:prstGeom prst="rect">
            <a:avLst/>
          </a:prstGeom>
          <a:noFill/>
        </p:spPr>
        <p:txBody>
          <a:bodyPr wrap="square" rtlCol="0">
            <a:spAutoFit/>
          </a:bodyPr>
          <a:lstStyle/>
          <a:p>
            <a:pPr lvl="0" algn="ctr"/>
            <a:r>
              <a:rPr lang="en-IN" b="1" dirty="0">
                <a:solidFill>
                  <a:schemeClr val="bg1"/>
                </a:solidFill>
                <a:latin typeface="Agency FB" panose="020B0503020202020204" pitchFamily="34" charset="0"/>
              </a:rPr>
              <a:t>DEVICE REPUTATION</a:t>
            </a:r>
          </a:p>
        </p:txBody>
      </p:sp>
      <p:sp>
        <p:nvSpPr>
          <p:cNvPr id="3" name="Rectangle 2">
            <a:extLst>
              <a:ext uri="{FF2B5EF4-FFF2-40B4-BE49-F238E27FC236}">
                <a16:creationId xmlns:a16="http://schemas.microsoft.com/office/drawing/2014/main" id="{10F8D205-6741-4DC0-9A68-4E0514BDB670}"/>
              </a:ext>
            </a:extLst>
          </p:cNvPr>
          <p:cNvSpPr/>
          <p:nvPr/>
        </p:nvSpPr>
        <p:spPr>
          <a:xfrm>
            <a:off x="2945600" y="1186515"/>
            <a:ext cx="5832972" cy="523220"/>
          </a:xfrm>
          <a:prstGeom prst="rect">
            <a:avLst/>
          </a:prstGeom>
        </p:spPr>
        <p:txBody>
          <a:bodyPr wrap="square">
            <a:spAutoFit/>
          </a:bodyPr>
          <a:lstStyle/>
          <a:p>
            <a:pPr algn="just"/>
            <a:r>
              <a:rPr lang="en-IN" sz="1400" dirty="0">
                <a:solidFill>
                  <a:schemeClr val="accent4">
                    <a:lumMod val="75000"/>
                  </a:schemeClr>
                </a:solidFill>
                <a:latin typeface="Agency FB" panose="020B0503020202020204" pitchFamily="34" charset="0"/>
                <a:ea typeface="Times New Roman" panose="02020603050405020304" pitchFamily="18" charset="0"/>
              </a:rPr>
              <a:t>Detecting anomalies related to the device fingerprint is a powerful way of providing real time fraud </a:t>
            </a:r>
          </a:p>
          <a:p>
            <a:pPr algn="just"/>
            <a:r>
              <a:rPr lang="en-IN" sz="1400" dirty="0">
                <a:solidFill>
                  <a:schemeClr val="accent4">
                    <a:lumMod val="75000"/>
                  </a:schemeClr>
                </a:solidFill>
                <a:latin typeface="Agency FB" panose="020B0503020202020204" pitchFamily="34" charset="0"/>
                <a:ea typeface="Times New Roman" panose="02020603050405020304" pitchFamily="18" charset="0"/>
              </a:rPr>
              <a:t>detection. </a:t>
            </a:r>
            <a:endParaRPr lang="en-IN" sz="1400" dirty="0">
              <a:solidFill>
                <a:schemeClr val="accent4">
                  <a:lumMod val="75000"/>
                </a:schemeClr>
              </a:solidFill>
              <a:latin typeface="Agency FB" panose="020B0503020202020204" pitchFamily="34" charset="0"/>
            </a:endParaRPr>
          </a:p>
        </p:txBody>
      </p:sp>
      <p:sp>
        <p:nvSpPr>
          <p:cNvPr id="4" name="Rectangle 3">
            <a:extLst>
              <a:ext uri="{FF2B5EF4-FFF2-40B4-BE49-F238E27FC236}">
                <a16:creationId xmlns:a16="http://schemas.microsoft.com/office/drawing/2014/main" id="{44856367-5CCD-4552-9660-8DFE9A9BA736}"/>
              </a:ext>
            </a:extLst>
          </p:cNvPr>
          <p:cNvSpPr/>
          <p:nvPr/>
        </p:nvSpPr>
        <p:spPr>
          <a:xfrm>
            <a:off x="3456000" y="1864628"/>
            <a:ext cx="5220456" cy="609975"/>
          </a:xfrm>
          <a:prstGeom prst="rect">
            <a:avLst/>
          </a:prstGeom>
        </p:spPr>
        <p:txBody>
          <a:bodyPr wrap="square">
            <a:spAutoFit/>
          </a:bodyPr>
          <a:lstStyle/>
          <a:p>
            <a:pPr algn="just">
              <a:lnSpc>
                <a:spcPct val="150000"/>
              </a:lnSpc>
              <a:spcAft>
                <a:spcPts val="800"/>
              </a:spcAft>
            </a:pPr>
            <a:r>
              <a:rPr lang="en-IN" sz="1200" dirty="0">
                <a:solidFill>
                  <a:schemeClr val="accent3">
                    <a:lumMod val="75000"/>
                  </a:schemeClr>
                </a:solidFill>
                <a:latin typeface="Agency FB" panose="020B0503020202020204" pitchFamily="34" charset="0"/>
                <a:ea typeface="Times New Roman" panose="02020603050405020304" pitchFamily="18" charset="0"/>
                <a:cs typeface="Times New Roman" panose="02020603050405020304" pitchFamily="18" charset="0"/>
              </a:rPr>
              <a:t>Creating velocity filters based on a Device Fingerprint will enable you to minimize fraud costs even when names, credit card details and IP Addresses are changed.</a:t>
            </a:r>
            <a:endParaRPr lang="en-IN" sz="1200" dirty="0">
              <a:solidFill>
                <a:schemeClr val="accent3">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605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660618" y="2138277"/>
            <a:ext cx="5472608" cy="542078"/>
          </a:xfrm>
        </p:spPr>
        <p:txBody>
          <a:bodyPr/>
          <a:lstStyle/>
          <a:p>
            <a:pPr>
              <a:defRPr/>
            </a:pPr>
            <a:r>
              <a:rPr lang="en-US" altLang="ko-KR" sz="4000" b="1" dirty="0">
                <a:solidFill>
                  <a:schemeClr val="accent1"/>
                </a:solidFill>
                <a:latin typeface="Agency FB" panose="020B0503020202020204" pitchFamily="34" charset="0"/>
              </a:rPr>
              <a:t>Methodology &amp; Flow </a:t>
            </a:r>
          </a:p>
        </p:txBody>
      </p:sp>
      <p:sp>
        <p:nvSpPr>
          <p:cNvPr id="4" name="Text Placeholder 3"/>
          <p:cNvSpPr>
            <a:spLocks noGrp="1"/>
          </p:cNvSpPr>
          <p:nvPr>
            <p:ph type="body" sz="quarter" idx="11"/>
          </p:nvPr>
        </p:nvSpPr>
        <p:spPr>
          <a:xfrm>
            <a:off x="3671392" y="2680355"/>
            <a:ext cx="5472608" cy="251435"/>
          </a:xfrm>
          <a:prstGeom prst="rect">
            <a:avLst/>
          </a:prstGeom>
        </p:spPr>
        <p:txBody>
          <a:bodyPr/>
          <a:lstStyle/>
          <a:p>
            <a:r>
              <a:rPr lang="en-US" altLang="ko-KR" b="1" dirty="0">
                <a:solidFill>
                  <a:schemeClr val="accent2">
                    <a:lumMod val="75000"/>
                  </a:schemeClr>
                </a:solidFill>
                <a:latin typeface="Agency FB" panose="020B0503020202020204" pitchFamily="34" charset="0"/>
              </a:rPr>
              <a:t>Vehere Interactive   Proactive Cyber Defense </a:t>
            </a:r>
            <a:endParaRPr lang="ko-KR" altLang="en-US" b="1" dirty="0">
              <a:solidFill>
                <a:schemeClr val="accent2">
                  <a:lumMod val="75000"/>
                </a:schemeClr>
              </a:solidFill>
              <a:latin typeface="Agency FB" panose="020B0503020202020204" pitchFamily="34" charset="0"/>
            </a:endParaRPr>
          </a:p>
        </p:txBody>
      </p:sp>
      <p:grpSp>
        <p:nvGrpSpPr>
          <p:cNvPr id="6" name="Group 5"/>
          <p:cNvGrpSpPr/>
          <p:nvPr/>
        </p:nvGrpSpPr>
        <p:grpSpPr>
          <a:xfrm>
            <a:off x="3440653" y="2214190"/>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3" name="Picture 2">
            <a:extLst>
              <a:ext uri="{FF2B5EF4-FFF2-40B4-BE49-F238E27FC236}">
                <a16:creationId xmlns:a16="http://schemas.microsoft.com/office/drawing/2014/main" id="{59BF6F22-7BB6-4430-AF26-9E0CC6469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64" y="2996452"/>
            <a:ext cx="3514725" cy="1304925"/>
          </a:xfrm>
          <a:prstGeom prst="rect">
            <a:avLst/>
          </a:prstGeom>
        </p:spPr>
      </p:pic>
    </p:spTree>
    <p:extLst>
      <p:ext uri="{BB962C8B-B14F-4D97-AF65-F5344CB8AC3E}">
        <p14:creationId xmlns:p14="http://schemas.microsoft.com/office/powerpoint/2010/main" val="2139455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ko-KR" u="sng" dirty="0">
                <a:solidFill>
                  <a:schemeClr val="tx2"/>
                </a:solidFill>
                <a:latin typeface="Agency FB" panose="020B0503020202020204" pitchFamily="34" charset="0"/>
              </a:rPr>
              <a:t>Methodology</a:t>
            </a:r>
          </a:p>
        </p:txBody>
      </p:sp>
      <p:sp>
        <p:nvSpPr>
          <p:cNvPr id="3" name="Rectangle 2"/>
          <p:cNvSpPr/>
          <p:nvPr/>
        </p:nvSpPr>
        <p:spPr>
          <a:xfrm>
            <a:off x="1197407" y="2685486"/>
            <a:ext cx="1440000"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3"/>
          <p:cNvSpPr/>
          <p:nvPr/>
        </p:nvSpPr>
        <p:spPr>
          <a:xfrm>
            <a:off x="2638132" y="2685486"/>
            <a:ext cx="14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p:nvSpPr>
        <p:spPr>
          <a:xfrm>
            <a:off x="4078857" y="2685486"/>
            <a:ext cx="144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p:nvSpPr>
        <p:spPr>
          <a:xfrm>
            <a:off x="5519582" y="2685486"/>
            <a:ext cx="144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6960307" y="2685486"/>
            <a:ext cx="1309304" cy="360000"/>
          </a:xfrm>
          <a:prstGeom prst="rect">
            <a:avLst/>
          </a:prstGeom>
          <a:solidFill>
            <a:srgbClr val="F26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 Same Side Corner Rectangle 39"/>
          <p:cNvSpPr/>
          <p:nvPr/>
        </p:nvSpPr>
        <p:spPr>
          <a:xfrm rot="18900000">
            <a:off x="7329474" y="2403801"/>
            <a:ext cx="923370" cy="923370"/>
          </a:xfrm>
          <a:custGeom>
            <a:avLst/>
            <a:gdLst/>
            <a:ahLst/>
            <a:cxnLst/>
            <a:rect l="l" t="t" r="r" b="b"/>
            <a:pathLst>
              <a:path w="923370" h="923370">
                <a:moveTo>
                  <a:pt x="870649" y="52721"/>
                </a:moveTo>
                <a:cubicBezTo>
                  <a:pt x="903223" y="85294"/>
                  <a:pt x="923370" y="130294"/>
                  <a:pt x="923370" y="180000"/>
                </a:cubicBezTo>
                <a:lnTo>
                  <a:pt x="923370" y="914399"/>
                </a:lnTo>
                <a:lnTo>
                  <a:pt x="914399" y="914399"/>
                </a:lnTo>
                <a:lnTo>
                  <a:pt x="914399" y="923370"/>
                </a:lnTo>
                <a:lnTo>
                  <a:pt x="180000" y="923370"/>
                </a:lnTo>
                <a:cubicBezTo>
                  <a:pt x="80589" y="923370"/>
                  <a:pt x="0" y="842781"/>
                  <a:pt x="0" y="743370"/>
                </a:cubicBezTo>
                <a:cubicBezTo>
                  <a:pt x="0" y="643959"/>
                  <a:pt x="80589" y="563370"/>
                  <a:pt x="179999" y="563370"/>
                </a:cubicBezTo>
                <a:lnTo>
                  <a:pt x="563370" y="563370"/>
                </a:lnTo>
                <a:lnTo>
                  <a:pt x="563370" y="180000"/>
                </a:lnTo>
                <a:cubicBezTo>
                  <a:pt x="563370" y="80589"/>
                  <a:pt x="643959" y="0"/>
                  <a:pt x="743370" y="0"/>
                </a:cubicBezTo>
                <a:cubicBezTo>
                  <a:pt x="793076" y="0"/>
                  <a:pt x="838076" y="20147"/>
                  <a:pt x="870649" y="527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2374832" y="2589599"/>
            <a:ext cx="540000" cy="540000"/>
          </a:xfrm>
          <a:prstGeom prst="ellipse">
            <a:avLst/>
          </a:pr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9"/>
          <p:cNvSpPr/>
          <p:nvPr/>
        </p:nvSpPr>
        <p:spPr>
          <a:xfrm>
            <a:off x="2457407" y="2672174"/>
            <a:ext cx="360000" cy="360000"/>
          </a:xfrm>
          <a:prstGeom prst="ellipse">
            <a:avLst/>
          </a:prstGeom>
          <a:solidFill>
            <a:schemeClr val="accent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11" name="Oval 10"/>
          <p:cNvSpPr/>
          <p:nvPr/>
        </p:nvSpPr>
        <p:spPr>
          <a:xfrm>
            <a:off x="3815557" y="2595298"/>
            <a:ext cx="540000" cy="540000"/>
          </a:xfrm>
          <a:prstGeom prst="ellipse">
            <a:avLst/>
          </a:pr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p:nvSpPr>
        <p:spPr>
          <a:xfrm>
            <a:off x="3898132" y="2677873"/>
            <a:ext cx="360000" cy="360000"/>
          </a:xfrm>
          <a:prstGeom prst="ellipse">
            <a:avLst/>
          </a:prstGeom>
          <a:solidFill>
            <a:schemeClr val="accent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13" name="Oval 12"/>
          <p:cNvSpPr/>
          <p:nvPr/>
        </p:nvSpPr>
        <p:spPr>
          <a:xfrm>
            <a:off x="5256282" y="2600997"/>
            <a:ext cx="540000" cy="540000"/>
          </a:xfrm>
          <a:prstGeom prst="ellipse">
            <a:avLst/>
          </a:pr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p:nvSpPr>
        <p:spPr>
          <a:xfrm>
            <a:off x="5338857" y="2683572"/>
            <a:ext cx="360000" cy="360000"/>
          </a:xfrm>
          <a:prstGeom prst="ellipse">
            <a:avLst/>
          </a:prstGeom>
          <a:solidFill>
            <a:schemeClr val="accent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15" name="Oval 14"/>
          <p:cNvSpPr/>
          <p:nvPr/>
        </p:nvSpPr>
        <p:spPr>
          <a:xfrm>
            <a:off x="6697007" y="2606696"/>
            <a:ext cx="540000" cy="540000"/>
          </a:xfrm>
          <a:prstGeom prst="ellipse">
            <a:avLst/>
          </a:pr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15"/>
          <p:cNvSpPr/>
          <p:nvPr/>
        </p:nvSpPr>
        <p:spPr>
          <a:xfrm>
            <a:off x="6779582" y="2689271"/>
            <a:ext cx="360000" cy="360000"/>
          </a:xfrm>
          <a:prstGeom prst="ellipse">
            <a:avLst/>
          </a:prstGeom>
          <a:solidFill>
            <a:schemeClr val="accent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17" name="Oval 16"/>
          <p:cNvSpPr/>
          <p:nvPr/>
        </p:nvSpPr>
        <p:spPr>
          <a:xfrm>
            <a:off x="934832" y="2595298"/>
            <a:ext cx="540000" cy="540000"/>
          </a:xfrm>
          <a:prstGeom prst="ellipse">
            <a:avLst/>
          </a:pr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p:nvSpPr>
        <p:spPr>
          <a:xfrm>
            <a:off x="1017407" y="2677873"/>
            <a:ext cx="360000" cy="360000"/>
          </a:xfrm>
          <a:prstGeom prst="ellipse">
            <a:avLst/>
          </a:prstGeom>
          <a:solidFill>
            <a:schemeClr val="accent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19" name="직사각형 113"/>
          <p:cNvSpPr>
            <a:spLocks noChangeArrowheads="1"/>
          </p:cNvSpPr>
          <p:nvPr/>
        </p:nvSpPr>
        <p:spPr bwMode="auto">
          <a:xfrm>
            <a:off x="845045" y="3287371"/>
            <a:ext cx="655750" cy="338554"/>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600" b="1" dirty="0">
                <a:solidFill>
                  <a:schemeClr val="tx1">
                    <a:lumMod val="75000"/>
                    <a:lumOff val="25000"/>
                  </a:schemeClr>
                </a:solidFill>
                <a:cs typeface="Arial" charset="0"/>
              </a:rPr>
              <a:t>1</a:t>
            </a:r>
            <a:endParaRPr lang="ko-KR" altLang="en-US" sz="1600" dirty="0">
              <a:solidFill>
                <a:schemeClr val="tx1">
                  <a:lumMod val="75000"/>
                  <a:lumOff val="25000"/>
                </a:schemeClr>
              </a:solidFill>
            </a:endParaRPr>
          </a:p>
        </p:txBody>
      </p:sp>
      <p:sp>
        <p:nvSpPr>
          <p:cNvPr id="20" name="TextBox 19"/>
          <p:cNvSpPr txBox="1"/>
          <p:nvPr/>
        </p:nvSpPr>
        <p:spPr>
          <a:xfrm>
            <a:off x="2283125" y="2099141"/>
            <a:ext cx="66556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2</a:t>
            </a:r>
            <a:endParaRPr lang="ko-KR" altLang="en-US" sz="1600" b="1" dirty="0">
              <a:solidFill>
                <a:schemeClr val="tx1">
                  <a:lumMod val="75000"/>
                  <a:lumOff val="25000"/>
                </a:schemeClr>
              </a:solidFill>
              <a:cs typeface="Arial" pitchFamily="34" charset="0"/>
            </a:endParaRPr>
          </a:p>
        </p:txBody>
      </p:sp>
      <p:sp>
        <p:nvSpPr>
          <p:cNvPr id="21" name="TextBox 20"/>
          <p:cNvSpPr txBox="1"/>
          <p:nvPr/>
        </p:nvSpPr>
        <p:spPr>
          <a:xfrm>
            <a:off x="3731017" y="3287371"/>
            <a:ext cx="66556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3</a:t>
            </a:r>
          </a:p>
        </p:txBody>
      </p:sp>
      <p:sp>
        <p:nvSpPr>
          <p:cNvPr id="22" name="TextBox 21"/>
          <p:cNvSpPr txBox="1"/>
          <p:nvPr/>
        </p:nvSpPr>
        <p:spPr>
          <a:xfrm>
            <a:off x="4986709" y="2099141"/>
            <a:ext cx="1086150"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4 &amp; 5</a:t>
            </a:r>
            <a:endParaRPr lang="ko-KR" altLang="en-US" sz="1600" b="1" dirty="0">
              <a:solidFill>
                <a:schemeClr val="tx1">
                  <a:lumMod val="75000"/>
                  <a:lumOff val="25000"/>
                </a:schemeClr>
              </a:solidFill>
              <a:cs typeface="Arial" pitchFamily="34" charset="0"/>
            </a:endParaRPr>
          </a:p>
        </p:txBody>
      </p:sp>
      <p:sp>
        <p:nvSpPr>
          <p:cNvPr id="23" name="TextBox 22"/>
          <p:cNvSpPr txBox="1"/>
          <p:nvPr/>
        </p:nvSpPr>
        <p:spPr>
          <a:xfrm>
            <a:off x="6626801" y="3279077"/>
            <a:ext cx="66556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6</a:t>
            </a:r>
            <a:endParaRPr lang="ko-KR" altLang="en-US" sz="1600" b="1" dirty="0">
              <a:solidFill>
                <a:schemeClr val="tx1">
                  <a:lumMod val="75000"/>
                  <a:lumOff val="25000"/>
                </a:schemeClr>
              </a:solidFill>
              <a:cs typeface="Arial" pitchFamily="34" charset="0"/>
            </a:endParaRPr>
          </a:p>
        </p:txBody>
      </p:sp>
      <p:grpSp>
        <p:nvGrpSpPr>
          <p:cNvPr id="24" name="Group 23"/>
          <p:cNvGrpSpPr/>
          <p:nvPr/>
        </p:nvGrpSpPr>
        <p:grpSpPr>
          <a:xfrm>
            <a:off x="179511" y="1156493"/>
            <a:ext cx="2103614" cy="1256223"/>
            <a:chOff x="3052350" y="1587835"/>
            <a:chExt cx="1865050" cy="1256223"/>
          </a:xfrm>
        </p:grpSpPr>
        <p:sp>
          <p:nvSpPr>
            <p:cNvPr id="25" name="TextBox 24"/>
            <p:cNvSpPr txBox="1"/>
            <p:nvPr/>
          </p:nvSpPr>
          <p:spPr>
            <a:xfrm>
              <a:off x="3333017" y="1587835"/>
              <a:ext cx="1260140" cy="923330"/>
            </a:xfrm>
            <a:prstGeom prst="rect">
              <a:avLst/>
            </a:prstGeom>
            <a:noFill/>
          </p:spPr>
          <p:txBody>
            <a:bodyPr wrap="square" rtlCol="0" anchor="ctr">
              <a:spAutoFit/>
            </a:bodyPr>
            <a:lstStyle/>
            <a:p>
              <a:endParaRPr lang="en-IN" dirty="0"/>
            </a:p>
            <a:p>
              <a:pPr algn="ctr"/>
              <a:r>
                <a:rPr lang="en-IN" b="1" dirty="0">
                  <a:solidFill>
                    <a:schemeClr val="accent1">
                      <a:lumMod val="50000"/>
                    </a:schemeClr>
                  </a:solidFill>
                  <a:latin typeface="Agency FB" panose="020B0503020202020204" pitchFamily="34" charset="0"/>
                </a:rPr>
                <a:t>INITIALIZING</a:t>
              </a:r>
              <a:r>
                <a:rPr lang="en-IN" b="1" dirty="0">
                  <a:latin typeface="Agency FB" panose="020B0503020202020204" pitchFamily="34" charset="0"/>
                </a:rPr>
                <a:t> </a:t>
              </a:r>
            </a:p>
            <a:p>
              <a:endParaRPr lang="en-IN" dirty="0"/>
            </a:p>
          </p:txBody>
        </p:sp>
        <p:sp>
          <p:nvSpPr>
            <p:cNvPr id="26" name="TextBox 25"/>
            <p:cNvSpPr txBox="1"/>
            <p:nvPr/>
          </p:nvSpPr>
          <p:spPr>
            <a:xfrm>
              <a:off x="3052350" y="2197727"/>
              <a:ext cx="1865050" cy="646331"/>
            </a:xfrm>
            <a:prstGeom prst="rect">
              <a:avLst/>
            </a:prstGeom>
            <a:noFill/>
          </p:spPr>
          <p:txBody>
            <a:bodyPr wrap="square" rtlCol="0">
              <a:spAutoFit/>
            </a:bodyPr>
            <a:lstStyle/>
            <a:p>
              <a:pPr algn="just"/>
              <a:r>
                <a:rPr lang="en-US" sz="1200" dirty="0">
                  <a:solidFill>
                    <a:schemeClr val="accent2">
                      <a:lumMod val="75000"/>
                    </a:schemeClr>
                  </a:solidFill>
                  <a:latin typeface="Agency FB" panose="020B0503020202020204" pitchFamily="34" charset="0"/>
                </a:rPr>
                <a:t>At the beginning, it is ready to collect the data passing over the network, with some initial values or parameters. </a:t>
              </a:r>
              <a:endParaRPr lang="ko-KR" altLang="en-US" sz="1200" dirty="0">
                <a:solidFill>
                  <a:schemeClr val="accent2">
                    <a:lumMod val="75000"/>
                  </a:schemeClr>
                </a:solidFill>
                <a:latin typeface="Agency FB" panose="020B0503020202020204" pitchFamily="34" charset="0"/>
                <a:cs typeface="Arial" pitchFamily="34" charset="0"/>
              </a:endParaRPr>
            </a:p>
          </p:txBody>
        </p:sp>
      </p:grpSp>
      <p:grpSp>
        <p:nvGrpSpPr>
          <p:cNvPr id="27" name="Group 26"/>
          <p:cNvGrpSpPr/>
          <p:nvPr/>
        </p:nvGrpSpPr>
        <p:grpSpPr>
          <a:xfrm>
            <a:off x="2948686" y="1212387"/>
            <a:ext cx="2307041" cy="1267716"/>
            <a:chOff x="2953329" y="1643729"/>
            <a:chExt cx="1806897" cy="1267716"/>
          </a:xfrm>
        </p:grpSpPr>
        <p:sp>
          <p:nvSpPr>
            <p:cNvPr id="28" name="TextBox 27"/>
            <p:cNvSpPr txBox="1"/>
            <p:nvPr/>
          </p:nvSpPr>
          <p:spPr>
            <a:xfrm>
              <a:off x="3441927" y="1643729"/>
              <a:ext cx="1260140" cy="1200329"/>
            </a:xfrm>
            <a:prstGeom prst="rect">
              <a:avLst/>
            </a:prstGeom>
            <a:noFill/>
          </p:spPr>
          <p:txBody>
            <a:bodyPr wrap="square" rtlCol="0" anchor="ctr">
              <a:spAutoFit/>
            </a:bodyPr>
            <a:lstStyle/>
            <a:p>
              <a:endParaRPr lang="en-IN" dirty="0"/>
            </a:p>
            <a:p>
              <a:r>
                <a:rPr lang="en-IN" b="1" dirty="0">
                  <a:solidFill>
                    <a:schemeClr val="accent1">
                      <a:lumMod val="50000"/>
                    </a:schemeClr>
                  </a:solidFill>
                  <a:latin typeface="Agency FB" panose="020B0503020202020204" pitchFamily="34" charset="0"/>
                </a:rPr>
                <a:t>ANALYSING</a:t>
              </a:r>
              <a:r>
                <a:rPr lang="en-IN" dirty="0"/>
                <a:t> </a:t>
              </a:r>
            </a:p>
            <a:p>
              <a:endParaRPr lang="en-IN" dirty="0"/>
            </a:p>
            <a:p>
              <a:endParaRPr lang="en-IN" dirty="0"/>
            </a:p>
          </p:txBody>
        </p:sp>
        <p:sp>
          <p:nvSpPr>
            <p:cNvPr id="29" name="TextBox 28"/>
            <p:cNvSpPr txBox="1"/>
            <p:nvPr/>
          </p:nvSpPr>
          <p:spPr>
            <a:xfrm>
              <a:off x="2953329" y="2265114"/>
              <a:ext cx="1806897" cy="646331"/>
            </a:xfrm>
            <a:prstGeom prst="rect">
              <a:avLst/>
            </a:prstGeom>
            <a:noFill/>
          </p:spPr>
          <p:txBody>
            <a:bodyPr wrap="square" rtlCol="0">
              <a:spAutoFit/>
            </a:bodyPr>
            <a:lstStyle/>
            <a:p>
              <a:pPr algn="just"/>
              <a:r>
                <a:rPr lang="en-US" sz="1200" dirty="0">
                  <a:solidFill>
                    <a:schemeClr val="accent2">
                      <a:lumMod val="75000"/>
                    </a:schemeClr>
                  </a:solidFill>
                  <a:latin typeface="Agency FB" panose="020B0503020202020204" pitchFamily="34" charset="0"/>
                </a:rPr>
                <a:t>Here all the calibrated data are structed and filter as per requirement and data sets are created. </a:t>
              </a:r>
              <a:endParaRPr lang="ko-KR" altLang="en-US" sz="1200" dirty="0">
                <a:solidFill>
                  <a:schemeClr val="accent2">
                    <a:lumMod val="75000"/>
                  </a:schemeClr>
                </a:solidFill>
                <a:latin typeface="Agency FB" panose="020B0503020202020204" pitchFamily="34" charset="0"/>
                <a:cs typeface="Arial" pitchFamily="34" charset="0"/>
              </a:endParaRPr>
            </a:p>
          </p:txBody>
        </p:sp>
      </p:grpSp>
      <p:grpSp>
        <p:nvGrpSpPr>
          <p:cNvPr id="30" name="Group 29"/>
          <p:cNvGrpSpPr/>
          <p:nvPr/>
        </p:nvGrpSpPr>
        <p:grpSpPr>
          <a:xfrm>
            <a:off x="5887434" y="906322"/>
            <a:ext cx="1798307" cy="1694675"/>
            <a:chOff x="3004648" y="1337664"/>
            <a:chExt cx="1594367" cy="1694675"/>
          </a:xfrm>
        </p:grpSpPr>
        <p:sp>
          <p:nvSpPr>
            <p:cNvPr id="31" name="TextBox 30"/>
            <p:cNvSpPr txBox="1"/>
            <p:nvPr/>
          </p:nvSpPr>
          <p:spPr>
            <a:xfrm>
              <a:off x="3338875" y="1337664"/>
              <a:ext cx="1260140" cy="923330"/>
            </a:xfrm>
            <a:prstGeom prst="rect">
              <a:avLst/>
            </a:prstGeom>
            <a:noFill/>
          </p:spPr>
          <p:txBody>
            <a:bodyPr wrap="square" rtlCol="0" anchor="ctr">
              <a:spAutoFit/>
            </a:bodyPr>
            <a:lstStyle/>
            <a:p>
              <a:endParaRPr lang="en-IN" sz="1200" dirty="0">
                <a:solidFill>
                  <a:srgbClr val="000000"/>
                </a:solidFill>
              </a:endParaRPr>
            </a:p>
            <a:p>
              <a:r>
                <a:rPr lang="en-IN" b="1" dirty="0">
                  <a:solidFill>
                    <a:schemeClr val="accent1">
                      <a:lumMod val="50000"/>
                    </a:schemeClr>
                  </a:solidFill>
                  <a:latin typeface="Agency FB" panose="020B0503020202020204" pitchFamily="34" charset="0"/>
                </a:rPr>
                <a:t>MONITORING </a:t>
              </a:r>
            </a:p>
            <a:p>
              <a:endParaRPr lang="en-IN" sz="1200" dirty="0">
                <a:solidFill>
                  <a:srgbClr val="000000"/>
                </a:solidFill>
              </a:endParaRPr>
            </a:p>
            <a:p>
              <a:endParaRPr lang="en-IN" sz="1200" dirty="0">
                <a:solidFill>
                  <a:srgbClr val="000000"/>
                </a:solidFill>
              </a:endParaRPr>
            </a:p>
          </p:txBody>
        </p:sp>
        <p:sp>
          <p:nvSpPr>
            <p:cNvPr id="32" name="TextBox 31"/>
            <p:cNvSpPr txBox="1"/>
            <p:nvPr/>
          </p:nvSpPr>
          <p:spPr>
            <a:xfrm>
              <a:off x="3004648" y="1832010"/>
              <a:ext cx="1578736" cy="1200329"/>
            </a:xfrm>
            <a:prstGeom prst="rect">
              <a:avLst/>
            </a:prstGeom>
            <a:noFill/>
          </p:spPr>
          <p:txBody>
            <a:bodyPr wrap="square" rtlCol="0">
              <a:spAutoFit/>
            </a:bodyPr>
            <a:lstStyle/>
            <a:p>
              <a:pPr algn="just"/>
              <a:r>
                <a:rPr lang="en-US" sz="1200" dirty="0">
                  <a:solidFill>
                    <a:schemeClr val="accent2">
                      <a:lumMod val="50000"/>
                    </a:schemeClr>
                  </a:solidFill>
                  <a:latin typeface="Agency FB" panose="020B0503020202020204" pitchFamily="34" charset="0"/>
                </a:rPr>
                <a:t>At this stage it compares new data to the excepted distribution of values generated. Monitoring is continuously performed on new data till it found any anomaly, then alert is generated </a:t>
              </a:r>
              <a:endParaRPr lang="ko-KR" altLang="en-US" sz="1200" dirty="0">
                <a:solidFill>
                  <a:schemeClr val="accent2">
                    <a:lumMod val="50000"/>
                  </a:schemeClr>
                </a:solidFill>
                <a:latin typeface="Agency FB" panose="020B0503020202020204" pitchFamily="34" charset="0"/>
                <a:cs typeface="Arial" pitchFamily="34" charset="0"/>
              </a:endParaRPr>
            </a:p>
          </p:txBody>
        </p:sp>
      </p:grpSp>
      <p:grpSp>
        <p:nvGrpSpPr>
          <p:cNvPr id="33" name="Group 32"/>
          <p:cNvGrpSpPr/>
          <p:nvPr/>
        </p:nvGrpSpPr>
        <p:grpSpPr>
          <a:xfrm>
            <a:off x="4268908" y="2913985"/>
            <a:ext cx="2510674" cy="1441285"/>
            <a:chOff x="2846752" y="1449231"/>
            <a:chExt cx="2225948" cy="1441285"/>
          </a:xfrm>
        </p:grpSpPr>
        <p:sp>
          <p:nvSpPr>
            <p:cNvPr id="34" name="TextBox 33"/>
            <p:cNvSpPr txBox="1"/>
            <p:nvPr/>
          </p:nvSpPr>
          <p:spPr>
            <a:xfrm>
              <a:off x="3078866" y="1449231"/>
              <a:ext cx="1772002" cy="1200329"/>
            </a:xfrm>
            <a:prstGeom prst="rect">
              <a:avLst/>
            </a:prstGeom>
            <a:noFill/>
          </p:spPr>
          <p:txBody>
            <a:bodyPr wrap="square" rtlCol="0" anchor="ctr">
              <a:spAutoFit/>
            </a:bodyPr>
            <a:lstStyle/>
            <a:p>
              <a:endParaRPr lang="en-IN" b="1" dirty="0">
                <a:solidFill>
                  <a:schemeClr val="accent1">
                    <a:lumMod val="50000"/>
                  </a:schemeClr>
                </a:solidFill>
                <a:latin typeface="Agency FB" panose="020B0503020202020204" pitchFamily="34" charset="0"/>
              </a:endParaRPr>
            </a:p>
            <a:p>
              <a:r>
                <a:rPr lang="en-IN" b="1" dirty="0">
                  <a:solidFill>
                    <a:schemeClr val="accent1">
                      <a:lumMod val="50000"/>
                    </a:schemeClr>
                  </a:solidFill>
                  <a:latin typeface="Agency FB" panose="020B0503020202020204" pitchFamily="34" charset="0"/>
                </a:rPr>
                <a:t>TRAINING &amp; BUFFERING </a:t>
              </a:r>
            </a:p>
            <a:p>
              <a:endParaRPr lang="en-IN" b="1" dirty="0">
                <a:solidFill>
                  <a:schemeClr val="accent1">
                    <a:lumMod val="50000"/>
                  </a:schemeClr>
                </a:solidFill>
                <a:latin typeface="Agency FB" panose="020B0503020202020204" pitchFamily="34" charset="0"/>
              </a:endParaRPr>
            </a:p>
            <a:p>
              <a:endParaRPr lang="en-IN" b="1" dirty="0">
                <a:solidFill>
                  <a:schemeClr val="accent1">
                    <a:lumMod val="50000"/>
                  </a:schemeClr>
                </a:solidFill>
                <a:latin typeface="Agency FB" panose="020B0503020202020204" pitchFamily="34" charset="0"/>
              </a:endParaRPr>
            </a:p>
          </p:txBody>
        </p:sp>
        <p:sp>
          <p:nvSpPr>
            <p:cNvPr id="35" name="TextBox 34"/>
            <p:cNvSpPr txBox="1"/>
            <p:nvPr/>
          </p:nvSpPr>
          <p:spPr>
            <a:xfrm>
              <a:off x="2846752" y="2059519"/>
              <a:ext cx="2225948" cy="830997"/>
            </a:xfrm>
            <a:prstGeom prst="rect">
              <a:avLst/>
            </a:prstGeom>
            <a:noFill/>
          </p:spPr>
          <p:txBody>
            <a:bodyPr wrap="square" rtlCol="0">
              <a:spAutoFit/>
            </a:bodyPr>
            <a:lstStyle/>
            <a:p>
              <a:pPr algn="just"/>
              <a:r>
                <a:rPr lang="en-US" sz="1200" dirty="0">
                  <a:solidFill>
                    <a:schemeClr val="accent2">
                      <a:lumMod val="75000"/>
                    </a:schemeClr>
                  </a:solidFill>
                  <a:latin typeface="Agency FB" panose="020B0503020202020204" pitchFamily="34" charset="0"/>
                </a:rPr>
                <a:t>In this stage models are designed and the data sets generated on bases of them and are evaluated. Here expected distribution of values are build and wait for enough data for being monitored.  </a:t>
              </a:r>
              <a:endParaRPr lang="ko-KR" altLang="en-US" sz="1200" dirty="0">
                <a:solidFill>
                  <a:schemeClr val="accent2">
                    <a:lumMod val="75000"/>
                  </a:schemeClr>
                </a:solidFill>
                <a:latin typeface="Agency FB" panose="020B0503020202020204" pitchFamily="34" charset="0"/>
                <a:cs typeface="Arial" pitchFamily="34" charset="0"/>
              </a:endParaRPr>
            </a:p>
          </p:txBody>
        </p:sp>
      </p:grpSp>
      <p:grpSp>
        <p:nvGrpSpPr>
          <p:cNvPr id="36" name="Group 35"/>
          <p:cNvGrpSpPr/>
          <p:nvPr/>
        </p:nvGrpSpPr>
        <p:grpSpPr>
          <a:xfrm>
            <a:off x="1550389" y="3019665"/>
            <a:ext cx="2180627" cy="1150939"/>
            <a:chOff x="2990685" y="1554911"/>
            <a:chExt cx="1933330" cy="1150939"/>
          </a:xfrm>
        </p:grpSpPr>
        <p:sp>
          <p:nvSpPr>
            <p:cNvPr id="37" name="TextBox 36"/>
            <p:cNvSpPr txBox="1"/>
            <p:nvPr/>
          </p:nvSpPr>
          <p:spPr>
            <a:xfrm>
              <a:off x="3444559" y="1554911"/>
              <a:ext cx="1435486" cy="923330"/>
            </a:xfrm>
            <a:prstGeom prst="rect">
              <a:avLst/>
            </a:prstGeom>
            <a:noFill/>
          </p:spPr>
          <p:txBody>
            <a:bodyPr wrap="square" rtlCol="0" anchor="ctr">
              <a:spAutoFit/>
            </a:bodyPr>
            <a:lstStyle/>
            <a:p>
              <a:endParaRPr lang="en-IN" sz="1200" dirty="0">
                <a:solidFill>
                  <a:srgbClr val="000000"/>
                </a:solidFill>
              </a:endParaRPr>
            </a:p>
            <a:p>
              <a:r>
                <a:rPr lang="en-IN" b="1" dirty="0">
                  <a:solidFill>
                    <a:schemeClr val="accent1">
                      <a:lumMod val="50000"/>
                    </a:schemeClr>
                  </a:solidFill>
                  <a:latin typeface="Agency FB" panose="020B0503020202020204" pitchFamily="34" charset="0"/>
                </a:rPr>
                <a:t>CALIBRATING</a:t>
              </a:r>
              <a:r>
                <a:rPr lang="en-IN" b="1" dirty="0">
                  <a:solidFill>
                    <a:srgbClr val="000000"/>
                  </a:solidFill>
                  <a:latin typeface="Agency FB" panose="020B0503020202020204" pitchFamily="34" charset="0"/>
                </a:rPr>
                <a:t> </a:t>
              </a:r>
            </a:p>
            <a:p>
              <a:endParaRPr lang="en-IN" sz="1200" dirty="0">
                <a:solidFill>
                  <a:srgbClr val="000000"/>
                </a:solidFill>
              </a:endParaRPr>
            </a:p>
            <a:p>
              <a:endParaRPr lang="en-IN" sz="1200" dirty="0">
                <a:solidFill>
                  <a:srgbClr val="000000"/>
                </a:solidFill>
              </a:endParaRPr>
            </a:p>
          </p:txBody>
        </p:sp>
        <p:sp>
          <p:nvSpPr>
            <p:cNvPr id="38" name="TextBox 37"/>
            <p:cNvSpPr txBox="1"/>
            <p:nvPr/>
          </p:nvSpPr>
          <p:spPr>
            <a:xfrm>
              <a:off x="2990685" y="2059519"/>
              <a:ext cx="1933330" cy="646331"/>
            </a:xfrm>
            <a:prstGeom prst="rect">
              <a:avLst/>
            </a:prstGeom>
            <a:noFill/>
          </p:spPr>
          <p:txBody>
            <a:bodyPr wrap="square" rtlCol="0">
              <a:spAutoFit/>
            </a:bodyPr>
            <a:lstStyle/>
            <a:p>
              <a:pPr algn="just"/>
              <a:r>
                <a:rPr lang="en-US" sz="1200" dirty="0">
                  <a:solidFill>
                    <a:schemeClr val="accent2">
                      <a:lumMod val="75000"/>
                    </a:schemeClr>
                  </a:solidFill>
                  <a:latin typeface="Agency FB" panose="020B0503020202020204" pitchFamily="34" charset="0"/>
                </a:rPr>
                <a:t>In this stage the collected data are calibrated as no gaps are present, any broken or missing links. </a:t>
              </a:r>
              <a:endParaRPr lang="ko-KR" altLang="en-US" sz="1200" dirty="0">
                <a:solidFill>
                  <a:schemeClr val="accent2">
                    <a:lumMod val="75000"/>
                  </a:schemeClr>
                </a:solidFill>
                <a:latin typeface="Agency FB" panose="020B0503020202020204" pitchFamily="34" charset="0"/>
                <a:cs typeface="Arial" pitchFamily="34" charset="0"/>
              </a:endParaRPr>
            </a:p>
          </p:txBody>
        </p:sp>
      </p:grpSp>
    </p:spTree>
    <p:extLst>
      <p:ext uri="{BB962C8B-B14F-4D97-AF65-F5344CB8AC3E}">
        <p14:creationId xmlns:p14="http://schemas.microsoft.com/office/powerpoint/2010/main" val="56685176"/>
      </p:ext>
    </p:extLst>
  </p:cSld>
  <p:clrMapOvr>
    <a:masterClrMapping/>
  </p:clrMapOvr>
</p:sld>
</file>

<file path=ppt/theme/theme1.xml><?xml version="1.0" encoding="utf-8"?>
<a:theme xmlns:a="http://schemas.openxmlformats.org/drawingml/2006/main" name="Cover and End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1239</TotalTime>
  <Words>1213</Words>
  <Application>Microsoft Office PowerPoint</Application>
  <PresentationFormat>On-screen Show (16:9)</PresentationFormat>
  <Paragraphs>122</Paragraphs>
  <Slides>19</Slides>
  <Notes>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vt:i4>
      </vt:variant>
    </vt:vector>
  </HeadingPairs>
  <TitlesOfParts>
    <vt:vector size="28" baseType="lpstr">
      <vt:lpstr>맑은 고딕</vt:lpstr>
      <vt:lpstr>Agency FB</vt:lpstr>
      <vt:lpstr>Arial</vt:lpstr>
      <vt:lpstr>Calibri</vt:lpstr>
      <vt:lpstr>Times New Roman</vt:lpstr>
      <vt:lpstr>Wingdings</vt:lpstr>
      <vt:lpstr>Cover and End Slide Master</vt:lpstr>
      <vt:lpstr>Contents Slide Master</vt:lpstr>
      <vt:lpstr>Section Break Slide Master</vt:lpstr>
      <vt:lpstr>VEHERE Interactive</vt:lpstr>
      <vt:lpstr>Agenda Layout</vt:lpstr>
      <vt:lpstr>Objective &amp; Introduction</vt:lpstr>
      <vt:lpstr>PowerPoint Presentation</vt:lpstr>
      <vt:lpstr>Introduction</vt:lpstr>
      <vt:lpstr>PowerPoint Presentation</vt:lpstr>
      <vt:lpstr>COMBAT STRATEGY </vt:lpstr>
      <vt:lpstr>Methodology &amp; Flow </vt:lpstr>
      <vt:lpstr>Methodology</vt:lpstr>
      <vt:lpstr>Activity Diagram</vt:lpstr>
      <vt:lpstr>Flow Diagram</vt:lpstr>
      <vt:lpstr>Anomaly Detection Architecture</vt:lpstr>
      <vt:lpstr>Perspective &amp; Functionality</vt:lpstr>
      <vt:lpstr>PROJECT FUNCTIONALITY</vt:lpstr>
      <vt:lpstr>PROJECT PARAMETERS</vt:lpstr>
      <vt:lpstr>Features, Scope &amp; Conclusion</vt:lpstr>
      <vt:lpstr>CONCLUSION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Googlesliesppt.com;allppt.com</dc:creator>
  <cp:lastModifiedBy>Ritam Ghosh</cp:lastModifiedBy>
  <cp:revision>126</cp:revision>
  <dcterms:created xsi:type="dcterms:W3CDTF">2016-11-15T01:04:21Z</dcterms:created>
  <dcterms:modified xsi:type="dcterms:W3CDTF">2020-04-13T07:12:29Z</dcterms:modified>
</cp:coreProperties>
</file>