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76" r:id="rId7"/>
    <p:sldId id="277" r:id="rId8"/>
    <p:sldId id="263" r:id="rId9"/>
    <p:sldId id="266" r:id="rId10"/>
    <p:sldId id="267" r:id="rId11"/>
    <p:sldId id="268" r:id="rId12"/>
    <p:sldId id="264" r:id="rId13"/>
    <p:sldId id="269" r:id="rId14"/>
    <p:sldId id="270" r:id="rId15"/>
    <p:sldId id="278" r:id="rId16"/>
    <p:sldId id="279" r:id="rId17"/>
    <p:sldId id="274" r:id="rId18"/>
    <p:sldId id="275" r:id="rId19"/>
    <p:sldId id="271" r:id="rId20"/>
    <p:sldId id="272" r:id="rId21"/>
    <p:sldId id="273"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091454-B269-4236-AA9F-8B003D5578CB}"/>
              </a:ext>
            </a:extLst>
          </p:cNvPr>
          <p:cNvSpPr/>
          <p:nvPr/>
        </p:nvSpPr>
        <p:spPr>
          <a:xfrm>
            <a:off x="923750" y="2446831"/>
            <a:ext cx="10344499" cy="1323439"/>
          </a:xfrm>
          <a:prstGeom prst="rect">
            <a:avLst/>
          </a:prstGeom>
          <a:noFill/>
        </p:spPr>
        <p:txBody>
          <a:bodyPr wrap="none" lIns="91440" tIns="45720" rIns="91440" bIns="45720">
            <a:spAutoFit/>
          </a:bodyPr>
          <a:lstStyle/>
          <a:p>
            <a:pPr algn="ctr"/>
            <a:r>
              <a:rPr lang="en-US" sz="8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Target Detection &amp; Tracking</a:t>
            </a:r>
          </a:p>
        </p:txBody>
      </p:sp>
    </p:spTree>
    <p:extLst>
      <p:ext uri="{BB962C8B-B14F-4D97-AF65-F5344CB8AC3E}">
        <p14:creationId xmlns:p14="http://schemas.microsoft.com/office/powerpoint/2010/main" val="383625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572929" y="510026"/>
            <a:ext cx="4730045" cy="288343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838219" y="4058356"/>
            <a:ext cx="4199467" cy="2799644"/>
          </a:xfrm>
          <a:prstGeom prst="rect">
            <a:avLst/>
          </a:prstGeom>
          <a:noFill/>
          <a:ln>
            <a:noFill/>
          </a:ln>
        </p:spPr>
      </p:pic>
      <p:sp>
        <p:nvSpPr>
          <p:cNvPr id="2" name="Rectangle 1"/>
          <p:cNvSpPr/>
          <p:nvPr/>
        </p:nvSpPr>
        <p:spPr>
          <a:xfrm>
            <a:off x="4936718" y="83906"/>
            <a:ext cx="2002471" cy="523220"/>
          </a:xfrm>
          <a:prstGeom prst="rect">
            <a:avLst/>
          </a:prstGeom>
          <a:noFill/>
        </p:spPr>
        <p:txBody>
          <a:bodyPr wrap="none" lIns="91440" tIns="45720" rIns="91440" bIns="45720">
            <a:spAutoFit/>
          </a:bodyPr>
          <a:lstStyle/>
          <a:p>
            <a:pPr algn="ctr"/>
            <a:r>
              <a:rPr 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MODULE A</a:t>
            </a:r>
            <a:endPar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2"/>
          <p:cNvSpPr/>
          <p:nvPr/>
        </p:nvSpPr>
        <p:spPr>
          <a:xfrm>
            <a:off x="4674624" y="3464296"/>
            <a:ext cx="2526654" cy="523220"/>
          </a:xfrm>
          <a:prstGeom prst="rect">
            <a:avLst/>
          </a:prstGeom>
          <a:noFill/>
        </p:spPr>
        <p:txBody>
          <a:bodyPr wrap="none" lIns="91440" tIns="45720" rIns="91440" bIns="45720">
            <a:spAutoFit/>
          </a:bodyPr>
          <a:lstStyle/>
          <a:p>
            <a:pPr algn="ctr"/>
            <a:r>
              <a:rPr 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REDUCTION A</a:t>
            </a:r>
            <a:endPar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05580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584084" y="-911262"/>
            <a:ext cx="2640013" cy="5508978"/>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826932" y="3951112"/>
            <a:ext cx="4492978" cy="2675466"/>
          </a:xfrm>
          <a:prstGeom prst="rect">
            <a:avLst/>
          </a:prstGeom>
          <a:noFill/>
          <a:ln>
            <a:noFill/>
          </a:ln>
        </p:spPr>
      </p:pic>
      <p:sp>
        <p:nvSpPr>
          <p:cNvPr id="2" name="Rectangle 1"/>
          <p:cNvSpPr/>
          <p:nvPr/>
        </p:nvSpPr>
        <p:spPr>
          <a:xfrm>
            <a:off x="5101040" y="0"/>
            <a:ext cx="1944763" cy="523220"/>
          </a:xfrm>
          <a:prstGeom prst="rect">
            <a:avLst/>
          </a:prstGeom>
          <a:noFill/>
        </p:spPr>
        <p:txBody>
          <a:bodyPr wrap="none" lIns="91440" tIns="45720" rIns="91440" bIns="45720">
            <a:spAutoFit/>
          </a:bodyPr>
          <a:lstStyle/>
          <a:p>
            <a:pPr algn="ctr"/>
            <a:r>
              <a:rPr 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MODULE B</a:t>
            </a:r>
            <a:endPar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2"/>
          <p:cNvSpPr/>
          <p:nvPr/>
        </p:nvSpPr>
        <p:spPr>
          <a:xfrm>
            <a:off x="4838948" y="3424844"/>
            <a:ext cx="2468945" cy="523220"/>
          </a:xfrm>
          <a:prstGeom prst="rect">
            <a:avLst/>
          </a:prstGeom>
          <a:noFill/>
        </p:spPr>
        <p:txBody>
          <a:bodyPr wrap="none" lIns="91440" tIns="45720" rIns="91440" bIns="45720">
            <a:spAutoFit/>
          </a:bodyPr>
          <a:lstStyle/>
          <a:p>
            <a:pPr algn="ctr"/>
            <a:r>
              <a:rPr 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REDUCTION B</a:t>
            </a:r>
            <a:endPar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17492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984978" y="1633533"/>
            <a:ext cx="3736621" cy="3714044"/>
          </a:xfrm>
          <a:prstGeom prst="rect">
            <a:avLst/>
          </a:prstGeom>
          <a:noFill/>
          <a:ln>
            <a:noFill/>
          </a:ln>
        </p:spPr>
      </p:pic>
      <p:sp>
        <p:nvSpPr>
          <p:cNvPr id="2" name="Rectangle 1"/>
          <p:cNvSpPr/>
          <p:nvPr/>
        </p:nvSpPr>
        <p:spPr>
          <a:xfrm>
            <a:off x="5008530" y="754713"/>
            <a:ext cx="2016898" cy="523220"/>
          </a:xfrm>
          <a:prstGeom prst="rect">
            <a:avLst/>
          </a:prstGeom>
          <a:noFill/>
        </p:spPr>
        <p:txBody>
          <a:bodyPr wrap="none" lIns="91440" tIns="45720" rIns="91440" bIns="45720">
            <a:spAutoFit/>
          </a:bodyPr>
          <a:lstStyle/>
          <a:p>
            <a:pPr algn="ctr"/>
            <a:r>
              <a:rPr 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MODULE C</a:t>
            </a:r>
            <a:endPar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95060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556" y="562801"/>
            <a:ext cx="3579826"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TRAINING: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2"/>
          <p:cNvSpPr/>
          <p:nvPr/>
        </p:nvSpPr>
        <p:spPr>
          <a:xfrm>
            <a:off x="377556" y="1872312"/>
            <a:ext cx="5540299" cy="3939540"/>
          </a:xfrm>
          <a:prstGeom prst="rect">
            <a:avLst/>
          </a:prstGeom>
          <a:noFill/>
        </p:spPr>
        <p:txBody>
          <a:bodyPr wrap="none" lIns="91440" tIns="45720" rIns="91440" bIns="45720">
            <a:spAutoFit/>
          </a:bodyPr>
          <a:lstStyle/>
          <a:p>
            <a:r>
              <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EPOCHS: </a:t>
            </a:r>
            <a:r>
              <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25</a:t>
            </a:r>
          </a:p>
          <a:p>
            <a:endPar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endParaRPr>
          </a:p>
          <a:p>
            <a:r>
              <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BATCHES: </a:t>
            </a:r>
            <a:r>
              <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16</a:t>
            </a:r>
          </a:p>
          <a:p>
            <a:endPar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endParaRPr>
          </a:p>
          <a:p>
            <a:r>
              <a:rPr lang="en-US" sz="2800" b="1" dirty="0" smtClean="0">
                <a:ln w="6600">
                  <a:solidFill>
                    <a:schemeClr val="accent2"/>
                  </a:solidFill>
                  <a:prstDash val="solid"/>
                </a:ln>
                <a:solidFill>
                  <a:srgbClr val="FFFFFF"/>
                </a:solidFill>
                <a:effectLst>
                  <a:outerShdw dist="38100" dir="2700000" algn="tl" rotWithShape="0">
                    <a:schemeClr val="accent2"/>
                  </a:outerShdw>
                </a:effectLst>
              </a:rPr>
              <a:t>ACTIVATION</a:t>
            </a:r>
            <a:r>
              <a:rPr lang="en-US" sz="2800" b="1" dirty="0" smtClean="0">
                <a:ln w="6600">
                  <a:solidFill>
                    <a:schemeClr val="accent2"/>
                  </a:solidFill>
                  <a:prstDash val="solid"/>
                </a:ln>
                <a:solidFill>
                  <a:srgbClr val="FFFFFF"/>
                </a:solidFill>
                <a:effectLst>
                  <a:outerShdw dist="38100" dir="2700000" algn="tl" rotWithShape="0">
                    <a:schemeClr val="accent2"/>
                  </a:outerShdw>
                </a:effectLst>
              </a:rPr>
              <a:t>: RELU ACTIVATION</a:t>
            </a:r>
          </a:p>
          <a:p>
            <a:r>
              <a:rPr lang="en-US" sz="2800" b="1" dirty="0">
                <a:ln w="6600">
                  <a:solidFill>
                    <a:schemeClr val="accent2"/>
                  </a:solidFill>
                  <a:prstDash val="solid"/>
                </a:ln>
                <a:solidFill>
                  <a:srgbClr val="FFFFFF"/>
                </a:solidFill>
                <a:effectLst>
                  <a:outerShdw dist="38100" dir="2700000" algn="tl" rotWithShape="0">
                    <a:schemeClr val="accent2"/>
                  </a:outerShdw>
                </a:effectLst>
              </a:rPr>
              <a:t> </a:t>
            </a:r>
            <a:r>
              <a:rPr lang="en-US" sz="2800" b="1" dirty="0" smtClean="0">
                <a:ln w="6600">
                  <a:solidFill>
                    <a:schemeClr val="accent2"/>
                  </a:solidFill>
                  <a:prstDash val="solid"/>
                </a:ln>
                <a:solidFill>
                  <a:srgbClr val="FFFFFF"/>
                </a:solidFill>
                <a:effectLst>
                  <a:outerShdw dist="38100" dir="2700000" algn="tl" rotWithShape="0">
                    <a:schemeClr val="accent2"/>
                  </a:outerShdw>
                </a:effectLst>
              </a:rPr>
              <a:t>  					</a:t>
            </a:r>
            <a:endParaRPr lang="en-US" sz="2800" b="1" dirty="0" smtClean="0">
              <a:ln w="6600">
                <a:solidFill>
                  <a:schemeClr val="accent2"/>
                </a:solidFill>
                <a:prstDash val="solid"/>
              </a:ln>
              <a:solidFill>
                <a:srgbClr val="FFFFFF"/>
              </a:solidFill>
              <a:effectLst>
                <a:outerShdw dist="38100" dir="2700000" algn="tl" rotWithShape="0">
                  <a:schemeClr val="accent2"/>
                </a:outerShdw>
              </a:effectLst>
            </a:endParaRPr>
          </a:p>
          <a:p>
            <a:r>
              <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OPTIMIZATION: SOFTMAX</a:t>
            </a:r>
          </a:p>
          <a:p>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452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70" y="686980"/>
            <a:ext cx="5379999" cy="923330"/>
          </a:xfrm>
          <a:prstGeom prst="rect">
            <a:avLst/>
          </a:prstGeom>
          <a:noFill/>
        </p:spPr>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MODEL SAVING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2"/>
          <p:cNvSpPr/>
          <p:nvPr/>
        </p:nvSpPr>
        <p:spPr>
          <a:xfrm>
            <a:off x="161038" y="2233557"/>
            <a:ext cx="6841938" cy="954107"/>
          </a:xfrm>
          <a:prstGeom prst="rect">
            <a:avLst/>
          </a:prstGeom>
          <a:noFill/>
        </p:spPr>
        <p:txBody>
          <a:bodyPr wrap="none" lIns="91440" tIns="45720" rIns="91440" bIns="45720">
            <a:spAutoFit/>
          </a:bodyPr>
          <a:lstStyle/>
          <a:p>
            <a:pPr marL="457200" indent="-457200" algn="ctr">
              <a:buFont typeface="Arial" panose="020B0604020202020204" pitchFamily="34" charset="0"/>
              <a:buChar char="•"/>
            </a:pPr>
            <a:r>
              <a:rPr lang="en-US" sz="2800" dirty="0" smtClean="0">
                <a:ln w="0"/>
                <a:effectLst>
                  <a:outerShdw blurRad="38100" dist="19050" dir="2700000" algn="tl" rotWithShape="0">
                    <a:schemeClr val="dk1">
                      <a:alpha val="40000"/>
                    </a:schemeClr>
                  </a:outerShdw>
                </a:effectLst>
              </a:rPr>
              <a:t>Our model is saved in Jason format.</a:t>
            </a:r>
          </a:p>
          <a:p>
            <a:pPr marL="457200" indent="-457200">
              <a:buFont typeface="Arial" panose="020B0604020202020204" pitchFamily="34" charset="0"/>
              <a:buChar char="•"/>
            </a:pPr>
            <a:r>
              <a:rPr lang="en-US" sz="2800" dirty="0" smtClean="0">
                <a:ln w="0"/>
                <a:effectLst>
                  <a:outerShdw blurRad="38100" dist="19050" dir="2700000" algn="tl" rotWithShape="0">
                    <a:schemeClr val="dk1">
                      <a:alpha val="40000"/>
                    </a:schemeClr>
                  </a:outerShdw>
                </a:effectLst>
              </a:rPr>
              <a:t>Weight saved in H5 format.</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0621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9886" y="653113"/>
            <a:ext cx="4602543" cy="923330"/>
          </a:xfrm>
          <a:prstGeom prst="rect">
            <a:avLst/>
          </a:prstGeom>
          <a:noFill/>
        </p:spPr>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OVERFITTING: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71" y="2066325"/>
            <a:ext cx="5379886" cy="40821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073" y="2077614"/>
            <a:ext cx="5549219" cy="4082127"/>
          </a:xfrm>
          <a:prstGeom prst="rect">
            <a:avLst/>
          </a:prstGeom>
        </p:spPr>
      </p:pic>
    </p:spTree>
    <p:extLst>
      <p:ext uri="{BB962C8B-B14F-4D97-AF65-F5344CB8AC3E}">
        <p14:creationId xmlns:p14="http://schemas.microsoft.com/office/powerpoint/2010/main" val="155861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578" y="1549394"/>
            <a:ext cx="5695251" cy="420793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9" y="1549394"/>
            <a:ext cx="5554133" cy="4207939"/>
          </a:xfrm>
          <a:prstGeom prst="rect">
            <a:avLst/>
          </a:prstGeom>
        </p:spPr>
      </p:pic>
    </p:spTree>
    <p:extLst>
      <p:ext uri="{BB962C8B-B14F-4D97-AF65-F5344CB8AC3E}">
        <p14:creationId xmlns:p14="http://schemas.microsoft.com/office/powerpoint/2010/main" val="85621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019" y="619247"/>
            <a:ext cx="6766596"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IMAGE PREDICTION: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812" y="2242079"/>
            <a:ext cx="2847975" cy="28479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122" y="2242079"/>
            <a:ext cx="2847975" cy="2847975"/>
          </a:xfrm>
          <a:prstGeom prst="rect">
            <a:avLst/>
          </a:prstGeom>
        </p:spPr>
      </p:pic>
    </p:spTree>
    <p:extLst>
      <p:ext uri="{BB962C8B-B14F-4D97-AF65-F5344CB8AC3E}">
        <p14:creationId xmlns:p14="http://schemas.microsoft.com/office/powerpoint/2010/main" val="406543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705" y="709557"/>
            <a:ext cx="6625532"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VIDEO PREDICTION: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28639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672" y="517647"/>
            <a:ext cx="495199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402672" y="1654349"/>
            <a:ext cx="11410496" cy="4324261"/>
          </a:xfrm>
          <a:prstGeom prst="rect">
            <a:avLst/>
          </a:prstGeom>
          <a:noFill/>
        </p:spPr>
        <p:txBody>
          <a:bodyPr wrap="none" lIns="91440" tIns="45720" rIns="91440" bIns="45720">
            <a:spAutoFit/>
          </a:bodyPr>
          <a:lstStyle/>
          <a:p>
            <a:r>
              <a:rPr lang="en-US" sz="2500" dirty="0"/>
              <a:t>In this project, a ball detection and tracking algorithm is presented </a:t>
            </a:r>
            <a:r>
              <a:rPr lang="en-US" sz="2500" dirty="0" smtClean="0"/>
              <a:t>for </a:t>
            </a:r>
          </a:p>
          <a:p>
            <a:r>
              <a:rPr lang="en-US" sz="2500" dirty="0" smtClean="0"/>
              <a:t>Object </a:t>
            </a:r>
            <a:r>
              <a:rPr lang="en-US" sz="2500" dirty="0"/>
              <a:t>Detection, </a:t>
            </a:r>
            <a:r>
              <a:rPr lang="en-US" sz="2500" dirty="0" smtClean="0"/>
              <a:t>Object Tracking, Object Classification, Video </a:t>
            </a:r>
          </a:p>
          <a:p>
            <a:r>
              <a:rPr lang="en-US" sz="2500" dirty="0" smtClean="0"/>
              <a:t>Surveillance, Background Modelling sequence. We have presented </a:t>
            </a:r>
          </a:p>
          <a:p>
            <a:r>
              <a:rPr lang="en-US" sz="2500" dirty="0" smtClean="0"/>
              <a:t>our model based on research paper inception V4 and inception-</a:t>
            </a:r>
            <a:r>
              <a:rPr lang="en-US" sz="2500" dirty="0" err="1" smtClean="0"/>
              <a:t>resnet</a:t>
            </a:r>
            <a:r>
              <a:rPr lang="en-US" sz="2500" dirty="0" smtClean="0"/>
              <a:t>  </a:t>
            </a:r>
          </a:p>
          <a:p>
            <a:r>
              <a:rPr lang="en-US" sz="2500" dirty="0" smtClean="0"/>
              <a:t>that classify images and label videos based on the training it received </a:t>
            </a:r>
            <a:r>
              <a:rPr lang="en-US" sz="2500" dirty="0"/>
              <a:t>it </a:t>
            </a:r>
            <a:endParaRPr lang="en-US" sz="2500" dirty="0" smtClean="0"/>
          </a:p>
          <a:p>
            <a:r>
              <a:rPr lang="en-US" sz="2500" dirty="0" smtClean="0"/>
              <a:t>has </a:t>
            </a:r>
            <a:r>
              <a:rPr lang="en-US" sz="2500" dirty="0"/>
              <a:t>many </a:t>
            </a:r>
            <a:r>
              <a:rPr lang="en-US" sz="2500" dirty="0" smtClean="0"/>
              <a:t>application </a:t>
            </a:r>
            <a:r>
              <a:rPr lang="en-US" sz="2500" dirty="0"/>
              <a:t>in field of medical diagnoses, defense, games </a:t>
            </a:r>
            <a:endParaRPr lang="en-US" sz="2500" dirty="0" smtClean="0"/>
          </a:p>
          <a:p>
            <a:r>
              <a:rPr lang="en-US" sz="2500" dirty="0" smtClean="0"/>
              <a:t>and </a:t>
            </a:r>
            <a:r>
              <a:rPr lang="en-US" sz="2500" dirty="0"/>
              <a:t>virtualization and have </a:t>
            </a:r>
            <a:r>
              <a:rPr lang="en-US" sz="2500" dirty="0" smtClean="0"/>
              <a:t>high </a:t>
            </a:r>
            <a:r>
              <a:rPr lang="en-US" sz="2500" dirty="0"/>
              <a:t>accuracy and high speed compare to </a:t>
            </a:r>
            <a:endParaRPr lang="en-US" sz="2500" dirty="0" smtClean="0"/>
          </a:p>
          <a:p>
            <a:r>
              <a:rPr lang="en-US" sz="2500" dirty="0" smtClean="0"/>
              <a:t>other </a:t>
            </a:r>
            <a:r>
              <a:rPr lang="en-US" sz="2500" dirty="0"/>
              <a:t>model presented so far. For this project, </a:t>
            </a:r>
            <a:r>
              <a:rPr lang="en-US" sz="2500" dirty="0" smtClean="0"/>
              <a:t>we </a:t>
            </a:r>
            <a:r>
              <a:rPr lang="en-US" sz="2500" dirty="0"/>
              <a:t>achieve with an </a:t>
            </a:r>
            <a:endParaRPr lang="en-US" sz="2500" dirty="0" smtClean="0"/>
          </a:p>
          <a:p>
            <a:r>
              <a:rPr lang="en-US" sz="2500" dirty="0" smtClean="0"/>
              <a:t>object-tracking program </a:t>
            </a:r>
            <a:r>
              <a:rPr lang="en-US" sz="2500" dirty="0"/>
              <a:t>that can automatically track multiple objects. </a:t>
            </a:r>
            <a:endParaRPr lang="en-US" sz="2500" dirty="0" smtClean="0"/>
          </a:p>
          <a:p>
            <a:r>
              <a:rPr lang="en-US" sz="2500" dirty="0" smtClean="0"/>
              <a:t>It </a:t>
            </a:r>
            <a:r>
              <a:rPr lang="en-US" sz="2500" dirty="0"/>
              <a:t>can also use to detect multiple object in wide range.</a:t>
            </a:r>
          </a:p>
          <a:p>
            <a:pPr algn="ctr"/>
            <a:endParaRPr lang="en-US" sz="25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9884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292363-0697-4389-928C-E960D482855C}"/>
              </a:ext>
            </a:extLst>
          </p:cNvPr>
          <p:cNvSpPr/>
          <p:nvPr/>
        </p:nvSpPr>
        <p:spPr>
          <a:xfrm>
            <a:off x="831544" y="1557718"/>
            <a:ext cx="3369832" cy="646331"/>
          </a:xfrm>
          <a:prstGeom prst="rect">
            <a:avLst/>
          </a:prstGeom>
          <a:noFill/>
        </p:spPr>
        <p:txBody>
          <a:bodyPr wrap="non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Project Supervisor :</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endParaRPr>
          </a:p>
        </p:txBody>
      </p:sp>
      <p:sp>
        <p:nvSpPr>
          <p:cNvPr id="3" name="Rectangle 2">
            <a:extLst>
              <a:ext uri="{FF2B5EF4-FFF2-40B4-BE49-F238E27FC236}">
                <a16:creationId xmlns:a16="http://schemas.microsoft.com/office/drawing/2014/main" id="{A4294736-3173-4EB7-8927-FC96896C7DF2}"/>
              </a:ext>
            </a:extLst>
          </p:cNvPr>
          <p:cNvSpPr/>
          <p:nvPr/>
        </p:nvSpPr>
        <p:spPr>
          <a:xfrm>
            <a:off x="7248366" y="1545548"/>
            <a:ext cx="2844047" cy="646331"/>
          </a:xfrm>
          <a:prstGeom prst="rect">
            <a:avLst/>
          </a:prstGeom>
        </p:spPr>
        <p:txBody>
          <a:bodyPr wrap="none">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 Team Members :</a:t>
            </a:r>
          </a:p>
        </p:txBody>
      </p:sp>
      <p:sp>
        <p:nvSpPr>
          <p:cNvPr id="4" name="Rectangle 3">
            <a:extLst>
              <a:ext uri="{FF2B5EF4-FFF2-40B4-BE49-F238E27FC236}">
                <a16:creationId xmlns:a16="http://schemas.microsoft.com/office/drawing/2014/main" id="{4647D886-9E7F-4AB8-AB40-92B2235313B5}"/>
              </a:ext>
            </a:extLst>
          </p:cNvPr>
          <p:cNvSpPr/>
          <p:nvPr/>
        </p:nvSpPr>
        <p:spPr>
          <a:xfrm>
            <a:off x="1037694" y="3822954"/>
            <a:ext cx="2685351" cy="1477328"/>
          </a:xfrm>
          <a:prstGeom prst="rect">
            <a:avLst/>
          </a:prstGeom>
          <a:noFill/>
        </p:spPr>
        <p:txBody>
          <a:bodyPr wrap="none" lIns="91440" tIns="45720" rIns="91440" bIns="45720">
            <a:spAutoFit/>
          </a:bodyPr>
          <a:lstStyle/>
          <a:p>
            <a:pPr algn="ctr"/>
            <a:r>
              <a:rPr lang="en-US" sz="3000" b="1" dirty="0">
                <a:ln w="22225">
                  <a:solidFill>
                    <a:schemeClr val="accent2"/>
                  </a:solidFill>
                  <a:prstDash val="solid"/>
                </a:ln>
                <a:solidFill>
                  <a:schemeClr val="accent2">
                    <a:lumMod val="40000"/>
                    <a:lumOff val="60000"/>
                  </a:schemeClr>
                </a:solidFill>
                <a:latin typeface="Agency FB" panose="020B0503020202020204" pitchFamily="34" charset="0"/>
              </a:rPr>
              <a:t>IBM Trainer</a:t>
            </a:r>
          </a:p>
          <a:p>
            <a:pPr algn="ctr"/>
            <a:r>
              <a:rPr lang="en-US" sz="3000" b="1" cap="none" spc="0" dirty="0">
                <a:ln w="22225">
                  <a:solidFill>
                    <a:schemeClr val="accent2"/>
                  </a:solidFill>
                  <a:prstDash val="solid"/>
                </a:ln>
                <a:solidFill>
                  <a:schemeClr val="accent2">
                    <a:lumMod val="40000"/>
                    <a:lumOff val="60000"/>
                  </a:schemeClr>
                </a:solidFill>
                <a:effectLst/>
                <a:latin typeface="Agency FB" panose="020B0503020202020204" pitchFamily="34" charset="0"/>
              </a:rPr>
              <a:t>Department Of CSE</a:t>
            </a:r>
          </a:p>
          <a:p>
            <a:pPr algn="ctr"/>
            <a:r>
              <a:rPr lang="en-US" sz="3000" b="1" dirty="0">
                <a:ln w="22225">
                  <a:solidFill>
                    <a:schemeClr val="accent2"/>
                  </a:solidFill>
                  <a:prstDash val="solid"/>
                </a:ln>
                <a:solidFill>
                  <a:schemeClr val="accent2">
                    <a:lumMod val="40000"/>
                    <a:lumOff val="60000"/>
                  </a:schemeClr>
                </a:solidFill>
                <a:latin typeface="Agency FB" panose="020B0503020202020204" pitchFamily="34" charset="0"/>
              </a:rPr>
              <a:t>DIT University</a:t>
            </a:r>
            <a:endParaRPr lang="en-US" sz="3000" b="1" cap="none" spc="0" dirty="0">
              <a:ln w="22225">
                <a:solidFill>
                  <a:schemeClr val="accent2"/>
                </a:solidFill>
                <a:prstDash val="solid"/>
              </a:ln>
              <a:solidFill>
                <a:schemeClr val="accent2">
                  <a:lumMod val="40000"/>
                  <a:lumOff val="60000"/>
                </a:schemeClr>
              </a:solidFill>
              <a:effectLst/>
              <a:latin typeface="Agency FB" panose="020B0503020202020204" pitchFamily="34" charset="0"/>
            </a:endParaRPr>
          </a:p>
        </p:txBody>
      </p:sp>
      <p:sp>
        <p:nvSpPr>
          <p:cNvPr id="5" name="Rectangle 4">
            <a:extLst>
              <a:ext uri="{FF2B5EF4-FFF2-40B4-BE49-F238E27FC236}">
                <a16:creationId xmlns:a16="http://schemas.microsoft.com/office/drawing/2014/main" id="{D080EA78-7435-4584-A266-BD0FEA1A64BF}"/>
              </a:ext>
            </a:extLst>
          </p:cNvPr>
          <p:cNvSpPr/>
          <p:nvPr/>
        </p:nvSpPr>
        <p:spPr>
          <a:xfrm>
            <a:off x="1337927" y="2875002"/>
            <a:ext cx="1882246" cy="553998"/>
          </a:xfrm>
          <a:prstGeom prst="rect">
            <a:avLst/>
          </a:prstGeom>
          <a:noFill/>
        </p:spPr>
        <p:txBody>
          <a:bodyPr wrap="none" lIns="91440" tIns="45720" rIns="91440" bIns="45720">
            <a:spAutoFit/>
          </a:bodyPr>
          <a:lstStyle/>
          <a:p>
            <a:pPr algn="ctr"/>
            <a:r>
              <a:rPr lang="en-US"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Rohit Kamboj</a:t>
            </a:r>
            <a:endParaRPr lang="en-U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endParaRPr>
          </a:p>
        </p:txBody>
      </p:sp>
      <p:sp>
        <p:nvSpPr>
          <p:cNvPr id="6" name="Rectangle 5">
            <a:extLst>
              <a:ext uri="{FF2B5EF4-FFF2-40B4-BE49-F238E27FC236}">
                <a16:creationId xmlns:a16="http://schemas.microsoft.com/office/drawing/2014/main" id="{12B8EACA-BF64-4D0D-B70F-F3EA348E0610}"/>
              </a:ext>
            </a:extLst>
          </p:cNvPr>
          <p:cNvSpPr/>
          <p:nvPr/>
        </p:nvSpPr>
        <p:spPr>
          <a:xfrm>
            <a:off x="7442247" y="2880195"/>
            <a:ext cx="3070071" cy="2123658"/>
          </a:xfrm>
          <a:prstGeom prst="rect">
            <a:avLst/>
          </a:prstGeom>
        </p:spPr>
        <p:txBody>
          <a:bodyPr wrap="none">
            <a:spAutoFit/>
          </a:bodyPr>
          <a:lstStyle/>
          <a:p>
            <a:r>
              <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Dhiraj Kumar Saini  160110084</a:t>
            </a:r>
          </a:p>
          <a:p>
            <a:r>
              <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 </a:t>
            </a:r>
          </a:p>
          <a:p>
            <a:r>
              <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Ritam Ghosh 160111046</a:t>
            </a:r>
          </a:p>
          <a:p>
            <a:endPar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endParaRPr>
          </a:p>
          <a:p>
            <a:r>
              <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Rachit Goyal 160112002</a:t>
            </a:r>
          </a:p>
          <a:p>
            <a:pPr marL="342900" indent="-342900" algn="ctr">
              <a:buAutoNum type="arabicPeriod"/>
            </a:pPr>
            <a:endPar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endParaRPr>
          </a:p>
        </p:txBody>
      </p:sp>
    </p:spTree>
    <p:extLst>
      <p:ext uri="{BB962C8B-B14F-4D97-AF65-F5344CB8AC3E}">
        <p14:creationId xmlns:p14="http://schemas.microsoft.com/office/powerpoint/2010/main" val="284589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495" y="382179"/>
            <a:ext cx="6184706"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SCOPE OF FUTURE: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418495" y="1488491"/>
            <a:ext cx="11788805" cy="4708981"/>
          </a:xfrm>
          <a:prstGeom prst="rect">
            <a:avLst/>
          </a:prstGeom>
          <a:noFill/>
        </p:spPr>
        <p:txBody>
          <a:bodyPr wrap="none" lIns="91440" tIns="45720" rIns="91440" bIns="45720">
            <a:spAutoFit/>
          </a:bodyPr>
          <a:lstStyle/>
          <a:p>
            <a:pPr lvl="0"/>
            <a:r>
              <a:rPr lang="en-US" sz="2500" b="1" dirty="0"/>
              <a:t>Processing time:</a:t>
            </a:r>
            <a:r>
              <a:rPr lang="en-US" sz="2500" dirty="0"/>
              <a:t> Full search in the frame takes large amount of time. </a:t>
            </a:r>
            <a:endParaRPr lang="en-US" sz="2500" dirty="0" smtClean="0"/>
          </a:p>
          <a:p>
            <a:pPr lvl="0"/>
            <a:r>
              <a:rPr lang="en-US" sz="2500" dirty="0" smtClean="0"/>
              <a:t>We </a:t>
            </a:r>
            <a:r>
              <a:rPr lang="en-US" sz="2500" dirty="0"/>
              <a:t>reduce searching time </a:t>
            </a:r>
            <a:r>
              <a:rPr lang="en-US" sz="2500" dirty="0" smtClean="0"/>
              <a:t>by </a:t>
            </a:r>
            <a:r>
              <a:rPr lang="en-US" sz="2500" dirty="0"/>
              <a:t>searching only in some parts of the image. </a:t>
            </a:r>
            <a:endParaRPr lang="en-US" sz="2500" dirty="0" smtClean="0"/>
          </a:p>
          <a:p>
            <a:pPr lvl="0"/>
            <a:r>
              <a:rPr lang="en-US" sz="2500" dirty="0" smtClean="0"/>
              <a:t>We </a:t>
            </a:r>
            <a:r>
              <a:rPr lang="en-US" sz="2500" dirty="0"/>
              <a:t>use motion to trigger the search and search only </a:t>
            </a:r>
            <a:r>
              <a:rPr lang="en-US" sz="2500" dirty="0" smtClean="0"/>
              <a:t>in </a:t>
            </a:r>
            <a:r>
              <a:rPr lang="en-US" sz="2500" dirty="0"/>
              <a:t>the moving region, </a:t>
            </a:r>
            <a:endParaRPr lang="en-US" sz="2500" dirty="0" smtClean="0"/>
          </a:p>
          <a:p>
            <a:pPr lvl="0"/>
            <a:r>
              <a:rPr lang="en-US" sz="2500" dirty="0" smtClean="0"/>
              <a:t>However</a:t>
            </a:r>
            <a:r>
              <a:rPr lang="en-US" sz="2500" dirty="0"/>
              <a:t>, </a:t>
            </a:r>
            <a:r>
              <a:rPr lang="en-US" sz="2500" dirty="0" smtClean="0"/>
              <a:t>this </a:t>
            </a:r>
            <a:r>
              <a:rPr lang="en-US" sz="2500" dirty="0"/>
              <a:t>is still too slow for real time applications. Searching algorithm </a:t>
            </a:r>
            <a:endParaRPr lang="en-US" sz="2500" dirty="0" smtClean="0"/>
          </a:p>
          <a:p>
            <a:pPr lvl="0"/>
            <a:r>
              <a:rPr lang="en-US" sz="2500" dirty="0" smtClean="0"/>
              <a:t>such </a:t>
            </a:r>
            <a:r>
              <a:rPr lang="en-US" sz="2500" dirty="0"/>
              <a:t>as Inception V4 and Inception resent version 2 algorithm might be </a:t>
            </a:r>
            <a:endParaRPr lang="en-US" sz="2500" dirty="0" smtClean="0"/>
          </a:p>
          <a:p>
            <a:pPr lvl="0"/>
            <a:r>
              <a:rPr lang="en-US" sz="2500" dirty="0" smtClean="0"/>
              <a:t>able </a:t>
            </a:r>
            <a:r>
              <a:rPr lang="en-US" sz="2500" dirty="0"/>
              <a:t>to make this program </a:t>
            </a:r>
            <a:r>
              <a:rPr lang="en-US" sz="2500" dirty="0" smtClean="0"/>
              <a:t>faster </a:t>
            </a:r>
            <a:r>
              <a:rPr lang="en-US" sz="2500" dirty="0"/>
              <a:t>because it reduce number of pixels </a:t>
            </a:r>
            <a:endParaRPr lang="en-US" sz="2500" dirty="0" smtClean="0"/>
          </a:p>
          <a:p>
            <a:pPr lvl="0"/>
            <a:r>
              <a:rPr lang="en-US" sz="2500" dirty="0" smtClean="0"/>
              <a:t>to </a:t>
            </a:r>
            <a:r>
              <a:rPr lang="en-US" sz="2500" dirty="0"/>
              <a:t>be searched</a:t>
            </a:r>
            <a:r>
              <a:rPr lang="en-US" sz="2500" dirty="0" smtClean="0"/>
              <a:t>.</a:t>
            </a:r>
          </a:p>
          <a:p>
            <a:pPr lvl="0"/>
            <a:endParaRPr lang="en-US" sz="2500" dirty="0"/>
          </a:p>
          <a:p>
            <a:pPr lvl="0"/>
            <a:r>
              <a:rPr lang="en-US" sz="2500" b="1" dirty="0"/>
              <a:t>Motion Analysis:</a:t>
            </a:r>
            <a:r>
              <a:rPr lang="en-US" sz="2500" dirty="0"/>
              <a:t> Another area that is very challenging. The segmented </a:t>
            </a:r>
            <a:endParaRPr lang="en-US" sz="2500" dirty="0" smtClean="0"/>
          </a:p>
          <a:p>
            <a:pPr lvl="0"/>
            <a:r>
              <a:rPr lang="en-US" sz="2500" dirty="0" smtClean="0"/>
              <a:t>moving </a:t>
            </a:r>
            <a:r>
              <a:rPr lang="en-US" sz="2500" dirty="0"/>
              <a:t>object from tracking can be further analyzed with the statistics </a:t>
            </a:r>
            <a:endParaRPr lang="en-US" sz="2500" dirty="0" smtClean="0"/>
          </a:p>
          <a:p>
            <a:pPr lvl="0"/>
            <a:r>
              <a:rPr lang="en-US" sz="2500" dirty="0" smtClean="0"/>
              <a:t>of </a:t>
            </a:r>
            <a:r>
              <a:rPr lang="en-US" sz="2500" dirty="0"/>
              <a:t>each motion to verify whether object is spreading or not</a:t>
            </a:r>
            <a:r>
              <a:rPr lang="en-US" sz="2500" dirty="0" smtClean="0"/>
              <a:t>.</a:t>
            </a:r>
          </a:p>
          <a:p>
            <a:pPr lvl="0"/>
            <a:endParaRPr lang="en-US" sz="2500" dirty="0"/>
          </a:p>
        </p:txBody>
      </p:sp>
    </p:spTree>
    <p:extLst>
      <p:ext uri="{BB962C8B-B14F-4D97-AF65-F5344CB8AC3E}">
        <p14:creationId xmlns:p14="http://schemas.microsoft.com/office/powerpoint/2010/main" val="3401557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3302" y="505488"/>
            <a:ext cx="11154015" cy="3554819"/>
          </a:xfrm>
          <a:prstGeom prst="rect">
            <a:avLst/>
          </a:prstGeom>
          <a:noFill/>
        </p:spPr>
        <p:txBody>
          <a:bodyPr wrap="none" lIns="91440" tIns="45720" rIns="91440" bIns="45720">
            <a:spAutoFit/>
          </a:bodyPr>
          <a:lstStyle/>
          <a:p>
            <a:pPr lvl="0"/>
            <a:r>
              <a:rPr lang="en-US" sz="2500" b="1" dirty="0"/>
              <a:t>Occlusion:</a:t>
            </a:r>
            <a:r>
              <a:rPr lang="en-US" sz="2500" dirty="0"/>
              <a:t> We do not include occlusion in this program. If occlusion </a:t>
            </a:r>
            <a:endParaRPr lang="en-US" sz="2500" dirty="0" smtClean="0"/>
          </a:p>
          <a:p>
            <a:pPr lvl="0"/>
            <a:r>
              <a:rPr lang="en-US" sz="2500" dirty="0" smtClean="0"/>
              <a:t>occurs</a:t>
            </a:r>
            <a:r>
              <a:rPr lang="en-US" sz="2500" dirty="0"/>
              <a:t>, tracking accuracy </a:t>
            </a:r>
            <a:r>
              <a:rPr lang="en-US" sz="2500" dirty="0" smtClean="0"/>
              <a:t>will </a:t>
            </a:r>
            <a:r>
              <a:rPr lang="en-US" sz="2500" dirty="0"/>
              <a:t>be severely degraded. One way to fix it </a:t>
            </a:r>
            <a:endParaRPr lang="en-US" sz="2500" dirty="0" smtClean="0"/>
          </a:p>
          <a:p>
            <a:pPr lvl="0"/>
            <a:r>
              <a:rPr lang="en-US" sz="2500" dirty="0" smtClean="0"/>
              <a:t>to </a:t>
            </a:r>
            <a:r>
              <a:rPr lang="en-US" sz="2500" dirty="0"/>
              <a:t>use the template data of a couple of last frames, </a:t>
            </a:r>
            <a:r>
              <a:rPr lang="en-US" sz="2500" dirty="0" smtClean="0"/>
              <a:t>and </a:t>
            </a:r>
            <a:r>
              <a:rPr lang="en-US" sz="2500" dirty="0"/>
              <a:t>keep track </a:t>
            </a:r>
            <a:endParaRPr lang="en-US" sz="2500" dirty="0" smtClean="0"/>
          </a:p>
          <a:p>
            <a:pPr lvl="0"/>
            <a:r>
              <a:rPr lang="en-US" sz="2500" dirty="0" smtClean="0"/>
              <a:t>of </a:t>
            </a:r>
            <a:r>
              <a:rPr lang="en-US" sz="2500" dirty="0"/>
              <a:t>the mean absolute difference or correlation in template matching. </a:t>
            </a:r>
            <a:endParaRPr lang="en-US" sz="2500" dirty="0" smtClean="0"/>
          </a:p>
          <a:p>
            <a:pPr lvl="0"/>
            <a:r>
              <a:rPr lang="en-US" sz="2500" dirty="0" smtClean="0"/>
              <a:t>If </a:t>
            </a:r>
            <a:r>
              <a:rPr lang="en-US" sz="2500" dirty="0"/>
              <a:t>the </a:t>
            </a:r>
            <a:r>
              <a:rPr lang="en-US" sz="2500" dirty="0" smtClean="0"/>
              <a:t>difference </a:t>
            </a:r>
            <a:r>
              <a:rPr lang="en-US" sz="2500" dirty="0"/>
              <a:t>increases (or the correlation decreases) dramatically </a:t>
            </a:r>
            <a:endParaRPr lang="en-US" sz="2500" dirty="0" smtClean="0"/>
          </a:p>
          <a:p>
            <a:pPr lvl="0"/>
            <a:r>
              <a:rPr lang="en-US" sz="2500" dirty="0" smtClean="0"/>
              <a:t>and </a:t>
            </a:r>
            <a:r>
              <a:rPr lang="en-US" sz="2500" dirty="0"/>
              <a:t>abruptly, it suggests that </a:t>
            </a:r>
            <a:r>
              <a:rPr lang="en-US" sz="2500" dirty="0" smtClean="0"/>
              <a:t>occlusion </a:t>
            </a:r>
            <a:r>
              <a:rPr lang="en-US" sz="2500" dirty="0"/>
              <a:t>already occurs. Then, the </a:t>
            </a:r>
            <a:endParaRPr lang="en-US" sz="2500" dirty="0" smtClean="0"/>
          </a:p>
          <a:p>
            <a:pPr lvl="0"/>
            <a:r>
              <a:rPr lang="en-US" sz="2500" dirty="0" smtClean="0"/>
              <a:t>program </a:t>
            </a:r>
            <a:r>
              <a:rPr lang="en-US" sz="2500" dirty="0"/>
              <a:t>could wait until the occlusion passes, or use an old </a:t>
            </a:r>
            <a:r>
              <a:rPr lang="en-US" sz="2500" dirty="0" smtClean="0"/>
              <a:t>template </a:t>
            </a:r>
          </a:p>
          <a:p>
            <a:pPr lvl="0"/>
            <a:r>
              <a:rPr lang="en-US" sz="2500" dirty="0" smtClean="0"/>
              <a:t>in </a:t>
            </a:r>
            <a:r>
              <a:rPr lang="en-US" sz="2500" dirty="0"/>
              <a:t>a database instead of an occluded object.</a:t>
            </a:r>
          </a:p>
          <a:p>
            <a:endParaRPr lang="en-US" sz="25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1714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BE5B80-F659-4777-A8C2-3D9BBDE091A7}"/>
              </a:ext>
            </a:extLst>
          </p:cNvPr>
          <p:cNvSpPr/>
          <p:nvPr/>
        </p:nvSpPr>
        <p:spPr>
          <a:xfrm>
            <a:off x="4203804" y="2585594"/>
            <a:ext cx="3456395" cy="1323439"/>
          </a:xfrm>
          <a:prstGeom prst="rect">
            <a:avLst/>
          </a:prstGeom>
        </p:spPr>
        <p:txBody>
          <a:bodyPr wrap="none">
            <a:spAutoFit/>
          </a:bodyPr>
          <a:lstStyle/>
          <a:p>
            <a:pPr algn="ctr"/>
            <a:r>
              <a:rPr lang="en-US" sz="8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Thankyou</a:t>
            </a:r>
            <a:endParaRPr lang="en-US" sz="8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20795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7CC59F-3F0E-4CF4-9EBE-23297D2398D6}"/>
              </a:ext>
            </a:extLst>
          </p:cNvPr>
          <p:cNvSpPr/>
          <p:nvPr/>
        </p:nvSpPr>
        <p:spPr>
          <a:xfrm>
            <a:off x="200901" y="1173173"/>
            <a:ext cx="5828840" cy="1015663"/>
          </a:xfrm>
          <a:prstGeom prst="rect">
            <a:avLst/>
          </a:prstGeom>
          <a:noFill/>
        </p:spPr>
        <p:txBody>
          <a:bodyPr wrap="none" lIns="91440" tIns="45720" rIns="91440" bIns="45720">
            <a:spAutoFit/>
          </a:bodyPr>
          <a:lstStyle/>
          <a:p>
            <a:pPr algn="ctr"/>
            <a:r>
              <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Presentation Outline :</a:t>
            </a:r>
          </a:p>
        </p:txBody>
      </p:sp>
      <p:sp>
        <p:nvSpPr>
          <p:cNvPr id="3" name="Rectangle 2">
            <a:extLst>
              <a:ext uri="{FF2B5EF4-FFF2-40B4-BE49-F238E27FC236}">
                <a16:creationId xmlns:a16="http://schemas.microsoft.com/office/drawing/2014/main" id="{9A150438-5374-44D9-ABB3-9E11470350D4}"/>
              </a:ext>
            </a:extLst>
          </p:cNvPr>
          <p:cNvSpPr/>
          <p:nvPr/>
        </p:nvSpPr>
        <p:spPr>
          <a:xfrm>
            <a:off x="200901" y="2188836"/>
            <a:ext cx="3482043" cy="4708981"/>
          </a:xfrm>
          <a:prstGeom prst="rect">
            <a:avLst/>
          </a:prstGeom>
          <a:noFill/>
        </p:spPr>
        <p:txBody>
          <a:bodyPr wrap="none" lIns="91440" tIns="45720" rIns="91440" bIns="45720">
            <a:spAutoFit/>
          </a:bodyPr>
          <a:lstStyle/>
          <a:p>
            <a:pPr marL="457200" indent="-457200">
              <a:buFont typeface="Wingdings" panose="05000000000000000000" pitchFamily="2" charset="2"/>
              <a:buChar char="§"/>
            </a:pPr>
            <a:r>
              <a:rPr lang="en-US" sz="3000" b="1" dirty="0">
                <a:solidFill>
                  <a:schemeClr val="tx1">
                    <a:lumMod val="95000"/>
                  </a:schemeClr>
                </a:solidFill>
                <a:latin typeface="Agency FB" panose="020B0503020202020204" pitchFamily="34" charset="0"/>
              </a:rPr>
              <a:t>Introduction</a:t>
            </a:r>
          </a:p>
          <a:p>
            <a:pPr marL="457200" indent="-457200">
              <a:buFont typeface="Wingdings" panose="05000000000000000000" pitchFamily="2" charset="2"/>
              <a:buChar char="§"/>
            </a:pPr>
            <a:r>
              <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Objective</a:t>
            </a:r>
          </a:p>
          <a:p>
            <a:pPr marL="457200" indent="-457200">
              <a:buFont typeface="Wingdings" panose="05000000000000000000" pitchFamily="2" charset="2"/>
              <a:buChar char="§"/>
            </a:pPr>
            <a:r>
              <a:rPr lang="en-US" sz="3000" b="1" dirty="0" smtClean="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Datasets</a:t>
            </a:r>
            <a:endPar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endParaRPr>
          </a:p>
          <a:p>
            <a:pPr marL="457200" indent="-457200">
              <a:buFont typeface="Wingdings" panose="05000000000000000000" pitchFamily="2" charset="2"/>
              <a:buChar char="§"/>
            </a:pPr>
            <a:r>
              <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M</a:t>
            </a:r>
            <a:r>
              <a:rPr lang="en-US" sz="3000" b="1" dirty="0" smtClean="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odel</a:t>
            </a:r>
            <a:endPar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endParaRPr>
          </a:p>
          <a:p>
            <a:pPr marL="457200" indent="-457200">
              <a:buFont typeface="Wingdings" panose="05000000000000000000" pitchFamily="2" charset="2"/>
              <a:buChar char="§"/>
            </a:pPr>
            <a:r>
              <a:rPr lang="en-US" sz="3000" b="1" dirty="0" smtClean="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Conclusion</a:t>
            </a:r>
          </a:p>
          <a:p>
            <a:pPr marL="457200" indent="-457200">
              <a:buFont typeface="Wingdings" panose="05000000000000000000" pitchFamily="2" charset="2"/>
              <a:buChar char="§"/>
            </a:pPr>
            <a:r>
              <a:rPr lang="en-US" sz="3000" b="1" dirty="0" smtClean="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Scope of Future Work</a:t>
            </a:r>
          </a:p>
          <a:p>
            <a:pPr marL="457200" indent="-457200">
              <a:buFont typeface="Wingdings" panose="05000000000000000000" pitchFamily="2" charset="2"/>
              <a:buChar char="§"/>
            </a:pPr>
            <a:endParaRPr lang="en-US" sz="3000" b="1" cap="none" spc="0"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endParaRPr>
          </a:p>
          <a:p>
            <a:endParaRPr lang="en-US" sz="3000" b="1" cap="none" spc="0" dirty="0">
              <a:ln w="0"/>
              <a:solidFill>
                <a:srgbClr val="FF0000"/>
              </a:solidFill>
              <a:effectLst>
                <a:outerShdw blurRad="38100" dist="25400" dir="5400000" algn="ctr" rotWithShape="0">
                  <a:srgbClr val="6E747A">
                    <a:alpha val="43000"/>
                  </a:srgbClr>
                </a:outerShdw>
              </a:effectLst>
            </a:endParaRPr>
          </a:p>
          <a:p>
            <a:endParaRPr lang="en-US" sz="3000" b="1" cap="none" spc="0" dirty="0">
              <a:ln w="0"/>
              <a:solidFill>
                <a:srgbClr val="FF0000"/>
              </a:solidFill>
              <a:effectLst>
                <a:outerShdw blurRad="38100" dist="25400" dir="5400000" algn="ctr" rotWithShape="0">
                  <a:srgbClr val="6E747A">
                    <a:alpha val="43000"/>
                  </a:srgbClr>
                </a:outerShdw>
              </a:effectLst>
            </a:endParaRPr>
          </a:p>
          <a:p>
            <a:endParaRPr lang="en-US" sz="3000" b="1" cap="none" spc="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7072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DAE311-1070-4004-95F7-62F3A255A893}"/>
              </a:ext>
            </a:extLst>
          </p:cNvPr>
          <p:cNvSpPr/>
          <p:nvPr/>
        </p:nvSpPr>
        <p:spPr>
          <a:xfrm>
            <a:off x="300666" y="774164"/>
            <a:ext cx="320632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Introduction:</a:t>
            </a:r>
          </a:p>
        </p:txBody>
      </p:sp>
      <p:sp>
        <p:nvSpPr>
          <p:cNvPr id="3" name="Rectangle 2">
            <a:extLst>
              <a:ext uri="{FF2B5EF4-FFF2-40B4-BE49-F238E27FC236}">
                <a16:creationId xmlns:a16="http://schemas.microsoft.com/office/drawing/2014/main" id="{776AFB61-E9CA-412F-B670-B8DA94A6F9FB}"/>
              </a:ext>
            </a:extLst>
          </p:cNvPr>
          <p:cNvSpPr/>
          <p:nvPr/>
        </p:nvSpPr>
        <p:spPr>
          <a:xfrm>
            <a:off x="300666" y="1919552"/>
            <a:ext cx="11361451" cy="4324261"/>
          </a:xfrm>
          <a:prstGeom prst="rect">
            <a:avLst/>
          </a:prstGeom>
          <a:noFill/>
        </p:spPr>
        <p:txBody>
          <a:bodyPr wrap="square" lIns="91440" tIns="45720" rIns="91440" bIns="45720">
            <a:spAutoFit/>
          </a:bodyPr>
          <a:lstStyle/>
          <a:p>
            <a:r>
              <a:rPr lang="en-US" sz="2500" dirty="0"/>
              <a:t>In our project “Target Detection and Tracking” the main aim is to detect any specific object in the video stream. Recognize and Identify the moving objects for (specific) interest, and to track those moving objects throughout the video frame. It can be widely used in computer vision task such as face detection, face recognition, video object co-segmentation. It is also used in Object Detection, Object Tracking, Object Classification, Video Surveillance, Background Modelling for example tracking a ball during a football match, tracking movement of a cricket bat, tracking a person in a video, detect the movement of car, bike truck in games and real life, to detect a specific target in surveillance video footage. </a:t>
            </a:r>
            <a:endParaRPr lang="en-US" sz="2500" b="1" dirty="0">
              <a:solidFill>
                <a:schemeClr val="tx1">
                  <a:lumMod val="95000"/>
                </a:schemeClr>
              </a:solidFill>
              <a:latin typeface="Agency FB" panose="020B0503020202020204" pitchFamily="34" charset="0"/>
            </a:endParaRPr>
          </a:p>
        </p:txBody>
      </p:sp>
    </p:spTree>
    <p:extLst>
      <p:ext uri="{BB962C8B-B14F-4D97-AF65-F5344CB8AC3E}">
        <p14:creationId xmlns:p14="http://schemas.microsoft.com/office/powerpoint/2010/main" val="97083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EFF840-FEB5-4A31-807E-A0F5DE8BB88E}"/>
              </a:ext>
            </a:extLst>
          </p:cNvPr>
          <p:cNvSpPr/>
          <p:nvPr/>
        </p:nvSpPr>
        <p:spPr>
          <a:xfrm>
            <a:off x="348225" y="1986324"/>
            <a:ext cx="11495549" cy="3939540"/>
          </a:xfrm>
          <a:prstGeom prst="rect">
            <a:avLst/>
          </a:prstGeom>
          <a:noFill/>
        </p:spPr>
        <p:txBody>
          <a:bodyPr wrap="square" lIns="91440" tIns="45720" rIns="91440" bIns="45720">
            <a:spAutoFit/>
          </a:bodyPr>
          <a:lstStyle/>
          <a:p>
            <a:r>
              <a:rPr lang="en-US" sz="2500" dirty="0"/>
              <a:t>Recognize and Identify the moving objects for (specific) interest, and to track those moving objects throughout their life spans. This project aims for the existence challenging issue in the area of surveillance and security. For this we need to create dataset that will change itself from time to time so that it can detect those part of the object that are not in the previous dataset that will be done only by using a specific and correct algorithm and by choosing correct images for our first dataset. We need to create an algorithm that will detect our specific object in a fast and accurate manner (able to detect a specific object at a speed of nearly 30 frame per second) so that it will be used in our video stream</a:t>
            </a:r>
            <a:endParaRPr lang="en-US" sz="2500" b="1" cap="none" spc="0" dirty="0">
              <a:ln w="12700">
                <a:solidFill>
                  <a:schemeClr val="accent3">
                    <a:lumMod val="50000"/>
                  </a:schemeClr>
                </a:solidFill>
                <a:prstDash val="solid"/>
              </a:ln>
              <a:solidFill>
                <a:schemeClr val="tx1">
                  <a:lumMod val="95000"/>
                </a:schemeClr>
              </a:solidFill>
              <a:effectLst>
                <a:innerShdw blurRad="177800">
                  <a:schemeClr val="accent3">
                    <a:lumMod val="50000"/>
                  </a:schemeClr>
                </a:innerShdw>
              </a:effectLst>
              <a:latin typeface="Agency FB" panose="020B0503020202020204" pitchFamily="34" charset="0"/>
            </a:endParaRPr>
          </a:p>
        </p:txBody>
      </p:sp>
      <p:sp>
        <p:nvSpPr>
          <p:cNvPr id="4" name="Rectangle 3"/>
          <p:cNvSpPr/>
          <p:nvPr/>
        </p:nvSpPr>
        <p:spPr>
          <a:xfrm>
            <a:off x="348225" y="788057"/>
            <a:ext cx="3924472"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44542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568" y="585379"/>
            <a:ext cx="299633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DATASET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601568" y="1737280"/>
            <a:ext cx="8089074" cy="4462760"/>
          </a:xfrm>
          <a:prstGeom prst="rect">
            <a:avLst/>
          </a:prstGeom>
          <a:noFill/>
        </p:spPr>
        <p:txBody>
          <a:bodyPr wrap="none" lIns="91440" tIns="45720" rIns="91440" bIns="45720">
            <a:spAutoFit/>
          </a:bodyPr>
          <a:lstStyle/>
          <a:p>
            <a:r>
              <a:rPr lang="en-US" sz="36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COLLECTION:</a:t>
            </a:r>
          </a:p>
          <a:p>
            <a:endPar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We collected images from google images.</a:t>
            </a:r>
            <a:endParaRPr 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3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sz="3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PREPROCESSING:</a:t>
            </a:r>
          </a:p>
          <a:p>
            <a:endPar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We resized our images into 299x299. because</a:t>
            </a:r>
          </a:p>
          <a:p>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our model takes input 299x299</a:t>
            </a:r>
            <a:endPar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226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68" y="4276846"/>
            <a:ext cx="10562507" cy="2000548"/>
          </a:xfrm>
          <a:prstGeom prst="rect">
            <a:avLst/>
          </a:prstGeom>
          <a:noFill/>
        </p:spPr>
        <p:txBody>
          <a:bodyPr wrap="none" lIns="91440" tIns="45720" rIns="91440" bIns="45720">
            <a:spAutoFit/>
          </a:bodyPr>
          <a:lstStyle/>
          <a:p>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BATCH </a:t>
            </a:r>
            <a:r>
              <a:rPr lang="en-US" sz="3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NORMALIZATION:</a:t>
            </a:r>
          </a:p>
          <a:p>
            <a:endParaRPr lang="en-US" sz="3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 mean gauss normalization. We normalize our data </a:t>
            </a:r>
          </a:p>
          <a:p>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so that All feature in the same range And contribute equally</a:t>
            </a:r>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156" y="1120654"/>
            <a:ext cx="7732889" cy="2770011"/>
          </a:xfrm>
          <a:prstGeom prst="rect">
            <a:avLst/>
          </a:prstGeom>
        </p:spPr>
      </p:pic>
      <p:sp>
        <p:nvSpPr>
          <p:cNvPr id="4" name="Rectangle 3"/>
          <p:cNvSpPr/>
          <p:nvPr/>
        </p:nvSpPr>
        <p:spPr>
          <a:xfrm>
            <a:off x="3668091" y="2967335"/>
            <a:ext cx="378630" cy="923330"/>
          </a:xfrm>
          <a:prstGeom prst="rect">
            <a:avLst/>
          </a:prstGeom>
          <a:noFill/>
        </p:spPr>
        <p:txBody>
          <a:bodyPr wrap="none" lIns="91440" tIns="45720" rIns="91440" bIns="45720">
            <a:spAutoFit/>
          </a:bodyPr>
          <a:lstStyle/>
          <a:p>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p:cNvSpPr/>
          <p:nvPr/>
        </p:nvSpPr>
        <p:spPr>
          <a:xfrm>
            <a:off x="236268" y="274765"/>
            <a:ext cx="3853940" cy="646331"/>
          </a:xfrm>
          <a:prstGeom prst="rect">
            <a:avLst/>
          </a:prstGeom>
        </p:spPr>
        <p:txBody>
          <a:bodyPr wrap="none">
            <a:spAutoFit/>
          </a:bodyPr>
          <a:lstStyle/>
          <a:p>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HOT </a:t>
            </a:r>
            <a:r>
              <a:rPr lang="en-US" sz="3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ENCODING:</a:t>
            </a:r>
            <a:endParaRPr lang="en-US" sz="3600" dirty="0"/>
          </a:p>
        </p:txBody>
      </p:sp>
    </p:spTree>
    <p:extLst>
      <p:ext uri="{BB962C8B-B14F-4D97-AF65-F5344CB8AC3E}">
        <p14:creationId xmlns:p14="http://schemas.microsoft.com/office/powerpoint/2010/main" val="417064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4569" y="427335"/>
            <a:ext cx="2539478"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MODEL</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p:cNvSpPr/>
          <p:nvPr/>
        </p:nvSpPr>
        <p:spPr>
          <a:xfrm>
            <a:off x="344569" y="1350665"/>
            <a:ext cx="2754279" cy="646331"/>
          </a:xfrm>
          <a:prstGeom prst="rect">
            <a:avLst/>
          </a:prstGeom>
          <a:noFill/>
        </p:spPr>
        <p:txBody>
          <a:bodyPr wrap="none" lIns="91440" tIns="45720" rIns="91440" bIns="45720">
            <a:spAutoFit/>
          </a:bodyPr>
          <a:lstStyle/>
          <a:p>
            <a:pPr algn="ctr"/>
            <a:r>
              <a:rPr lang="en-US" sz="3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DEFINITION</a:t>
            </a:r>
            <a:r>
              <a:rPr lang="en-US" sz="3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Rectangle 5"/>
          <p:cNvSpPr/>
          <p:nvPr/>
        </p:nvSpPr>
        <p:spPr>
          <a:xfrm>
            <a:off x="344569" y="2273995"/>
            <a:ext cx="10339690" cy="2015936"/>
          </a:xfrm>
          <a:prstGeom prst="rect">
            <a:avLst/>
          </a:prstGeom>
          <a:noFill/>
        </p:spPr>
        <p:txBody>
          <a:bodyPr wrap="none" lIns="91440" tIns="45720" rIns="91440" bIns="45720">
            <a:spAutoFit/>
          </a:bodyPr>
          <a:lstStyle/>
          <a:p>
            <a:r>
              <a:rPr lang="en-US" sz="2500" dirty="0" smtClean="0"/>
              <a:t>This </a:t>
            </a:r>
            <a:r>
              <a:rPr lang="en-US" sz="2500" dirty="0"/>
              <a:t>approach </a:t>
            </a:r>
            <a:r>
              <a:rPr lang="en-US" sz="2500" dirty="0" smtClean="0"/>
              <a:t>is </a:t>
            </a:r>
            <a:r>
              <a:rPr lang="en-US" sz="2500" dirty="0"/>
              <a:t>also </a:t>
            </a:r>
            <a:r>
              <a:rPr lang="en-US" sz="2500" dirty="0" smtClean="0"/>
              <a:t>used </a:t>
            </a:r>
            <a:r>
              <a:rPr lang="en-US" sz="2500" dirty="0"/>
              <a:t>in the </a:t>
            </a:r>
            <a:r>
              <a:rPr lang="en-US" sz="2500" dirty="0" smtClean="0"/>
              <a:t>Inception-ResnetV2.This </a:t>
            </a:r>
            <a:r>
              <a:rPr lang="en-US" sz="2500" dirty="0"/>
              <a:t>project </a:t>
            </a:r>
            <a:endParaRPr lang="en-US" sz="2500" dirty="0" smtClean="0"/>
          </a:p>
          <a:p>
            <a:r>
              <a:rPr lang="en-US" sz="2500" dirty="0" smtClean="0"/>
              <a:t>is </a:t>
            </a:r>
            <a:r>
              <a:rPr lang="en-US" sz="2500" dirty="0"/>
              <a:t>implementation o</a:t>
            </a:r>
            <a:r>
              <a:rPr lang="en-US" sz="2500" dirty="0" smtClean="0"/>
              <a:t>n the basis of </a:t>
            </a:r>
            <a:r>
              <a:rPr lang="en-US" sz="2500" dirty="0"/>
              <a:t>Inception-ResnetV2</a:t>
            </a:r>
            <a:r>
              <a:rPr lang="en-US" sz="2500" dirty="0" smtClean="0"/>
              <a:t>. </a:t>
            </a:r>
            <a:r>
              <a:rPr lang="en-US" sz="2500" dirty="0"/>
              <a:t>It is one </a:t>
            </a:r>
            <a:endParaRPr lang="en-US" sz="2500" dirty="0" smtClean="0"/>
          </a:p>
          <a:p>
            <a:r>
              <a:rPr lang="en-US" sz="2500" dirty="0" smtClean="0"/>
              <a:t>of </a:t>
            </a:r>
            <a:r>
              <a:rPr lang="en-US" sz="2500" dirty="0"/>
              <a:t>the fastest algorithms present now.</a:t>
            </a:r>
            <a:r>
              <a:rPr lang="en-US" sz="2500" dirty="0" smtClean="0"/>
              <a:t> </a:t>
            </a:r>
            <a:r>
              <a:rPr lang="en-US" sz="2500" dirty="0"/>
              <a:t>Google came </a:t>
            </a:r>
            <a:r>
              <a:rPr lang="en-US" sz="2500" dirty="0" smtClean="0"/>
              <a:t>up </a:t>
            </a:r>
            <a:r>
              <a:rPr lang="en-US" sz="2500" dirty="0"/>
              <a:t>with new </a:t>
            </a:r>
            <a:endParaRPr lang="en-US" sz="2500" dirty="0" smtClean="0"/>
          </a:p>
          <a:p>
            <a:r>
              <a:rPr lang="en-US" sz="2500" dirty="0" smtClean="0"/>
              <a:t>approach </a:t>
            </a:r>
            <a:r>
              <a:rPr lang="en-US" sz="2500" dirty="0"/>
              <a:t>and divide the model </a:t>
            </a:r>
            <a:r>
              <a:rPr lang="en-US" sz="2500" dirty="0" smtClean="0"/>
              <a:t>In modules. </a:t>
            </a:r>
            <a:r>
              <a:rPr lang="en-US" sz="2500" dirty="0"/>
              <a:t>Google </a:t>
            </a:r>
            <a:r>
              <a:rPr lang="en-US" sz="2500" dirty="0" smtClean="0"/>
              <a:t>came </a:t>
            </a:r>
            <a:r>
              <a:rPr lang="en-US" sz="2500" dirty="0"/>
              <a:t>up </a:t>
            </a:r>
            <a:endParaRPr lang="en-US" sz="2500" dirty="0" smtClean="0"/>
          </a:p>
          <a:p>
            <a:r>
              <a:rPr lang="en-US" sz="2500" dirty="0" smtClean="0"/>
              <a:t>with </a:t>
            </a:r>
            <a:r>
              <a:rPr lang="en-US" sz="2500" dirty="0"/>
              <a:t>new approach and divide the model </a:t>
            </a:r>
            <a:r>
              <a:rPr lang="en-US" sz="2500" dirty="0" smtClean="0"/>
              <a:t>In modules.</a:t>
            </a:r>
            <a:endParaRPr lang="en-US" sz="25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41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5876" y="3972046"/>
            <a:ext cx="572593"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182529" y="-2184402"/>
            <a:ext cx="2698041" cy="8387645"/>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521199" y="620891"/>
            <a:ext cx="2731908" cy="9742311"/>
          </a:xfrm>
          <a:prstGeom prst="rect">
            <a:avLst/>
          </a:prstGeom>
          <a:noFill/>
          <a:ln>
            <a:noFill/>
          </a:ln>
        </p:spPr>
      </p:pic>
      <p:sp>
        <p:nvSpPr>
          <p:cNvPr id="3" name="Rectangle 2"/>
          <p:cNvSpPr/>
          <p:nvPr/>
        </p:nvSpPr>
        <p:spPr>
          <a:xfrm>
            <a:off x="4771048" y="86124"/>
            <a:ext cx="1882247" cy="584775"/>
          </a:xfrm>
          <a:prstGeom prst="rect">
            <a:avLst/>
          </a:prstGeom>
          <a:noFill/>
        </p:spPr>
        <p:txBody>
          <a:bodyPr wrap="none" lIns="91440" tIns="45720" rIns="91440" bIns="45720">
            <a:spAutoFit/>
          </a:bodyPr>
          <a:lstStyle/>
          <a:p>
            <a:pPr algn="ctr"/>
            <a:r>
              <a:rPr lang="en-US" sz="32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SCHEMA</a:t>
            </a:r>
            <a:endParaRPr 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Rectangle 3"/>
          <p:cNvSpPr/>
          <p:nvPr/>
        </p:nvSpPr>
        <p:spPr>
          <a:xfrm>
            <a:off x="4929198" y="3525849"/>
            <a:ext cx="1915909" cy="523220"/>
          </a:xfrm>
          <a:prstGeom prst="rect">
            <a:avLst/>
          </a:prstGeom>
          <a:noFill/>
        </p:spPr>
        <p:txBody>
          <a:bodyPr wrap="none" lIns="91440" tIns="45720" rIns="91440" bIns="45720">
            <a:spAutoFit/>
          </a:bodyPr>
          <a:lstStyle/>
          <a:p>
            <a:pPr algn="ctr"/>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STEM CELL</a:t>
            </a:r>
            <a:endPar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522013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279</TotalTime>
  <Words>742</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Agency FB</vt: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Ritam Ghosh</dc:creator>
  <cp:lastModifiedBy>Rachit</cp:lastModifiedBy>
  <cp:revision>28</cp:revision>
  <dcterms:created xsi:type="dcterms:W3CDTF">2019-01-30T02:39:44Z</dcterms:created>
  <dcterms:modified xsi:type="dcterms:W3CDTF">2019-04-20T05:55:30Z</dcterms:modified>
</cp:coreProperties>
</file>