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21" d="100"/>
          <a:sy n="121"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3F37-A61D-85A7-0922-4593A61FF2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962AEEC-55B4-55C2-1FE7-EAEC0EE16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C3550E-EA27-C987-2EFB-90F0050FE876}"/>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2BCE4BD9-26DD-C77D-2C06-2056CB9EA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F6C63-12AD-0FA0-4237-90DEB03D88A8}"/>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83095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CF3E-C032-3195-D6A6-36D68B360D5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948320-EEDF-8B07-6696-6A7EC78C78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14348B-8DFD-D44B-A9EE-24E7CC1913D6}"/>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25AF3B20-0D9B-6B49-BAAA-905E54F7F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4B1F5-3481-06F3-CFE5-C48258E11028}"/>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160719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E1F90-20A1-9539-C00C-4B7C51935F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1B5876-2599-A630-4C5A-E47E00CB29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D5C8D1-0E52-DFA0-66DC-F9C37DD3CD71}"/>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5EC521B7-8A3E-C192-496B-C4BF36BB9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40FA5-1010-02EF-CC1A-A0DBE1D04BBD}"/>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301400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168C-C25E-B11D-FEC4-BAF013F7E9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1D8036-E43E-A6FA-4FD0-A78BC9A688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24F34D-2563-34CF-E39E-DD4A9BB4D08E}"/>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B40BE0D4-0BA0-E095-1F5D-54C67802A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A1E63-1C72-975B-A178-3E88F14DA6CF}"/>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320906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3104-014D-F00F-FE19-F9C5C7F820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F4AE36-8676-BC3D-D5DE-E801D5053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738904-A58D-5349-8A37-3A896A66015E}"/>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DB83C76B-8F88-10B0-9A25-F776AC0BF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540C9-4F90-263E-BCA4-3730F5F0CD27}"/>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71344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95D0-737B-0C69-1856-752F87D231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B39648-B397-A1FA-5705-8A56F326C7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DC1237E-934B-B470-5BCE-017D0E45AA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C1BA8E-8D56-3C19-CFF1-339AC1B75F01}"/>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6" name="Footer Placeholder 5">
            <a:extLst>
              <a:ext uri="{FF2B5EF4-FFF2-40B4-BE49-F238E27FC236}">
                <a16:creationId xmlns:a16="http://schemas.microsoft.com/office/drawing/2014/main" id="{DEA7A3BB-C97C-A6CE-943D-7A8839A00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8DB61-046F-FF2A-02E9-81A5C38A3999}"/>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81229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6B99-A979-D694-9345-62752308AC5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9C3109-48AA-7AE2-EB64-7432EDEFE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081001-B554-8974-29D8-2E6244FDA1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8FFC0D-3B79-436B-96FA-F658CC01F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0534DF-A65F-71F5-4214-4A9C18057D4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452834-D95C-3C62-0B00-93FF60CF376F}"/>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8" name="Footer Placeholder 7">
            <a:extLst>
              <a:ext uri="{FF2B5EF4-FFF2-40B4-BE49-F238E27FC236}">
                <a16:creationId xmlns:a16="http://schemas.microsoft.com/office/drawing/2014/main" id="{9918F549-BC33-3572-752A-62886075E3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3F5AA1-0766-AD11-F49D-83E4062D7A0B}"/>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150688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B944-CC87-62D4-3BCE-20847DF7B44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E93F93-75F6-D8F5-9B33-54218FB4558E}"/>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4" name="Footer Placeholder 3">
            <a:extLst>
              <a:ext uri="{FF2B5EF4-FFF2-40B4-BE49-F238E27FC236}">
                <a16:creationId xmlns:a16="http://schemas.microsoft.com/office/drawing/2014/main" id="{43D0BB09-C72E-6A6F-4CB1-A1CA0F3659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2EE8E-C348-0A2F-E690-AF44F07F9C39}"/>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209565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F17E2-2B1F-7055-AF12-363E21EAE646}"/>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3" name="Footer Placeholder 2">
            <a:extLst>
              <a:ext uri="{FF2B5EF4-FFF2-40B4-BE49-F238E27FC236}">
                <a16:creationId xmlns:a16="http://schemas.microsoft.com/office/drawing/2014/main" id="{7BDC15DE-F869-B415-CE7A-B58059062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3FC2B-E504-E710-3442-2DA46DA8809D}"/>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352612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5045-6F62-6D6F-39B2-FFC5E87DD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E25792E-BF1B-B299-E61E-F15DCAB17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685741-7824-A4C3-C933-A122A072E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78B9F7-ADB1-BAA3-5C9D-EE4CDC65031F}"/>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6" name="Footer Placeholder 5">
            <a:extLst>
              <a:ext uri="{FF2B5EF4-FFF2-40B4-BE49-F238E27FC236}">
                <a16:creationId xmlns:a16="http://schemas.microsoft.com/office/drawing/2014/main" id="{F4A986B3-5983-950E-1900-FCC0F4BB6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A3BA2-423F-05F9-03F8-7118896893F7}"/>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224760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E9B7-F057-2099-A8C3-EAFB698661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DC6A5BD-5EE6-3A2C-50C5-43A8D4A62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64F2BE-7B26-0FE7-8A43-AAD0080C2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78F605-7530-85AE-384F-BA1F7A4BD3BB}"/>
              </a:ext>
            </a:extLst>
          </p:cNvPr>
          <p:cNvSpPr>
            <a:spLocks noGrp="1"/>
          </p:cNvSpPr>
          <p:nvPr>
            <p:ph type="dt" sz="half" idx="10"/>
          </p:nvPr>
        </p:nvSpPr>
        <p:spPr/>
        <p:txBody>
          <a:bodyPr/>
          <a:lstStyle/>
          <a:p>
            <a:fld id="{6738F9EC-EA08-FB49-8927-21CFDD07CAD5}" type="datetimeFigureOut">
              <a:rPr lang="en-US" smtClean="0"/>
              <a:t>6/8/24</a:t>
            </a:fld>
            <a:endParaRPr lang="en-US"/>
          </a:p>
        </p:txBody>
      </p:sp>
      <p:sp>
        <p:nvSpPr>
          <p:cNvPr id="6" name="Footer Placeholder 5">
            <a:extLst>
              <a:ext uri="{FF2B5EF4-FFF2-40B4-BE49-F238E27FC236}">
                <a16:creationId xmlns:a16="http://schemas.microsoft.com/office/drawing/2014/main" id="{EFCFBF65-3EB6-DABC-1D9C-19C359966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BA199-A81F-296F-E51F-DF1CD12DB6F5}"/>
              </a:ext>
            </a:extLst>
          </p:cNvPr>
          <p:cNvSpPr>
            <a:spLocks noGrp="1"/>
          </p:cNvSpPr>
          <p:nvPr>
            <p:ph type="sldNum" sz="quarter" idx="12"/>
          </p:nvPr>
        </p:nvSpPr>
        <p:spPr/>
        <p:txBody>
          <a:bodyPr/>
          <a:lstStyle/>
          <a:p>
            <a:fld id="{4EB8F30E-290B-B04E-B878-3E0DA8C09EAC}" type="slidenum">
              <a:rPr lang="en-US" smtClean="0"/>
              <a:t>‹#›</a:t>
            </a:fld>
            <a:endParaRPr lang="en-US"/>
          </a:p>
        </p:txBody>
      </p:sp>
    </p:spTree>
    <p:extLst>
      <p:ext uri="{BB962C8B-B14F-4D97-AF65-F5344CB8AC3E}">
        <p14:creationId xmlns:p14="http://schemas.microsoft.com/office/powerpoint/2010/main" val="111479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2FF8D-AF6B-2E35-7DB1-4889B97D8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127925-5443-CA6C-E175-F60FF8668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6EC312-A594-485A-022B-ADB05CC82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8F9EC-EA08-FB49-8927-21CFDD07CAD5}" type="datetimeFigureOut">
              <a:rPr lang="en-US" smtClean="0"/>
              <a:t>6/8/24</a:t>
            </a:fld>
            <a:endParaRPr lang="en-US"/>
          </a:p>
        </p:txBody>
      </p:sp>
      <p:sp>
        <p:nvSpPr>
          <p:cNvPr id="5" name="Footer Placeholder 4">
            <a:extLst>
              <a:ext uri="{FF2B5EF4-FFF2-40B4-BE49-F238E27FC236}">
                <a16:creationId xmlns:a16="http://schemas.microsoft.com/office/drawing/2014/main" id="{301F4F7B-A55E-54F0-2A7C-4C358802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07E178-93DC-4D35-C5FE-96BB76D49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F30E-290B-B04E-B878-3E0DA8C09EAC}" type="slidenum">
              <a:rPr lang="en-US" smtClean="0"/>
              <a:t>‹#›</a:t>
            </a:fld>
            <a:endParaRPr lang="en-US"/>
          </a:p>
        </p:txBody>
      </p:sp>
    </p:spTree>
    <p:extLst>
      <p:ext uri="{BB962C8B-B14F-4D97-AF65-F5344CB8AC3E}">
        <p14:creationId xmlns:p14="http://schemas.microsoft.com/office/powerpoint/2010/main" val="9286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145C-ABA2-F207-BE86-DE42A33D2D70}"/>
              </a:ext>
            </a:extLst>
          </p:cNvPr>
          <p:cNvSpPr>
            <a:spLocks noGrp="1"/>
          </p:cNvSpPr>
          <p:nvPr>
            <p:ph type="ctrTitle"/>
          </p:nvPr>
        </p:nvSpPr>
        <p:spPr/>
        <p:txBody>
          <a:bodyPr anchor="ctr">
            <a:normAutofit/>
          </a:bodyPr>
          <a:lstStyle/>
          <a:p>
            <a:r>
              <a:rPr lang="en-IN" sz="3600" b="1" dirty="0">
                <a:solidFill>
                  <a:srgbClr val="FF0000"/>
                </a:solidFill>
                <a:latin typeface="Outfit"/>
              </a:rPr>
              <a:t>M</a:t>
            </a:r>
            <a:r>
              <a:rPr lang="en-IN" sz="3600" b="1" i="0" u="none" strike="noStrike" dirty="0">
                <a:solidFill>
                  <a:srgbClr val="FF0000"/>
                </a:solidFill>
                <a:effectLst/>
                <a:latin typeface="Outfit"/>
              </a:rPr>
              <a:t>arket analysis for </a:t>
            </a:r>
            <a:r>
              <a:rPr lang="en-IN" sz="3600" b="1" i="0" u="none" strike="noStrike" dirty="0" err="1">
                <a:solidFill>
                  <a:srgbClr val="FF0000"/>
                </a:solidFill>
                <a:effectLst/>
                <a:latin typeface="Outfit"/>
              </a:rPr>
              <a:t>OpenAI</a:t>
            </a:r>
            <a:r>
              <a:rPr lang="en-IN" sz="3600" b="1" i="0" u="none" strike="noStrike" dirty="0">
                <a:solidFill>
                  <a:srgbClr val="FF0000"/>
                </a:solidFill>
                <a:effectLst/>
                <a:latin typeface="Outfit"/>
              </a:rPr>
              <a:t> applications</a:t>
            </a:r>
            <a:endParaRPr lang="en-US" sz="9600" dirty="0">
              <a:solidFill>
                <a:srgbClr val="FF0000"/>
              </a:solidFill>
            </a:endParaRPr>
          </a:p>
        </p:txBody>
      </p:sp>
      <p:sp>
        <p:nvSpPr>
          <p:cNvPr id="3" name="Subtitle 2">
            <a:extLst>
              <a:ext uri="{FF2B5EF4-FFF2-40B4-BE49-F238E27FC236}">
                <a16:creationId xmlns:a16="http://schemas.microsoft.com/office/drawing/2014/main" id="{2341C29F-A048-3913-1480-E58E7D45B648}"/>
              </a:ext>
            </a:extLst>
          </p:cNvPr>
          <p:cNvSpPr>
            <a:spLocks noGrp="1"/>
          </p:cNvSpPr>
          <p:nvPr>
            <p:ph type="subTitle" idx="1"/>
          </p:nvPr>
        </p:nvSpPr>
        <p:spPr/>
        <p:txBody>
          <a:bodyPr anchor="b"/>
          <a:lstStyle/>
          <a:p>
            <a:pPr algn="r"/>
            <a:r>
              <a:rPr lang="en-US" b="1" dirty="0"/>
              <a:t> Presented by </a:t>
            </a:r>
          </a:p>
          <a:p>
            <a:pPr algn="r"/>
            <a:r>
              <a:rPr lang="en-US" b="1" dirty="0"/>
              <a:t>Ritam Saha</a:t>
            </a:r>
          </a:p>
        </p:txBody>
      </p:sp>
    </p:spTree>
    <p:extLst>
      <p:ext uri="{BB962C8B-B14F-4D97-AF65-F5344CB8AC3E}">
        <p14:creationId xmlns:p14="http://schemas.microsoft.com/office/powerpoint/2010/main" val="450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FC97-AA16-C582-1B4F-5269267D5494}"/>
              </a:ext>
            </a:extLst>
          </p:cNvPr>
          <p:cNvSpPr>
            <a:spLocks noGrp="1"/>
          </p:cNvSpPr>
          <p:nvPr>
            <p:ph type="title"/>
          </p:nvPr>
        </p:nvSpPr>
        <p:spPr/>
        <p:txBody>
          <a:bodyPr/>
          <a:lstStyle/>
          <a:p>
            <a:br>
              <a:rPr lang="en-IN" dirty="0"/>
            </a:br>
            <a:r>
              <a:rPr lang="en-IN" b="1" i="0" u="none" strike="noStrike" dirty="0">
                <a:solidFill>
                  <a:srgbClr val="000000"/>
                </a:solidFill>
                <a:effectLst/>
                <a:latin typeface="Outfit"/>
              </a:rPr>
              <a:t> Industry Identification :</a:t>
            </a:r>
            <a:endParaRPr lang="en-US" dirty="0"/>
          </a:p>
        </p:txBody>
      </p:sp>
      <p:sp>
        <p:nvSpPr>
          <p:cNvPr id="3" name="Content Placeholder 2">
            <a:extLst>
              <a:ext uri="{FF2B5EF4-FFF2-40B4-BE49-F238E27FC236}">
                <a16:creationId xmlns:a16="http://schemas.microsoft.com/office/drawing/2014/main" id="{C51930CF-D148-F30B-DE42-FB9066A718C9}"/>
              </a:ext>
            </a:extLst>
          </p:cNvPr>
          <p:cNvSpPr>
            <a:spLocks noGrp="1"/>
          </p:cNvSpPr>
          <p:nvPr>
            <p:ph idx="1"/>
          </p:nvPr>
        </p:nvSpPr>
        <p:spPr/>
        <p:txBody>
          <a:bodyPr/>
          <a:lstStyle/>
          <a:p>
            <a:r>
              <a:rPr lang="en-IN" sz="1800" dirty="0">
                <a:solidFill>
                  <a:srgbClr val="000000"/>
                </a:solidFill>
                <a:latin typeface="Outfit"/>
              </a:rPr>
              <a:t>T</a:t>
            </a:r>
            <a:r>
              <a:rPr lang="en-IN" sz="1800" b="0" i="0" u="none" strike="noStrike" dirty="0">
                <a:solidFill>
                  <a:srgbClr val="000000"/>
                </a:solidFill>
                <a:effectLst/>
                <a:latin typeface="Outfit"/>
              </a:rPr>
              <a:t>wo specific industries where </a:t>
            </a:r>
            <a:r>
              <a:rPr lang="en-IN" sz="1800" b="0" i="0" u="none" strike="noStrike" dirty="0" err="1">
                <a:solidFill>
                  <a:srgbClr val="000000"/>
                </a:solidFill>
                <a:effectLst/>
                <a:latin typeface="Outfit"/>
              </a:rPr>
              <a:t>OpenAI</a:t>
            </a:r>
            <a:r>
              <a:rPr lang="en-IN" sz="1800" b="0" i="0" u="none" strike="noStrike" dirty="0">
                <a:solidFill>
                  <a:srgbClr val="000000"/>
                </a:solidFill>
                <a:effectLst/>
                <a:latin typeface="Outfit"/>
              </a:rPr>
              <a:t> applications could have a significant impact that are </a:t>
            </a:r>
            <a:r>
              <a:rPr lang="en-US" sz="1800" b="0" i="0" u="none" strike="noStrike" dirty="0">
                <a:solidFill>
                  <a:srgbClr val="000000"/>
                </a:solidFill>
                <a:effectLst/>
                <a:latin typeface="Outfit"/>
              </a:rPr>
              <a:t>1. Health Care 2. Software &amp; Technology.</a:t>
            </a:r>
          </a:p>
          <a:p>
            <a:r>
              <a:rPr lang="en-US" sz="1200" b="1" i="0" u="sng" strike="noStrike" dirty="0">
                <a:solidFill>
                  <a:srgbClr val="000000"/>
                </a:solidFill>
                <a:effectLst/>
                <a:latin typeface="Outfit"/>
              </a:rPr>
              <a:t>Software &amp; Technology.</a:t>
            </a:r>
          </a:p>
          <a:p>
            <a:pPr algn="l"/>
            <a:r>
              <a:rPr lang="en-IN" sz="1200" b="0" i="0" u="none" strike="noStrike" dirty="0">
                <a:effectLst/>
                <a:latin typeface="Ambit"/>
              </a:rPr>
              <a:t>Machine learning can play a central role in information technology companies, such as software-as-a-service (SaaS) platforms. This type of AI enables applications to learn from historical data and accurately predict outcomes </a:t>
            </a:r>
            <a:r>
              <a:rPr lang="en-IN" sz="1200" b="0" i="1" u="none" strike="noStrike" dirty="0">
                <a:effectLst/>
                <a:latin typeface="Ambit"/>
              </a:rPr>
              <a:t>without </a:t>
            </a:r>
            <a:r>
              <a:rPr lang="en-IN" sz="1200" b="0" i="0" u="none" strike="noStrike" dirty="0">
                <a:effectLst/>
                <a:latin typeface="Ambit"/>
              </a:rPr>
              <a:t>explicit programming: developers can simply write instructions for these tasks. </a:t>
            </a:r>
          </a:p>
          <a:p>
            <a:pPr algn="l"/>
            <a:r>
              <a:rPr lang="en-IN" sz="1200" i="0" u="none" strike="noStrike" dirty="0">
                <a:effectLst/>
                <a:latin typeface="Ambit"/>
              </a:rPr>
              <a:t>In this way, AI automates certain tasks and frees programmers to focus on those requiring human insight. Examples of the latter include </a:t>
            </a:r>
            <a:r>
              <a:rPr lang="en-IN" sz="1200" i="0" strike="noStrike" dirty="0">
                <a:effectLst/>
                <a:latin typeface="Ambit"/>
              </a:rPr>
              <a:t>analyzing trends in customer behavior</a:t>
            </a:r>
            <a:r>
              <a:rPr lang="en-IN" sz="1200" i="0" u="none" strike="noStrike" dirty="0">
                <a:effectLst/>
                <a:latin typeface="Ambit"/>
              </a:rPr>
              <a:t> and patterns in business operations, and boosting new product development.</a:t>
            </a:r>
          </a:p>
          <a:p>
            <a:r>
              <a:rPr lang="en-IN" sz="1200" i="0" u="none" strike="noStrike" dirty="0">
                <a:effectLst/>
                <a:latin typeface="Ambit"/>
              </a:rPr>
              <a:t>Personalization, Predictive analytics, Quality assurance (QA) testing, loud security.</a:t>
            </a:r>
          </a:p>
          <a:p>
            <a:r>
              <a:rPr lang="en-US" sz="1200" b="1" i="0" u="sng" strike="noStrike" dirty="0">
                <a:solidFill>
                  <a:srgbClr val="000000"/>
                </a:solidFill>
                <a:effectLst/>
                <a:latin typeface="Outfit"/>
              </a:rPr>
              <a:t>Health Care </a:t>
            </a:r>
            <a:endParaRPr lang="en-IN" sz="1200" b="1" u="sng" dirty="0">
              <a:solidFill>
                <a:srgbClr val="000000"/>
              </a:solidFill>
              <a:latin typeface="Ambit"/>
            </a:endParaRPr>
          </a:p>
          <a:p>
            <a:r>
              <a:rPr lang="en-IN" sz="1200" b="0" i="0" u="none" strike="noStrike" dirty="0">
                <a:effectLst/>
                <a:latin typeface="Ambit"/>
              </a:rPr>
              <a:t>The effects of AI have also reached the medical realm, although the majority of use cases, from diagnosing patients to discovering new potential drugs, remain confined in research labs. </a:t>
            </a:r>
          </a:p>
          <a:p>
            <a:pPr algn="l"/>
            <a:r>
              <a:rPr lang="en-IN" sz="1200" b="0" i="0" u="none" strike="noStrike" dirty="0">
                <a:effectLst/>
                <a:latin typeface="Ambit"/>
              </a:rPr>
              <a:t>Of course—and yet again—Chat GPT’s arrival has made reality much more interesting. Some physicians reportedly seek assistance from the AI chatbot in writing clinical summaries and brainstorming diagnosis ideas. </a:t>
            </a:r>
          </a:p>
          <a:p>
            <a:pPr algn="l"/>
            <a:r>
              <a:rPr lang="en-IN" sz="1200" b="0" i="0" u="none" strike="noStrike" dirty="0">
                <a:effectLst/>
                <a:latin typeface="Ambit"/>
              </a:rPr>
              <a:t>We can also look at the less contentious area of administrative AI. Administrators incorporating AI systems into their workflows is now plausible, and is vastly needed in this space. For example, the technology can </a:t>
            </a:r>
            <a:r>
              <a:rPr lang="en-IN" sz="1200" b="1" i="0" u="none" strike="noStrike" dirty="0">
                <a:effectLst/>
                <a:latin typeface="Ambit"/>
              </a:rPr>
              <a:t>reduce the estimated 16 hours required to complete the prior authorization process </a:t>
            </a:r>
            <a:r>
              <a:rPr lang="en-IN" sz="1200" b="0" i="0" u="none" strike="noStrike" dirty="0">
                <a:effectLst/>
                <a:latin typeface="Ambit"/>
              </a:rPr>
              <a:t>with a health plan provider.</a:t>
            </a:r>
          </a:p>
          <a:p>
            <a:endParaRPr lang="en-IN" sz="1800" i="0" u="none" strike="noStrike" dirty="0">
              <a:solidFill>
                <a:srgbClr val="000000"/>
              </a:solidFill>
              <a:effectLst/>
              <a:latin typeface="Outfit"/>
            </a:endParaRPr>
          </a:p>
        </p:txBody>
      </p:sp>
    </p:spTree>
    <p:extLst>
      <p:ext uri="{BB962C8B-B14F-4D97-AF65-F5344CB8AC3E}">
        <p14:creationId xmlns:p14="http://schemas.microsoft.com/office/powerpoint/2010/main" val="34817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2BF9-2226-EBBE-A8EC-533744B03C81}"/>
              </a:ext>
            </a:extLst>
          </p:cNvPr>
          <p:cNvSpPr>
            <a:spLocks noGrp="1"/>
          </p:cNvSpPr>
          <p:nvPr>
            <p:ph type="title"/>
          </p:nvPr>
        </p:nvSpPr>
        <p:spPr>
          <a:xfrm>
            <a:off x="838200" y="365125"/>
            <a:ext cx="10515600" cy="433661"/>
          </a:xfrm>
        </p:spPr>
        <p:txBody>
          <a:bodyPr>
            <a:normAutofit/>
          </a:bodyPr>
          <a:lstStyle/>
          <a:p>
            <a:r>
              <a:rPr lang="en-IN" sz="2400" b="0" i="0" u="none" strike="noStrike" dirty="0">
                <a:solidFill>
                  <a:srgbClr val="000000"/>
                </a:solidFill>
                <a:effectLst/>
                <a:latin typeface="-webkit-standard"/>
              </a:rPr>
              <a:t>SWOT analysis for </a:t>
            </a:r>
            <a:r>
              <a:rPr lang="en-IN" sz="2400" b="0" i="0" u="none" strike="noStrike" dirty="0" err="1">
                <a:solidFill>
                  <a:srgbClr val="000000"/>
                </a:solidFill>
                <a:effectLst/>
                <a:latin typeface="-webkit-standard"/>
              </a:rPr>
              <a:t>OpenAI</a:t>
            </a:r>
            <a:r>
              <a:rPr lang="en-IN" sz="2400" b="0" i="0" u="none" strike="noStrike" dirty="0">
                <a:solidFill>
                  <a:srgbClr val="000000"/>
                </a:solidFill>
                <a:effectLst/>
                <a:latin typeface="-webkit-standard"/>
              </a:rPr>
              <a:t> applications in Healthcare:</a:t>
            </a:r>
            <a:endParaRPr lang="en-US" sz="2400" dirty="0"/>
          </a:p>
        </p:txBody>
      </p:sp>
      <p:sp>
        <p:nvSpPr>
          <p:cNvPr id="3" name="Content Placeholder 2">
            <a:extLst>
              <a:ext uri="{FF2B5EF4-FFF2-40B4-BE49-F238E27FC236}">
                <a16:creationId xmlns:a16="http://schemas.microsoft.com/office/drawing/2014/main" id="{DED33BA2-FD87-937A-6D1C-A1BF166D48AB}"/>
              </a:ext>
            </a:extLst>
          </p:cNvPr>
          <p:cNvSpPr>
            <a:spLocks noGrp="1"/>
          </p:cNvSpPr>
          <p:nvPr>
            <p:ph idx="1"/>
          </p:nvPr>
        </p:nvSpPr>
        <p:spPr>
          <a:xfrm>
            <a:off x="838200" y="872359"/>
            <a:ext cx="10515600" cy="5304604"/>
          </a:xfrm>
        </p:spPr>
        <p:txBody>
          <a:bodyPr>
            <a:normAutofit/>
          </a:bodyPr>
          <a:lstStyle/>
          <a:p>
            <a:pPr algn="just"/>
            <a:r>
              <a:rPr lang="en-IN" sz="1600" i="0" u="none" strike="noStrike" dirty="0">
                <a:solidFill>
                  <a:srgbClr val="000000"/>
                </a:solidFill>
                <a:effectLst/>
              </a:rPr>
              <a:t>Strengths: Data Processing Efficiency</a:t>
            </a:r>
            <a:r>
              <a:rPr lang="en-IN" sz="1600" dirty="0">
                <a:solidFill>
                  <a:srgbClr val="000000"/>
                </a:solidFill>
              </a:rPr>
              <a:t>,</a:t>
            </a:r>
            <a:r>
              <a:rPr lang="en-IN" sz="1600" i="0" u="none" strike="noStrike" dirty="0">
                <a:solidFill>
                  <a:srgbClr val="000000"/>
                </a:solidFill>
                <a:effectLst/>
              </a:rPr>
              <a:t> Predictive Analytics</a:t>
            </a:r>
            <a:r>
              <a:rPr lang="en-IN" sz="1600" dirty="0">
                <a:solidFill>
                  <a:srgbClr val="000000"/>
                </a:solidFill>
              </a:rPr>
              <a:t>,</a:t>
            </a:r>
            <a:r>
              <a:rPr lang="en-IN" sz="1600" i="0" u="none" strike="noStrike" dirty="0">
                <a:solidFill>
                  <a:srgbClr val="000000"/>
                </a:solidFill>
                <a:effectLst/>
              </a:rPr>
              <a:t> Automation, 24/7 Availability, Enhanced Decision Support</a:t>
            </a:r>
          </a:p>
          <a:p>
            <a:pPr algn="just"/>
            <a:r>
              <a:rPr lang="en-IN" sz="1600" i="0" u="none" strike="noStrike" dirty="0">
                <a:solidFill>
                  <a:srgbClr val="000000"/>
                </a:solidFill>
                <a:effectLst/>
              </a:rPr>
              <a:t>Weaknesses:</a:t>
            </a:r>
            <a:r>
              <a:rPr lang="en-IN" sz="1600" dirty="0">
                <a:solidFill>
                  <a:srgbClr val="000000"/>
                </a:solidFill>
              </a:rPr>
              <a:t> </a:t>
            </a:r>
            <a:r>
              <a:rPr lang="en-IN" sz="1600" i="0" u="none" strike="noStrike" dirty="0">
                <a:solidFill>
                  <a:srgbClr val="000000"/>
                </a:solidFill>
                <a:effectLst/>
              </a:rPr>
              <a:t>Data Privacy Concerns</a:t>
            </a:r>
            <a:r>
              <a:rPr lang="en-IN" sz="1600" dirty="0">
                <a:solidFill>
                  <a:srgbClr val="000000"/>
                </a:solidFill>
              </a:rPr>
              <a:t>,</a:t>
            </a:r>
            <a:r>
              <a:rPr lang="en-IN" sz="1600" i="0" u="none" strike="noStrike" dirty="0">
                <a:solidFill>
                  <a:srgbClr val="000000"/>
                </a:solidFill>
                <a:effectLst/>
              </a:rPr>
              <a:t> Reliance on Data Quality</a:t>
            </a:r>
            <a:r>
              <a:rPr lang="en-IN" sz="1600" dirty="0">
                <a:solidFill>
                  <a:srgbClr val="000000"/>
                </a:solidFill>
              </a:rPr>
              <a:t>,</a:t>
            </a:r>
            <a:r>
              <a:rPr lang="en-IN" sz="1600" i="0" u="none" strike="noStrike" dirty="0">
                <a:solidFill>
                  <a:srgbClr val="000000"/>
                </a:solidFill>
                <a:effectLst/>
              </a:rPr>
              <a:t> Ethical Considerations</a:t>
            </a:r>
            <a:r>
              <a:rPr lang="en-IN" sz="1600" dirty="0">
                <a:solidFill>
                  <a:srgbClr val="000000"/>
                </a:solidFill>
              </a:rPr>
              <a:t>,</a:t>
            </a:r>
            <a:r>
              <a:rPr lang="en-IN" sz="1600" i="0" u="none" strike="noStrike" dirty="0">
                <a:solidFill>
                  <a:srgbClr val="000000"/>
                </a:solidFill>
                <a:effectLst/>
              </a:rPr>
              <a:t> Integration Challenges</a:t>
            </a:r>
            <a:r>
              <a:rPr lang="en-IN" sz="1600" dirty="0">
                <a:solidFill>
                  <a:srgbClr val="000000"/>
                </a:solidFill>
              </a:rPr>
              <a:t>,</a:t>
            </a:r>
            <a:r>
              <a:rPr lang="en-IN" sz="1600" i="0" u="none" strike="noStrike" dirty="0">
                <a:solidFill>
                  <a:srgbClr val="000000"/>
                </a:solidFill>
                <a:effectLst/>
              </a:rPr>
              <a:t> Regulatory Hurdles</a:t>
            </a:r>
          </a:p>
          <a:p>
            <a:pPr algn="just"/>
            <a:r>
              <a:rPr lang="en-IN" sz="1600" i="0" u="none" strike="noStrike" dirty="0">
                <a:solidFill>
                  <a:srgbClr val="000000"/>
                </a:solidFill>
                <a:effectLst/>
              </a:rPr>
              <a:t>Opportunities:</a:t>
            </a:r>
            <a:r>
              <a:rPr lang="en-IN" sz="1600" dirty="0">
                <a:solidFill>
                  <a:srgbClr val="000000"/>
                </a:solidFill>
              </a:rPr>
              <a:t> </a:t>
            </a:r>
            <a:r>
              <a:rPr lang="en-IN" sz="1600" i="0" u="none" strike="noStrike" dirty="0">
                <a:solidFill>
                  <a:srgbClr val="000000"/>
                </a:solidFill>
                <a:effectLst/>
              </a:rPr>
              <a:t>Improved Patient Outcomes</a:t>
            </a:r>
            <a:r>
              <a:rPr lang="en-IN" sz="1600" dirty="0">
                <a:solidFill>
                  <a:srgbClr val="000000"/>
                </a:solidFill>
              </a:rPr>
              <a:t>,</a:t>
            </a:r>
            <a:r>
              <a:rPr lang="en-IN" sz="1600" i="0" u="none" strike="noStrike" dirty="0">
                <a:solidFill>
                  <a:srgbClr val="000000"/>
                </a:solidFill>
                <a:effectLst/>
              </a:rPr>
              <a:t> Cost Reduction</a:t>
            </a:r>
            <a:r>
              <a:rPr lang="en-IN" sz="1600" dirty="0">
                <a:solidFill>
                  <a:srgbClr val="000000"/>
                </a:solidFill>
              </a:rPr>
              <a:t>, </a:t>
            </a:r>
            <a:r>
              <a:rPr lang="en-IN" sz="1600" i="0" u="none" strike="noStrike" dirty="0">
                <a:solidFill>
                  <a:srgbClr val="000000"/>
                </a:solidFill>
                <a:effectLst/>
              </a:rPr>
              <a:t>Remote Monitoring, Research and Development, Customized Care</a:t>
            </a:r>
          </a:p>
          <a:p>
            <a:pPr algn="just"/>
            <a:r>
              <a:rPr lang="en-IN" sz="1600" i="0" u="none" strike="noStrike" dirty="0">
                <a:solidFill>
                  <a:srgbClr val="000000"/>
                </a:solidFill>
                <a:effectLst/>
              </a:rPr>
              <a:t>Threats:</a:t>
            </a:r>
            <a:r>
              <a:rPr lang="en-IN" sz="1600" dirty="0">
                <a:solidFill>
                  <a:srgbClr val="000000"/>
                </a:solidFill>
              </a:rPr>
              <a:t> </a:t>
            </a:r>
            <a:r>
              <a:rPr lang="en-IN" sz="1600" i="0" u="none" strike="noStrike" dirty="0">
                <a:solidFill>
                  <a:srgbClr val="000000"/>
                </a:solidFill>
                <a:effectLst/>
              </a:rPr>
              <a:t>Job Displacement</a:t>
            </a:r>
            <a:r>
              <a:rPr lang="en-IN" sz="1600" dirty="0">
                <a:solidFill>
                  <a:srgbClr val="000000"/>
                </a:solidFill>
              </a:rPr>
              <a:t>,</a:t>
            </a:r>
            <a:r>
              <a:rPr lang="en-IN" sz="1600" i="0" u="none" strike="noStrike" dirty="0">
                <a:solidFill>
                  <a:srgbClr val="000000"/>
                </a:solidFill>
                <a:effectLst/>
              </a:rPr>
              <a:t> Resistance to Adoption</a:t>
            </a:r>
            <a:r>
              <a:rPr lang="en-IN" sz="1600" dirty="0">
                <a:solidFill>
                  <a:srgbClr val="000000"/>
                </a:solidFill>
              </a:rPr>
              <a:t>,</a:t>
            </a:r>
            <a:r>
              <a:rPr lang="en-IN" sz="1600" i="0" u="none" strike="noStrike" dirty="0">
                <a:solidFill>
                  <a:srgbClr val="000000"/>
                </a:solidFill>
                <a:effectLst/>
              </a:rPr>
              <a:t> Legal Liability</a:t>
            </a:r>
            <a:r>
              <a:rPr lang="en-IN" sz="1600" dirty="0">
                <a:solidFill>
                  <a:srgbClr val="000000"/>
                </a:solidFill>
              </a:rPr>
              <a:t>,</a:t>
            </a:r>
            <a:r>
              <a:rPr lang="en-IN" sz="1600" i="0" u="none" strike="noStrike" dirty="0">
                <a:solidFill>
                  <a:srgbClr val="000000"/>
                </a:solidFill>
                <a:effectLst/>
              </a:rPr>
              <a:t> Data Bias and Inaccuracy</a:t>
            </a:r>
            <a:r>
              <a:rPr lang="en-IN" sz="1600" dirty="0">
                <a:solidFill>
                  <a:srgbClr val="000000"/>
                </a:solidFill>
              </a:rPr>
              <a:t>,</a:t>
            </a:r>
            <a:r>
              <a:rPr lang="en-IN" sz="1600" i="0" u="none" strike="noStrike" dirty="0">
                <a:solidFill>
                  <a:srgbClr val="000000"/>
                </a:solidFill>
                <a:effectLst/>
              </a:rPr>
              <a:t> Cybersecurity Risks</a:t>
            </a:r>
          </a:p>
          <a:p>
            <a:endParaRPr lang="en-IN" sz="1600" dirty="0">
              <a:solidFill>
                <a:srgbClr val="000000"/>
              </a:solidFill>
              <a:latin typeface="-webkit-standard"/>
            </a:endParaRPr>
          </a:p>
          <a:p>
            <a:endParaRPr lang="en-IN" sz="1600" dirty="0">
              <a:solidFill>
                <a:srgbClr val="000000"/>
              </a:solidFill>
              <a:latin typeface="-webkit-standard"/>
            </a:endParaRPr>
          </a:p>
          <a:p>
            <a:pPr marL="0" indent="0">
              <a:buNone/>
            </a:pPr>
            <a:r>
              <a:rPr lang="en-IN" sz="2400" b="0" i="0" u="none" strike="noStrike" dirty="0">
                <a:solidFill>
                  <a:srgbClr val="000000"/>
                </a:solidFill>
                <a:effectLst/>
                <a:latin typeface="-webkit-standard"/>
              </a:rPr>
              <a:t>SWOT analysis for </a:t>
            </a:r>
            <a:r>
              <a:rPr lang="en-IN" sz="2400" b="0" i="0" u="none" strike="noStrike" dirty="0" err="1">
                <a:solidFill>
                  <a:srgbClr val="000000"/>
                </a:solidFill>
                <a:effectLst/>
                <a:latin typeface="-webkit-standard"/>
              </a:rPr>
              <a:t>OpenAI</a:t>
            </a:r>
            <a:r>
              <a:rPr lang="en-IN" sz="2400" b="0" i="0" u="none" strike="noStrike" dirty="0">
                <a:solidFill>
                  <a:srgbClr val="000000"/>
                </a:solidFill>
                <a:effectLst/>
                <a:latin typeface="-webkit-standard"/>
              </a:rPr>
              <a:t> applications in Software &amp; Technology</a:t>
            </a:r>
            <a:r>
              <a:rPr lang="en-IN" sz="1600" dirty="0">
                <a:solidFill>
                  <a:srgbClr val="000000"/>
                </a:solidFill>
                <a:latin typeface="-webkit-standard"/>
              </a:rPr>
              <a:t>:</a:t>
            </a:r>
          </a:p>
          <a:p>
            <a:pPr algn="just"/>
            <a:r>
              <a:rPr lang="en-IN" sz="1600" i="0" u="none" strike="noStrike" dirty="0">
                <a:solidFill>
                  <a:srgbClr val="000000"/>
                </a:solidFill>
                <a:effectLst/>
              </a:rPr>
              <a:t>Strengths: Advanced Automation, Natural Language Processing (NLP), Predictive Analytics, Innovation Catalyst, Scalability and Adaptability</a:t>
            </a:r>
          </a:p>
          <a:p>
            <a:pPr algn="just"/>
            <a:r>
              <a:rPr lang="en-IN" sz="1600" i="0" u="none" strike="noStrike" dirty="0">
                <a:solidFill>
                  <a:srgbClr val="000000"/>
                </a:solidFill>
                <a:effectLst/>
              </a:rPr>
              <a:t>Weaknesses:</a:t>
            </a:r>
            <a:r>
              <a:rPr lang="en-IN" sz="1600" dirty="0">
                <a:solidFill>
                  <a:srgbClr val="000000"/>
                </a:solidFill>
              </a:rPr>
              <a:t> </a:t>
            </a:r>
            <a:r>
              <a:rPr lang="en-IN" sz="1600" i="0" u="none" strike="noStrike" dirty="0">
                <a:solidFill>
                  <a:srgbClr val="000000"/>
                </a:solidFill>
                <a:effectLst/>
              </a:rPr>
              <a:t>Data Dependency</a:t>
            </a:r>
            <a:r>
              <a:rPr lang="en-IN" sz="1600" dirty="0">
                <a:solidFill>
                  <a:srgbClr val="000000"/>
                </a:solidFill>
              </a:rPr>
              <a:t>, </a:t>
            </a:r>
            <a:r>
              <a:rPr lang="en-IN" sz="1600" i="0" u="none" strike="noStrike" dirty="0">
                <a:solidFill>
                  <a:srgbClr val="000000"/>
                </a:solidFill>
                <a:effectLst/>
              </a:rPr>
              <a:t>Algorithmic Bias</a:t>
            </a:r>
            <a:r>
              <a:rPr lang="en-IN" sz="1600" dirty="0">
                <a:solidFill>
                  <a:srgbClr val="000000"/>
                </a:solidFill>
              </a:rPr>
              <a:t>,</a:t>
            </a:r>
            <a:r>
              <a:rPr lang="en-IN" sz="1600" i="0" u="none" strike="noStrike" dirty="0">
                <a:solidFill>
                  <a:srgbClr val="000000"/>
                </a:solidFill>
                <a:effectLst/>
              </a:rPr>
              <a:t> Interpretability and Transparency</a:t>
            </a:r>
            <a:r>
              <a:rPr lang="en-IN" sz="1600" dirty="0">
                <a:solidFill>
                  <a:srgbClr val="000000"/>
                </a:solidFill>
              </a:rPr>
              <a:t>, </a:t>
            </a:r>
            <a:r>
              <a:rPr lang="en-IN" sz="1600" i="0" u="none" strike="noStrike" dirty="0">
                <a:solidFill>
                  <a:srgbClr val="000000"/>
                </a:solidFill>
                <a:effectLst/>
              </a:rPr>
              <a:t>Resource Intensiveness</a:t>
            </a:r>
            <a:r>
              <a:rPr lang="en-IN" sz="1600" dirty="0">
                <a:solidFill>
                  <a:srgbClr val="000000"/>
                </a:solidFill>
              </a:rPr>
              <a:t>,</a:t>
            </a:r>
            <a:r>
              <a:rPr lang="en-IN" sz="1600" i="0" u="none" strike="noStrike" dirty="0">
                <a:solidFill>
                  <a:srgbClr val="000000"/>
                </a:solidFill>
                <a:effectLst/>
              </a:rPr>
              <a:t> Security Concerns</a:t>
            </a:r>
            <a:endParaRPr lang="en-IN" sz="1600" dirty="0">
              <a:solidFill>
                <a:srgbClr val="000000"/>
              </a:solidFill>
            </a:endParaRPr>
          </a:p>
          <a:p>
            <a:pPr algn="just"/>
            <a:r>
              <a:rPr lang="en-IN" sz="1600" i="0" u="none" strike="noStrike" dirty="0">
                <a:solidFill>
                  <a:srgbClr val="000000"/>
                </a:solidFill>
                <a:effectLst/>
              </a:rPr>
              <a:t>Opportunities:</a:t>
            </a:r>
            <a:r>
              <a:rPr lang="en-IN" sz="1600" dirty="0">
                <a:solidFill>
                  <a:srgbClr val="000000"/>
                </a:solidFill>
              </a:rPr>
              <a:t> </a:t>
            </a:r>
            <a:r>
              <a:rPr lang="en-IN" sz="1600" i="0" u="none" strike="noStrike" dirty="0">
                <a:solidFill>
                  <a:srgbClr val="000000"/>
                </a:solidFill>
                <a:effectLst/>
              </a:rPr>
              <a:t>Enhanced User Experience</a:t>
            </a:r>
            <a:r>
              <a:rPr lang="en-IN" sz="1600" dirty="0">
                <a:solidFill>
                  <a:srgbClr val="000000"/>
                </a:solidFill>
              </a:rPr>
              <a:t>, </a:t>
            </a:r>
            <a:r>
              <a:rPr lang="en-IN" sz="1600" i="0" u="none" strike="noStrike" dirty="0">
                <a:solidFill>
                  <a:srgbClr val="000000"/>
                </a:solidFill>
                <a:effectLst/>
              </a:rPr>
              <a:t>Augmented Development Processes</a:t>
            </a:r>
            <a:r>
              <a:rPr lang="en-IN" sz="1600" dirty="0">
                <a:solidFill>
                  <a:srgbClr val="000000"/>
                </a:solidFill>
              </a:rPr>
              <a:t>,</a:t>
            </a:r>
            <a:r>
              <a:rPr lang="en-IN" sz="1600" i="0" u="none" strike="noStrike" dirty="0">
                <a:solidFill>
                  <a:srgbClr val="000000"/>
                </a:solidFill>
                <a:effectLst/>
              </a:rPr>
              <a:t> Customized Solutions</a:t>
            </a:r>
            <a:r>
              <a:rPr lang="en-IN" sz="1600" dirty="0">
                <a:solidFill>
                  <a:srgbClr val="000000"/>
                </a:solidFill>
              </a:rPr>
              <a:t>,</a:t>
            </a:r>
            <a:r>
              <a:rPr lang="en-IN" sz="1600" i="0" u="none" strike="noStrike" dirty="0">
                <a:solidFill>
                  <a:srgbClr val="000000"/>
                </a:solidFill>
                <a:effectLst/>
              </a:rPr>
              <a:t> Efficient Problem-Solving</a:t>
            </a:r>
            <a:r>
              <a:rPr lang="en-IN" sz="1600" dirty="0">
                <a:solidFill>
                  <a:srgbClr val="000000"/>
                </a:solidFill>
              </a:rPr>
              <a:t>,</a:t>
            </a:r>
            <a:r>
              <a:rPr lang="en-IN" sz="1600" i="0" u="none" strike="noStrike" dirty="0">
                <a:solidFill>
                  <a:srgbClr val="000000"/>
                </a:solidFill>
                <a:effectLst/>
              </a:rPr>
              <a:t> Cross-Domain Applications</a:t>
            </a:r>
          </a:p>
          <a:p>
            <a:pPr algn="just"/>
            <a:r>
              <a:rPr lang="en-IN" sz="1600" i="0" u="none" strike="noStrike" dirty="0">
                <a:solidFill>
                  <a:srgbClr val="000000"/>
                </a:solidFill>
                <a:effectLst/>
              </a:rPr>
              <a:t>Threats</a:t>
            </a:r>
            <a:r>
              <a:rPr lang="en-IN" sz="1600" dirty="0">
                <a:solidFill>
                  <a:srgbClr val="000000"/>
                </a:solidFill>
              </a:rPr>
              <a:t>: </a:t>
            </a:r>
            <a:r>
              <a:rPr lang="en-IN" sz="1600" i="0" u="none" strike="noStrike" dirty="0">
                <a:solidFill>
                  <a:srgbClr val="000000"/>
                </a:solidFill>
                <a:effectLst/>
              </a:rPr>
              <a:t>Ethical and Regulatory Risks</a:t>
            </a:r>
            <a:r>
              <a:rPr lang="en-IN" sz="1600" dirty="0">
                <a:solidFill>
                  <a:srgbClr val="000000"/>
                </a:solidFill>
              </a:rPr>
              <a:t>, </a:t>
            </a:r>
            <a:r>
              <a:rPr lang="en-IN" sz="1600" i="0" u="none" strike="noStrike" dirty="0">
                <a:solidFill>
                  <a:srgbClr val="000000"/>
                </a:solidFill>
                <a:effectLst/>
              </a:rPr>
              <a:t>Dependency Risks</a:t>
            </a:r>
            <a:r>
              <a:rPr lang="en-IN" sz="1600" dirty="0">
                <a:solidFill>
                  <a:srgbClr val="000000"/>
                </a:solidFill>
              </a:rPr>
              <a:t>,</a:t>
            </a:r>
            <a:r>
              <a:rPr lang="en-IN" sz="1600" i="0" u="none" strike="noStrike" dirty="0">
                <a:solidFill>
                  <a:srgbClr val="000000"/>
                </a:solidFill>
                <a:effectLst/>
              </a:rPr>
              <a:t> Skills Gap</a:t>
            </a:r>
            <a:r>
              <a:rPr lang="en-IN" sz="1600" dirty="0">
                <a:solidFill>
                  <a:srgbClr val="000000"/>
                </a:solidFill>
              </a:rPr>
              <a:t>,</a:t>
            </a:r>
            <a:r>
              <a:rPr lang="en-IN" sz="1600" i="0" u="none" strike="noStrike" dirty="0">
                <a:solidFill>
                  <a:srgbClr val="000000"/>
                </a:solidFill>
                <a:effectLst/>
              </a:rPr>
              <a:t> Competitive Pressures</a:t>
            </a:r>
            <a:r>
              <a:rPr lang="en-IN" sz="1600" dirty="0">
                <a:solidFill>
                  <a:srgbClr val="000000"/>
                </a:solidFill>
              </a:rPr>
              <a:t>,</a:t>
            </a:r>
            <a:r>
              <a:rPr lang="en-IN" sz="1600" i="0" u="none" strike="noStrike" dirty="0">
                <a:solidFill>
                  <a:srgbClr val="000000"/>
                </a:solidFill>
                <a:effectLst/>
              </a:rPr>
              <a:t> Data Privacy and Security</a:t>
            </a:r>
            <a:endParaRPr lang="en-US" sz="2400" dirty="0"/>
          </a:p>
        </p:txBody>
      </p:sp>
    </p:spTree>
    <p:extLst>
      <p:ext uri="{BB962C8B-B14F-4D97-AF65-F5344CB8AC3E}">
        <p14:creationId xmlns:p14="http://schemas.microsoft.com/office/powerpoint/2010/main" val="35371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936C-9F46-FA2E-8ED3-EBA80E0EB0C3}"/>
              </a:ext>
            </a:extLst>
          </p:cNvPr>
          <p:cNvSpPr>
            <a:spLocks noGrp="1"/>
          </p:cNvSpPr>
          <p:nvPr>
            <p:ph type="title"/>
          </p:nvPr>
        </p:nvSpPr>
        <p:spPr>
          <a:xfrm>
            <a:off x="838200" y="365125"/>
            <a:ext cx="10515600" cy="612337"/>
          </a:xfrm>
        </p:spPr>
        <p:txBody>
          <a:bodyPr>
            <a:noAutofit/>
          </a:bodyPr>
          <a:lstStyle/>
          <a:p>
            <a:r>
              <a:rPr lang="en-IN" sz="1800" b="0" i="0" u="none" strike="noStrike" dirty="0">
                <a:solidFill>
                  <a:srgbClr val="000000"/>
                </a:solidFill>
                <a:effectLst/>
                <a:latin typeface="-webkit-standard"/>
              </a:rPr>
              <a:t>Develop a user persona for a potential customer who could benefit from </a:t>
            </a:r>
            <a:r>
              <a:rPr lang="en-IN" sz="1800" b="0" i="0" u="none" strike="noStrike" dirty="0" err="1">
                <a:solidFill>
                  <a:srgbClr val="000000"/>
                </a:solidFill>
                <a:effectLst/>
                <a:latin typeface="-webkit-standard"/>
              </a:rPr>
              <a:t>OpenAI</a:t>
            </a:r>
            <a:r>
              <a:rPr lang="en-IN" sz="1800" b="0" i="0" u="none" strike="noStrike" dirty="0">
                <a:solidFill>
                  <a:srgbClr val="000000"/>
                </a:solidFill>
                <a:effectLst/>
                <a:latin typeface="-webkit-standard"/>
              </a:rPr>
              <a:t> applications in health care industry</a:t>
            </a:r>
            <a:endParaRPr lang="en-US" sz="1800" dirty="0"/>
          </a:p>
        </p:txBody>
      </p:sp>
      <p:sp>
        <p:nvSpPr>
          <p:cNvPr id="3" name="Content Placeholder 2">
            <a:extLst>
              <a:ext uri="{FF2B5EF4-FFF2-40B4-BE49-F238E27FC236}">
                <a16:creationId xmlns:a16="http://schemas.microsoft.com/office/drawing/2014/main" id="{E1697532-9004-C1E8-DE9E-C489A0CE4753}"/>
              </a:ext>
            </a:extLst>
          </p:cNvPr>
          <p:cNvSpPr>
            <a:spLocks noGrp="1"/>
          </p:cNvSpPr>
          <p:nvPr>
            <p:ph idx="1"/>
          </p:nvPr>
        </p:nvSpPr>
        <p:spPr>
          <a:xfrm>
            <a:off x="838200" y="977462"/>
            <a:ext cx="10515600" cy="5199501"/>
          </a:xfrm>
        </p:spPr>
        <p:txBody>
          <a:bodyPr>
            <a:normAutofit/>
          </a:bodyPr>
          <a:lstStyle/>
          <a:p>
            <a:r>
              <a:rPr lang="en-IN" sz="1050" b="1" i="0" u="none" strike="noStrike" dirty="0">
                <a:solidFill>
                  <a:srgbClr val="000000"/>
                </a:solidFill>
                <a:effectLst/>
              </a:rPr>
              <a:t>Name:</a:t>
            </a:r>
            <a:r>
              <a:rPr lang="en-IN" sz="1050" b="0" i="0" u="none" strike="noStrike" dirty="0">
                <a:solidFill>
                  <a:srgbClr val="000000"/>
                </a:solidFill>
                <a:effectLst/>
                <a:latin typeface="-webkit-standard"/>
              </a:rPr>
              <a:t> </a:t>
            </a:r>
            <a:r>
              <a:rPr lang="en-IN" sz="1050" b="0" i="0" u="none" strike="noStrike" dirty="0" err="1">
                <a:solidFill>
                  <a:srgbClr val="000000"/>
                </a:solidFill>
                <a:effectLst/>
                <a:latin typeface="-webkit-standard"/>
              </a:rPr>
              <a:t>Dr.</a:t>
            </a:r>
            <a:r>
              <a:rPr lang="en-IN" sz="1050" b="0" i="0" u="none" strike="noStrike" dirty="0">
                <a:solidFill>
                  <a:srgbClr val="000000"/>
                </a:solidFill>
                <a:effectLst/>
                <a:latin typeface="-webkit-standard"/>
              </a:rPr>
              <a:t> Sarah Patel</a:t>
            </a:r>
          </a:p>
          <a:p>
            <a:pPr algn="l"/>
            <a:r>
              <a:rPr lang="en-IN" sz="1050" b="1" i="0" u="none" strike="noStrike" dirty="0">
                <a:solidFill>
                  <a:srgbClr val="000000"/>
                </a:solidFill>
                <a:effectLst/>
              </a:rPr>
              <a:t>Background:</a:t>
            </a:r>
            <a:r>
              <a:rPr lang="en-IN" sz="1050" b="0" i="0" u="none" strike="noStrike" dirty="0">
                <a:solidFill>
                  <a:srgbClr val="000000"/>
                </a:solidFill>
                <a:effectLst/>
                <a:latin typeface="-webkit-standard"/>
              </a:rPr>
              <a:t> </a:t>
            </a:r>
            <a:r>
              <a:rPr lang="en-IN" sz="1050" b="0" i="0" u="none" strike="noStrike" dirty="0" err="1">
                <a:solidFill>
                  <a:srgbClr val="000000"/>
                </a:solidFill>
                <a:effectLst/>
                <a:latin typeface="-webkit-standard"/>
              </a:rPr>
              <a:t>Dr.</a:t>
            </a:r>
            <a:r>
              <a:rPr lang="en-IN" sz="1050" b="0" i="0" u="none" strike="noStrike" dirty="0">
                <a:solidFill>
                  <a:srgbClr val="000000"/>
                </a:solidFill>
                <a:effectLst/>
                <a:latin typeface="-webkit-standard"/>
              </a:rPr>
              <a:t> Sarah Patel is a 38-year-old general practitioner (GP) with over 10 years of experience working in a busy urban medical clinic. She is passionate about providing high-quality, personalized care to her patients and staying updated on the latest advancements in healthcare technology.</a:t>
            </a:r>
            <a:r>
              <a:rPr lang="en-IN" sz="1050" b="1" i="0" u="none" strike="noStrike" dirty="0">
                <a:solidFill>
                  <a:srgbClr val="000000"/>
                </a:solidFill>
                <a:effectLst/>
              </a:rPr>
              <a:t> </a:t>
            </a:r>
          </a:p>
          <a:p>
            <a:pPr algn="l"/>
            <a:r>
              <a:rPr lang="en-IN" sz="1050" b="1" i="0" u="none" strike="noStrike" dirty="0">
                <a:solidFill>
                  <a:srgbClr val="000000"/>
                </a:solidFill>
                <a:effectLst/>
              </a:rPr>
              <a:t>Goals and Needs:</a:t>
            </a:r>
            <a:endParaRPr lang="en-IN" sz="1050" b="0" i="0" u="none" strike="noStrike" dirty="0">
              <a:solidFill>
                <a:srgbClr val="000000"/>
              </a:solidFill>
              <a:effectLst/>
            </a:endParaRPr>
          </a:p>
          <a:p>
            <a:pPr algn="l">
              <a:buFont typeface="+mj-lt"/>
              <a:buAutoNum type="arabicPeriod"/>
            </a:pPr>
            <a:r>
              <a:rPr lang="en-IN" sz="1050" b="1" i="0" u="none" strike="noStrike" dirty="0">
                <a:solidFill>
                  <a:srgbClr val="000000"/>
                </a:solidFill>
                <a:effectLst/>
              </a:rPr>
              <a:t>Efficient Patient Care</a:t>
            </a:r>
            <a:r>
              <a:rPr lang="en-IN" sz="1050" b="0" i="0" u="none" strike="noStrike" dirty="0">
                <a:solidFill>
                  <a:srgbClr val="000000"/>
                </a:solidFill>
                <a:effectLst/>
              </a:rPr>
              <a:t>: </a:t>
            </a:r>
            <a:r>
              <a:rPr lang="en-IN" sz="1050" b="0" i="0" u="none" strike="noStrike" dirty="0" err="1">
                <a:solidFill>
                  <a:srgbClr val="000000"/>
                </a:solidFill>
                <a:effectLst/>
              </a:rPr>
              <a:t>Dr.</a:t>
            </a:r>
            <a:r>
              <a:rPr lang="en-IN" sz="1050" b="0" i="0" u="none" strike="noStrike" dirty="0">
                <a:solidFill>
                  <a:srgbClr val="000000"/>
                </a:solidFill>
                <a:effectLst/>
              </a:rPr>
              <a:t> Patel wants to optimize her workflow and provide efficient, timely care to her patients while managing a high volume of appointments and medical inquiries.</a:t>
            </a:r>
          </a:p>
          <a:p>
            <a:pPr algn="l">
              <a:buFont typeface="+mj-lt"/>
              <a:buAutoNum type="arabicPeriod"/>
            </a:pPr>
            <a:r>
              <a:rPr lang="en-IN" sz="1050" b="1" i="0" u="none" strike="noStrike" dirty="0">
                <a:solidFill>
                  <a:srgbClr val="000000"/>
                </a:solidFill>
                <a:effectLst/>
              </a:rPr>
              <a:t>Diagnostic Accuracy</a:t>
            </a:r>
            <a:r>
              <a:rPr lang="en-IN" sz="1050" b="0" i="0" u="none" strike="noStrike" dirty="0">
                <a:solidFill>
                  <a:srgbClr val="000000"/>
                </a:solidFill>
                <a:effectLst/>
              </a:rPr>
              <a:t>: She aims to enhance diagnostic accuracy and treatment effectiveness by leveraging advanced technologies and data-driven insights in her clinical practice.</a:t>
            </a:r>
          </a:p>
          <a:p>
            <a:pPr algn="l">
              <a:buFont typeface="+mj-lt"/>
              <a:buAutoNum type="arabicPeriod"/>
            </a:pPr>
            <a:r>
              <a:rPr lang="en-IN" sz="1050" b="1" i="0" u="none" strike="noStrike" dirty="0">
                <a:solidFill>
                  <a:srgbClr val="000000"/>
                </a:solidFill>
                <a:effectLst/>
              </a:rPr>
              <a:t>Continuous Learning</a:t>
            </a:r>
            <a:r>
              <a:rPr lang="en-IN" sz="1050" b="0" i="0" u="none" strike="noStrike" dirty="0">
                <a:solidFill>
                  <a:srgbClr val="000000"/>
                </a:solidFill>
                <a:effectLst/>
              </a:rPr>
              <a:t>: </a:t>
            </a:r>
            <a:r>
              <a:rPr lang="en-IN" sz="1050" b="0" i="0" u="none" strike="noStrike" dirty="0" err="1">
                <a:solidFill>
                  <a:srgbClr val="000000"/>
                </a:solidFill>
                <a:effectLst/>
              </a:rPr>
              <a:t>Dr.</a:t>
            </a:r>
            <a:r>
              <a:rPr lang="en-IN" sz="1050" b="0" i="0" u="none" strike="noStrike" dirty="0">
                <a:solidFill>
                  <a:srgbClr val="000000"/>
                </a:solidFill>
                <a:effectLst/>
              </a:rPr>
              <a:t> Patel is committed to lifelong learning and seeks opportunities to expand her medical knowledge and skills, especially in emerging fields such as artificial intelligence and predictive analytics.</a:t>
            </a:r>
          </a:p>
          <a:p>
            <a:pPr algn="l">
              <a:buFont typeface="+mj-lt"/>
              <a:buAutoNum type="arabicPeriod"/>
            </a:pPr>
            <a:r>
              <a:rPr lang="en-IN" sz="1050" b="1" i="0" u="none" strike="noStrike" dirty="0">
                <a:solidFill>
                  <a:srgbClr val="000000"/>
                </a:solidFill>
                <a:effectLst/>
              </a:rPr>
              <a:t>Work-Life Balance</a:t>
            </a:r>
            <a:r>
              <a:rPr lang="en-IN" sz="1050" b="0" i="0" u="none" strike="noStrike" dirty="0">
                <a:solidFill>
                  <a:srgbClr val="000000"/>
                </a:solidFill>
                <a:effectLst/>
              </a:rPr>
              <a:t>: As a working mother, </a:t>
            </a:r>
            <a:r>
              <a:rPr lang="en-IN" sz="1050" b="0" i="0" u="none" strike="noStrike" dirty="0" err="1">
                <a:solidFill>
                  <a:srgbClr val="000000"/>
                </a:solidFill>
                <a:effectLst/>
              </a:rPr>
              <a:t>Dr.</a:t>
            </a:r>
            <a:r>
              <a:rPr lang="en-IN" sz="1050" b="0" i="0" u="none" strike="noStrike" dirty="0">
                <a:solidFill>
                  <a:srgbClr val="000000"/>
                </a:solidFill>
                <a:effectLst/>
              </a:rPr>
              <a:t> Patel values tools and resources that help her balance her professional responsibilities with her personal life and family commitments.</a:t>
            </a:r>
          </a:p>
          <a:p>
            <a:pPr algn="l">
              <a:buFont typeface="+mj-lt"/>
              <a:buAutoNum type="arabicPeriod"/>
            </a:pPr>
            <a:r>
              <a:rPr lang="en-IN" sz="1050" b="1" i="0" u="none" strike="noStrike" dirty="0">
                <a:solidFill>
                  <a:srgbClr val="000000"/>
                </a:solidFill>
                <a:effectLst/>
              </a:rPr>
              <a:t>Patient Engagement</a:t>
            </a:r>
            <a:r>
              <a:rPr lang="en-IN" sz="1050" b="0" i="0" u="none" strike="noStrike" dirty="0">
                <a:solidFill>
                  <a:srgbClr val="000000"/>
                </a:solidFill>
                <a:effectLst/>
              </a:rPr>
              <a:t>: She is interested in tools that enhance patient engagement, education, and empowerment, fostering collaborative decision-making and proactive healthcare management.</a:t>
            </a:r>
          </a:p>
          <a:p>
            <a:pPr algn="l"/>
            <a:r>
              <a:rPr lang="en-IN" sz="1050" b="1" i="0" u="none" strike="noStrike" dirty="0">
                <a:solidFill>
                  <a:srgbClr val="000000"/>
                </a:solidFill>
                <a:effectLst/>
              </a:rPr>
              <a:t>Challenges:</a:t>
            </a:r>
            <a:endParaRPr lang="en-IN" sz="1050" b="0" i="0" u="none" strike="noStrike" dirty="0">
              <a:solidFill>
                <a:srgbClr val="000000"/>
              </a:solidFill>
              <a:effectLst/>
            </a:endParaRPr>
          </a:p>
          <a:p>
            <a:pPr algn="l">
              <a:buFont typeface="+mj-lt"/>
              <a:buAutoNum type="arabicPeriod"/>
            </a:pPr>
            <a:r>
              <a:rPr lang="en-IN" sz="1050" b="1" i="0" u="none" strike="noStrike" dirty="0">
                <a:solidFill>
                  <a:srgbClr val="000000"/>
                </a:solidFill>
                <a:effectLst/>
              </a:rPr>
              <a:t>Time Constraints</a:t>
            </a:r>
            <a:r>
              <a:rPr lang="en-IN" sz="1050" b="0" i="0" u="none" strike="noStrike" dirty="0">
                <a:solidFill>
                  <a:srgbClr val="000000"/>
                </a:solidFill>
                <a:effectLst/>
              </a:rPr>
              <a:t>: </a:t>
            </a:r>
            <a:r>
              <a:rPr lang="en-IN" sz="1050" b="0" i="0" u="none" strike="noStrike" dirty="0" err="1">
                <a:solidFill>
                  <a:srgbClr val="000000"/>
                </a:solidFill>
                <a:effectLst/>
              </a:rPr>
              <a:t>Dr.</a:t>
            </a:r>
            <a:r>
              <a:rPr lang="en-IN" sz="1050" b="0" i="0" u="none" strike="noStrike" dirty="0">
                <a:solidFill>
                  <a:srgbClr val="000000"/>
                </a:solidFill>
                <a:effectLst/>
              </a:rPr>
              <a:t> Patel faces time constraints and competing priorities in her practice, making it challenging to stay updated on the latest medical research and technology trends.</a:t>
            </a:r>
          </a:p>
          <a:p>
            <a:pPr algn="l">
              <a:buFont typeface="+mj-lt"/>
              <a:buAutoNum type="arabicPeriod"/>
            </a:pPr>
            <a:r>
              <a:rPr lang="en-IN" sz="1050" b="1" i="0" u="none" strike="noStrike" dirty="0">
                <a:solidFill>
                  <a:srgbClr val="000000"/>
                </a:solidFill>
                <a:effectLst/>
              </a:rPr>
              <a:t>Information Overload</a:t>
            </a:r>
            <a:r>
              <a:rPr lang="en-IN" sz="1050" b="0" i="0" u="none" strike="noStrike" dirty="0">
                <a:solidFill>
                  <a:srgbClr val="000000"/>
                </a:solidFill>
                <a:effectLst/>
              </a:rPr>
              <a:t>: She is inundated with vast amounts of patient data, medical literature, and administrative tasks, requiring efficient tools to streamline information management and decision-making processes.</a:t>
            </a:r>
          </a:p>
          <a:p>
            <a:pPr algn="l">
              <a:buFont typeface="+mj-lt"/>
              <a:buAutoNum type="arabicPeriod"/>
            </a:pPr>
            <a:r>
              <a:rPr lang="en-IN" sz="1050" b="1" i="0" u="none" strike="noStrike" dirty="0">
                <a:solidFill>
                  <a:srgbClr val="000000"/>
                </a:solidFill>
                <a:effectLst/>
              </a:rPr>
              <a:t>Complex Cases</a:t>
            </a:r>
            <a:r>
              <a:rPr lang="en-IN" sz="1050" b="0" i="0" u="none" strike="noStrike" dirty="0">
                <a:solidFill>
                  <a:srgbClr val="000000"/>
                </a:solidFill>
                <a:effectLst/>
              </a:rPr>
              <a:t>: </a:t>
            </a:r>
            <a:r>
              <a:rPr lang="en-IN" sz="1050" b="0" i="0" u="none" strike="noStrike" dirty="0" err="1">
                <a:solidFill>
                  <a:srgbClr val="000000"/>
                </a:solidFill>
                <a:effectLst/>
              </a:rPr>
              <a:t>Dr.</a:t>
            </a:r>
            <a:r>
              <a:rPr lang="en-IN" sz="1050" b="0" i="0" u="none" strike="noStrike" dirty="0">
                <a:solidFill>
                  <a:srgbClr val="000000"/>
                </a:solidFill>
                <a:effectLst/>
              </a:rPr>
              <a:t> Patel encounters complex medical cases and rare conditions in her diverse patient population, necessitating access to specialized expertise, diagnostic support, and treatment recommendations.</a:t>
            </a:r>
          </a:p>
          <a:p>
            <a:pPr>
              <a:buFont typeface="+mj-lt"/>
              <a:buAutoNum type="arabicPeriod"/>
            </a:pPr>
            <a:r>
              <a:rPr lang="en-IN" sz="1050" dirty="0">
                <a:solidFill>
                  <a:srgbClr val="000000"/>
                </a:solidFill>
              </a:rPr>
              <a:t> </a:t>
            </a:r>
            <a:r>
              <a:rPr lang="en-IN" sz="1050" b="1" i="0" u="none" strike="noStrike" dirty="0">
                <a:solidFill>
                  <a:srgbClr val="000000"/>
                </a:solidFill>
                <a:effectLst/>
              </a:rPr>
              <a:t>Regulatory Compliance</a:t>
            </a:r>
            <a:r>
              <a:rPr lang="en-IN" sz="1050" b="0" i="0" u="none" strike="noStrike" dirty="0">
                <a:solidFill>
                  <a:srgbClr val="000000"/>
                </a:solidFill>
                <a:effectLst/>
                <a:latin typeface="-webkit-standard"/>
              </a:rPr>
              <a:t>: She must adhere to strict regulatory requirements, privacy laws, and ethical standards in her medical practice, ensuring the confidentiality and security of patient information.</a:t>
            </a:r>
            <a:endParaRPr lang="en-US" sz="1400" dirty="0"/>
          </a:p>
          <a:p>
            <a:pPr algn="l">
              <a:buFont typeface="+mj-lt"/>
              <a:buAutoNum type="arabicPeriod"/>
            </a:pPr>
            <a:endParaRPr lang="en-IN" sz="1050" b="0" i="0" u="none" strike="noStrike" dirty="0">
              <a:solidFill>
                <a:srgbClr val="000000"/>
              </a:solidFill>
              <a:effectLst/>
            </a:endParaRPr>
          </a:p>
          <a:p>
            <a:pPr algn="l">
              <a:buFont typeface="+mj-lt"/>
              <a:buAutoNum type="arabicPeriod"/>
            </a:pPr>
            <a:endParaRPr lang="en-IN" sz="1050" b="0" i="0" u="none" strike="noStrike" dirty="0">
              <a:solidFill>
                <a:srgbClr val="000000"/>
              </a:solidFill>
              <a:effectLst/>
            </a:endParaRPr>
          </a:p>
        </p:txBody>
      </p:sp>
    </p:spTree>
    <p:extLst>
      <p:ext uri="{BB962C8B-B14F-4D97-AF65-F5344CB8AC3E}">
        <p14:creationId xmlns:p14="http://schemas.microsoft.com/office/powerpoint/2010/main" val="266705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2845-A300-CB0E-3455-4A782E84D922}"/>
              </a:ext>
            </a:extLst>
          </p:cNvPr>
          <p:cNvSpPr>
            <a:spLocks noGrp="1"/>
          </p:cNvSpPr>
          <p:nvPr>
            <p:ph type="title"/>
          </p:nvPr>
        </p:nvSpPr>
        <p:spPr>
          <a:xfrm>
            <a:off x="838200" y="365125"/>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EBDAE3B-85FC-AE70-0BBF-CC06CB13DCC1}"/>
              </a:ext>
            </a:extLst>
          </p:cNvPr>
          <p:cNvSpPr>
            <a:spLocks noGrp="1"/>
          </p:cNvSpPr>
          <p:nvPr>
            <p:ph idx="1"/>
          </p:nvPr>
        </p:nvSpPr>
        <p:spPr>
          <a:xfrm>
            <a:off x="838200" y="515007"/>
            <a:ext cx="10515600" cy="5661956"/>
          </a:xfrm>
        </p:spPr>
        <p:txBody>
          <a:bodyPr>
            <a:normAutofit lnSpcReduction="10000"/>
          </a:bodyPr>
          <a:lstStyle/>
          <a:p>
            <a:pPr algn="l"/>
            <a:r>
              <a:rPr lang="en-IN" sz="1400" b="1" i="0" u="none" strike="noStrike" dirty="0">
                <a:solidFill>
                  <a:srgbClr val="000000"/>
                </a:solidFill>
                <a:effectLst/>
              </a:rPr>
              <a:t>How </a:t>
            </a:r>
            <a:r>
              <a:rPr lang="en-IN" sz="1400" b="1" i="0" u="none" strike="noStrike" dirty="0" err="1">
                <a:solidFill>
                  <a:srgbClr val="000000"/>
                </a:solidFill>
                <a:effectLst/>
              </a:rPr>
              <a:t>OpenAI</a:t>
            </a:r>
            <a:r>
              <a:rPr lang="en-IN" sz="1400" b="1" i="0" u="none" strike="noStrike" dirty="0">
                <a:solidFill>
                  <a:srgbClr val="000000"/>
                </a:solidFill>
                <a:effectLst/>
              </a:rPr>
              <a:t> Can Help:</a:t>
            </a:r>
            <a:endParaRPr lang="en-IN" sz="1400" b="0" i="0" u="none" strike="noStrike" dirty="0">
              <a:solidFill>
                <a:srgbClr val="000000"/>
              </a:solidFill>
              <a:effectLst/>
            </a:endParaRPr>
          </a:p>
          <a:p>
            <a:pPr algn="l">
              <a:buFont typeface="+mj-lt"/>
              <a:buAutoNum type="arabicPeriod"/>
            </a:pPr>
            <a:r>
              <a:rPr lang="en-IN" sz="1400" b="1" i="0" u="none" strike="noStrike" dirty="0">
                <a:solidFill>
                  <a:srgbClr val="000000"/>
                </a:solidFill>
                <a:effectLst/>
              </a:rPr>
              <a:t>Clinical Decision Support</a:t>
            </a:r>
            <a:r>
              <a:rPr lang="en-IN" sz="1400" b="0" i="0" u="none" strike="noStrike" dirty="0">
                <a:solidFill>
                  <a:srgbClr val="000000"/>
                </a:solidFill>
                <a:effectLst/>
              </a:rPr>
              <a:t>: </a:t>
            </a:r>
            <a:r>
              <a:rPr lang="en-IN" sz="1400" b="0" i="0" u="none" strike="noStrike" dirty="0" err="1">
                <a:solidFill>
                  <a:srgbClr val="000000"/>
                </a:solidFill>
                <a:effectLst/>
              </a:rPr>
              <a:t>OpenAI</a:t>
            </a:r>
            <a:r>
              <a:rPr lang="en-IN" sz="1400" b="0" i="0" u="none" strike="noStrike" dirty="0">
                <a:solidFill>
                  <a:srgbClr val="000000"/>
                </a:solidFill>
                <a:effectLst/>
              </a:rPr>
              <a:t> applications can provide </a:t>
            </a:r>
            <a:r>
              <a:rPr lang="en-IN" sz="1400" b="0" i="0" u="none" strike="noStrike" dirty="0" err="1">
                <a:solidFill>
                  <a:srgbClr val="000000"/>
                </a:solidFill>
                <a:effectLst/>
              </a:rPr>
              <a:t>Dr.</a:t>
            </a:r>
            <a:r>
              <a:rPr lang="en-IN" sz="1400" b="0" i="0" u="none" strike="noStrike" dirty="0">
                <a:solidFill>
                  <a:srgbClr val="000000"/>
                </a:solidFill>
                <a:effectLst/>
              </a:rPr>
              <a:t> Patel with real-time clinical decision support, aiding in differential diagnosis, treatment planning, and medication management based on evidence-based guidelines and patient-specific data.</a:t>
            </a:r>
          </a:p>
          <a:p>
            <a:pPr algn="l">
              <a:buFont typeface="+mj-lt"/>
              <a:buAutoNum type="arabicPeriod"/>
            </a:pPr>
            <a:r>
              <a:rPr lang="en-IN" sz="1400" b="1" i="0" u="none" strike="noStrike" dirty="0">
                <a:solidFill>
                  <a:srgbClr val="000000"/>
                </a:solidFill>
                <a:effectLst/>
              </a:rPr>
              <a:t>Predictive Analytics</a:t>
            </a:r>
            <a:r>
              <a:rPr lang="en-IN" sz="1400" b="0" i="0" u="none" strike="noStrike" dirty="0">
                <a:solidFill>
                  <a:srgbClr val="000000"/>
                </a:solidFill>
                <a:effectLst/>
              </a:rPr>
              <a:t>: </a:t>
            </a:r>
            <a:r>
              <a:rPr lang="en-IN" sz="1400" b="0" i="0" u="none" strike="noStrike" dirty="0" err="1">
                <a:solidFill>
                  <a:srgbClr val="000000"/>
                </a:solidFill>
                <a:effectLst/>
              </a:rPr>
              <a:t>OpenAI</a:t>
            </a:r>
            <a:r>
              <a:rPr lang="en-IN" sz="1400" b="0" i="0" u="none" strike="noStrike" dirty="0">
                <a:solidFill>
                  <a:srgbClr val="000000"/>
                </a:solidFill>
                <a:effectLst/>
              </a:rPr>
              <a:t> algorithms can </a:t>
            </a:r>
            <a:r>
              <a:rPr lang="en-IN" sz="1400" b="0" i="0" u="none" strike="noStrike" dirty="0" err="1">
                <a:solidFill>
                  <a:srgbClr val="000000"/>
                </a:solidFill>
                <a:effectLst/>
              </a:rPr>
              <a:t>analyze</a:t>
            </a:r>
            <a:r>
              <a:rPr lang="en-IN" sz="1400" b="0" i="0" u="none" strike="noStrike" dirty="0">
                <a:solidFill>
                  <a:srgbClr val="000000"/>
                </a:solidFill>
                <a:effectLst/>
              </a:rPr>
              <a:t> large-scale patient data to identify disease patterns, predict health outcomes, and stratify patient risk, enabling early intervention and personalized preventive care strategies.</a:t>
            </a:r>
          </a:p>
          <a:p>
            <a:pPr algn="l">
              <a:buFont typeface="+mj-lt"/>
              <a:buAutoNum type="arabicPeriod"/>
            </a:pPr>
            <a:r>
              <a:rPr lang="en-IN" sz="1400" b="1" i="0" u="none" strike="noStrike" dirty="0">
                <a:solidFill>
                  <a:srgbClr val="000000"/>
                </a:solidFill>
                <a:effectLst/>
              </a:rPr>
              <a:t>Natural Language Processing (NLP)</a:t>
            </a:r>
            <a:r>
              <a:rPr lang="en-IN" sz="1400" b="0" i="0" u="none" strike="noStrike" dirty="0">
                <a:solidFill>
                  <a:srgbClr val="000000"/>
                </a:solidFill>
                <a:effectLst/>
              </a:rPr>
              <a:t>: </a:t>
            </a:r>
            <a:r>
              <a:rPr lang="en-IN" sz="1400" b="0" i="0" u="none" strike="noStrike" dirty="0" err="1">
                <a:solidFill>
                  <a:srgbClr val="000000"/>
                </a:solidFill>
                <a:effectLst/>
              </a:rPr>
              <a:t>OpenAI's</a:t>
            </a:r>
            <a:r>
              <a:rPr lang="en-IN" sz="1400" b="0" i="0" u="none" strike="noStrike" dirty="0">
                <a:solidFill>
                  <a:srgbClr val="000000"/>
                </a:solidFill>
                <a:effectLst/>
              </a:rPr>
              <a:t> NLP capabilities can assist </a:t>
            </a:r>
            <a:r>
              <a:rPr lang="en-IN" sz="1400" b="0" i="0" u="none" strike="noStrike" dirty="0" err="1">
                <a:solidFill>
                  <a:srgbClr val="000000"/>
                </a:solidFill>
                <a:effectLst/>
              </a:rPr>
              <a:t>Dr.</a:t>
            </a:r>
            <a:r>
              <a:rPr lang="en-IN" sz="1400" b="0" i="0" u="none" strike="noStrike" dirty="0">
                <a:solidFill>
                  <a:srgbClr val="000000"/>
                </a:solidFill>
                <a:effectLst/>
              </a:rPr>
              <a:t> Patel in </a:t>
            </a:r>
            <a:r>
              <a:rPr lang="en-IN" sz="1400" b="0" i="0" u="none" strike="noStrike" dirty="0" err="1">
                <a:solidFill>
                  <a:srgbClr val="000000"/>
                </a:solidFill>
                <a:effectLst/>
              </a:rPr>
              <a:t>analyzing</a:t>
            </a:r>
            <a:r>
              <a:rPr lang="en-IN" sz="1400" b="0" i="0" u="none" strike="noStrike" dirty="0">
                <a:solidFill>
                  <a:srgbClr val="000000"/>
                </a:solidFill>
                <a:effectLst/>
              </a:rPr>
              <a:t> unstructured medical text, such as clinical notes, research articles, and patient communications, extracting relevant information and generating actionable insights.</a:t>
            </a:r>
          </a:p>
          <a:p>
            <a:pPr algn="l">
              <a:buFont typeface="+mj-lt"/>
              <a:buAutoNum type="arabicPeriod"/>
            </a:pPr>
            <a:r>
              <a:rPr lang="en-IN" sz="1400" b="1" i="0" u="none" strike="noStrike" dirty="0">
                <a:solidFill>
                  <a:srgbClr val="000000"/>
                </a:solidFill>
                <a:effectLst/>
              </a:rPr>
              <a:t>Workflow Optimization</a:t>
            </a:r>
            <a:r>
              <a:rPr lang="en-IN" sz="1400" b="0" i="0" u="none" strike="noStrike" dirty="0">
                <a:solidFill>
                  <a:srgbClr val="000000"/>
                </a:solidFill>
                <a:effectLst/>
              </a:rPr>
              <a:t>: </a:t>
            </a:r>
            <a:r>
              <a:rPr lang="en-IN" sz="1400" b="0" i="0" u="none" strike="noStrike" dirty="0" err="1">
                <a:solidFill>
                  <a:srgbClr val="000000"/>
                </a:solidFill>
                <a:effectLst/>
              </a:rPr>
              <a:t>OpenAI</a:t>
            </a:r>
            <a:r>
              <a:rPr lang="en-IN" sz="1400" b="0" i="0" u="none" strike="noStrike" dirty="0">
                <a:solidFill>
                  <a:srgbClr val="000000"/>
                </a:solidFill>
                <a:effectLst/>
              </a:rPr>
              <a:t>-powered automation tools can streamline administrative tasks, appointment scheduling, and documentation processes, allowing </a:t>
            </a:r>
            <a:r>
              <a:rPr lang="en-IN" sz="1400" b="0" i="0" u="none" strike="noStrike" dirty="0" err="1">
                <a:solidFill>
                  <a:srgbClr val="000000"/>
                </a:solidFill>
                <a:effectLst/>
              </a:rPr>
              <a:t>Dr.</a:t>
            </a:r>
            <a:r>
              <a:rPr lang="en-IN" sz="1400" b="0" i="0" u="none" strike="noStrike" dirty="0">
                <a:solidFill>
                  <a:srgbClr val="000000"/>
                </a:solidFill>
                <a:effectLst/>
              </a:rPr>
              <a:t> Patel to focus more on patient care and professional development.</a:t>
            </a:r>
          </a:p>
          <a:p>
            <a:pPr algn="l">
              <a:buFont typeface="+mj-lt"/>
              <a:buAutoNum type="arabicPeriod"/>
            </a:pPr>
            <a:r>
              <a:rPr lang="en-IN" sz="1400" b="1" i="0" u="none" strike="noStrike" dirty="0">
                <a:solidFill>
                  <a:srgbClr val="000000"/>
                </a:solidFill>
                <a:effectLst/>
              </a:rPr>
              <a:t>Patient Engagement Solutions</a:t>
            </a:r>
            <a:r>
              <a:rPr lang="en-IN" sz="1400" b="0" i="0" u="none" strike="noStrike" dirty="0">
                <a:solidFill>
                  <a:srgbClr val="000000"/>
                </a:solidFill>
                <a:effectLst/>
              </a:rPr>
              <a:t>: </a:t>
            </a:r>
            <a:r>
              <a:rPr lang="en-IN" sz="1400" b="0" i="0" u="none" strike="noStrike" dirty="0" err="1">
                <a:solidFill>
                  <a:srgbClr val="000000"/>
                </a:solidFill>
                <a:effectLst/>
              </a:rPr>
              <a:t>OpenAI</a:t>
            </a:r>
            <a:r>
              <a:rPr lang="en-IN" sz="1400" b="0" i="0" u="none" strike="noStrike" dirty="0">
                <a:solidFill>
                  <a:srgbClr val="000000"/>
                </a:solidFill>
                <a:effectLst/>
              </a:rPr>
              <a:t> applications can facilitate patient education, communication, and self-management through interactive chatbots, virtual assistants, and personalized health recommendations, promoting active engagement and adherence to treatment plans.</a:t>
            </a:r>
          </a:p>
          <a:p>
            <a:endParaRPr lang="en-US" sz="1800" dirty="0"/>
          </a:p>
          <a:p>
            <a:r>
              <a:rPr lang="en-IN" sz="1600" b="1" i="0" u="none" strike="noStrike" dirty="0">
                <a:solidFill>
                  <a:srgbClr val="000000"/>
                </a:solidFill>
                <a:effectLst/>
              </a:rPr>
              <a:t>Market Size and Growth Projection :</a:t>
            </a:r>
            <a:endParaRPr lang="en-US" sz="1200" b="1" i="0" u="none" strike="noStrike" dirty="0">
              <a:solidFill>
                <a:srgbClr val="000000"/>
              </a:solidFill>
              <a:effectLst/>
            </a:endParaRPr>
          </a:p>
          <a:p>
            <a:r>
              <a:rPr lang="en-IN" sz="1050" b="0" i="0" u="none" strike="noStrike" dirty="0">
                <a:solidFill>
                  <a:srgbClr val="000000"/>
                </a:solidFill>
                <a:effectLst/>
              </a:rPr>
              <a:t>Estimating the market size for </a:t>
            </a:r>
            <a:r>
              <a:rPr lang="en-IN" sz="1050" b="0" i="0" u="none" strike="noStrike" dirty="0" err="1">
                <a:solidFill>
                  <a:srgbClr val="000000"/>
                </a:solidFill>
                <a:effectLst/>
              </a:rPr>
              <a:t>OpenAI</a:t>
            </a:r>
            <a:r>
              <a:rPr lang="en-IN" sz="1050" b="0" i="0" u="none" strike="noStrike" dirty="0">
                <a:solidFill>
                  <a:srgbClr val="000000"/>
                </a:solidFill>
                <a:effectLst/>
              </a:rPr>
              <a:t> applications in the healthcare industry involves </a:t>
            </a:r>
            <a:r>
              <a:rPr lang="en-IN" sz="1050" b="0" i="0" u="none" strike="noStrike" dirty="0" err="1">
                <a:solidFill>
                  <a:srgbClr val="000000"/>
                </a:solidFill>
                <a:effectLst/>
              </a:rPr>
              <a:t>analyzing</a:t>
            </a:r>
            <a:r>
              <a:rPr lang="en-IN" sz="1050" b="0" i="0" u="none" strike="noStrike" dirty="0">
                <a:solidFill>
                  <a:srgbClr val="000000"/>
                </a:solidFill>
                <a:effectLst/>
              </a:rPr>
              <a:t> various factors such as adoption rates, technological advancements, and market trends.</a:t>
            </a:r>
          </a:p>
          <a:p>
            <a:r>
              <a:rPr lang="en-IN" sz="1050" b="1" dirty="0"/>
              <a:t>Adoption Rates</a:t>
            </a:r>
            <a:r>
              <a:rPr lang="en-IN" sz="1050" dirty="0"/>
              <a:t>: The adoption of AI applications in healthcare has been steadily increasing over the past decade, driven by factors such as the need for improved efficiency, cost reduction, and enhanced patient care. According to a report by Accenture, the global AI healthcare market is projected to reach $6.6 billion by 2021, growing at a CAGR of 40% from 2014 to 2021.</a:t>
            </a:r>
          </a:p>
          <a:p>
            <a:r>
              <a:rPr lang="en-IN" sz="1050" b="1" dirty="0"/>
              <a:t>Technological Advancements</a:t>
            </a:r>
            <a:r>
              <a:rPr lang="en-IN" sz="1050" dirty="0"/>
              <a:t>: </a:t>
            </a:r>
            <a:r>
              <a:rPr lang="en-IN" sz="1050" dirty="0" err="1"/>
              <a:t>OpenAI</a:t>
            </a:r>
            <a:r>
              <a:rPr lang="en-IN" sz="1050" dirty="0"/>
              <a:t>, along with other AI technology providers, continues to advance its capabilities in natural language processing, machine learning, predictive analytics, and computer vision. These advancements enable the development of sophisticated AI applications tailored to the healthcare industry, such as clinical decision support systems, predictive analytics platforms, and virtual health assistants.</a:t>
            </a:r>
          </a:p>
          <a:p>
            <a:pPr algn="l"/>
            <a:r>
              <a:rPr lang="en-IN" sz="1050" b="1" i="0" u="none" strike="noStrike" dirty="0">
                <a:solidFill>
                  <a:srgbClr val="000000"/>
                </a:solidFill>
                <a:effectLst/>
              </a:rPr>
              <a:t>Market Trends</a:t>
            </a:r>
            <a:r>
              <a:rPr lang="en-IN" sz="1050" b="0" i="0" u="none" strike="noStrike" dirty="0">
                <a:solidFill>
                  <a:srgbClr val="000000"/>
                </a:solidFill>
                <a:effectLst/>
              </a:rPr>
              <a:t>: Several market trends are shaping the adoption of </a:t>
            </a:r>
            <a:r>
              <a:rPr lang="en-IN" sz="1050" b="0" i="0" u="none" strike="noStrike" dirty="0" err="1">
                <a:solidFill>
                  <a:srgbClr val="000000"/>
                </a:solidFill>
                <a:effectLst/>
              </a:rPr>
              <a:t>OpenAI</a:t>
            </a:r>
            <a:r>
              <a:rPr lang="en-IN" sz="1050" b="0" i="0" u="none" strike="noStrike" dirty="0">
                <a:solidFill>
                  <a:srgbClr val="000000"/>
                </a:solidFill>
                <a:effectLst/>
              </a:rPr>
              <a:t> applications in healthcare: </a:t>
            </a:r>
            <a:r>
              <a:rPr lang="en-IN" sz="1000" b="0" i="0" u="none" strike="noStrike" dirty="0">
                <a:solidFill>
                  <a:srgbClr val="000000"/>
                </a:solidFill>
                <a:effectLst/>
              </a:rPr>
              <a:t>Increasing demand for personalized medicine and precision healthcare, driving the need for AI-driven predictive analytics and patient stratification tools. Growing emphasis on value-based care and population health management, prompting healthcare organizations to invest in AI solutions for risk prediction, preventive interventions, and care coordination</a:t>
            </a:r>
            <a:r>
              <a:rPr lang="en-IN" sz="800" b="0" i="0" u="none" strike="noStrike" dirty="0">
                <a:solidFill>
                  <a:srgbClr val="000000"/>
                </a:solidFill>
                <a:effectLst/>
              </a:rPr>
              <a:t>.</a:t>
            </a:r>
            <a:endParaRPr lang="en-IN" sz="900" b="0" i="0" u="none" strike="noStrike" dirty="0">
              <a:solidFill>
                <a:srgbClr val="000000"/>
              </a:solidFill>
              <a:effectLst/>
            </a:endParaRPr>
          </a:p>
        </p:txBody>
      </p:sp>
    </p:spTree>
    <p:extLst>
      <p:ext uri="{BB962C8B-B14F-4D97-AF65-F5344CB8AC3E}">
        <p14:creationId xmlns:p14="http://schemas.microsoft.com/office/powerpoint/2010/main" val="401376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1207</Words>
  <Application>Microsoft Macintosh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-webkit-standard</vt:lpstr>
      <vt:lpstr>Ambit</vt:lpstr>
      <vt:lpstr>Arial</vt:lpstr>
      <vt:lpstr>Calibri</vt:lpstr>
      <vt:lpstr>Calibri Light</vt:lpstr>
      <vt:lpstr>Outfit</vt:lpstr>
      <vt:lpstr>Office Theme</vt:lpstr>
      <vt:lpstr>Market analysis for OpenAI applications</vt:lpstr>
      <vt:lpstr>  Industry Identification :</vt:lpstr>
      <vt:lpstr>SWOT analysis for OpenAI applications in Healthcare:</vt:lpstr>
      <vt:lpstr>Develop a user persona for a potential customer who could benefit from OpenAI applications in health care industry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for OpenAI applications</dc:title>
  <dc:creator>Microsoft Office User</dc:creator>
  <cp:lastModifiedBy>Microsoft Office User</cp:lastModifiedBy>
  <cp:revision>1</cp:revision>
  <dcterms:created xsi:type="dcterms:W3CDTF">2024-06-08T14:53:31Z</dcterms:created>
  <dcterms:modified xsi:type="dcterms:W3CDTF">2024-06-08T15:32:51Z</dcterms:modified>
</cp:coreProperties>
</file>