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Public Sans Bold" charset="1" panose="00000000000000000000"/>
      <p:regular r:id="rId13"/>
    </p:embeddedFont>
    <p:embeddedFont>
      <p:font typeface="Playfair Display" charset="1" panose="00000500000000000000"/>
      <p:regular r:id="rId14"/>
    </p:embeddedFont>
    <p:embeddedFont>
      <p:font typeface="Public Sans" charset="1" panose="000000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 Id="rId6"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777854" y="2491466"/>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777854" y="2744288"/>
            <a:ext cx="16847102" cy="573036"/>
          </a:xfrm>
          <a:prstGeom prst="rect">
            <a:avLst/>
          </a:prstGeom>
        </p:spPr>
        <p:txBody>
          <a:bodyPr anchor="t" rtlCol="false" tIns="0" lIns="0" bIns="0" rIns="0">
            <a:spAutoFit/>
          </a:bodyPr>
          <a:lstStyle/>
          <a:p>
            <a:pPr algn="l">
              <a:lnSpc>
                <a:spcPts val="4640"/>
              </a:lnSpc>
              <a:spcBef>
                <a:spcPct val="0"/>
              </a:spcBef>
            </a:pPr>
            <a:r>
              <a:rPr lang="en-US" b="true" sz="3314" spc="752">
                <a:solidFill>
                  <a:srgbClr val="2B2C30"/>
                </a:solidFill>
                <a:latin typeface="Public Sans Bold"/>
                <a:ea typeface="Public Sans Bold"/>
                <a:cs typeface="Public Sans Bold"/>
                <a:sym typeface="Public Sans Bold"/>
              </a:rPr>
              <a:t>Presented By- Neelavo Dutta, Ritam Biswas, Srija Mondal </a:t>
            </a:r>
          </a:p>
        </p:txBody>
      </p:sp>
      <p:sp>
        <p:nvSpPr>
          <p:cNvPr name="TextBox 5" id="5"/>
          <p:cNvSpPr txBox="true"/>
          <p:nvPr/>
        </p:nvSpPr>
        <p:spPr>
          <a:xfrm rot="0">
            <a:off x="777843" y="751293"/>
            <a:ext cx="14815015" cy="1444928"/>
          </a:xfrm>
          <a:prstGeom prst="rect">
            <a:avLst/>
          </a:prstGeom>
        </p:spPr>
        <p:txBody>
          <a:bodyPr anchor="t" rtlCol="false" tIns="0" lIns="0" bIns="0" rIns="0">
            <a:spAutoFit/>
          </a:bodyPr>
          <a:lstStyle/>
          <a:p>
            <a:pPr algn="l">
              <a:lnSpc>
                <a:spcPts val="10575"/>
              </a:lnSpc>
            </a:pPr>
            <a:r>
              <a:rPr lang="en-US" sz="11620" spc="58">
                <a:solidFill>
                  <a:srgbClr val="2B2C30"/>
                </a:solidFill>
                <a:latin typeface="Playfair Display"/>
                <a:ea typeface="Playfair Display"/>
                <a:cs typeface="Playfair Display"/>
                <a:sym typeface="Playfair Display"/>
              </a:rPr>
              <a:t>Wine Quality Analysis</a:t>
            </a:r>
          </a:p>
        </p:txBody>
      </p:sp>
      <p:sp>
        <p:nvSpPr>
          <p:cNvPr name="TextBox 6" id="6"/>
          <p:cNvSpPr txBox="true"/>
          <p:nvPr/>
        </p:nvSpPr>
        <p:spPr>
          <a:xfrm rot="0">
            <a:off x="1016407" y="7414260"/>
            <a:ext cx="7862435" cy="1929765"/>
          </a:xfrm>
          <a:prstGeom prst="rect">
            <a:avLst/>
          </a:prstGeom>
        </p:spPr>
        <p:txBody>
          <a:bodyPr anchor="t" rtlCol="false" tIns="0" lIns="0" bIns="0" rIns="0">
            <a:spAutoFit/>
          </a:bodyPr>
          <a:lstStyle/>
          <a:p>
            <a:pPr algn="l">
              <a:lnSpc>
                <a:spcPts val="3899"/>
              </a:lnSpc>
            </a:pPr>
            <a:r>
              <a:rPr lang="en-US" sz="2599">
                <a:solidFill>
                  <a:srgbClr val="2B2C30"/>
                </a:solidFill>
                <a:latin typeface="Public Sans"/>
                <a:ea typeface="Public Sans"/>
                <a:cs typeface="Public Sans"/>
                <a:sym typeface="Public Sans"/>
              </a:rPr>
              <a:t>Subject : Major Project and Viva VOCI </a:t>
            </a:r>
          </a:p>
          <a:p>
            <a:pPr algn="l">
              <a:lnSpc>
                <a:spcPts val="3899"/>
              </a:lnSpc>
            </a:pPr>
            <a:r>
              <a:rPr lang="en-US" sz="2599">
                <a:solidFill>
                  <a:srgbClr val="2B2C30"/>
                </a:solidFill>
                <a:latin typeface="Public Sans"/>
                <a:ea typeface="Public Sans"/>
                <a:cs typeface="Public Sans"/>
                <a:sym typeface="Public Sans"/>
              </a:rPr>
              <a:t>Subject Code: BBARE - 682 </a:t>
            </a:r>
          </a:p>
          <a:p>
            <a:pPr algn="l">
              <a:lnSpc>
                <a:spcPts val="3899"/>
              </a:lnSpc>
            </a:pPr>
            <a:r>
              <a:rPr lang="en-US" sz="2599">
                <a:solidFill>
                  <a:srgbClr val="2B2C30"/>
                </a:solidFill>
                <a:latin typeface="Public Sans"/>
                <a:ea typeface="Public Sans"/>
                <a:cs typeface="Public Sans"/>
                <a:sym typeface="Public Sans"/>
              </a:rPr>
              <a:t>Branch: BSc Data</a:t>
            </a:r>
            <a:r>
              <a:rPr lang="en-US" sz="2599">
                <a:solidFill>
                  <a:srgbClr val="2B2C30"/>
                </a:solidFill>
                <a:latin typeface="Public Sans"/>
                <a:ea typeface="Public Sans"/>
                <a:cs typeface="Public Sans"/>
                <a:sym typeface="Public Sans"/>
              </a:rPr>
              <a:t> Science </a:t>
            </a:r>
          </a:p>
          <a:p>
            <a:pPr algn="l">
              <a:lnSpc>
                <a:spcPts val="3899"/>
              </a:lnSpc>
            </a:pPr>
            <a:r>
              <a:rPr lang="en-US" sz="2599">
                <a:solidFill>
                  <a:srgbClr val="2B2C30"/>
                </a:solidFill>
                <a:latin typeface="Public Sans"/>
                <a:ea typeface="Public Sans"/>
                <a:cs typeface="Public Sans"/>
                <a:sym typeface="Public Sans"/>
              </a:rPr>
              <a:t>Semester: 6th</a:t>
            </a:r>
          </a:p>
        </p:txBody>
      </p:sp>
      <p:sp>
        <p:nvSpPr>
          <p:cNvPr name="TextBox 7" id="7"/>
          <p:cNvSpPr txBox="true"/>
          <p:nvPr/>
        </p:nvSpPr>
        <p:spPr>
          <a:xfrm rot="0">
            <a:off x="13724150" y="8702206"/>
            <a:ext cx="3900806" cy="713279"/>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Associates with</a:t>
            </a:r>
          </a:p>
          <a:p>
            <a:pPr algn="l">
              <a:lnSpc>
                <a:spcPts val="2717"/>
              </a:lnSpc>
            </a:pPr>
            <a:r>
              <a:rPr lang="en-US" sz="2986" spc="14">
                <a:solidFill>
                  <a:srgbClr val="2B2C30"/>
                </a:solidFill>
                <a:latin typeface="Playfair Display"/>
                <a:ea typeface="Playfair Display"/>
                <a:cs typeface="Playfair Display"/>
                <a:sym typeface="Playfair Display"/>
              </a:rPr>
              <a:t>                   IAER</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INTRODUCTION</a:t>
            </a:r>
          </a:p>
        </p:txBody>
      </p:sp>
      <p:sp>
        <p:nvSpPr>
          <p:cNvPr name="AutoShape 4" id="4"/>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5" id="5"/>
          <p:cNvSpPr txBox="true"/>
          <p:nvPr/>
        </p:nvSpPr>
        <p:spPr>
          <a:xfrm rot="0">
            <a:off x="2857491" y="2627115"/>
            <a:ext cx="7877184" cy="5741670"/>
          </a:xfrm>
          <a:prstGeom prst="rect">
            <a:avLst/>
          </a:prstGeom>
        </p:spPr>
        <p:txBody>
          <a:bodyPr anchor="t" rtlCol="false" tIns="0" lIns="0" bIns="0" rIns="0">
            <a:spAutoFit/>
          </a:bodyPr>
          <a:lstStyle/>
          <a:p>
            <a:pPr algn="l">
              <a:lnSpc>
                <a:spcPts val="4199"/>
              </a:lnSpc>
            </a:pPr>
            <a:r>
              <a:rPr lang="en-US" sz="2799">
                <a:solidFill>
                  <a:srgbClr val="2B2C30"/>
                </a:solidFill>
                <a:latin typeface="Public Sans"/>
                <a:ea typeface="Public Sans"/>
                <a:cs typeface="Public Sans"/>
                <a:sym typeface="Public Sans"/>
              </a:rPr>
              <a:t>This project focuses on performing a comprehensive exploratory data analysis (EDA) of the Wine Quality Dataset using Python. The goal is to understand the factors that influence wine quality, visualize the distribution of chemical attributes, compute central tendencies, and derive key insights. This analysis can serve as a foundation for building predictive models and informing quality control processes in wine production.</a:t>
            </a:r>
          </a:p>
          <a:p>
            <a:pPr algn="l">
              <a:lnSpc>
                <a:spcPts val="4199"/>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4" id="4"/>
          <p:cNvSpPr/>
          <p:nvPr/>
        </p:nvSpPr>
        <p:spPr>
          <a:xfrm flipH="false" flipV="false" rot="0">
            <a:off x="1006871" y="2774114"/>
            <a:ext cx="1729508" cy="1720075"/>
          </a:xfrm>
          <a:custGeom>
            <a:avLst/>
            <a:gdLst/>
            <a:ahLst/>
            <a:cxnLst/>
            <a:rect r="r" b="b" t="t" l="l"/>
            <a:pathLst>
              <a:path h="1720075" w="1729508">
                <a:moveTo>
                  <a:pt x="0" y="0"/>
                </a:moveTo>
                <a:lnTo>
                  <a:pt x="1729508" y="0"/>
                </a:lnTo>
                <a:lnTo>
                  <a:pt x="1729508" y="1720074"/>
                </a:lnTo>
                <a:lnTo>
                  <a:pt x="0" y="17200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653923" y="5902765"/>
            <a:ext cx="4164913" cy="3441260"/>
          </a:xfrm>
          <a:custGeom>
            <a:avLst/>
            <a:gdLst/>
            <a:ahLst/>
            <a:cxnLst/>
            <a:rect r="r" b="b" t="t" l="l"/>
            <a:pathLst>
              <a:path h="3441260" w="4164913">
                <a:moveTo>
                  <a:pt x="0" y="0"/>
                </a:moveTo>
                <a:lnTo>
                  <a:pt x="4164913" y="0"/>
                </a:lnTo>
                <a:lnTo>
                  <a:pt x="4164913" y="3441260"/>
                </a:lnTo>
                <a:lnTo>
                  <a:pt x="0" y="3441260"/>
                </a:lnTo>
                <a:lnTo>
                  <a:pt x="0" y="0"/>
                </a:lnTo>
                <a:close/>
              </a:path>
            </a:pathLst>
          </a:custGeom>
          <a:blipFill>
            <a:blip r:embed="rId6"/>
            <a:stretch>
              <a:fillRect l="0" t="0" r="0" b="0"/>
            </a:stretch>
          </a:blipFill>
        </p:spPr>
      </p:sp>
      <p:sp>
        <p:nvSpPr>
          <p:cNvPr name="TextBox 6" id="6"/>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TOOLS</a:t>
            </a:r>
            <a:r>
              <a:rPr lang="en-US" b="true" sz="3714" spc="843">
                <a:solidFill>
                  <a:srgbClr val="2B2C30"/>
                </a:solidFill>
                <a:latin typeface="Public Sans Bold"/>
                <a:ea typeface="Public Sans Bold"/>
                <a:cs typeface="Public Sans Bold"/>
                <a:sym typeface="Public Sans Bold"/>
              </a:rPr>
              <a:t> and Technologies Used</a:t>
            </a:r>
          </a:p>
        </p:txBody>
      </p:sp>
      <p:sp>
        <p:nvSpPr>
          <p:cNvPr name="TextBox 7" id="7"/>
          <p:cNvSpPr txBox="true"/>
          <p:nvPr/>
        </p:nvSpPr>
        <p:spPr>
          <a:xfrm rot="0">
            <a:off x="9360287" y="2227065"/>
            <a:ext cx="7877184" cy="3646170"/>
          </a:xfrm>
          <a:prstGeom prst="rect">
            <a:avLst/>
          </a:prstGeom>
        </p:spPr>
        <p:txBody>
          <a:bodyPr anchor="t" rtlCol="false" tIns="0" lIns="0" bIns="0" rIns="0">
            <a:spAutoFit/>
          </a:bodyPr>
          <a:lstStyle/>
          <a:p>
            <a:pPr algn="l" marL="604519" indent="-302260" lvl="1">
              <a:lnSpc>
                <a:spcPts val="4199"/>
              </a:lnSpc>
              <a:buFont typeface="Arial"/>
              <a:buChar char="•"/>
            </a:pPr>
            <a:r>
              <a:rPr lang="en-US" sz="2799">
                <a:solidFill>
                  <a:srgbClr val="2B2C30"/>
                </a:solidFill>
                <a:latin typeface="Public Sans"/>
                <a:ea typeface="Public Sans"/>
                <a:cs typeface="Public Sans"/>
                <a:sym typeface="Public Sans"/>
              </a:rPr>
              <a:t>Programming Language: Python</a:t>
            </a:r>
          </a:p>
          <a:p>
            <a:pPr algn="l" marL="604519" indent="-302260" lvl="1">
              <a:lnSpc>
                <a:spcPts val="4199"/>
              </a:lnSpc>
              <a:buFont typeface="Arial"/>
              <a:buChar char="•"/>
            </a:pPr>
            <a:r>
              <a:rPr lang="en-US" sz="2799">
                <a:solidFill>
                  <a:srgbClr val="2B2C30"/>
                </a:solidFill>
                <a:latin typeface="Public Sans"/>
                <a:ea typeface="Public Sans"/>
                <a:cs typeface="Public Sans"/>
                <a:sym typeface="Public Sans"/>
              </a:rPr>
              <a:t>Libraries:</a:t>
            </a:r>
          </a:p>
          <a:p>
            <a:pPr algn="l" marL="1209039" indent="-403013" lvl="2">
              <a:lnSpc>
                <a:spcPts val="4199"/>
              </a:lnSpc>
              <a:buFont typeface="Arial"/>
              <a:buChar char="⚬"/>
            </a:pPr>
            <a:r>
              <a:rPr lang="en-US" sz="2799">
                <a:solidFill>
                  <a:srgbClr val="2B2C30"/>
                </a:solidFill>
                <a:latin typeface="Public Sans"/>
                <a:ea typeface="Public Sans"/>
                <a:cs typeface="Public Sans"/>
                <a:sym typeface="Public Sans"/>
              </a:rPr>
              <a:t>pandas: for data manipulation</a:t>
            </a:r>
          </a:p>
          <a:p>
            <a:pPr algn="l" marL="1209039" indent="-403013" lvl="2">
              <a:lnSpc>
                <a:spcPts val="4199"/>
              </a:lnSpc>
              <a:buFont typeface="Arial"/>
              <a:buChar char="⚬"/>
            </a:pPr>
            <a:r>
              <a:rPr lang="en-US" sz="2799">
                <a:solidFill>
                  <a:srgbClr val="2B2C30"/>
                </a:solidFill>
                <a:latin typeface="Public Sans"/>
                <a:ea typeface="Public Sans"/>
                <a:cs typeface="Public Sans"/>
                <a:sym typeface="Public Sans"/>
              </a:rPr>
              <a:t>numpy: for numerical operations</a:t>
            </a:r>
          </a:p>
          <a:p>
            <a:pPr algn="l" marL="1209039" indent="-403013" lvl="2">
              <a:lnSpc>
                <a:spcPts val="4199"/>
              </a:lnSpc>
              <a:buFont typeface="Arial"/>
              <a:buChar char="⚬"/>
            </a:pPr>
            <a:r>
              <a:rPr lang="en-US" sz="2799">
                <a:solidFill>
                  <a:srgbClr val="2B2C30"/>
                </a:solidFill>
                <a:latin typeface="Public Sans"/>
                <a:ea typeface="Public Sans"/>
                <a:cs typeface="Public Sans"/>
                <a:sym typeface="Public Sans"/>
              </a:rPr>
              <a:t>matplotlib and seaborn: for data visualization</a:t>
            </a:r>
          </a:p>
          <a:p>
            <a:pPr algn="l">
              <a:lnSpc>
                <a:spcPts val="419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02427" y="942975"/>
            <a:ext cx="16230600" cy="1310821"/>
          </a:xfrm>
          <a:prstGeom prst="rect">
            <a:avLst/>
          </a:prstGeom>
        </p:spPr>
        <p:txBody>
          <a:bodyPr anchor="t" rtlCol="false" tIns="0" lIns="0" bIns="0" rIns="0">
            <a:spAutoFit/>
          </a:bodyPr>
          <a:lstStyle/>
          <a:p>
            <a:pPr algn="l">
              <a:lnSpc>
                <a:spcPts val="5200"/>
              </a:lnSpc>
            </a:pPr>
            <a:r>
              <a:rPr lang="en-US" b="true" sz="3714" spc="843">
                <a:solidFill>
                  <a:srgbClr val="2B2C30"/>
                </a:solidFill>
                <a:latin typeface="Public Sans Bold"/>
                <a:ea typeface="Public Sans Bold"/>
                <a:cs typeface="Public Sans Bold"/>
                <a:sym typeface="Public Sans Bold"/>
              </a:rPr>
              <a:t>OBSERVATIONS FROM TASK </a:t>
            </a:r>
          </a:p>
          <a:p>
            <a:pPr algn="l">
              <a:lnSpc>
                <a:spcPts val="5200"/>
              </a:lnSpc>
              <a:spcBef>
                <a:spcPct val="0"/>
              </a:spcBef>
            </a:pPr>
          </a:p>
        </p:txBody>
      </p:sp>
      <p:sp>
        <p:nvSpPr>
          <p:cNvPr name="AutoShape 4" id="4"/>
          <p:cNvSpPr/>
          <p:nvPr/>
        </p:nvSpPr>
        <p:spPr>
          <a:xfrm flipV="true">
            <a:off x="-7086597" y="1760761"/>
            <a:ext cx="16230594" cy="38509"/>
          </a:xfrm>
          <a:prstGeom prst="line">
            <a:avLst/>
          </a:prstGeom>
          <a:ln cap="flat" w="9525">
            <a:solidFill>
              <a:srgbClr val="2B2C30"/>
            </a:solidFill>
            <a:prstDash val="solid"/>
            <a:headEnd type="none" len="sm" w="sm"/>
            <a:tailEnd type="none" len="sm" w="sm"/>
          </a:ln>
        </p:spPr>
      </p:sp>
      <p:pic>
        <p:nvPicPr>
          <p:cNvPr name="Picture 5" id="5"/>
          <p:cNvPicPr>
            <a:picLocks noChangeAspect="true"/>
          </p:cNvPicPr>
          <p:nvPr/>
        </p:nvPicPr>
        <p:blipFill>
          <a:blip r:embed="rId4"/>
          <a:stretch>
            <a:fillRect/>
          </a:stretch>
        </p:blipFill>
        <p:spPr>
          <a:xfrm rot="0">
            <a:off x="10336120" y="425655"/>
            <a:ext cx="7236539" cy="6645686"/>
          </a:xfrm>
          <a:prstGeom prst="rect">
            <a:avLst/>
          </a:prstGeom>
        </p:spPr>
      </p:pic>
      <p:sp>
        <p:nvSpPr>
          <p:cNvPr name="Freeform 6" id="6"/>
          <p:cNvSpPr/>
          <p:nvPr/>
        </p:nvSpPr>
        <p:spPr>
          <a:xfrm flipH="false" flipV="false" rot="0">
            <a:off x="4832939" y="7358208"/>
            <a:ext cx="5608997" cy="2771846"/>
          </a:xfrm>
          <a:custGeom>
            <a:avLst/>
            <a:gdLst/>
            <a:ahLst/>
            <a:cxnLst/>
            <a:rect r="r" b="b" t="t" l="l"/>
            <a:pathLst>
              <a:path h="2771846" w="5608997">
                <a:moveTo>
                  <a:pt x="0" y="0"/>
                </a:moveTo>
                <a:lnTo>
                  <a:pt x="5608997" y="0"/>
                </a:lnTo>
                <a:lnTo>
                  <a:pt x="5608997" y="2771846"/>
                </a:lnTo>
                <a:lnTo>
                  <a:pt x="0" y="2771846"/>
                </a:lnTo>
                <a:lnTo>
                  <a:pt x="0" y="0"/>
                </a:lnTo>
                <a:close/>
              </a:path>
            </a:pathLst>
          </a:custGeom>
          <a:blipFill>
            <a:blip r:embed="rId5"/>
            <a:stretch>
              <a:fillRect l="0" t="0" r="0" b="0"/>
            </a:stretch>
          </a:blipFill>
        </p:spPr>
      </p:sp>
      <p:sp>
        <p:nvSpPr>
          <p:cNvPr name="Freeform 7" id="7"/>
          <p:cNvSpPr/>
          <p:nvPr/>
        </p:nvSpPr>
        <p:spPr>
          <a:xfrm flipH="false" flipV="false" rot="0">
            <a:off x="10229418" y="6731467"/>
            <a:ext cx="5706361" cy="3398587"/>
          </a:xfrm>
          <a:custGeom>
            <a:avLst/>
            <a:gdLst/>
            <a:ahLst/>
            <a:cxnLst/>
            <a:rect r="r" b="b" t="t" l="l"/>
            <a:pathLst>
              <a:path h="3398587" w="5706361">
                <a:moveTo>
                  <a:pt x="0" y="0"/>
                </a:moveTo>
                <a:lnTo>
                  <a:pt x="5706360" y="0"/>
                </a:lnTo>
                <a:lnTo>
                  <a:pt x="5706360" y="3398587"/>
                </a:lnTo>
                <a:lnTo>
                  <a:pt x="0" y="3398587"/>
                </a:lnTo>
                <a:lnTo>
                  <a:pt x="0" y="0"/>
                </a:lnTo>
                <a:close/>
              </a:path>
            </a:pathLst>
          </a:custGeom>
          <a:blipFill>
            <a:blip r:embed="rId6"/>
            <a:stretch>
              <a:fillRect l="0" t="0" r="0" b="0"/>
            </a:stretch>
          </a:blipFill>
        </p:spPr>
      </p:sp>
      <p:sp>
        <p:nvSpPr>
          <p:cNvPr name="TextBox 8" id="8"/>
          <p:cNvSpPr txBox="true"/>
          <p:nvPr/>
        </p:nvSpPr>
        <p:spPr>
          <a:xfrm rot="0">
            <a:off x="202427" y="2177925"/>
            <a:ext cx="9261023" cy="5700262"/>
          </a:xfrm>
          <a:prstGeom prst="rect">
            <a:avLst/>
          </a:prstGeom>
        </p:spPr>
        <p:txBody>
          <a:bodyPr anchor="t" rtlCol="false" tIns="0" lIns="0" bIns="0" rIns="0">
            <a:spAutoFit/>
          </a:bodyPr>
          <a:lstStyle/>
          <a:p>
            <a:pPr algn="l">
              <a:lnSpc>
                <a:spcPts val="3328"/>
              </a:lnSpc>
            </a:pPr>
            <a:r>
              <a:rPr lang="en-US" sz="2560" spc="12">
                <a:solidFill>
                  <a:srgbClr val="2B2C30"/>
                </a:solidFill>
                <a:latin typeface="Playfair Display"/>
                <a:ea typeface="Playfair Display"/>
                <a:cs typeface="Playfair Display"/>
                <a:sym typeface="Playfair Display"/>
              </a:rPr>
              <a:t>Task 1- There are 4898 row and 12 colunm in the data. each row contains the details of the types of acids present in white- wine and the quality.</a:t>
            </a:r>
          </a:p>
          <a:p>
            <a:pPr algn="l">
              <a:lnSpc>
                <a:spcPts val="3328"/>
              </a:lnSpc>
            </a:pPr>
            <a:r>
              <a:rPr lang="en-US" sz="2560" spc="12">
                <a:solidFill>
                  <a:srgbClr val="2B2C30"/>
                </a:solidFill>
                <a:latin typeface="Playfair Display"/>
                <a:ea typeface="Playfair Display"/>
                <a:cs typeface="Playfair Display"/>
                <a:sym typeface="Playfair Display"/>
              </a:rPr>
              <a:t>The feature in the data set are: Diffrent acid and their quality.</a:t>
            </a:r>
          </a:p>
          <a:p>
            <a:pPr algn="l">
              <a:lnSpc>
                <a:spcPts val="3588"/>
              </a:lnSpc>
            </a:pPr>
            <a:r>
              <a:rPr lang="en-US" sz="2760" spc="13">
                <a:solidFill>
                  <a:srgbClr val="2B2C30"/>
                </a:solidFill>
                <a:latin typeface="Playfair Display"/>
                <a:ea typeface="Playfair Display"/>
                <a:cs typeface="Playfair Display"/>
                <a:sym typeface="Playfair Display"/>
              </a:rPr>
              <a:t>Task 2 - We saw the distributions of the various features in the data set using appropriate plots</a:t>
            </a:r>
          </a:p>
          <a:p>
            <a:pPr algn="l">
              <a:lnSpc>
                <a:spcPts val="3588"/>
              </a:lnSpc>
            </a:pPr>
            <a:r>
              <a:rPr lang="en-US" sz="2760" spc="13">
                <a:solidFill>
                  <a:srgbClr val="2B2C30"/>
                </a:solidFill>
                <a:latin typeface="Playfair Display"/>
                <a:ea typeface="Playfair Display"/>
                <a:cs typeface="Playfair Display"/>
                <a:sym typeface="Playfair Display"/>
              </a:rPr>
              <a:t>We calculated central tendency measures like mean, median and mode for the various features</a:t>
            </a:r>
          </a:p>
          <a:p>
            <a:pPr algn="l">
              <a:lnSpc>
                <a:spcPts val="3588"/>
              </a:lnSpc>
            </a:pPr>
            <a:r>
              <a:rPr lang="en-US" sz="2760" spc="13">
                <a:solidFill>
                  <a:srgbClr val="2B2C30"/>
                </a:solidFill>
                <a:latin typeface="Playfair Display"/>
                <a:ea typeface="Playfair Display"/>
                <a:cs typeface="Playfair Display"/>
                <a:sym typeface="Playfair Display"/>
              </a:rPr>
              <a:t>The mean and the median for all the above features were similar, so we can choose the mean in these cases</a:t>
            </a:r>
          </a:p>
          <a:p>
            <a:pPr algn="l">
              <a:lnSpc>
                <a:spcPts val="3588"/>
              </a:lnSpc>
            </a:pPr>
            <a:r>
              <a:rPr lang="en-US" sz="2760" spc="13">
                <a:solidFill>
                  <a:srgbClr val="2B2C30"/>
                </a:solidFill>
                <a:latin typeface="Playfair Display"/>
                <a:ea typeface="Playfair Display"/>
                <a:cs typeface="Playfair Display"/>
                <a:sym typeface="Playfair Display"/>
              </a:rPr>
              <a:t>The mode of the "Quality" feature can be chosen as a representative value.</a:t>
            </a:r>
          </a:p>
          <a:p>
            <a:pPr algn="l">
              <a:lnSpc>
                <a:spcPts val="3588"/>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REPRESENTATIVE VALUES</a:t>
            </a:r>
          </a:p>
        </p:txBody>
      </p:sp>
      <p:grpSp>
        <p:nvGrpSpPr>
          <p:cNvPr name="Group 5" id="5"/>
          <p:cNvGrpSpPr/>
          <p:nvPr/>
        </p:nvGrpSpPr>
        <p:grpSpPr>
          <a:xfrm rot="0">
            <a:off x="-102505" y="2260635"/>
            <a:ext cx="11309601" cy="1130960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2B2C30"/>
              </a:solidFill>
              <a:prstDash val="solid"/>
              <a:miter/>
            </a:ln>
          </p:spPr>
        </p:sp>
        <p:sp>
          <p:nvSpPr>
            <p:cNvPr name="TextBox 7" id="7"/>
            <p:cNvSpPr txBox="true"/>
            <p:nvPr/>
          </p:nvSpPr>
          <p:spPr>
            <a:xfrm>
              <a:off x="76200" y="85725"/>
              <a:ext cx="660400" cy="650875"/>
            </a:xfrm>
            <a:prstGeom prst="rect">
              <a:avLst/>
            </a:prstGeom>
          </p:spPr>
          <p:txBody>
            <a:bodyPr anchor="ctr" rtlCol="false" tIns="50800" lIns="50800" bIns="50800" rIns="50800"/>
            <a:lstStyle/>
            <a:p>
              <a:pPr algn="ctr">
                <a:lnSpc>
                  <a:spcPts val="2120"/>
                </a:lnSpc>
              </a:pPr>
            </a:p>
          </p:txBody>
        </p:sp>
      </p:grpSp>
      <p:grpSp>
        <p:nvGrpSpPr>
          <p:cNvPr name="Group 8" id="8"/>
          <p:cNvGrpSpPr/>
          <p:nvPr/>
        </p:nvGrpSpPr>
        <p:grpSpPr>
          <a:xfrm rot="0">
            <a:off x="1052197" y="4535268"/>
            <a:ext cx="9000196" cy="900019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2B2C30"/>
              </a:solidFill>
              <a:prstDash val="solid"/>
              <a:miter/>
            </a:ln>
          </p:spPr>
        </p:sp>
        <p:sp>
          <p:nvSpPr>
            <p:cNvPr name="TextBox 10" id="10"/>
            <p:cNvSpPr txBox="true"/>
            <p:nvPr/>
          </p:nvSpPr>
          <p:spPr>
            <a:xfrm>
              <a:off x="76200" y="85725"/>
              <a:ext cx="660400" cy="650875"/>
            </a:xfrm>
            <a:prstGeom prst="rect">
              <a:avLst/>
            </a:prstGeom>
          </p:spPr>
          <p:txBody>
            <a:bodyPr anchor="ctr" rtlCol="false" tIns="50800" lIns="50800" bIns="50800" rIns="50800"/>
            <a:lstStyle/>
            <a:p>
              <a:pPr algn="ctr">
                <a:lnSpc>
                  <a:spcPts val="2120"/>
                </a:lnSpc>
              </a:pPr>
            </a:p>
          </p:txBody>
        </p:sp>
      </p:grpSp>
      <p:grpSp>
        <p:nvGrpSpPr>
          <p:cNvPr name="Group 11" id="11"/>
          <p:cNvGrpSpPr/>
          <p:nvPr/>
        </p:nvGrpSpPr>
        <p:grpSpPr>
          <a:xfrm rot="0">
            <a:off x="2260382" y="7254536"/>
            <a:ext cx="6583826" cy="6583826"/>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2B2C30"/>
              </a:solidFill>
              <a:prstDash val="solid"/>
              <a:miter/>
            </a:ln>
          </p:spPr>
        </p:sp>
        <p:sp>
          <p:nvSpPr>
            <p:cNvPr name="TextBox 13" id="13"/>
            <p:cNvSpPr txBox="true"/>
            <p:nvPr/>
          </p:nvSpPr>
          <p:spPr>
            <a:xfrm>
              <a:off x="76200" y="85725"/>
              <a:ext cx="660400" cy="650875"/>
            </a:xfrm>
            <a:prstGeom prst="rect">
              <a:avLst/>
            </a:prstGeom>
          </p:spPr>
          <p:txBody>
            <a:bodyPr anchor="ctr" rtlCol="false" tIns="50800" lIns="50800" bIns="50800" rIns="50800"/>
            <a:lstStyle/>
            <a:p>
              <a:pPr algn="ctr">
                <a:lnSpc>
                  <a:spcPts val="2120"/>
                </a:lnSpc>
              </a:pPr>
            </a:p>
          </p:txBody>
        </p:sp>
      </p:grpSp>
      <p:sp>
        <p:nvSpPr>
          <p:cNvPr name="TextBox 14" id="14"/>
          <p:cNvSpPr txBox="true"/>
          <p:nvPr/>
        </p:nvSpPr>
        <p:spPr>
          <a:xfrm rot="0">
            <a:off x="2991928" y="5138727"/>
            <a:ext cx="5120733" cy="1619439"/>
          </a:xfrm>
          <a:prstGeom prst="rect">
            <a:avLst/>
          </a:prstGeom>
        </p:spPr>
        <p:txBody>
          <a:bodyPr anchor="t" rtlCol="false" tIns="0" lIns="0" bIns="0" rIns="0">
            <a:spAutoFit/>
          </a:bodyPr>
          <a:lstStyle/>
          <a:p>
            <a:pPr algn="ctr">
              <a:lnSpc>
                <a:spcPts val="13659"/>
              </a:lnSpc>
            </a:pPr>
            <a:r>
              <a:rPr lang="en-US" b="true" sz="8537">
                <a:solidFill>
                  <a:srgbClr val="2B2C30"/>
                </a:solidFill>
                <a:latin typeface="Public Sans Bold"/>
                <a:ea typeface="Public Sans Bold"/>
                <a:cs typeface="Public Sans Bold"/>
                <a:sym typeface="Public Sans Bold"/>
              </a:rPr>
              <a:t>0.27</a:t>
            </a:r>
          </a:p>
        </p:txBody>
      </p:sp>
      <p:sp>
        <p:nvSpPr>
          <p:cNvPr name="TextBox 15" id="15"/>
          <p:cNvSpPr txBox="true"/>
          <p:nvPr/>
        </p:nvSpPr>
        <p:spPr>
          <a:xfrm rot="0">
            <a:off x="2627792" y="8006126"/>
            <a:ext cx="5849007" cy="1619439"/>
          </a:xfrm>
          <a:prstGeom prst="rect">
            <a:avLst/>
          </a:prstGeom>
        </p:spPr>
        <p:txBody>
          <a:bodyPr anchor="t" rtlCol="false" tIns="0" lIns="0" bIns="0" rIns="0">
            <a:spAutoFit/>
          </a:bodyPr>
          <a:lstStyle/>
          <a:p>
            <a:pPr algn="ctr">
              <a:lnSpc>
                <a:spcPts val="13659"/>
              </a:lnSpc>
            </a:pPr>
            <a:r>
              <a:rPr lang="en-US" b="true" sz="8537">
                <a:solidFill>
                  <a:srgbClr val="2B2C30"/>
                </a:solidFill>
                <a:latin typeface="Public Sans Bold"/>
                <a:ea typeface="Public Sans Bold"/>
                <a:cs typeface="Public Sans Bold"/>
                <a:sym typeface="Public Sans Bold"/>
              </a:rPr>
              <a:t>0.33</a:t>
            </a:r>
          </a:p>
        </p:txBody>
      </p:sp>
      <p:sp>
        <p:nvSpPr>
          <p:cNvPr name="TextBox 16" id="16"/>
          <p:cNvSpPr txBox="true"/>
          <p:nvPr/>
        </p:nvSpPr>
        <p:spPr>
          <a:xfrm rot="0">
            <a:off x="2991928" y="2556681"/>
            <a:ext cx="5120733" cy="1619439"/>
          </a:xfrm>
          <a:prstGeom prst="rect">
            <a:avLst/>
          </a:prstGeom>
        </p:spPr>
        <p:txBody>
          <a:bodyPr anchor="t" rtlCol="false" tIns="0" lIns="0" bIns="0" rIns="0">
            <a:spAutoFit/>
          </a:bodyPr>
          <a:lstStyle/>
          <a:p>
            <a:pPr algn="ctr">
              <a:lnSpc>
                <a:spcPts val="13659"/>
              </a:lnSpc>
            </a:pPr>
            <a:r>
              <a:rPr lang="en-US" b="true" sz="8537">
                <a:solidFill>
                  <a:srgbClr val="2B2C30"/>
                </a:solidFill>
                <a:latin typeface="Public Sans Bold"/>
                <a:ea typeface="Public Sans Bold"/>
                <a:cs typeface="Public Sans Bold"/>
                <a:sym typeface="Public Sans Bold"/>
              </a:rPr>
              <a:t>6.8</a:t>
            </a:r>
          </a:p>
        </p:txBody>
      </p:sp>
      <p:grpSp>
        <p:nvGrpSpPr>
          <p:cNvPr name="Group 17" id="17"/>
          <p:cNvGrpSpPr/>
          <p:nvPr/>
        </p:nvGrpSpPr>
        <p:grpSpPr>
          <a:xfrm rot="0">
            <a:off x="11743392" y="2408799"/>
            <a:ext cx="6052204" cy="5602916"/>
            <a:chOff x="0" y="0"/>
            <a:chExt cx="8069606" cy="7470555"/>
          </a:xfrm>
        </p:grpSpPr>
        <p:sp>
          <p:nvSpPr>
            <p:cNvPr name="TextBox 18" id="18"/>
            <p:cNvSpPr txBox="true"/>
            <p:nvPr/>
          </p:nvSpPr>
          <p:spPr>
            <a:xfrm rot="0">
              <a:off x="0" y="-66675"/>
              <a:ext cx="8069606" cy="1292649"/>
            </a:xfrm>
            <a:prstGeom prst="rect">
              <a:avLst/>
            </a:prstGeom>
          </p:spPr>
          <p:txBody>
            <a:bodyPr anchor="t" rtlCol="false" tIns="0" lIns="0" bIns="0" rIns="0">
              <a:spAutoFit/>
            </a:bodyPr>
            <a:lstStyle/>
            <a:p>
              <a:pPr algn="l" marL="604518" indent="-302259" lvl="1">
                <a:lnSpc>
                  <a:spcPts val="3919"/>
                </a:lnSpc>
                <a:buFont typeface="Arial"/>
                <a:buChar char="•"/>
              </a:pPr>
              <a:r>
                <a:rPr lang="en-US" b="true" sz="2799">
                  <a:solidFill>
                    <a:srgbClr val="2B2C30"/>
                  </a:solidFill>
                  <a:latin typeface="Public Sans Bold"/>
                  <a:ea typeface="Public Sans Bold"/>
                  <a:cs typeface="Public Sans Bold"/>
                  <a:sym typeface="Public Sans Bold"/>
                </a:rPr>
                <a:t>Fixed Acidity (mean): 6.854</a:t>
              </a:r>
            </a:p>
            <a:p>
              <a:pPr algn="l">
                <a:lnSpc>
                  <a:spcPts val="3919"/>
                </a:lnSpc>
              </a:pPr>
            </a:p>
          </p:txBody>
        </p:sp>
        <p:sp>
          <p:nvSpPr>
            <p:cNvPr name="TextBox 19" id="19"/>
            <p:cNvSpPr txBox="true"/>
            <p:nvPr/>
          </p:nvSpPr>
          <p:spPr>
            <a:xfrm rot="0">
              <a:off x="0" y="1403774"/>
              <a:ext cx="8069606" cy="418253"/>
            </a:xfrm>
            <a:prstGeom prst="rect">
              <a:avLst/>
            </a:prstGeom>
          </p:spPr>
          <p:txBody>
            <a:bodyPr anchor="t" rtlCol="false" tIns="0" lIns="0" bIns="0" rIns="0">
              <a:spAutoFit/>
            </a:bodyPr>
            <a:lstStyle/>
            <a:p>
              <a:pPr algn="l">
                <a:lnSpc>
                  <a:spcPts val="2659"/>
                </a:lnSpc>
              </a:pPr>
            </a:p>
          </p:txBody>
        </p:sp>
        <p:sp>
          <p:nvSpPr>
            <p:cNvPr name="TextBox 20" id="20"/>
            <p:cNvSpPr txBox="true"/>
            <p:nvPr/>
          </p:nvSpPr>
          <p:spPr>
            <a:xfrm rot="0">
              <a:off x="0" y="2313089"/>
              <a:ext cx="8069606" cy="1292649"/>
            </a:xfrm>
            <a:prstGeom prst="rect">
              <a:avLst/>
            </a:prstGeom>
          </p:spPr>
          <p:txBody>
            <a:bodyPr anchor="t" rtlCol="false" tIns="0" lIns="0" bIns="0" rIns="0">
              <a:spAutoFit/>
            </a:bodyPr>
            <a:lstStyle/>
            <a:p>
              <a:pPr algn="l" marL="604518" indent="-302259" lvl="1">
                <a:lnSpc>
                  <a:spcPts val="3919"/>
                </a:lnSpc>
                <a:buFont typeface="Arial"/>
                <a:buChar char="•"/>
              </a:pPr>
              <a:r>
                <a:rPr lang="en-US" b="true" sz="2799">
                  <a:solidFill>
                    <a:srgbClr val="2B2C30"/>
                  </a:solidFill>
                  <a:latin typeface="Public Sans Bold"/>
                  <a:ea typeface="Public Sans Bold"/>
                  <a:cs typeface="Public Sans Bold"/>
                  <a:sym typeface="Public Sans Bold"/>
                </a:rPr>
                <a:t>Volatile Acidity (mean): 0.2782</a:t>
              </a:r>
            </a:p>
            <a:p>
              <a:pPr algn="l">
                <a:lnSpc>
                  <a:spcPts val="3919"/>
                </a:lnSpc>
              </a:pPr>
            </a:p>
          </p:txBody>
        </p:sp>
        <p:sp>
          <p:nvSpPr>
            <p:cNvPr name="TextBox 21" id="21"/>
            <p:cNvSpPr txBox="true"/>
            <p:nvPr/>
          </p:nvSpPr>
          <p:spPr>
            <a:xfrm rot="0">
              <a:off x="0" y="5581853"/>
              <a:ext cx="8069606" cy="1292649"/>
            </a:xfrm>
            <a:prstGeom prst="rect">
              <a:avLst/>
            </a:prstGeom>
          </p:spPr>
          <p:txBody>
            <a:bodyPr anchor="t" rtlCol="false" tIns="0" lIns="0" bIns="0" rIns="0">
              <a:spAutoFit/>
            </a:bodyPr>
            <a:lstStyle/>
            <a:p>
              <a:pPr algn="l" marL="604518" indent="-302259" lvl="1">
                <a:lnSpc>
                  <a:spcPts val="3919"/>
                </a:lnSpc>
                <a:buFont typeface="Arial"/>
                <a:buChar char="•"/>
              </a:pPr>
              <a:r>
                <a:rPr lang="en-US" b="true" sz="2799">
                  <a:solidFill>
                    <a:srgbClr val="2B2C30"/>
                  </a:solidFill>
                  <a:latin typeface="Public Sans Bold"/>
                  <a:ea typeface="Public Sans Bold"/>
                  <a:cs typeface="Public Sans Bold"/>
                  <a:sym typeface="Public Sans Bold"/>
                </a:rPr>
                <a:t>Citric Acid (mean): 0.3341</a:t>
              </a:r>
            </a:p>
            <a:p>
              <a:pPr algn="l">
                <a:lnSpc>
                  <a:spcPts val="3919"/>
                </a:lnSpc>
              </a:pPr>
            </a:p>
          </p:txBody>
        </p:sp>
        <p:sp>
          <p:nvSpPr>
            <p:cNvPr name="TextBox 22" id="22"/>
            <p:cNvSpPr txBox="true"/>
            <p:nvPr/>
          </p:nvSpPr>
          <p:spPr>
            <a:xfrm rot="0">
              <a:off x="0" y="7052301"/>
              <a:ext cx="8069606" cy="418253"/>
            </a:xfrm>
            <a:prstGeom prst="rect">
              <a:avLst/>
            </a:prstGeom>
          </p:spPr>
          <p:txBody>
            <a:bodyPr anchor="t" rtlCol="false" tIns="0" lIns="0" bIns="0" rIns="0">
              <a:spAutoFit/>
            </a:bodyPr>
            <a:lstStyle/>
            <a:p>
              <a:pPr algn="l">
                <a:lnSpc>
                  <a:spcPts val="2659"/>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11963"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OBSERVATIONS</a:t>
            </a:r>
          </a:p>
        </p:txBody>
      </p:sp>
      <p:grpSp>
        <p:nvGrpSpPr>
          <p:cNvPr name="Group 4" id="4"/>
          <p:cNvGrpSpPr/>
          <p:nvPr/>
        </p:nvGrpSpPr>
        <p:grpSpPr>
          <a:xfrm rot="0">
            <a:off x="9722567" y="1028700"/>
            <a:ext cx="7773804" cy="5063759"/>
            <a:chOff x="0" y="0"/>
            <a:chExt cx="2364475" cy="1540189"/>
          </a:xfrm>
        </p:grpSpPr>
        <p:sp>
          <p:nvSpPr>
            <p:cNvPr name="Freeform 5" id="5"/>
            <p:cNvSpPr/>
            <p:nvPr/>
          </p:nvSpPr>
          <p:spPr>
            <a:xfrm flipH="false" flipV="false" rot="0">
              <a:off x="0" y="0"/>
              <a:ext cx="2364475" cy="1540190"/>
            </a:xfrm>
            <a:custGeom>
              <a:avLst/>
              <a:gdLst/>
              <a:ahLst/>
              <a:cxnLst/>
              <a:rect r="r" b="b" t="t" l="l"/>
              <a:pathLst>
                <a:path h="1540190" w="2364475">
                  <a:moveTo>
                    <a:pt x="0" y="0"/>
                  </a:moveTo>
                  <a:lnTo>
                    <a:pt x="2364475" y="0"/>
                  </a:lnTo>
                  <a:lnTo>
                    <a:pt x="2364475" y="1540190"/>
                  </a:lnTo>
                  <a:lnTo>
                    <a:pt x="0" y="1540190"/>
                  </a:lnTo>
                  <a:close/>
                </a:path>
              </a:pathLst>
            </a:custGeom>
            <a:solidFill>
              <a:srgbClr val="000000">
                <a:alpha val="0"/>
              </a:srgbClr>
            </a:solidFill>
            <a:ln w="9525" cap="sq">
              <a:solidFill>
                <a:srgbClr val="2B2C30"/>
              </a:solidFill>
              <a:prstDash val="solid"/>
              <a:miter/>
            </a:ln>
          </p:spPr>
        </p:sp>
        <p:sp>
          <p:nvSpPr>
            <p:cNvPr name="TextBox 6" id="6"/>
            <p:cNvSpPr txBox="true"/>
            <p:nvPr/>
          </p:nvSpPr>
          <p:spPr>
            <a:xfrm>
              <a:off x="0" y="-28575"/>
              <a:ext cx="2364475" cy="1568764"/>
            </a:xfrm>
            <a:prstGeom prst="rect">
              <a:avLst/>
            </a:prstGeom>
          </p:spPr>
          <p:txBody>
            <a:bodyPr anchor="ctr" rtlCol="false" tIns="68580" lIns="68580" bIns="68580" rIns="68580"/>
            <a:lstStyle/>
            <a:p>
              <a:pPr algn="ctr">
                <a:lnSpc>
                  <a:spcPts val="1889"/>
                </a:lnSpc>
              </a:pPr>
            </a:p>
          </p:txBody>
        </p:sp>
      </p:grpSp>
      <p:sp>
        <p:nvSpPr>
          <p:cNvPr name="AutoShape 7" id="7"/>
          <p:cNvSpPr/>
          <p:nvPr/>
        </p:nvSpPr>
        <p:spPr>
          <a:xfrm flipV="true">
            <a:off x="-7086597" y="1760761"/>
            <a:ext cx="16230594" cy="38509"/>
          </a:xfrm>
          <a:prstGeom prst="line">
            <a:avLst/>
          </a:prstGeom>
          <a:ln cap="flat" w="9525">
            <a:solidFill>
              <a:srgbClr val="2B2C30"/>
            </a:solidFill>
            <a:prstDash val="solid"/>
            <a:headEnd type="none" len="sm" w="sm"/>
            <a:tailEnd type="none" len="sm" w="sm"/>
          </a:ln>
        </p:spPr>
      </p:sp>
      <p:sp>
        <p:nvSpPr>
          <p:cNvPr name="Freeform 8" id="8"/>
          <p:cNvSpPr/>
          <p:nvPr/>
        </p:nvSpPr>
        <p:spPr>
          <a:xfrm flipH="false" flipV="false" rot="0">
            <a:off x="10588820" y="1191506"/>
            <a:ext cx="6112926" cy="4690351"/>
          </a:xfrm>
          <a:custGeom>
            <a:avLst/>
            <a:gdLst/>
            <a:ahLst/>
            <a:cxnLst/>
            <a:rect r="r" b="b" t="t" l="l"/>
            <a:pathLst>
              <a:path h="4690351" w="6112926">
                <a:moveTo>
                  <a:pt x="0" y="0"/>
                </a:moveTo>
                <a:lnTo>
                  <a:pt x="6112926" y="0"/>
                </a:lnTo>
                <a:lnTo>
                  <a:pt x="6112926" y="4690350"/>
                </a:lnTo>
                <a:lnTo>
                  <a:pt x="0" y="4690350"/>
                </a:lnTo>
                <a:lnTo>
                  <a:pt x="0" y="0"/>
                </a:lnTo>
                <a:close/>
              </a:path>
            </a:pathLst>
          </a:custGeom>
          <a:blipFill>
            <a:blip r:embed="rId4"/>
            <a:stretch>
              <a:fillRect l="0" t="-4190" r="0" b="-4190"/>
            </a:stretch>
          </a:blipFill>
        </p:spPr>
      </p:sp>
      <p:sp>
        <p:nvSpPr>
          <p:cNvPr name="TextBox 9" id="9"/>
          <p:cNvSpPr txBox="true"/>
          <p:nvPr/>
        </p:nvSpPr>
        <p:spPr>
          <a:xfrm rot="0">
            <a:off x="211963" y="2258553"/>
            <a:ext cx="8910208" cy="3617905"/>
          </a:xfrm>
          <a:prstGeom prst="rect">
            <a:avLst/>
          </a:prstGeom>
        </p:spPr>
        <p:txBody>
          <a:bodyPr anchor="t" rtlCol="false" tIns="0" lIns="0" bIns="0" rIns="0">
            <a:spAutoFit/>
          </a:bodyPr>
          <a:lstStyle/>
          <a:p>
            <a:pPr algn="l">
              <a:lnSpc>
                <a:spcPts val="4795"/>
              </a:lnSpc>
            </a:pPr>
            <a:r>
              <a:rPr lang="en-US" sz="3425" b="true">
                <a:solidFill>
                  <a:srgbClr val="2B2C30"/>
                </a:solidFill>
                <a:latin typeface="Public Sans Bold"/>
                <a:ea typeface="Public Sans Bold"/>
                <a:cs typeface="Public Sans Bold"/>
                <a:sym typeface="Public Sans Bold"/>
              </a:rPr>
              <a:t>We observe that this histogram is not well distributed, it is skewed a little towards the right. As we have seen skewness, therefore we can check the distribution using distplot function.</a:t>
            </a:r>
          </a:p>
          <a:p>
            <a:pPr algn="l">
              <a:lnSpc>
                <a:spcPts val="4795"/>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706" y="4514765"/>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850974" y="2332416"/>
            <a:ext cx="16408332" cy="2084083"/>
          </a:xfrm>
          <a:prstGeom prst="rect">
            <a:avLst/>
          </a:prstGeom>
        </p:spPr>
        <p:txBody>
          <a:bodyPr anchor="t" rtlCol="false" tIns="0" lIns="0" bIns="0" rIns="0">
            <a:spAutoFit/>
          </a:bodyPr>
          <a:lstStyle/>
          <a:p>
            <a:pPr algn="l">
              <a:lnSpc>
                <a:spcPts val="15250"/>
              </a:lnSpc>
            </a:pPr>
            <a:r>
              <a:rPr lang="en-US" sz="16758" spc="83">
                <a:solidFill>
                  <a:srgbClr val="2B2C30"/>
                </a:solidFill>
                <a:latin typeface="Playfair Display"/>
                <a:ea typeface="Playfair Display"/>
                <a:cs typeface="Playfair Display"/>
                <a:sym typeface="Playfair Display"/>
              </a:rPr>
              <a:t>Thank you!</a:t>
            </a:r>
          </a:p>
        </p:txBody>
      </p:sp>
      <p:sp>
        <p:nvSpPr>
          <p:cNvPr name="TextBox 5" id="5"/>
          <p:cNvSpPr txBox="true"/>
          <p:nvPr/>
        </p:nvSpPr>
        <p:spPr>
          <a:xfrm rot="0">
            <a:off x="1028700" y="9006840"/>
            <a:ext cx="7862435" cy="426720"/>
          </a:xfrm>
          <a:prstGeom prst="rect">
            <a:avLst/>
          </a:prstGeom>
        </p:spPr>
        <p:txBody>
          <a:bodyPr anchor="t" rtlCol="false" tIns="0" lIns="0" bIns="0" rIns="0">
            <a:spAutoFit/>
          </a:bodyPr>
          <a:lstStyle/>
          <a:p>
            <a:pPr algn="l">
              <a:lnSpc>
                <a:spcPts val="3450"/>
              </a:lnSpc>
            </a:pPr>
            <a:r>
              <a:rPr lang="en-US" sz="2300">
                <a:solidFill>
                  <a:srgbClr val="2B2C30"/>
                </a:solidFill>
                <a:latin typeface="Public Sans"/>
                <a:ea typeface="Public Sans"/>
                <a:cs typeface="Public Sans"/>
                <a:sym typeface="Public Sans"/>
              </a:rPr>
              <a:t>Presented By- Neelavo Dutta, Ritam Biswas, Srija</a:t>
            </a:r>
            <a:r>
              <a:rPr lang="en-US" sz="2300">
                <a:solidFill>
                  <a:srgbClr val="2B2C30"/>
                </a:solidFill>
                <a:latin typeface="Public Sans"/>
                <a:ea typeface="Public Sans"/>
                <a:cs typeface="Public Sans"/>
                <a:sym typeface="Public Sans"/>
              </a:rPr>
              <a:t> </a:t>
            </a:r>
            <a:r>
              <a:rPr lang="en-US" sz="2300">
                <a:solidFill>
                  <a:srgbClr val="2B2C30"/>
                </a:solidFill>
                <a:latin typeface="Public Sans"/>
                <a:ea typeface="Public Sans"/>
                <a:cs typeface="Public Sans"/>
                <a:sym typeface="Public Sans"/>
              </a:rPr>
              <a:t>M</a:t>
            </a:r>
            <a:r>
              <a:rPr lang="en-US" sz="2300">
                <a:solidFill>
                  <a:srgbClr val="2B2C30"/>
                </a:solidFill>
                <a:latin typeface="Public Sans"/>
                <a:ea typeface="Public Sans"/>
                <a:cs typeface="Public Sans"/>
                <a:sym typeface="Public Sans"/>
              </a:rPr>
              <a:t>ondal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DAGmLm0ekYk</dc:identifier>
  <dcterms:modified xsi:type="dcterms:W3CDTF">2011-08-01T06:04:30Z</dcterms:modified>
  <cp:revision>1</cp:revision>
  <dc:title>Wine Quality Analysis</dc:title>
</cp:coreProperties>
</file>