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73" r:id="rId4"/>
    <p:sldId id="278" r:id="rId6"/>
    <p:sldId id="276" r:id="rId7"/>
    <p:sldId id="279" r:id="rId8"/>
    <p:sldId id="257" r:id="rId9"/>
    <p:sldId id="286" r:id="rId10"/>
    <p:sldId id="282" r:id="rId11"/>
    <p:sldId id="287" r:id="rId12"/>
    <p:sldId id="288" r:id="rId13"/>
    <p:sldId id="297" r:id="rId14"/>
    <p:sldId id="298" r:id="rId15"/>
    <p:sldId id="300" r:id="rId16"/>
    <p:sldId id="301" r:id="rId17"/>
    <p:sldId id="302" r:id="rId18"/>
    <p:sldId id="280" r:id="rId19"/>
    <p:sldId id="283" r:id="rId20"/>
    <p:sldId id="285" r:id="rId21"/>
    <p:sldId id="269" r:id="rId22"/>
    <p:sldId id="315" r:id="rId23"/>
    <p:sldId id="311" r:id="rId24"/>
    <p:sldId id="322" r:id="rId25"/>
    <p:sldId id="332" r:id="rId26"/>
    <p:sldId id="313" r:id="rId27"/>
    <p:sldId id="312" r:id="rId28"/>
    <p:sldId id="333" r:id="rId29"/>
    <p:sldId id="326" r:id="rId30"/>
    <p:sldId id="327" r:id="rId31"/>
    <p:sldId id="334" r:id="rId32"/>
    <p:sldId id="335" r:id="rId33"/>
    <p:sldId id="309" r:id="rId34"/>
    <p:sldId id="261" r:id="rId35"/>
  </p:sldIdLst>
  <p:sldSz cx="12192000" cy="6858000"/>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1"/>
    <p:restoredTop sz="94660"/>
  </p:normalViewPr>
  <p:slideViewPr>
    <p:cSldViewPr snapToGrid="0" showGuides="1">
      <p:cViewPr varScale="1">
        <p:scale>
          <a:sx n="53" d="100"/>
          <a:sy n="53" d="100"/>
        </p:scale>
        <p:origin x="180" y="54"/>
      </p:cViewPr>
      <p:guideLst>
        <p:guide orient="horz" pos="2142"/>
        <p:guide pos="2882"/>
      </p:guideLst>
    </p:cSldViewPr>
  </p:slideViewPr>
  <p:notesTextViewPr>
    <p:cViewPr>
      <p:scale>
        <a:sx n="1" d="1"/>
        <a:sy n="1" d="1"/>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en-US" strike="noStrike" noProof="1"/>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3EFD42F7-718C-4B98-AAEC-167E6DDD60A7}" type="datetimeFigureOut">
              <a:rPr lang="en-US" strike="noStrike" noProof="1" smtClean="0">
                <a:latin typeface="+mn-lt"/>
                <a:ea typeface="+mn-ea"/>
                <a:cs typeface="+mn-cs"/>
              </a:rPr>
            </a:fld>
            <a:endParaRPr lang="en-US" strike="noStrike" noProof="1"/>
          </a:p>
        </p:txBody>
      </p:sp>
      <p:sp>
        <p:nvSpPr>
          <p:cNvPr id="2052" name="Slide Image Placeholder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2053" name="Notes Placeholder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en-US" strike="noStrike" noProof="1"/>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21B2AA4F-B828-4D7C-AFD3-893933DAFCB4}" type="slidenum">
              <a:rPr lang="en-US" strike="noStrike" noProof="1" smtClean="0">
                <a:latin typeface="+mn-lt"/>
                <a:ea typeface="+mn-ea"/>
                <a:cs typeface="+mn-cs"/>
              </a:rPr>
            </a:fld>
            <a:endParaRPr 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i="1" u="sng">
                <a:sym typeface="+mn-ea"/>
              </a:rPr>
              <a:t>Decorator Design Pattern </a:t>
            </a:r>
            <a:r>
              <a:rPr lang="en-US">
                <a:sym typeface="+mn-ea"/>
              </a:rPr>
              <a:t> is  a structural pattern, which is used to extend or alter the functionality of objects at run-time. It does this by wrapping them in an object of a decorator class leaving the original object w/o modification. [</a:t>
            </a:r>
            <a:r>
              <a:rPr lang="en-US">
                <a:sym typeface="+mn-ea"/>
              </a:rPr>
              <a:t>This provides a flexible alternative to using inheritance to modify behaviour.]</a:t>
            </a:r>
            <a:endParaRPr lang="en-US">
              <a:sym typeface="+mn-ea"/>
            </a:endParaRPr>
          </a:p>
          <a:p>
            <a:endParaRPr lang="en-US"/>
          </a:p>
          <a:p>
            <a:r>
              <a:rPr lang="en-US"/>
              <a:t>We have here some pictures, some examples that demonstrate the usefulness of DDP.</a:t>
            </a:r>
            <a:endParaRPr lang="en-US"/>
          </a:p>
          <a:p>
            <a:endParaRPr lang="en-US"/>
          </a:p>
          <a:p>
            <a:r>
              <a:rPr lang="en-US"/>
              <a:t>For instance, wearing clothes is an example of using decorators. When you’re cold, you wrap yourself in a sweater. If you’re still cold with a sweater, you can wear a jacket on top. If it’s raining, you can put on a raincoat. All of these garments “extend” your basic behavior but aren’t part of you, and you can easily take off any piece of clothing whenever you don’t need it.</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pPr algn="just"/>
            <a:r>
              <a:rPr lang="en-US">
                <a:sym typeface="+mn-ea"/>
              </a:rPr>
              <a:t>Template Method is a behavioral design pattern that is used when you have a process or algorithm of several steps</a:t>
            </a:r>
            <a:endParaRPr lang="en-US">
              <a:sym typeface="+mn-ea"/>
            </a:endParaRPr>
          </a:p>
          <a:p>
            <a:pPr algn="just"/>
            <a:endParaRPr lang="en-US">
              <a:sym typeface="+mn-ea"/>
            </a:endParaRPr>
          </a:p>
          <a:p>
            <a:pPr algn="just"/>
            <a:r>
              <a:rPr lang="en-US">
                <a:sym typeface="+mn-ea"/>
              </a:rPr>
              <a:t>But you want to allow different implementations of this algorithm.</a:t>
            </a:r>
            <a:endParaRPr lang="en-US">
              <a:sym typeface="+mn-ea"/>
            </a:endParaRPr>
          </a:p>
          <a:p>
            <a:pPr algn="just"/>
            <a:endParaRPr lang="en-US">
              <a:sym typeface="+mn-ea"/>
            </a:endParaRPr>
          </a:p>
          <a:p>
            <a:pPr algn="just"/>
            <a:r>
              <a:rPr lang="en-US">
                <a:sym typeface="+mn-ea"/>
              </a:rPr>
              <a:t>For instance, if you need to allow variation of the details of each step or certain steps, while enforcing the structure and order of the steps themselves, then the Template Method may be appropriate.</a:t>
            </a:r>
            <a:endParaRPr lang="en-US">
              <a:sym typeface="+mn-ea"/>
            </a:endParaRPr>
          </a:p>
          <a:p>
            <a:pPr algn="just"/>
            <a:r>
              <a:rPr lang="en-US">
                <a:sym typeface="+mn-ea"/>
              </a:rPr>
              <a:t> </a:t>
            </a:r>
            <a:endParaRPr lang="en-US"/>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The TMP consist of a base class, that defines a TM, and that TM calls one or more steps in an lgorithm. This methods are either abstract or virtual and tipically are not public, but they may be. The Concrete classes then are responsible for implementing one or more of these steps and then client will call the concrete class.</a:t>
            </a:r>
            <a:endParaRPr lang="en-US"/>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Let’s discuss template design pattern with below example.</a:t>
            </a:r>
            <a:endParaRPr lang="en-US"/>
          </a:p>
          <a:p>
            <a:endParaRPr lang="en-US"/>
          </a:p>
          <a:p>
            <a:r>
              <a:rPr lang="en-US"/>
              <a:t>We are considering here an algorithm to play a game. To play a game steps will be common like initialize, start play and end play. Here we have to note that operations invocation should be in the same way as they are defined in the abstract class because start play cannot be called before initialize operation.</a:t>
            </a:r>
            <a:endParaRPr lang="en-US"/>
          </a:p>
          <a:p>
            <a:endParaRPr lang="en-US"/>
          </a:p>
          <a:p>
            <a:r>
              <a:rPr lang="en-US"/>
              <a:t>Given this structure, specific games like Tic-Tac-Toe, Chess, Monopoly, etc could be easily implemented as subclasses.</a:t>
            </a:r>
            <a:endParaRPr lang="en-US"/>
          </a:p>
          <a:p>
            <a:endParaRPr lang="en-US"/>
          </a:p>
          <a:p>
            <a:r>
              <a:rPr lang="en-US">
                <a:sym typeface="+mn-ea"/>
              </a:rPr>
              <a:t>A hook is a method that is declared in the abstract class, but only given an empty or default implementation. This gives subclasses the ability to “hook into” the algorithm at various points, if they wish; a subclass is also free to ignore the hook.</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The intent of TM is to (1). This allows (2).  The initial base algorithm can have empty stub methods or it can have actual implementation that are then shared among various implementations of this algorithm. Allowing for greater code reuse and following the DRY principle.</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sym typeface="+mn-ea"/>
              </a:rPr>
              <a:t>Use the pattern when</a:t>
            </a:r>
            <a:endParaRPr lang="en-US">
              <a:sym typeface="+mn-ea"/>
            </a:endParaRPr>
          </a:p>
          <a:p>
            <a:endParaRPr lang="en-US"/>
          </a:p>
          <a:p>
            <a:r>
              <a:rPr lang="en-US">
                <a:sym typeface="+mn-ea"/>
              </a:rPr>
              <a:t>(1). This workflow is invariant and while subclasses may redefine certain steps, they may not change the algorithm stucture. (3)</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What does the DDP do for us?</a:t>
            </a:r>
            <a:endParaRPr lang="en-US"/>
          </a:p>
          <a:p>
            <a:r>
              <a:rPr lang="en-US"/>
              <a:t>&gt; Well, for one, it allows us to (1 point) at runtime. Meaning that as the application is running, and the user is interacting with your application, u can have logic that determines what type of functionality to add to an object.</a:t>
            </a:r>
            <a:endParaRPr lang="en-US"/>
          </a:p>
          <a:p>
            <a:r>
              <a:rPr lang="en-US"/>
              <a:t>&gt; It also provides an (2 point). It is easy to add functionality to an entire class of objects by subclassing it, but it is impossible to extend a single object this way. With the DP, you can add functionality to a single object and leave others like it unmodified.</a:t>
            </a:r>
            <a:endParaRPr lang="en-US"/>
          </a:p>
          <a:p>
            <a:r>
              <a:rPr lang="en-US"/>
              <a:t>&gt; It also encourages a (3 point). We want out applications flexible enought to take on new functionality to meet changing requirements. We also want to prevent modifying a base class that isn’t appropiate for some subclasses.</a:t>
            </a:r>
            <a:endParaRPr lang="en-US"/>
          </a:p>
          <a:p>
            <a:r>
              <a:rPr lang="en-US"/>
              <a:t>&gt; The DP also naturally supports the (4 point). that states that classes should be open for extension, but closed for modification.</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pPr marL="0" lvl="1"/>
            <a:r>
              <a:rPr lang="en-US"/>
              <a:t>The are some consequences on choosing to use TMP. The first is that TM (1), which </a:t>
            </a:r>
            <a:r>
              <a:rPr lang="en-US">
                <a:sym typeface="+mn-ea"/>
              </a:rPr>
              <a:t>can be a limitation, whe</a:t>
            </a:r>
            <a:r>
              <a:rPr lang="ru-RU" altLang="en-US">
                <a:sym typeface="+mn-ea"/>
              </a:rPr>
              <a:t>т</a:t>
            </a:r>
            <a:r>
              <a:rPr lang="en-US">
                <a:sym typeface="+mn-ea"/>
              </a:rPr>
              <a:t> you for eg already inherit some class within the child class .</a:t>
            </a:r>
            <a:endParaRPr lang="en-US">
              <a:sym typeface="+mn-ea"/>
            </a:endParaRPr>
          </a:p>
          <a:p>
            <a:pPr marL="0" lvl="1"/>
            <a:r>
              <a:rPr lang="en-US"/>
              <a:t>(2)</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sym typeface="+mn-ea"/>
              </a:rPr>
              <a:t>The interesting thing is that the usual control structure of object calls and relations is reversed. It is the parent class that calls the method in the subclass, a behavior which Richard E. Sweet refers to as the "Hollywood Principle" — "Don't call us, we'll call you." [The Template Design Pattern is of particular use in the Factory Design Pattern.]</a:t>
            </a:r>
            <a:endParaRPr lang="en-US"/>
          </a:p>
          <a:p>
            <a:endParaRPr lang="en-US"/>
          </a:p>
          <a:p>
            <a:r>
              <a:rPr lang="en-US"/>
              <a:t>[The base class with the template method is considered a high-level component - clients should depend on this class. the subclasses of the template methods base class are low-level implementation - they dont cll anything themselves ad are only called by the high-level template method.]</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I hope you all remember our homework on refactoring gilded rose kata. I had refactored this code usig the template method and here we have the uml diagram of code that i obtained.</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Slide Image Placeholder 1"/>
          <p:cNvSpPr>
            <a:spLocks noGrp="1" noRot="1"/>
          </p:cNvSpPr>
          <p:nvPr>
            <p:ph type="sldImg"/>
          </p:nvPr>
        </p:nvSpPr>
        <p:spPr/>
      </p:sp>
      <p:sp>
        <p:nvSpPr>
          <p:cNvPr id="10242" name="Text Placeholder 2"/>
          <p:cNvSpPr>
            <a:spLocks noGrp="1"/>
          </p:cNvSpPr>
          <p:nvPr>
            <p:ph type="body"/>
          </p:nvPr>
        </p:nvSpPr>
        <p:spPr/>
        <p:txBody>
          <a:bodyPr lIns="91440" tIns="45720" rIns="91440" bIns="45720" anchor="t" anchorCtr="0"/>
          <a:p>
            <a:pPr lvl="0"/>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sym typeface="+mn-ea"/>
              </a:rPr>
              <a:t>There are some common scenarious in which we can utilize the DDP.</a:t>
            </a:r>
            <a:endParaRPr lang="en-US"/>
          </a:p>
          <a:p>
            <a:r>
              <a:rPr lang="en-US">
                <a:sym typeface="+mn-ea"/>
              </a:rPr>
              <a:t>&gt; The most common scenario is when we’re dealing with legacy systems. When we need to maintain some systems, that are pretty nasty, but we often have to add new functionality to these systems. Using DDP we can add new functionality w/o having to worry about touching the current spaghetti code that’s probably in there.</a:t>
            </a:r>
            <a:endParaRPr lang="en-US">
              <a:sym typeface="+mn-ea"/>
            </a:endParaRPr>
          </a:p>
          <a:p>
            <a:endParaRPr lang="en-US"/>
          </a:p>
          <a:p>
            <a:r>
              <a:rPr lang="en-US">
                <a:sym typeface="+mn-ea"/>
              </a:rPr>
              <a:t>&gt; Another scenario is when we’re dealing with sealed classes, which may be in a third party DLL, or possibly the .NET Framework itself. And THE DDP allows us to add new functionality, even if they’re sealed.</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sym typeface="+mn-ea"/>
              </a:rPr>
              <a:t>But due to lack of time we will get over this topic.</a:t>
            </a:r>
            <a:endParaRPr lang="en-US">
              <a:sym typeface="+mn-ea"/>
            </a:endParaRPr>
          </a:p>
          <a:p>
            <a:endParaRPr lang="en-US">
              <a:sym typeface="+mn-ea"/>
            </a:endParaRPr>
          </a:p>
          <a:p>
            <a:r>
              <a:rPr lang="en-US">
                <a:sym typeface="+mn-ea"/>
              </a:rPr>
              <a:t>And so, ...</a:t>
            </a:r>
            <a:endParaRPr lang="en-US">
              <a:sym typeface="+mn-ea"/>
            </a:endParaRPr>
          </a:p>
          <a:p>
            <a:r>
              <a:rPr lang="en-US">
                <a:sym typeface="+mn-ea"/>
              </a:rPr>
              <a:t>Let’s look at an example in which the decoator DP could really help us out a lot.</a:t>
            </a:r>
            <a:endParaRPr lang="en-US"/>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And so, setting the task.</a:t>
            </a:r>
            <a:endParaRPr lang="en-US"/>
          </a:p>
          <a:p>
            <a:r>
              <a:rPr lang="en-US"/>
              <a:t>So, let's say we are developing a program for a chain of coffee shops. There are some cafes in which we mainly sell coffee. And in this context, we have some options/or toppings if u will for coffee drinks. The main task is to generate a check with the cost of coffee. Well, for example, some such check. In fact, not like that, but a check just with the name of the coffee and the price.</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obviously, a simple and logical solution is to develop a basic class called a beverage and to inherit from it other classes, that actually represent drinks.</a:t>
            </a:r>
            <a:endParaRPr lang="en-US"/>
          </a:p>
          <a:p>
            <a:endParaRPr lang="en-US"/>
          </a:p>
          <a:p>
            <a:r>
              <a:rPr lang="en-US"/>
              <a:t>And everything will work great because we just add a new class and get a new type of coffee in our system. everything is wonderful. but, first of all, we must not forget that any solution, of course, may not be infinite, but any software solution, if anyone uses it, is constantly improved.</a:t>
            </a:r>
            <a:endParaRPr lang="en-US"/>
          </a:p>
          <a:p>
            <a:endParaRPr lang="en-US"/>
          </a:p>
          <a:p>
            <a:r>
              <a:rPr lang="en-US"/>
              <a:t>And therefore, even if we can now make coffee in </a:t>
            </a:r>
            <a:r>
              <a:rPr lang="en-US">
                <a:sym typeface="+mn-ea"/>
              </a:rPr>
              <a:t>normal mode</a:t>
            </a:r>
            <a:r>
              <a:rPr lang="en-US"/>
              <a:t>, we may be told to add some extras, for example, add whipped cream, chocolate, etc. to coffee. and then there is a problem.</a:t>
            </a:r>
            <a:endParaRPr lang="en-US"/>
          </a:p>
          <a:p>
            <a:endParaRPr lang="en-US"/>
          </a:p>
          <a:p>
            <a:r>
              <a:rPr lang="en-US"/>
              <a:t>откуда класс возьмет цену, в нашем случае мы просто ее возвращаем. в каком-то хорошем методе он будет это считать, откуда-то выдергивать из базы и тд, но нас это не интересует сейчас.</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Cause then you end up in a situation like this. we can simple find ourselfs dealing with a nightmare of maintenance. A new class is need to be created for each possible combination, resulting in a class explosion.</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The second option, how to implement it, is to add attributes to the base class that will be responsible for the presence of one or another topping.</a:t>
            </a:r>
            <a:endParaRPr lang="en-US"/>
          </a:p>
          <a:p>
            <a:endParaRPr lang="en-US"/>
          </a:p>
          <a:p>
            <a:r>
              <a:rPr lang="en-US"/>
              <a:t>And such a scheme is actually quite beautiful in terms of understanding how classes work, but the problem is that when you will add new toppings, you will have to climb into the base class and change something there. which we really don't want to do.</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An alternative solution, as you might guess, is the decorator design pattern.</a:t>
            </a:r>
            <a:endParaRPr lang="en-US"/>
          </a:p>
          <a:p>
            <a:r>
              <a:rPr lang="en-US"/>
              <a:t>His idea is that we take some basic drink, for example, espresso coffee, and start adding to it, for example, milk, whipped cream, etc.</a:t>
            </a:r>
            <a:endParaRPr lang="en-US"/>
          </a:p>
          <a:p>
            <a:endParaRPr lang="en-US"/>
          </a:p>
          <a:p>
            <a:r>
              <a:rPr lang="en-US"/>
              <a:t>But we will not add toppings to the drink, but we will wrap the base drink with </a:t>
            </a:r>
            <a:r>
              <a:rPr lang="en-US">
                <a:sym typeface="+mn-ea"/>
              </a:rPr>
              <a:t>toppings</a:t>
            </a:r>
            <a:r>
              <a:rPr lang="en-US"/>
              <a:t>. I will take the base espresso, then I will wrap it in milk, I will put the base class espresso in the milk, then I will put the espresso with milk in the whipped cream and the whipped cream in which the milk is located I will put again in the milk.</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8" name="Footer Placeholder 7"/>
          <p:cNvSpPr>
            <a:spLocks noGrp="1"/>
          </p:cNvSpPr>
          <p:nvPr>
            <p:ph type="ftr" sz="quarter" idx="11"/>
          </p:nvPr>
        </p:nvSpPr>
        <p:spPr/>
        <p:txBody>
          <a:bodyPr/>
          <a:lstStyle/>
          <a:p>
            <a:pPr fontAlgn="auto"/>
            <a:endParaRPr lang="en-US" strike="noStrike" noProof="1"/>
          </a:p>
        </p:txBody>
      </p:sp>
      <p:sp>
        <p:nvSpPr>
          <p:cNvPr id="9" name="Slide Number Placeholder 8"/>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4" name="Footer Placeholder 3"/>
          <p:cNvSpPr>
            <a:spLocks noGrp="1"/>
          </p:cNvSpPr>
          <p:nvPr>
            <p:ph type="ftr" sz="quarter" idx="11"/>
          </p:nvPr>
        </p:nvSpPr>
        <p:spPr/>
        <p:txBody>
          <a:bodyPr/>
          <a:lstStyle/>
          <a:p>
            <a:pPr fontAlgn="auto"/>
            <a:endParaRPr lang="en-US" strike="noStrike" noProof="1"/>
          </a:p>
        </p:txBody>
      </p:sp>
      <p:sp>
        <p:nvSpPr>
          <p:cNvPr id="5" name="Slide Number Placeholder 4"/>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3" name="Footer Placeholder 2"/>
          <p:cNvSpPr>
            <a:spLocks noGrp="1"/>
          </p:cNvSpPr>
          <p:nvPr>
            <p:ph type="ftr" sz="quarter" idx="11"/>
          </p:nvPr>
        </p:nvSpPr>
        <p:spPr/>
        <p:txBody>
          <a:bodyPr/>
          <a:lstStyle/>
          <a:p>
            <a:pPr fontAlgn="auto"/>
            <a:endParaRPr lang="en-US" strike="noStrike" noProof="1"/>
          </a:p>
        </p:txBody>
      </p:sp>
      <p:sp>
        <p:nvSpPr>
          <p:cNvPr id="4" name="Slide Number Placeholder 3"/>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l="84000" t="4000" r="4000" b="89000"/>
          </a:stretch>
        </a:blip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pPr fontAlgn="auto"/>
            <a:endParaRPr lang="en-US" strike="noStrike" noProof="1"/>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4.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34.jpeg"/><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4.xml"/><Relationship Id="rId2" Type="http://schemas.openxmlformats.org/officeDocument/2006/relationships/image" Target="../media/image38.png"/><Relationship Id="rId1" Type="http://schemas.openxmlformats.org/officeDocument/2006/relationships/image" Target="../media/image37.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43.jpeg"/><Relationship Id="rId1" Type="http://schemas.openxmlformats.org/officeDocument/2006/relationships/image" Target="../media/image4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3479800" y="1784985"/>
            <a:ext cx="5232400" cy="2413000"/>
          </a:xfrm>
        </p:spPr>
        <p:txBody>
          <a:bodyPr anchor="b">
            <a:normAutofit fontScale="90000"/>
          </a:bodyPr>
          <a:p>
            <a:pPr marL="0" marR="0" indent="0" algn="ctr" defTabSz="914400" rtl="0" eaLnBrk="1" fontAlgn="auto" latinLnBrk="0" hangingPunct="1">
              <a:lnSpc>
                <a:spcPct val="90000"/>
              </a:lnSpc>
              <a:spcBef>
                <a:spcPct val="0"/>
              </a:spcBef>
              <a:spcAft>
                <a:spcPct val="0"/>
              </a:spcAft>
              <a:buClrTx/>
              <a:buSzTx/>
              <a:buFontTx/>
              <a:buNone/>
            </a:pPr>
            <a:r>
              <a:rPr kumimoji="0" lang="en-US" altLang="en-US" sz="6000" b="0" i="0" u="none" strike="noStrike" kern="1200" cap="none" spc="0" normalizeH="0" baseline="0" noProof="1">
                <a:solidFill>
                  <a:schemeClr val="tx1"/>
                </a:solidFill>
                <a:latin typeface="+mj-lt"/>
                <a:ea typeface="+mj-ea"/>
                <a:cs typeface="+mj-cs"/>
              </a:rPr>
              <a:t>DECORATOR </a:t>
            </a:r>
            <a:r>
              <a:rPr lang="en-US" altLang="en-US">
                <a:sym typeface="+mn-ea"/>
              </a:rPr>
              <a:t>DESIGN</a:t>
            </a:r>
            <a:r>
              <a:rPr kumimoji="0" lang="en-US" altLang="en-US" sz="6000" b="0" i="0" u="none" strike="noStrike" kern="1200" cap="none" spc="0" normalizeH="0" baseline="0" noProof="1">
                <a:solidFill>
                  <a:schemeClr val="tx1"/>
                </a:solidFill>
                <a:latin typeface="+mj-lt"/>
                <a:ea typeface="+mj-ea"/>
                <a:cs typeface="+mj-cs"/>
              </a:rPr>
              <a:t> </a:t>
            </a:r>
            <a:r>
              <a:rPr lang="en-US" altLang="en-US">
                <a:sym typeface="+mn-ea"/>
              </a:rPr>
              <a:t>PATTERN</a:t>
            </a:r>
            <a:endParaRPr kumimoji="0" lang="en-US" altLang="en-US" sz="6000" b="0" i="0" u="none" strike="noStrike" kern="1200" cap="none" spc="0" normalizeH="0" baseline="0" noProof="1">
              <a:solidFill>
                <a:schemeClr val="tx1"/>
              </a:solidFill>
              <a:latin typeface="+mj-lt"/>
              <a:ea typeface="+mj-ea"/>
              <a:cs typeface="+mj-cs"/>
            </a:endParaRPr>
          </a:p>
        </p:txBody>
      </p:sp>
      <p:sp>
        <p:nvSpPr>
          <p:cNvPr id="3075" name="Content Placeholder 3"/>
          <p:cNvSpPr>
            <a:spLocks noGrp="1"/>
          </p:cNvSpPr>
          <p:nvPr>
            <p:ph type="subTitle" idx="1"/>
          </p:nvPr>
        </p:nvSpPr>
        <p:spPr>
          <a:xfrm>
            <a:off x="3538855" y="4197985"/>
            <a:ext cx="5113655" cy="998855"/>
          </a:xfrm>
        </p:spPr>
        <p:txBody>
          <a:bodyPr vert="horz" lIns="91440" tIns="45720" rIns="91440" bIns="45720" anchor="t" anchorCtr="0"/>
          <a:p>
            <a:pPr defTabSz="914400"/>
            <a:r>
              <a:rPr lang="en-US" altLang="zh-CN" kern="1200">
                <a:latin typeface="+mn-lt"/>
                <a:ea typeface="+mn-ea"/>
                <a:cs typeface="+mn-cs"/>
              </a:rPr>
              <a:t>_______________________________</a:t>
            </a:r>
            <a:endParaRPr lang="en-US" altLang="zh-CN" kern="1200">
              <a:latin typeface="+mn-lt"/>
              <a:ea typeface="+mn-ea"/>
              <a:cs typeface="+mn-cs"/>
            </a:endParaRPr>
          </a:p>
          <a:p>
            <a:pPr defTabSz="914400"/>
            <a:r>
              <a:rPr lang="en-US" altLang="zh-CN" kern="1200">
                <a:latin typeface="+mn-lt"/>
                <a:ea typeface="+mn-ea"/>
                <a:cs typeface="+mn-cs"/>
              </a:rPr>
              <a:t>MIRELA SORUNGA</a:t>
            </a:r>
            <a:endParaRPr lang="en-US" altLang="zh-CN" kern="120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838200" y="1818005"/>
            <a:ext cx="6015990" cy="4351655"/>
          </a:xfrm>
          <a:prstGeom prst="rect">
            <a:avLst/>
          </a:prstGeom>
        </p:spPr>
      </p:pic>
      <p:sp>
        <p:nvSpPr>
          <p:cNvPr id="4097" name="Title 1"/>
          <p:cNvSpPr>
            <a:spLocks noGrp="1"/>
          </p:cNvSpPr>
          <p:nvPr>
            <p:ph type="title"/>
          </p:nvPr>
        </p:nvSpPr>
        <p:spPr/>
        <p:txBody>
          <a:bodyPr vert="horz" lIns="91440" tIns="45720" rIns="91440" bIns="45720" anchor="ctr" anchorCtr="0"/>
          <a:p>
            <a:r>
              <a:rPr lang="en-US" altLang="zh-CN" sz="3600">
                <a:sym typeface="+mn-ea"/>
              </a:rPr>
              <a:t>DECORATOR PATTERN</a:t>
            </a:r>
            <a:endParaRPr lang="en-US" altLang="zh-CN" sz="3600"/>
          </a:p>
        </p:txBody>
      </p:sp>
      <p:pic>
        <p:nvPicPr>
          <p:cNvPr id="8195" name="Content Placeholder 103"/>
          <p:cNvPicPr>
            <a:picLocks noGrp="1" noChangeAspect="1"/>
          </p:cNvPicPr>
          <p:nvPr/>
        </p:nvPicPr>
        <p:blipFill>
          <a:blip r:embed="rId2"/>
          <a:stretch>
            <a:fillRect/>
          </a:stretch>
        </p:blipFill>
        <p:spPr>
          <a:xfrm>
            <a:off x="7672070" y="2267268"/>
            <a:ext cx="3681413" cy="36068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sz="3600"/>
            </a:br>
            <a:r>
              <a:rPr lang="en-US" sz="3600"/>
              <a:t>IMPLEMENTATION IN C#</a:t>
            </a:r>
            <a:br>
              <a:rPr lang="en-US" sz="3600"/>
            </a:br>
            <a:r>
              <a:rPr lang="en-US" sz="3600"/>
              <a:t>1 Step.</a:t>
            </a:r>
            <a:r>
              <a:rPr lang="ru-RU" altLang="en-US" sz="3600"/>
              <a:t> </a:t>
            </a:r>
            <a:r>
              <a:rPr lang="en-US" altLang="ru-RU" sz="3600"/>
              <a:t>Coffee classes</a:t>
            </a:r>
            <a:endParaRPr lang="en-US" altLang="ru-RU" sz="3600"/>
          </a:p>
        </p:txBody>
      </p:sp>
      <p:pic>
        <p:nvPicPr>
          <p:cNvPr id="6" name="Content Placeholder 5"/>
          <p:cNvPicPr>
            <a:picLocks noChangeAspect="1"/>
          </p:cNvPicPr>
          <p:nvPr>
            <p:ph idx="1"/>
          </p:nvPr>
        </p:nvPicPr>
        <p:blipFill>
          <a:blip r:embed="rId1"/>
          <a:srcRect r="2862"/>
          <a:stretch>
            <a:fillRect/>
          </a:stretch>
        </p:blipFill>
        <p:spPr>
          <a:xfrm>
            <a:off x="838200" y="2028190"/>
            <a:ext cx="6055995" cy="1304925"/>
          </a:xfrm>
          <a:prstGeom prst="rect">
            <a:avLst/>
          </a:prstGeom>
        </p:spPr>
      </p:pic>
      <p:sp>
        <p:nvSpPr>
          <p:cNvPr id="7" name="Text Box 6"/>
          <p:cNvSpPr txBox="1"/>
          <p:nvPr/>
        </p:nvSpPr>
        <p:spPr>
          <a:xfrm>
            <a:off x="838200" y="3651250"/>
            <a:ext cx="2540000" cy="922020"/>
          </a:xfrm>
          <a:prstGeom prst="rect">
            <a:avLst/>
          </a:prstGeom>
          <a:noFill/>
          <a:ln w="28575">
            <a:solidFill>
              <a:schemeClr val="accent2"/>
            </a:solidFill>
          </a:ln>
        </p:spPr>
        <p:txBody>
          <a:bodyPr wrap="square" rtlCol="0" anchor="t">
            <a:spAutoFit/>
          </a:bodyPr>
          <a:p>
            <a:r>
              <a:rPr lang="en-US"/>
              <a:t>We will calculate the price of drinks in derived classes</a:t>
            </a:r>
            <a:endParaRPr lang="en-US"/>
          </a:p>
        </p:txBody>
      </p:sp>
      <p:sp>
        <p:nvSpPr>
          <p:cNvPr id="8" name="Rectangles 7"/>
          <p:cNvSpPr/>
          <p:nvPr/>
        </p:nvSpPr>
        <p:spPr>
          <a:xfrm>
            <a:off x="1558925" y="2821305"/>
            <a:ext cx="2389505" cy="370840"/>
          </a:xfrm>
          <a:prstGeom prst="rect">
            <a:avLst/>
          </a:prstGeom>
          <a:noFill/>
          <a:ln w="28575"/>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pic>
        <p:nvPicPr>
          <p:cNvPr id="9" name="Picture 8"/>
          <p:cNvPicPr>
            <a:picLocks noChangeAspect="1"/>
          </p:cNvPicPr>
          <p:nvPr/>
        </p:nvPicPr>
        <p:blipFill>
          <a:blip r:embed="rId2"/>
          <a:stretch>
            <a:fillRect/>
          </a:stretch>
        </p:blipFill>
        <p:spPr>
          <a:xfrm>
            <a:off x="7012305" y="2743200"/>
            <a:ext cx="4785995" cy="1304290"/>
          </a:xfrm>
          <a:prstGeom prst="rect">
            <a:avLst/>
          </a:prstGeom>
        </p:spPr>
      </p:pic>
      <p:sp>
        <p:nvSpPr>
          <p:cNvPr id="10" name="Text Box 9"/>
          <p:cNvSpPr txBox="1"/>
          <p:nvPr/>
        </p:nvSpPr>
        <p:spPr>
          <a:xfrm>
            <a:off x="9258300" y="4214495"/>
            <a:ext cx="2540000" cy="645160"/>
          </a:xfrm>
          <a:prstGeom prst="rect">
            <a:avLst/>
          </a:prstGeom>
          <a:noFill/>
          <a:ln w="28575">
            <a:solidFill>
              <a:srgbClr val="00B050"/>
            </a:solidFill>
          </a:ln>
        </p:spPr>
        <p:txBody>
          <a:bodyPr wrap="square" rtlCol="0" anchor="t">
            <a:spAutoFit/>
          </a:bodyPr>
          <a:p>
            <a:r>
              <a:rPr lang="en-US"/>
              <a:t>Method returns the price of the base drink</a:t>
            </a:r>
            <a:endParaRPr lang="en-US"/>
          </a:p>
        </p:txBody>
      </p:sp>
      <p:sp>
        <p:nvSpPr>
          <p:cNvPr id="11" name="Rectangles 10"/>
          <p:cNvSpPr/>
          <p:nvPr/>
        </p:nvSpPr>
        <p:spPr>
          <a:xfrm>
            <a:off x="7987030" y="3425190"/>
            <a:ext cx="3654425" cy="408940"/>
          </a:xfrm>
          <a:prstGeom prst="rect">
            <a:avLst/>
          </a:prstGeom>
          <a:noFill/>
          <a:ln w="28575">
            <a:solidFill>
              <a:srgbClr val="00B050"/>
            </a:solidFill>
          </a:ln>
          <a:extLst>
            <a:ext uri="{909E8E84-426E-40DD-AFC4-6F175D3DCCD1}">
              <a14:hiddenFill xmlns:a14="http://schemas.microsoft.com/office/drawing/2010/main">
                <a:solidFill>
                  <a:schemeClr val="accent6"/>
                </a:solidFill>
              </a14:hiddenFill>
            </a:ext>
          </a:extLst>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pic>
        <p:nvPicPr>
          <p:cNvPr id="12" name="Picture 11"/>
          <p:cNvPicPr>
            <a:picLocks noChangeAspect="1"/>
          </p:cNvPicPr>
          <p:nvPr/>
        </p:nvPicPr>
        <p:blipFill>
          <a:blip r:embed="rId3"/>
          <a:stretch>
            <a:fillRect/>
          </a:stretch>
        </p:blipFill>
        <p:spPr>
          <a:xfrm>
            <a:off x="5892800" y="5099685"/>
            <a:ext cx="5905500" cy="1266825"/>
          </a:xfrm>
          <a:prstGeom prst="rect">
            <a:avLst/>
          </a:prstGeom>
        </p:spPr>
      </p:pic>
      <p:sp>
        <p:nvSpPr>
          <p:cNvPr id="13" name="Rectangles 12"/>
          <p:cNvSpPr/>
          <p:nvPr/>
        </p:nvSpPr>
        <p:spPr>
          <a:xfrm>
            <a:off x="6607175" y="5901055"/>
            <a:ext cx="2926715" cy="371475"/>
          </a:xfrm>
          <a:prstGeom prst="rect">
            <a:avLst/>
          </a:prstGeom>
          <a:noFill/>
          <a:ln w="28575">
            <a:solidFill>
              <a:srgbClr val="00B050"/>
            </a:solidFill>
          </a:ln>
          <a:extLst>
            <a:ext uri="{909E8E84-426E-40DD-AFC4-6F175D3DCCD1}">
              <a14:hiddenFill xmlns:a14="http://schemas.microsoft.com/office/drawing/2010/main">
                <a:solidFill>
                  <a:schemeClr val="accent6"/>
                </a:solidFill>
              </a14:hiddenFill>
            </a:ext>
          </a:extLst>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Picture 15"/>
          <p:cNvPicPr>
            <a:picLocks noChangeAspect="1"/>
          </p:cNvPicPr>
          <p:nvPr/>
        </p:nvPicPr>
        <p:blipFill>
          <a:blip r:embed="rId1"/>
          <a:stretch>
            <a:fillRect/>
          </a:stretch>
        </p:blipFill>
        <p:spPr>
          <a:xfrm>
            <a:off x="379095" y="1449070"/>
            <a:ext cx="6048375" cy="3009900"/>
          </a:xfrm>
          <a:prstGeom prst="rect">
            <a:avLst/>
          </a:prstGeom>
        </p:spPr>
      </p:pic>
      <p:sp>
        <p:nvSpPr>
          <p:cNvPr id="6" name="Title 5"/>
          <p:cNvSpPr>
            <a:spLocks noGrp="1"/>
          </p:cNvSpPr>
          <p:nvPr>
            <p:ph type="title"/>
          </p:nvPr>
        </p:nvSpPr>
        <p:spPr/>
        <p:txBody>
          <a:bodyPr/>
          <a:p>
            <a:r>
              <a:rPr lang="en-US" sz="3600"/>
              <a:t>2 Step. A branch for toppings </a:t>
            </a:r>
            <a:endParaRPr lang="ru-RU" altLang="en-US" sz="3600"/>
          </a:p>
        </p:txBody>
      </p:sp>
      <p:sp>
        <p:nvSpPr>
          <p:cNvPr id="8" name="Text Box 7"/>
          <p:cNvSpPr txBox="1"/>
          <p:nvPr/>
        </p:nvSpPr>
        <p:spPr>
          <a:xfrm>
            <a:off x="4548505" y="2216785"/>
            <a:ext cx="1840865" cy="1198880"/>
          </a:xfrm>
          <a:prstGeom prst="rect">
            <a:avLst/>
          </a:prstGeom>
          <a:noFill/>
          <a:ln w="28575">
            <a:solidFill>
              <a:srgbClr val="7030A0"/>
            </a:solidFill>
          </a:ln>
        </p:spPr>
        <p:txBody>
          <a:bodyPr wrap="square" rtlCol="0" anchor="t">
            <a:spAutoFit/>
          </a:bodyPr>
          <a:p>
            <a:r>
              <a:rPr lang="en-US">
                <a:solidFill>
                  <a:schemeClr val="bg1"/>
                </a:solidFill>
              </a:rPr>
              <a:t>The topping always contains some kind of drink</a:t>
            </a:r>
            <a:endParaRPr lang="en-US">
              <a:solidFill>
                <a:schemeClr val="bg1"/>
              </a:solidFill>
            </a:endParaRPr>
          </a:p>
        </p:txBody>
      </p:sp>
      <p:sp>
        <p:nvSpPr>
          <p:cNvPr id="9" name="Rectangles 8"/>
          <p:cNvSpPr/>
          <p:nvPr/>
        </p:nvSpPr>
        <p:spPr>
          <a:xfrm>
            <a:off x="1162050" y="2682240"/>
            <a:ext cx="2428240" cy="268605"/>
          </a:xfrm>
          <a:prstGeom prst="rect">
            <a:avLst/>
          </a:prstGeom>
          <a:noFill/>
          <a:ln w="28575">
            <a:solidFill>
              <a:srgbClr val="7030A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1162050" y="3027045"/>
            <a:ext cx="3246120" cy="676910"/>
          </a:xfrm>
          <a:prstGeom prst="rect">
            <a:avLst/>
          </a:prstGeom>
          <a:noFill/>
          <a:ln w="28575">
            <a:solidFill>
              <a:schemeClr val="accent4">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1548765" y="4497705"/>
            <a:ext cx="3573780" cy="922020"/>
          </a:xfrm>
          <a:prstGeom prst="rect">
            <a:avLst/>
          </a:prstGeom>
          <a:noFill/>
          <a:ln w="28575">
            <a:solidFill>
              <a:schemeClr val="accent4"/>
            </a:solidFill>
          </a:ln>
        </p:spPr>
        <p:txBody>
          <a:bodyPr wrap="square" rtlCol="0" anchor="t">
            <a:spAutoFit/>
          </a:bodyPr>
          <a:p>
            <a:r>
              <a:rPr lang="en-US"/>
              <a:t>For convenience, we will set the drink that the topping "wraps" through the constructor</a:t>
            </a:r>
            <a:endParaRPr lang="en-US"/>
          </a:p>
        </p:txBody>
      </p:sp>
      <p:pic>
        <p:nvPicPr>
          <p:cNvPr id="12" name="Picture 11"/>
          <p:cNvPicPr>
            <a:picLocks noChangeAspect="1"/>
          </p:cNvPicPr>
          <p:nvPr/>
        </p:nvPicPr>
        <p:blipFill>
          <a:blip r:embed="rId2"/>
          <a:srcRect r="1884"/>
          <a:stretch>
            <a:fillRect/>
          </a:stretch>
        </p:blipFill>
        <p:spPr>
          <a:xfrm>
            <a:off x="6173470" y="2682240"/>
            <a:ext cx="6018530" cy="2562225"/>
          </a:xfrm>
          <a:prstGeom prst="rect">
            <a:avLst/>
          </a:prstGeom>
        </p:spPr>
      </p:pic>
      <p:sp>
        <p:nvSpPr>
          <p:cNvPr id="13" name="Text Box 12"/>
          <p:cNvSpPr txBox="1"/>
          <p:nvPr/>
        </p:nvSpPr>
        <p:spPr>
          <a:xfrm>
            <a:off x="8468995" y="5244465"/>
            <a:ext cx="3408680" cy="1198880"/>
          </a:xfrm>
          <a:prstGeom prst="rect">
            <a:avLst/>
          </a:prstGeom>
          <a:noFill/>
        </p:spPr>
        <p:txBody>
          <a:bodyPr wrap="square" rtlCol="0" anchor="t">
            <a:spAutoFit/>
          </a:bodyPr>
          <a:p>
            <a:r>
              <a:rPr lang="en-US"/>
              <a:t>The cost of the "wrapped object" = </a:t>
            </a:r>
            <a:r>
              <a:rPr lang="en-US" b="1">
                <a:solidFill>
                  <a:srgbClr val="FF0000"/>
                </a:solidFill>
              </a:rPr>
              <a:t>the cost of the object that the topping wraps</a:t>
            </a:r>
            <a:r>
              <a:rPr lang="en-US"/>
              <a:t> + </a:t>
            </a:r>
            <a:r>
              <a:rPr lang="en-US" b="1">
                <a:solidFill>
                  <a:srgbClr val="7030A0"/>
                </a:solidFill>
                <a:sym typeface="+mn-ea"/>
              </a:rPr>
              <a:t>the cost of the topping</a:t>
            </a:r>
            <a:endParaRPr lang="en-US" b="1">
              <a:solidFill>
                <a:srgbClr val="7030A0"/>
              </a:solidFill>
              <a:sym typeface="+mn-ea"/>
            </a:endParaRPr>
          </a:p>
        </p:txBody>
      </p:sp>
      <p:sp>
        <p:nvSpPr>
          <p:cNvPr id="14" name="Rectangles 13"/>
          <p:cNvSpPr/>
          <p:nvPr/>
        </p:nvSpPr>
        <p:spPr>
          <a:xfrm>
            <a:off x="9352915" y="4824095"/>
            <a:ext cx="1239520" cy="28130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Rectangles 14"/>
          <p:cNvSpPr/>
          <p:nvPr/>
        </p:nvSpPr>
        <p:spPr>
          <a:xfrm>
            <a:off x="10745470" y="4823460"/>
            <a:ext cx="398145" cy="281940"/>
          </a:xfrm>
          <a:prstGeom prst="rect">
            <a:avLst/>
          </a:prstGeom>
          <a:noFill/>
          <a:ln w="28575">
            <a:solidFill>
              <a:srgbClr val="7030A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sz="3600"/>
              <a:t>3 Step. Testing</a:t>
            </a:r>
            <a:endParaRPr lang="ru-RU" altLang="en-US" sz="3600"/>
          </a:p>
        </p:txBody>
      </p:sp>
      <p:pic>
        <p:nvPicPr>
          <p:cNvPr id="4" name="Content Placeholder 3"/>
          <p:cNvPicPr>
            <a:picLocks noChangeAspect="1"/>
          </p:cNvPicPr>
          <p:nvPr>
            <p:ph idx="1"/>
          </p:nvPr>
        </p:nvPicPr>
        <p:blipFill>
          <a:blip r:embed="rId1"/>
          <a:stretch>
            <a:fillRect/>
          </a:stretch>
        </p:blipFill>
        <p:spPr>
          <a:xfrm>
            <a:off x="445135" y="1422400"/>
            <a:ext cx="7500620" cy="2414905"/>
          </a:xfrm>
          <a:prstGeom prst="rect">
            <a:avLst/>
          </a:prstGeom>
        </p:spPr>
      </p:pic>
      <p:pic>
        <p:nvPicPr>
          <p:cNvPr id="16" name="Picture 15"/>
          <p:cNvPicPr>
            <a:picLocks noChangeAspect="1"/>
          </p:cNvPicPr>
          <p:nvPr/>
        </p:nvPicPr>
        <p:blipFill>
          <a:blip r:embed="rId2"/>
          <a:stretch>
            <a:fillRect/>
          </a:stretch>
        </p:blipFill>
        <p:spPr>
          <a:xfrm>
            <a:off x="5067300" y="3280410"/>
            <a:ext cx="6995795" cy="3378200"/>
          </a:xfrm>
          <a:prstGeom prst="rect">
            <a:avLst/>
          </a:prstGeom>
        </p:spPr>
      </p:pic>
      <p:pic>
        <p:nvPicPr>
          <p:cNvPr id="17" name="Picture 16"/>
          <p:cNvPicPr>
            <a:picLocks noChangeAspect="1"/>
          </p:cNvPicPr>
          <p:nvPr/>
        </p:nvPicPr>
        <p:blipFill>
          <a:blip r:embed="rId3"/>
          <a:srcRect r="2434"/>
          <a:stretch>
            <a:fillRect/>
          </a:stretch>
        </p:blipFill>
        <p:spPr>
          <a:xfrm>
            <a:off x="445135" y="4978400"/>
            <a:ext cx="4532630" cy="1680210"/>
          </a:xfrm>
          <a:prstGeom prst="rect">
            <a:avLst/>
          </a:prstGeom>
        </p:spPr>
      </p:pic>
      <p:sp>
        <p:nvSpPr>
          <p:cNvPr id="18" name="Text Box 17"/>
          <p:cNvSpPr txBox="1"/>
          <p:nvPr/>
        </p:nvSpPr>
        <p:spPr>
          <a:xfrm>
            <a:off x="445135" y="4579620"/>
            <a:ext cx="1107440" cy="398780"/>
          </a:xfrm>
          <a:prstGeom prst="rect">
            <a:avLst/>
          </a:prstGeom>
          <a:noFill/>
        </p:spPr>
        <p:txBody>
          <a:bodyPr wrap="none" rtlCol="0" anchor="t">
            <a:spAutoFit/>
          </a:bodyPr>
          <a:p>
            <a:pPr marL="0" indent="0">
              <a:buNone/>
            </a:pPr>
            <a:r>
              <a:rPr lang="en-US" sz="2000">
                <a:sym typeface="+mn-ea"/>
              </a:rPr>
              <a:t>OUTPUT:</a:t>
            </a:r>
            <a:endParaRPr lang="en-US" sz="200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rcRect r="5654"/>
          <a:stretch>
            <a:fillRect/>
          </a:stretch>
        </p:blipFill>
        <p:spPr>
          <a:xfrm>
            <a:off x="6172835" y="2339340"/>
            <a:ext cx="5741035" cy="4385310"/>
          </a:xfrm>
          <a:prstGeom prst="rect">
            <a:avLst/>
          </a:prstGeom>
        </p:spPr>
      </p:pic>
      <p:pic>
        <p:nvPicPr>
          <p:cNvPr id="16" name="Content Placeholder 15"/>
          <p:cNvPicPr>
            <a:picLocks noChangeAspect="1"/>
          </p:cNvPicPr>
          <p:nvPr>
            <p:ph idx="1"/>
          </p:nvPr>
        </p:nvPicPr>
        <p:blipFill>
          <a:blip r:embed="rId2"/>
          <a:stretch>
            <a:fillRect/>
          </a:stretch>
        </p:blipFill>
        <p:spPr>
          <a:xfrm>
            <a:off x="417195" y="225425"/>
            <a:ext cx="6969760" cy="3365500"/>
          </a:xfrm>
          <a:prstGeom prst="rect">
            <a:avLst/>
          </a:prstGeom>
        </p:spPr>
      </p:pic>
      <p:pic>
        <p:nvPicPr>
          <p:cNvPr id="17" name="Picture 16"/>
          <p:cNvPicPr>
            <a:picLocks noChangeAspect="1"/>
          </p:cNvPicPr>
          <p:nvPr/>
        </p:nvPicPr>
        <p:blipFill>
          <a:blip r:embed="rId3"/>
          <a:srcRect r="2434"/>
          <a:stretch>
            <a:fillRect/>
          </a:stretch>
        </p:blipFill>
        <p:spPr>
          <a:xfrm>
            <a:off x="417195" y="3813175"/>
            <a:ext cx="3879850" cy="14382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 name="Picture 101"/>
          <p:cNvPicPr/>
          <p:nvPr/>
        </p:nvPicPr>
        <p:blipFill>
          <a:blip r:embed="rId1"/>
          <a:stretch>
            <a:fillRect/>
          </a:stretch>
        </p:blipFill>
        <p:spPr>
          <a:xfrm>
            <a:off x="6096000" y="3429000"/>
            <a:ext cx="0" cy="0"/>
          </a:xfrm>
          <a:prstGeom prst="rect">
            <a:avLst/>
          </a:prstGeom>
          <a:noFill/>
          <a:ln w="9525">
            <a:noFill/>
          </a:ln>
        </p:spPr>
      </p:pic>
      <p:pic>
        <p:nvPicPr>
          <p:cNvPr id="103" name="Content Placeholder 102"/>
          <p:cNvPicPr>
            <a:picLocks noChangeAspect="1"/>
          </p:cNvPicPr>
          <p:nvPr>
            <p:ph sz="half" idx="1"/>
          </p:nvPr>
        </p:nvPicPr>
        <p:blipFill>
          <a:blip r:embed="rId1"/>
          <a:stretch>
            <a:fillRect/>
          </a:stretch>
        </p:blipFill>
        <p:spPr>
          <a:xfrm>
            <a:off x="114935" y="1265555"/>
            <a:ext cx="5981065" cy="4422775"/>
          </a:xfrm>
          <a:prstGeom prst="rect">
            <a:avLst/>
          </a:prstGeom>
          <a:noFill/>
          <a:ln w="9525">
            <a:solidFill>
              <a:schemeClr val="tx1"/>
            </a:solidFill>
          </a:ln>
        </p:spPr>
      </p:pic>
      <p:pic>
        <p:nvPicPr>
          <p:cNvPr id="8" name="Content Placeholder 7"/>
          <p:cNvPicPr>
            <a:picLocks noChangeAspect="1"/>
          </p:cNvPicPr>
          <p:nvPr>
            <p:ph sz="half" idx="2"/>
          </p:nvPr>
        </p:nvPicPr>
        <p:blipFill>
          <a:blip r:embed="rId2"/>
          <a:stretch>
            <a:fillRect/>
          </a:stretch>
        </p:blipFill>
        <p:spPr>
          <a:xfrm>
            <a:off x="6096000" y="1265555"/>
            <a:ext cx="6012815" cy="4422140"/>
          </a:xfrm>
          <a:prstGeom prst="rect">
            <a:avLst/>
          </a:prstGeom>
          <a:ln>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0" name="Picture 109"/>
          <p:cNvPicPr/>
          <p:nvPr/>
        </p:nvPicPr>
        <p:blipFill>
          <a:blip r:embed="rId1">
            <a:grayscl/>
          </a:blip>
          <a:stretch>
            <a:fillRect/>
          </a:stretch>
        </p:blipFill>
        <p:spPr>
          <a:xfrm>
            <a:off x="293370" y="1694815"/>
            <a:ext cx="6384290" cy="3468370"/>
          </a:xfrm>
          <a:prstGeom prst="rect">
            <a:avLst/>
          </a:prstGeom>
          <a:noFill/>
          <a:ln w="9525">
            <a:noFill/>
          </a:ln>
        </p:spPr>
      </p:pic>
      <p:pic>
        <p:nvPicPr>
          <p:cNvPr id="111" name="Picture 110"/>
          <p:cNvPicPr/>
          <p:nvPr/>
        </p:nvPicPr>
        <p:blipFill>
          <a:blip r:embed="rId2"/>
          <a:stretch>
            <a:fillRect/>
          </a:stretch>
        </p:blipFill>
        <p:spPr>
          <a:xfrm>
            <a:off x="6096000" y="3429000"/>
            <a:ext cx="0" cy="0"/>
          </a:xfrm>
          <a:prstGeom prst="rect">
            <a:avLst/>
          </a:prstGeom>
          <a:noFill/>
          <a:ln w="9525">
            <a:noFill/>
          </a:ln>
        </p:spPr>
      </p:pic>
      <p:pic>
        <p:nvPicPr>
          <p:cNvPr id="112" name="Content Placeholder 111"/>
          <p:cNvPicPr>
            <a:picLocks noChangeAspect="1"/>
          </p:cNvPicPr>
          <p:nvPr>
            <p:ph idx="1"/>
          </p:nvPr>
        </p:nvPicPr>
        <p:blipFill>
          <a:blip r:embed="rId2">
            <a:grayscl/>
          </a:blip>
          <a:stretch>
            <a:fillRect/>
          </a:stretch>
        </p:blipFill>
        <p:spPr>
          <a:xfrm>
            <a:off x="6677660" y="1695450"/>
            <a:ext cx="5339080" cy="3467735"/>
          </a:xfrm>
          <a:prstGeom prst="rect">
            <a:avLst/>
          </a:prstGeom>
          <a:noFill/>
          <a:ln w="9525">
            <a:noFill/>
          </a:ln>
        </p:spPr>
      </p:pic>
      <p:sp>
        <p:nvSpPr>
          <p:cNvPr id="7" name="Text Box 6"/>
          <p:cNvSpPr txBox="1"/>
          <p:nvPr/>
        </p:nvSpPr>
        <p:spPr>
          <a:xfrm>
            <a:off x="293370" y="5346700"/>
            <a:ext cx="8520430" cy="368300"/>
          </a:xfrm>
          <a:prstGeom prst="rect">
            <a:avLst/>
          </a:prstGeom>
          <a:noFill/>
        </p:spPr>
        <p:txBody>
          <a:bodyPr wrap="square" rtlCol="0" anchor="t">
            <a:spAutoFit/>
          </a:bodyPr>
          <a:p>
            <a:r>
              <a:rPr lang="en-US">
                <a:solidFill>
                  <a:srgbClr val="00B050"/>
                </a:solidFill>
              </a:rPr>
              <a:t>// ref: https://dotnettutorials.net/lesson/decorator-design-pattern-real-time-example/</a:t>
            </a:r>
            <a:endParaRPr lang="en-US">
              <a:solidFill>
                <a:srgbClr val="00B05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9" name="Content Placeholder 118"/>
          <p:cNvPicPr/>
          <p:nvPr>
            <p:ph sz="half" idx="2"/>
          </p:nvPr>
        </p:nvPicPr>
        <p:blipFill>
          <a:blip r:embed="rId1"/>
          <a:srcRect l="7058" t="6050" r="5606"/>
          <a:stretch>
            <a:fillRect/>
          </a:stretch>
        </p:blipFill>
        <p:spPr>
          <a:xfrm>
            <a:off x="0" y="1217295"/>
            <a:ext cx="6301105" cy="5146040"/>
          </a:xfrm>
          <a:prstGeom prst="rect">
            <a:avLst/>
          </a:prstGeom>
          <a:noFill/>
          <a:ln w="9525">
            <a:noFill/>
          </a:ln>
        </p:spPr>
      </p:pic>
      <p:pic>
        <p:nvPicPr>
          <p:cNvPr id="120" name="Picture 119"/>
          <p:cNvPicPr/>
          <p:nvPr/>
        </p:nvPicPr>
        <p:blipFill>
          <a:blip r:embed="rId2"/>
          <a:srcRect l="2480" r="1874"/>
          <a:stretch>
            <a:fillRect/>
          </a:stretch>
        </p:blipFill>
        <p:spPr>
          <a:xfrm>
            <a:off x="6300470" y="3138805"/>
            <a:ext cx="5891530" cy="3719195"/>
          </a:xfrm>
          <a:prstGeom prst="rect">
            <a:avLst/>
          </a:prstGeom>
          <a:noFill/>
          <a:ln w="9525">
            <a:noFill/>
          </a:ln>
        </p:spPr>
      </p:pic>
      <p:sp>
        <p:nvSpPr>
          <p:cNvPr id="4097" name="Title 1"/>
          <p:cNvSpPr>
            <a:spLocks noGrp="1"/>
          </p:cNvSpPr>
          <p:nvPr/>
        </p:nvSpPr>
        <p:spPr>
          <a:xfrm>
            <a:off x="685165" y="109855"/>
            <a:ext cx="10515600" cy="1325563"/>
          </a:xfrm>
          <a:prstGeom prst="rect">
            <a:avLst/>
          </a:prstGeom>
          <a:noFill/>
          <a:ln w="9525">
            <a:noFill/>
          </a:ln>
        </p:spPr>
        <p:txBody>
          <a:bodyPr vert="horz" lIns="91440" tIns="45720" rIns="91440" bIns="45720"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ym typeface="+mn-ea"/>
              </a:rPr>
              <a:t>REAL WORLD DECORATORS: JAVA I/O</a:t>
            </a:r>
            <a:endParaRPr lang="en-US" altLang="zh-CN" sz="3600"/>
          </a:p>
        </p:txBody>
      </p:sp>
      <p:sp>
        <p:nvSpPr>
          <p:cNvPr id="2" name="Text Box 1"/>
          <p:cNvSpPr txBox="1"/>
          <p:nvPr/>
        </p:nvSpPr>
        <p:spPr>
          <a:xfrm>
            <a:off x="455295" y="6363335"/>
            <a:ext cx="4342130" cy="368300"/>
          </a:xfrm>
          <a:prstGeom prst="rect">
            <a:avLst/>
          </a:prstGeom>
          <a:noFill/>
        </p:spPr>
        <p:txBody>
          <a:bodyPr wrap="square" rtlCol="0" anchor="t">
            <a:spAutoFit/>
          </a:bodyPr>
          <a:p>
            <a:r>
              <a:rPr lang="en-US">
                <a:solidFill>
                  <a:srgbClr val="00B050"/>
                </a:solidFill>
              </a:rPr>
              <a:t>// ref: </a:t>
            </a:r>
            <a:r>
              <a:rPr lang="en-US" i="1">
                <a:solidFill>
                  <a:srgbClr val="00B050"/>
                </a:solidFill>
              </a:rPr>
              <a:t>Java Philosophy</a:t>
            </a:r>
            <a:r>
              <a:rPr lang="en-US">
                <a:solidFill>
                  <a:srgbClr val="00B050"/>
                </a:solidFill>
              </a:rPr>
              <a:t>, by Bruce Eckel</a:t>
            </a:r>
            <a:endParaRPr lang="en-US">
              <a:solidFill>
                <a:srgbClr val="00B05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nvSpPr>
        <p:spPr>
          <a:xfrm>
            <a:off x="685165" y="109855"/>
            <a:ext cx="10515600" cy="1325563"/>
          </a:xfrm>
          <a:prstGeom prst="rect">
            <a:avLst/>
          </a:prstGeom>
          <a:noFill/>
          <a:ln w="9525">
            <a:noFill/>
          </a:ln>
        </p:spPr>
        <p:txBody>
          <a:bodyPr vert="horz" lIns="91440" tIns="45720" rIns="91440" bIns="45720"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ym typeface="+mn-ea"/>
              </a:rPr>
              <a:t>C# I/O</a:t>
            </a:r>
            <a:endParaRPr lang="en-US" altLang="zh-CN" sz="3600"/>
          </a:p>
        </p:txBody>
      </p:sp>
      <p:sp>
        <p:nvSpPr>
          <p:cNvPr id="5" name="Content Placeholder 2"/>
          <p:cNvSpPr>
            <a:spLocks noGrp="1"/>
          </p:cNvSpPr>
          <p:nvPr/>
        </p:nvSpPr>
        <p:spPr>
          <a:xfrm>
            <a:off x="689610" y="2171065"/>
            <a:ext cx="5522595" cy="3496310"/>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Decorator pattern is used by C# language itself. It is used to to decorate the Stream I/O class of C#. The decorated versions are BufferedStream, FileStream, MemoryStream, NetworkStream and CryptoStream classed.</a:t>
            </a:r>
            <a:endParaRPr lang="en-US" sz="2000"/>
          </a:p>
          <a:p>
            <a:pPr marL="0" indent="0">
              <a:buNone/>
            </a:pPr>
            <a:endParaRPr lang="en-US" sz="2000"/>
          </a:p>
          <a:p>
            <a:pPr marL="0" indent="0">
              <a:buNone/>
            </a:pPr>
            <a:r>
              <a:rPr lang="en-US" sz="2000"/>
              <a:t>These subclasses inherit from the Stream class and also contain an instance of the Stream class.</a:t>
            </a:r>
            <a:endParaRPr lang="en-US" sz="2000"/>
          </a:p>
          <a:p>
            <a:pPr marL="0" indent="0">
              <a:buNone/>
            </a:pPr>
            <a:endParaRPr lang="en-US" sz="2000"/>
          </a:p>
        </p:txBody>
      </p:sp>
      <p:pic>
        <p:nvPicPr>
          <p:cNvPr id="122" name="Content Placeholder 121"/>
          <p:cNvPicPr>
            <a:picLocks noChangeAspect="1"/>
          </p:cNvPicPr>
          <p:nvPr>
            <p:ph idx="1"/>
          </p:nvPr>
        </p:nvPicPr>
        <p:blipFill>
          <a:blip r:embed="rId1"/>
          <a:srcRect l="5649" r="7399"/>
          <a:stretch>
            <a:fillRect/>
          </a:stretch>
        </p:blipFill>
        <p:spPr>
          <a:xfrm>
            <a:off x="6212205" y="1550670"/>
            <a:ext cx="5890260" cy="4116705"/>
          </a:xfrm>
          <a:prstGeom prst="rect">
            <a:avLst/>
          </a:prstGeom>
          <a:noFill/>
          <a:ln w="9525">
            <a:noFill/>
          </a:ln>
        </p:spPr>
      </p:pic>
      <p:sp>
        <p:nvSpPr>
          <p:cNvPr id="9" name="Content Placeholder 2"/>
          <p:cNvSpPr>
            <a:spLocks noGrp="1"/>
          </p:cNvSpPr>
          <p:nvPr/>
        </p:nvSpPr>
        <p:spPr>
          <a:xfrm>
            <a:off x="6440805" y="5977255"/>
            <a:ext cx="5432425" cy="531495"/>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solidFill>
                  <a:srgbClr val="00B050"/>
                </a:solidFill>
              </a:rPr>
              <a:t>// ref: </a:t>
            </a:r>
            <a:r>
              <a:rPr lang="en-US" sz="1800" i="1">
                <a:solidFill>
                  <a:srgbClr val="00B050"/>
                </a:solidFill>
              </a:rPr>
              <a:t>C# 9.0 in a Nutshell</a:t>
            </a:r>
            <a:r>
              <a:rPr lang="en-US" sz="1800">
                <a:solidFill>
                  <a:srgbClr val="00B050"/>
                </a:solidFill>
              </a:rPr>
              <a:t>, by Joseph Albahari</a:t>
            </a:r>
            <a:endParaRPr lang="en-US" sz="1800">
              <a:solidFill>
                <a:srgbClr val="00B05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252855"/>
            <a:ext cx="10515600" cy="4351338"/>
          </a:xfrm>
        </p:spPr>
        <p:txBody>
          <a:bodyPr/>
          <a:p>
            <a:pPr marL="0" indent="0">
              <a:buNone/>
            </a:pPr>
            <a:r>
              <a:rPr lang="en-US">
                <a:sym typeface="+mn-ea"/>
              </a:rPr>
              <a:t>References</a:t>
            </a:r>
            <a:endParaRPr lang="en-US">
              <a:sym typeface="+mn-ea"/>
            </a:endParaRPr>
          </a:p>
          <a:p>
            <a:pPr marL="0" indent="0">
              <a:buNone/>
            </a:pPr>
            <a:endParaRPr lang="en-US"/>
          </a:p>
          <a:p>
            <a:r>
              <a:rPr lang="en-US" sz="2000"/>
              <a:t>https://refactoring.guru/design-patterns/decorator/csharp/example#:~:text=Decorator%20is%20a%20structural%20pattern,decorators%20follow%20the%20same%20interface.</a:t>
            </a:r>
            <a:endParaRPr lang="en-US" sz="2000"/>
          </a:p>
          <a:p>
            <a:r>
              <a:rPr lang="en-US" sz="2000"/>
              <a:t>https://www.dofactory.com/net/decorator-design-pattern</a:t>
            </a:r>
            <a:endParaRPr lang="en-US" sz="2000"/>
          </a:p>
          <a:p>
            <a:r>
              <a:rPr lang="en-US" sz="2000"/>
              <a:t>https://dotnettutorials.net/lesson/builder-design-pattern-real-time-example/</a:t>
            </a:r>
            <a:endParaRPr lang="en-US" sz="2000"/>
          </a:p>
          <a:p>
            <a:r>
              <a:rPr lang="en-US" sz="2000"/>
              <a:t>https://sourcemaking.com/design_patterns/decorator</a:t>
            </a:r>
            <a:endParaRPr lang="en-US" sz="2000"/>
          </a:p>
          <a:p>
            <a:r>
              <a:rPr lang="en-US" sz="2000"/>
              <a:t>https://refactoring.guru/design-patterns/decorator</a:t>
            </a:r>
            <a:endParaRPr lang="en-US" sz="2000"/>
          </a:p>
          <a:p>
            <a:endParaRPr lang="en-US" sz="2000"/>
          </a:p>
          <a:p>
            <a:pPr marL="0" indent="0">
              <a:buNone/>
            </a:pP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l="4000" t="4000" r="84000" b="89000"/>
          </a:stretch>
        </a:blipFill>
        <a:effectLst/>
      </p:bgPr>
    </p:bg>
    <p:spTree>
      <p:nvGrpSpPr>
        <p:cNvPr id="1" name=""/>
        <p:cNvGrpSpPr/>
        <p:nvPr/>
      </p:nvGrpSpPr>
      <p:grpSpPr/>
      <p:sp>
        <p:nvSpPr>
          <p:cNvPr id="4097" name="Title 1"/>
          <p:cNvSpPr>
            <a:spLocks noGrp="1"/>
          </p:cNvSpPr>
          <p:nvPr>
            <p:ph type="title"/>
          </p:nvPr>
        </p:nvSpPr>
        <p:spPr/>
        <p:txBody>
          <a:bodyPr vert="horz" lIns="91440" tIns="45720" rIns="91440" bIns="45720" anchor="ctr" anchorCtr="0"/>
          <a:p>
            <a:r>
              <a:rPr lang="en-US" sz="3600">
                <a:sym typeface="+mn-ea"/>
              </a:rPr>
              <a:t>DEFINITION</a:t>
            </a:r>
            <a:endParaRPr lang="en-US" altLang="zh-CN" sz="3600"/>
          </a:p>
        </p:txBody>
      </p:sp>
      <p:sp>
        <p:nvSpPr>
          <p:cNvPr id="4" name="Content Placeholder 2"/>
          <p:cNvSpPr>
            <a:spLocks noGrp="1"/>
          </p:cNvSpPr>
          <p:nvPr/>
        </p:nvSpPr>
        <p:spPr>
          <a:xfrm>
            <a:off x="838200" y="2863215"/>
            <a:ext cx="9070975" cy="1131570"/>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i="1" u="sng">
                <a:sym typeface="+mn-ea"/>
              </a:rPr>
              <a:t>Decorator Design Pattern </a:t>
            </a:r>
            <a:r>
              <a:rPr lang="en-US" sz="2000">
                <a:sym typeface="+mn-ea"/>
              </a:rPr>
              <a:t>	-    a structural pattern, used to extend or alter the functionality of objects at run-time by wrapping them in an object of a decorator class; a flexible alternative to using inheritance to modify behaviour.</a:t>
            </a:r>
            <a:endParaRPr lang="en-US" sz="2000"/>
          </a:p>
          <a:p>
            <a:pPr marL="0" indent="0" algn="just">
              <a:buNone/>
            </a:pPr>
            <a:endParaRPr lang="en-US" sz="2000"/>
          </a:p>
          <a:p>
            <a:pPr marL="0" indent="0" algn="just">
              <a:buNone/>
            </a:pPr>
            <a:r>
              <a:rPr lang="en-US" sz="2000" i="1" u="sng">
                <a:sym typeface="+mn-ea"/>
              </a:rPr>
              <a:t>Identification:</a:t>
            </a:r>
            <a:r>
              <a:rPr lang="en-US" sz="2000">
                <a:sym typeface="+mn-ea"/>
              </a:rPr>
              <a:t> Decorator can be recognized by creation methods or constructor that accept objects of the same class or interface as a current class.</a:t>
            </a:r>
            <a:endParaRPr kumimoji="0" lang="en-US" sz="2000" b="0" i="0" u="none" strike="noStrike" kern="1200" cap="none" spc="0" normalizeH="0" baseline="0" noProof="1">
              <a:solidFill>
                <a:schemeClr val="tx1"/>
              </a:solidFill>
              <a:latin typeface="+mn-lt"/>
              <a:ea typeface="+mn-ea"/>
              <a:cs typeface="+mn-cs"/>
              <a:sym typeface="+mn-ea"/>
            </a:endParaRPr>
          </a:p>
          <a:p>
            <a:pPr marL="0" indent="0" algn="just">
              <a:buNone/>
            </a:pPr>
            <a:endParaRPr lang="en-US" sz="2000"/>
          </a:p>
        </p:txBody>
      </p:sp>
      <p:pic>
        <p:nvPicPr>
          <p:cNvPr id="100" name="Picture 99"/>
          <p:cNvPicPr/>
          <p:nvPr/>
        </p:nvPicPr>
        <p:blipFill>
          <a:blip r:embed="rId2"/>
          <a:stretch>
            <a:fillRect/>
          </a:stretch>
        </p:blipFill>
        <p:spPr>
          <a:xfrm>
            <a:off x="6096000" y="3429000"/>
            <a:ext cx="0" cy="0"/>
          </a:xfrm>
          <a:prstGeom prst="rect">
            <a:avLst/>
          </a:prstGeom>
          <a:noFill/>
          <a:ln w="9525">
            <a:noFill/>
          </a:ln>
        </p:spPr>
      </p:pic>
      <p:pic>
        <p:nvPicPr>
          <p:cNvPr id="107" name="Content Placeholder 106"/>
          <p:cNvPicPr>
            <a:picLocks noChangeAspect="1"/>
          </p:cNvPicPr>
          <p:nvPr>
            <p:ph sz="half" idx="1"/>
          </p:nvPr>
        </p:nvPicPr>
        <p:blipFill>
          <a:blip r:embed="rId2">
            <a:grayscl/>
          </a:blip>
          <a:stretch>
            <a:fillRect/>
          </a:stretch>
        </p:blipFill>
        <p:spPr>
          <a:xfrm>
            <a:off x="8023860" y="4109085"/>
            <a:ext cx="3982085" cy="2591435"/>
          </a:xfrm>
          <a:prstGeom prst="rect">
            <a:avLst/>
          </a:prstGeom>
          <a:noFill/>
          <a:ln w="9525">
            <a:noFill/>
          </a:ln>
        </p:spPr>
      </p:pic>
      <p:pic>
        <p:nvPicPr>
          <p:cNvPr id="5" name="Content Placeholder 4"/>
          <p:cNvPicPr>
            <a:picLocks noChangeAspect="1"/>
          </p:cNvPicPr>
          <p:nvPr>
            <p:ph sz="half" idx="2"/>
          </p:nvPr>
        </p:nvPicPr>
        <p:blipFill>
          <a:blip r:embed="rId3">
            <a:grayscl/>
          </a:blip>
          <a:stretch>
            <a:fillRect/>
          </a:stretch>
        </p:blipFill>
        <p:spPr>
          <a:xfrm>
            <a:off x="7533005" y="168910"/>
            <a:ext cx="4472940" cy="247396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267450" y="1628775"/>
            <a:ext cx="5232400" cy="2413000"/>
          </a:xfrm>
        </p:spPr>
        <p:txBody>
          <a:bodyPr anchor="b">
            <a:normAutofit fontScale="90000"/>
          </a:bodyPr>
          <a:p>
            <a:pPr marL="0" marR="0" indent="0" algn="ctr" defTabSz="914400" rtl="0" eaLnBrk="1" fontAlgn="auto" latinLnBrk="0" hangingPunct="1">
              <a:lnSpc>
                <a:spcPct val="90000"/>
              </a:lnSpc>
              <a:spcBef>
                <a:spcPct val="0"/>
              </a:spcBef>
              <a:spcAft>
                <a:spcPct val="0"/>
              </a:spcAft>
              <a:buClrTx/>
              <a:buSzTx/>
              <a:buFontTx/>
              <a:buNone/>
            </a:pPr>
            <a:r>
              <a:rPr kumimoji="0" lang="en-US" altLang="en-US" sz="6000" b="0" i="0" u="none" strike="noStrike" kern="1200" cap="none" spc="0" normalizeH="0" baseline="0" noProof="1">
                <a:solidFill>
                  <a:schemeClr val="tx1"/>
                </a:solidFill>
                <a:latin typeface="+mj-lt"/>
                <a:ea typeface="+mj-ea"/>
                <a:cs typeface="+mj-cs"/>
              </a:rPr>
              <a:t>TEMPLATE METHOD</a:t>
            </a:r>
            <a:br>
              <a:rPr kumimoji="0" lang="en-US" altLang="en-US" sz="6000" b="0" i="0" u="none" strike="noStrike" kern="1200" cap="none" spc="0" normalizeH="0" baseline="0" noProof="1">
                <a:solidFill>
                  <a:schemeClr val="tx1"/>
                </a:solidFill>
                <a:latin typeface="+mj-lt"/>
                <a:ea typeface="+mj-ea"/>
                <a:cs typeface="+mj-cs"/>
              </a:rPr>
            </a:br>
            <a:r>
              <a:rPr lang="en-US" altLang="en-US">
                <a:sym typeface="+mn-ea"/>
              </a:rPr>
              <a:t>DESIGN</a:t>
            </a:r>
            <a:r>
              <a:rPr kumimoji="0" lang="en-US" altLang="en-US" sz="6000" b="0" i="0" u="none" strike="noStrike" kern="1200" cap="none" spc="0" normalizeH="0" baseline="0" noProof="1">
                <a:solidFill>
                  <a:schemeClr val="tx1"/>
                </a:solidFill>
                <a:latin typeface="+mj-lt"/>
                <a:ea typeface="+mj-ea"/>
                <a:cs typeface="+mj-cs"/>
              </a:rPr>
              <a:t> </a:t>
            </a:r>
            <a:r>
              <a:rPr lang="en-US" altLang="en-US">
                <a:sym typeface="+mn-ea"/>
              </a:rPr>
              <a:t>PATTERN</a:t>
            </a:r>
            <a:endParaRPr kumimoji="0" lang="en-US" altLang="en-US" sz="6000" b="0" i="0" u="none" strike="noStrike" kern="1200" cap="none" spc="0" normalizeH="0" baseline="0" noProof="1">
              <a:solidFill>
                <a:schemeClr val="tx1"/>
              </a:solidFill>
              <a:latin typeface="+mj-lt"/>
              <a:ea typeface="+mj-ea"/>
              <a:cs typeface="+mj-cs"/>
            </a:endParaRPr>
          </a:p>
        </p:txBody>
      </p:sp>
      <p:sp>
        <p:nvSpPr>
          <p:cNvPr id="3075" name="Content Placeholder 3"/>
          <p:cNvSpPr>
            <a:spLocks noGrp="1"/>
          </p:cNvSpPr>
          <p:nvPr>
            <p:ph type="subTitle" idx="1"/>
          </p:nvPr>
        </p:nvSpPr>
        <p:spPr>
          <a:xfrm>
            <a:off x="6386195" y="3956050"/>
            <a:ext cx="5113655" cy="998855"/>
          </a:xfrm>
        </p:spPr>
        <p:txBody>
          <a:bodyPr vert="horz" lIns="91440" tIns="45720" rIns="91440" bIns="45720" anchor="t" anchorCtr="0"/>
          <a:p>
            <a:pPr defTabSz="914400"/>
            <a:r>
              <a:rPr lang="en-US" altLang="zh-CN" kern="1200">
                <a:latin typeface="+mn-lt"/>
                <a:ea typeface="+mn-ea"/>
                <a:cs typeface="+mn-cs"/>
              </a:rPr>
              <a:t>_______________________________</a:t>
            </a:r>
            <a:endParaRPr lang="en-US" altLang="zh-CN" kern="1200">
              <a:latin typeface="+mn-lt"/>
              <a:ea typeface="+mn-ea"/>
              <a:cs typeface="+mn-cs"/>
            </a:endParaRPr>
          </a:p>
          <a:p>
            <a:pPr defTabSz="914400"/>
            <a:r>
              <a:rPr lang="en-US" altLang="zh-CN" kern="1200">
                <a:latin typeface="+mn-lt"/>
                <a:ea typeface="+mn-ea"/>
                <a:cs typeface="+mn-cs"/>
              </a:rPr>
              <a:t>MIRELA SORUNGA</a:t>
            </a:r>
            <a:endParaRPr lang="en-US" altLang="zh-CN" kern="1200">
              <a:latin typeface="+mn-lt"/>
              <a:ea typeface="+mn-ea"/>
              <a:cs typeface="+mn-cs"/>
            </a:endParaRPr>
          </a:p>
        </p:txBody>
      </p:sp>
      <p:pic>
        <p:nvPicPr>
          <p:cNvPr id="100" name="Picture 99"/>
          <p:cNvPicPr/>
          <p:nvPr/>
        </p:nvPicPr>
        <p:blipFill>
          <a:blip r:embed="rId1"/>
          <a:stretch>
            <a:fillRect/>
          </a:stretch>
        </p:blipFill>
        <p:spPr>
          <a:xfrm rot="16200000">
            <a:off x="1987550" y="213995"/>
            <a:ext cx="3204845" cy="3897630"/>
          </a:xfrm>
          <a:prstGeom prst="rect">
            <a:avLst/>
          </a:prstGeom>
          <a:noFill/>
          <a:ln w="9525">
            <a:noFill/>
          </a:ln>
        </p:spPr>
      </p:pic>
      <p:pic>
        <p:nvPicPr>
          <p:cNvPr id="101" name="Picture 100"/>
          <p:cNvPicPr/>
          <p:nvPr/>
        </p:nvPicPr>
        <p:blipFill>
          <a:blip r:embed="rId2"/>
          <a:srcRect l="12014" t="19238" r="16345" b="11802"/>
          <a:stretch>
            <a:fillRect/>
          </a:stretch>
        </p:blipFill>
        <p:spPr>
          <a:xfrm>
            <a:off x="179070" y="4069715"/>
            <a:ext cx="2563495" cy="2442845"/>
          </a:xfrm>
          <a:prstGeom prst="rect">
            <a:avLst/>
          </a:prstGeom>
          <a:noFill/>
          <a:ln w="9525">
            <a:noFill/>
          </a:ln>
        </p:spPr>
      </p:pic>
      <p:pic>
        <p:nvPicPr>
          <p:cNvPr id="102" name="Picture 101"/>
          <p:cNvPicPr/>
          <p:nvPr/>
        </p:nvPicPr>
        <p:blipFill>
          <a:blip r:embed="rId3"/>
          <a:srcRect l="12720" t="7664" r="6676" b="2904"/>
          <a:stretch>
            <a:fillRect/>
          </a:stretch>
        </p:blipFill>
        <p:spPr>
          <a:xfrm>
            <a:off x="2578100" y="4165600"/>
            <a:ext cx="1917065" cy="2251710"/>
          </a:xfrm>
          <a:prstGeom prst="rect">
            <a:avLst/>
          </a:prstGeom>
          <a:noFill/>
          <a:ln w="9525">
            <a:noFill/>
          </a:ln>
        </p:spPr>
      </p:pic>
      <p:pic>
        <p:nvPicPr>
          <p:cNvPr id="103" name="Picture 102"/>
          <p:cNvPicPr/>
          <p:nvPr/>
        </p:nvPicPr>
        <p:blipFill>
          <a:blip r:embed="rId4"/>
          <a:srcRect l="11625" b="13833"/>
          <a:stretch>
            <a:fillRect/>
          </a:stretch>
        </p:blipFill>
        <p:spPr>
          <a:xfrm>
            <a:off x="4510405" y="4142105"/>
            <a:ext cx="2003425" cy="229806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ph type="title"/>
          </p:nvPr>
        </p:nvSpPr>
        <p:spPr/>
        <p:txBody>
          <a:bodyPr vert="horz" lIns="91440" tIns="45720" rIns="91440" bIns="45720" anchor="ctr" anchorCtr="0"/>
          <a:p>
            <a:r>
              <a:rPr lang="en-US" sz="3600">
                <a:sym typeface="+mn-ea"/>
              </a:rPr>
              <a:t>DEFINITION</a:t>
            </a:r>
            <a:endParaRPr lang="en-US" altLang="zh-CN" sz="3600"/>
          </a:p>
        </p:txBody>
      </p:sp>
      <p:sp>
        <p:nvSpPr>
          <p:cNvPr id="4" name="Content Placeholder 2"/>
          <p:cNvSpPr>
            <a:spLocks noGrp="1"/>
          </p:cNvSpPr>
          <p:nvPr/>
        </p:nvSpPr>
        <p:spPr>
          <a:xfrm>
            <a:off x="838200" y="2863215"/>
            <a:ext cx="8968105" cy="1131570"/>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a:sym typeface="+mn-ea"/>
              </a:rPr>
              <a:t>Model a process or algorithm of several steps</a:t>
            </a:r>
            <a:endParaRPr lang="en-US" sz="2000">
              <a:sym typeface="+mn-ea"/>
            </a:endParaRPr>
          </a:p>
          <a:p>
            <a:pPr algn="just"/>
            <a:endParaRPr lang="en-US" sz="2000">
              <a:sym typeface="+mn-ea"/>
            </a:endParaRPr>
          </a:p>
          <a:p>
            <a:pPr algn="just"/>
            <a:r>
              <a:rPr lang="en-US" sz="2000">
                <a:sym typeface="+mn-ea"/>
              </a:rPr>
              <a:t> </a:t>
            </a:r>
            <a:r>
              <a:rPr lang="en-US" sz="2000">
                <a:sym typeface="+mn-ea"/>
              </a:rPr>
              <a:t>Allow variation of the details of each step, while enforcing the structure and order of the steps themselves</a:t>
            </a:r>
            <a:endParaRPr lang="en-US" sz="2000"/>
          </a:p>
          <a:p>
            <a:pPr algn="just"/>
            <a:endParaRPr 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sz="3600"/>
              <a:t>UML Diagram. Template Method</a:t>
            </a:r>
            <a:endParaRPr lang="en-US" sz="3600"/>
          </a:p>
        </p:txBody>
      </p:sp>
      <p:pic>
        <p:nvPicPr>
          <p:cNvPr id="100" name="Picture 99"/>
          <p:cNvPicPr/>
          <p:nvPr/>
        </p:nvPicPr>
        <p:blipFill>
          <a:blip r:embed="rId1"/>
          <a:stretch>
            <a:fillRect/>
          </a:stretch>
        </p:blipFill>
        <p:spPr>
          <a:xfrm>
            <a:off x="6096000" y="3429000"/>
            <a:ext cx="0" cy="0"/>
          </a:xfrm>
          <a:prstGeom prst="rect">
            <a:avLst/>
          </a:prstGeom>
          <a:noFill/>
          <a:ln w="9525">
            <a:noFill/>
          </a:ln>
        </p:spPr>
      </p:pic>
      <p:pic>
        <p:nvPicPr>
          <p:cNvPr id="4" name="Picture 3" descr="templateuml"/>
          <p:cNvPicPr>
            <a:picLocks noChangeAspect="1"/>
          </p:cNvPicPr>
          <p:nvPr/>
        </p:nvPicPr>
        <p:blipFill>
          <a:blip r:embed="rId2"/>
          <a:stretch>
            <a:fillRect/>
          </a:stretch>
        </p:blipFill>
        <p:spPr>
          <a:xfrm>
            <a:off x="2517140" y="1524635"/>
            <a:ext cx="7157085" cy="44348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ph type="title"/>
          </p:nvPr>
        </p:nvSpPr>
        <p:spPr/>
        <p:txBody>
          <a:bodyPr vert="horz" lIns="91440" tIns="45720" rIns="91440" bIns="45720" anchor="ctr" anchorCtr="0"/>
          <a:p>
            <a:r>
              <a:rPr lang="en-US" sz="3600">
                <a:sym typeface="+mn-ea"/>
              </a:rPr>
              <a:t>Motivating Example</a:t>
            </a:r>
            <a:endParaRPr lang="en-US" altLang="zh-CN" sz="3600"/>
          </a:p>
        </p:txBody>
      </p:sp>
      <p:sp>
        <p:nvSpPr>
          <p:cNvPr id="4" name="Content Placeholder 2"/>
          <p:cNvSpPr>
            <a:spLocks noGrp="1"/>
          </p:cNvSpPr>
          <p:nvPr/>
        </p:nvSpPr>
        <p:spPr>
          <a:xfrm>
            <a:off x="1052830" y="1417955"/>
            <a:ext cx="8968105" cy="1131570"/>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sz="2000"/>
          </a:p>
          <a:p>
            <a:pPr algn="just"/>
            <a:r>
              <a:rPr lang="en-US" sz="2000"/>
              <a:t>For instance, we are cosidering an algorithm to play a game.</a:t>
            </a:r>
            <a:endParaRPr lang="en-US" sz="2000"/>
          </a:p>
          <a:p>
            <a:pPr marL="0" indent="0" algn="just">
              <a:buNone/>
            </a:pPr>
            <a:endParaRPr lang="en-US" sz="2000"/>
          </a:p>
        </p:txBody>
      </p:sp>
      <p:graphicFrame>
        <p:nvGraphicFramePr>
          <p:cNvPr id="5" name="Table 4"/>
          <p:cNvGraphicFramePr/>
          <p:nvPr/>
        </p:nvGraphicFramePr>
        <p:xfrm>
          <a:off x="1052830" y="2849880"/>
          <a:ext cx="3805555" cy="1828800"/>
        </p:xfrm>
        <a:graphic>
          <a:graphicData uri="http://schemas.openxmlformats.org/drawingml/2006/table">
            <a:tbl>
              <a:tblPr firstRow="1" bandRow="1">
                <a:tableStyleId>{5C22544A-7EE6-4342-B048-85BDC9FD1C3A}</a:tableStyleId>
              </a:tblPr>
              <a:tblGrid>
                <a:gridCol w="3805555"/>
              </a:tblGrid>
              <a:tr h="365760">
                <a:tc>
                  <a:txBody>
                    <a:bodyPr/>
                    <a:p>
                      <a:pPr algn="ctr">
                        <a:buNone/>
                      </a:pPr>
                      <a:r>
                        <a:rPr lang="en-US">
                          <a:solidFill>
                            <a:schemeClr val="tx1"/>
                          </a:solidFill>
                        </a:rPr>
                        <a:t>Game</a:t>
                      </a:r>
                      <a:endParaRPr lang="en-US">
                        <a:solidFill>
                          <a:schemeClr val="tx1"/>
                        </a:solidFill>
                      </a:endParaRPr>
                    </a:p>
                  </a:txBody>
                  <a:tcPr>
                    <a:solidFill>
                      <a:schemeClr val="bg1">
                        <a:lumMod val="95000"/>
                      </a:schemeClr>
                    </a:solidFill>
                  </a:tcPr>
                </a:tc>
              </a:tr>
              <a:tr h="1463040">
                <a:tc>
                  <a:txBody>
                    <a:bodyPr/>
                    <a:p>
                      <a:pPr algn="l">
                        <a:buNone/>
                      </a:pPr>
                      <a:r>
                        <a:rPr lang="en-US">
                          <a:solidFill>
                            <a:srgbClr val="00B050"/>
                          </a:solidFill>
                        </a:rPr>
                        <a:t>// hooks</a:t>
                      </a:r>
                      <a:endParaRPr lang="en-US">
                        <a:solidFill>
                          <a:srgbClr val="00B050"/>
                        </a:solidFill>
                      </a:endParaRPr>
                    </a:p>
                    <a:p>
                      <a:pPr algn="l">
                        <a:buNone/>
                      </a:pPr>
                      <a:r>
                        <a:rPr lang="en-US"/>
                        <a:t>public abstract void Initialize();</a:t>
                      </a:r>
                      <a:endParaRPr lang="en-US"/>
                    </a:p>
                    <a:p>
                      <a:pPr algn="l">
                        <a:buNone/>
                      </a:pPr>
                      <a:r>
                        <a:rPr lang="en-US"/>
                        <a:t>public abstract void StartPlay();</a:t>
                      </a:r>
                      <a:endParaRPr lang="en-US"/>
                    </a:p>
                    <a:p>
                      <a:pPr algn="l">
                        <a:buNone/>
                      </a:pPr>
                      <a:r>
                        <a:rPr lang="en-US"/>
                        <a:t>public abstract void EndPlay();</a:t>
                      </a:r>
                      <a:endParaRPr lang="en-US"/>
                    </a:p>
                    <a:p>
                      <a:pPr algn="l">
                        <a:buNone/>
                      </a:pPr>
                      <a:r>
                        <a:rPr lang="en-US">
                          <a:solidFill>
                            <a:srgbClr val="00B050"/>
                          </a:solidFill>
                        </a:rPr>
                        <a:t>// our template method</a:t>
                      </a:r>
                      <a:endParaRPr lang="en-US">
                        <a:solidFill>
                          <a:srgbClr val="00B050"/>
                        </a:solidFill>
                      </a:endParaRPr>
                    </a:p>
                    <a:p>
                      <a:pPr algn="l">
                        <a:buNone/>
                      </a:pPr>
                      <a:r>
                        <a:rPr lang="en-US"/>
                        <a:t> public void PlayGame()                    </a:t>
                      </a:r>
                      <a:endParaRPr lang="en-US"/>
                    </a:p>
                  </a:txBody>
                  <a:tcPr>
                    <a:solidFill>
                      <a:schemeClr val="bg1">
                        <a:lumMod val="95000"/>
                      </a:schemeClr>
                    </a:solidFill>
                  </a:tcPr>
                </a:tc>
              </a:tr>
            </a:tbl>
          </a:graphicData>
        </a:graphic>
      </p:graphicFrame>
      <p:graphicFrame>
        <p:nvGraphicFramePr>
          <p:cNvPr id="6" name="Table 5"/>
          <p:cNvGraphicFramePr/>
          <p:nvPr/>
        </p:nvGraphicFramePr>
        <p:xfrm>
          <a:off x="6101080" y="2964180"/>
          <a:ext cx="2404745" cy="1600200"/>
        </p:xfrm>
        <a:graphic>
          <a:graphicData uri="http://schemas.openxmlformats.org/drawingml/2006/table">
            <a:tbl>
              <a:tblPr firstRow="1" bandRow="1">
                <a:tableStyleId>{5C22544A-7EE6-4342-B048-85BDC9FD1C3A}</a:tableStyleId>
              </a:tblPr>
              <a:tblGrid>
                <a:gridCol w="2404745"/>
              </a:tblGrid>
              <a:tr h="1600200">
                <a:tc>
                  <a:txBody>
                    <a:bodyPr/>
                    <a:p>
                      <a:pPr algn="l">
                        <a:buNone/>
                      </a:pPr>
                      <a:r>
                        <a:rPr lang="en-US" sz="1600" b="0">
                          <a:solidFill>
                            <a:schemeClr val="tx1"/>
                          </a:solidFill>
                          <a:sym typeface="+mn-ea"/>
                        </a:rPr>
                        <a:t> public void PlayGame()</a:t>
                      </a:r>
                      <a:endParaRPr lang="en-US" sz="1600" b="0">
                        <a:solidFill>
                          <a:schemeClr val="tx1"/>
                        </a:solidFill>
                      </a:endParaRPr>
                    </a:p>
                    <a:p>
                      <a:pPr algn="l">
                        <a:buNone/>
                      </a:pPr>
                      <a:r>
                        <a:rPr lang="en-US" sz="1600" b="0">
                          <a:solidFill>
                            <a:schemeClr val="tx1"/>
                          </a:solidFill>
                          <a:sym typeface="+mn-ea"/>
                        </a:rPr>
                        <a:t>{</a:t>
                      </a:r>
                      <a:endParaRPr lang="en-US" sz="1600" b="0">
                        <a:solidFill>
                          <a:schemeClr val="tx1"/>
                        </a:solidFill>
                      </a:endParaRPr>
                    </a:p>
                    <a:p>
                      <a:pPr algn="l">
                        <a:buNone/>
                      </a:pPr>
                      <a:r>
                        <a:rPr lang="en-US" sz="1600" b="0">
                          <a:solidFill>
                            <a:schemeClr val="tx1"/>
                          </a:solidFill>
                          <a:sym typeface="+mn-ea"/>
                        </a:rPr>
                        <a:t>       Initialize();</a:t>
                      </a:r>
                      <a:endParaRPr lang="en-US" sz="1600" b="0">
                        <a:solidFill>
                          <a:schemeClr val="tx1"/>
                        </a:solidFill>
                      </a:endParaRPr>
                    </a:p>
                    <a:p>
                      <a:pPr algn="l">
                        <a:buNone/>
                      </a:pPr>
                      <a:r>
                        <a:rPr lang="en-US" sz="1600" b="0">
                          <a:solidFill>
                            <a:schemeClr val="tx1"/>
                          </a:solidFill>
                          <a:sym typeface="+mn-ea"/>
                        </a:rPr>
                        <a:t>       StartPlay();</a:t>
                      </a:r>
                      <a:endParaRPr lang="en-US" sz="1600" b="0">
                        <a:solidFill>
                          <a:schemeClr val="tx1"/>
                        </a:solidFill>
                      </a:endParaRPr>
                    </a:p>
                    <a:p>
                      <a:pPr algn="l">
                        <a:buNone/>
                      </a:pPr>
                      <a:r>
                        <a:rPr lang="en-US" sz="1600" b="0">
                          <a:solidFill>
                            <a:schemeClr val="tx1"/>
                          </a:solidFill>
                          <a:sym typeface="+mn-ea"/>
                        </a:rPr>
                        <a:t>       EndPlay();</a:t>
                      </a:r>
                      <a:endParaRPr lang="en-US" sz="1600" b="0">
                        <a:solidFill>
                          <a:schemeClr val="tx1"/>
                        </a:solidFill>
                      </a:endParaRPr>
                    </a:p>
                    <a:p>
                      <a:pPr algn="l">
                        <a:buNone/>
                      </a:pPr>
                      <a:r>
                        <a:rPr lang="en-US" sz="1600" b="0">
                          <a:solidFill>
                            <a:schemeClr val="tx1"/>
                          </a:solidFill>
                          <a:sym typeface="+mn-ea"/>
                        </a:rPr>
                        <a:t> }    </a:t>
                      </a:r>
                      <a:endParaRPr lang="en-US" sz="1600" b="0">
                        <a:solidFill>
                          <a:schemeClr val="tx1"/>
                        </a:solidFill>
                        <a:sym typeface="+mn-ea"/>
                      </a:endParaRPr>
                    </a:p>
                  </a:txBody>
                  <a:tcPr>
                    <a:solidFill>
                      <a:schemeClr val="bg1">
                        <a:lumMod val="95000"/>
                      </a:schemeClr>
                    </a:solidFill>
                  </a:tcPr>
                </a:tc>
              </a:tr>
            </a:tbl>
          </a:graphicData>
        </a:graphic>
      </p:graphicFrame>
      <p:cxnSp>
        <p:nvCxnSpPr>
          <p:cNvPr id="7" name="Straight Arrow Connector 6"/>
          <p:cNvCxnSpPr>
            <a:endCxn id="6" idx="1"/>
          </p:cNvCxnSpPr>
          <p:nvPr/>
        </p:nvCxnSpPr>
        <p:spPr>
          <a:xfrm flipV="1">
            <a:off x="4820285" y="3764280"/>
            <a:ext cx="1280795" cy="841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nvSpPr>
        <p:spPr>
          <a:xfrm>
            <a:off x="1052830" y="5269230"/>
            <a:ext cx="8968105" cy="1013460"/>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a:sym typeface="+mn-ea"/>
              </a:rPr>
              <a:t>Given this structure, specific games like Tic-Tac-Toe Chess, Monopoly, etc could be implemented as subclasses.</a:t>
            </a:r>
            <a:endParaRPr lang="en-US" sz="2000"/>
          </a:p>
          <a:p>
            <a:pPr algn="just"/>
            <a:endParaRPr lang="en-US" sz="2000"/>
          </a:p>
          <a:p>
            <a:pPr marL="0" indent="0" algn="just">
              <a:buNone/>
            </a:pPr>
            <a:endParaRPr 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ph type="title"/>
          </p:nvPr>
        </p:nvSpPr>
        <p:spPr/>
        <p:txBody>
          <a:bodyPr vert="horz" lIns="91440" tIns="45720" rIns="91440" bIns="45720" anchor="ctr" anchorCtr="0"/>
          <a:p>
            <a:r>
              <a:rPr lang="en-US" sz="3600">
                <a:sym typeface="+mn-ea"/>
              </a:rPr>
              <a:t>INTENT</a:t>
            </a:r>
            <a:endParaRPr lang="en-US" altLang="zh-CN" sz="3600"/>
          </a:p>
        </p:txBody>
      </p:sp>
      <p:sp>
        <p:nvSpPr>
          <p:cNvPr id="4" name="Content Placeholder 2"/>
          <p:cNvSpPr>
            <a:spLocks noGrp="1"/>
          </p:cNvSpPr>
          <p:nvPr/>
        </p:nvSpPr>
        <p:spPr>
          <a:xfrm>
            <a:off x="817245" y="2192020"/>
            <a:ext cx="8968105" cy="1131570"/>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a:t>Define the skeleton of an algorithm, encapsulate and enforce the workflow or process that is invariable</a:t>
            </a:r>
            <a:endParaRPr lang="en-US" sz="2000"/>
          </a:p>
          <a:p>
            <a:pPr algn="just"/>
            <a:endParaRPr lang="en-US" sz="2000"/>
          </a:p>
          <a:p>
            <a:pPr algn="just"/>
            <a:r>
              <a:rPr lang="en-US" sz="2000"/>
              <a:t>Allow subclasses to redefine certain steps of an algorithm without changing the algorithm's structure</a:t>
            </a:r>
            <a:endParaRPr lang="en-US" sz="2000"/>
          </a:p>
          <a:p>
            <a:pPr algn="just"/>
            <a:endParaRPr lang="en-US" sz="2000"/>
          </a:p>
          <a:p>
            <a:pPr algn="just"/>
            <a:r>
              <a:rPr lang="en-US" sz="2000"/>
              <a:t>Base class declares algorithm 'placeholders', and derived classes implement the placeholders</a:t>
            </a:r>
            <a:endParaRPr 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ph type="title"/>
          </p:nvPr>
        </p:nvSpPr>
        <p:spPr/>
        <p:txBody>
          <a:bodyPr vert="horz" lIns="91440" tIns="45720" rIns="91440" bIns="45720" anchor="ctr" anchorCtr="0"/>
          <a:p>
            <a:r>
              <a:rPr lang="en-US" altLang="zh-CN" sz="3600">
                <a:sym typeface="+mn-ea"/>
              </a:rPr>
              <a:t>APPLICABILITY</a:t>
            </a:r>
            <a:endParaRPr lang="en-US" altLang="zh-CN" sz="3600"/>
          </a:p>
        </p:txBody>
      </p:sp>
      <p:sp>
        <p:nvSpPr>
          <p:cNvPr id="4" name="Content Placeholder 2"/>
          <p:cNvSpPr>
            <a:spLocks noGrp="1"/>
          </p:cNvSpPr>
          <p:nvPr/>
        </p:nvSpPr>
        <p:spPr>
          <a:xfrm>
            <a:off x="838200" y="1773555"/>
            <a:ext cx="8968105" cy="1131570"/>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r>
              <a:rPr lang="en-US" sz="2000">
                <a:sym typeface="+mn-ea"/>
              </a:rPr>
              <a:t>Use the pattern when:</a:t>
            </a:r>
            <a:endParaRPr lang="en-US" sz="2000">
              <a:sym typeface="+mn-ea"/>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lang="en-US" sz="2000">
              <a:sym typeface="+mn-ea"/>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lang="en-US" sz="2000">
                <a:sym typeface="+mn-ea"/>
              </a:rPr>
              <a:t>Two or more classes contain almost identical algorithms with some minor differences, but common workflow</a:t>
            </a:r>
            <a:endParaRPr lang="en-US" sz="2000">
              <a:sym typeface="+mn-ea"/>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lang="en-US" sz="2000">
              <a:sym typeface="+mn-ea"/>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lang="en-US" sz="2000">
                <a:sym typeface="+mn-ea"/>
              </a:rPr>
              <a:t>The workflow/algorithm is invariant. Subclasses may redefine CERTAIN steps, but may not change the algorithm’s structure</a:t>
            </a:r>
            <a:endParaRPr lang="en-US" sz="2000">
              <a:sym typeface="+mn-ea"/>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lang="en-US" sz="2000">
              <a:sym typeface="+mn-ea"/>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lang="en-US" sz="2000">
                <a:sym typeface="+mn-ea"/>
              </a:rPr>
              <a:t>Some workflow steps may be encapsulated in the base class with a default implementation, and only overriden if necessary (you can have both virtual or/and abstract methods)</a:t>
            </a:r>
            <a:endParaRPr lang="en-US" sz="200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56858"/>
            <a:ext cx="10972800" cy="1143000"/>
          </a:xfrm>
        </p:spPr>
        <p:txBody>
          <a:bodyPr/>
          <a:p>
            <a:pPr algn="l"/>
            <a:r>
              <a:rPr lang="en-US"/>
              <a:t>   But .. there are some consequences</a:t>
            </a:r>
            <a:endParaRPr lang="en-US"/>
          </a:p>
        </p:txBody>
      </p:sp>
      <p:sp>
        <p:nvSpPr>
          <p:cNvPr id="3" name="Content Placeholder 2"/>
          <p:cNvSpPr>
            <a:spLocks noGrp="1"/>
          </p:cNvSpPr>
          <p:nvPr>
            <p:ph idx="1"/>
          </p:nvPr>
        </p:nvSpPr>
        <p:spPr>
          <a:xfrm>
            <a:off x="609600" y="2202180"/>
            <a:ext cx="10972800" cy="3623310"/>
          </a:xfrm>
        </p:spPr>
        <p:txBody>
          <a:bodyPr/>
          <a:p>
            <a:pPr lvl="1">
              <a:buFont typeface="Arial" panose="020B0604020202020204" pitchFamily="34" charset="0"/>
              <a:buChar char="•"/>
            </a:pPr>
            <a:r>
              <a:rPr lang="en-US">
                <a:sym typeface="+mn-ea"/>
              </a:rPr>
              <a:t>Relies on inheritance, rathen than composition</a:t>
            </a:r>
            <a:endParaRPr lang="en-US"/>
          </a:p>
          <a:p>
            <a:pPr lvl="2">
              <a:buFont typeface="Wingdings" panose="05000000000000000000" charset="0"/>
              <a:buChar char="q"/>
            </a:pPr>
            <a:r>
              <a:rPr lang="en-US">
                <a:sym typeface="+mn-ea"/>
              </a:rPr>
              <a:t> We can use Strategy pattern for a composition-based solution</a:t>
            </a:r>
            <a:endParaRPr lang="en-US">
              <a:sym typeface="+mn-ea"/>
            </a:endParaRPr>
          </a:p>
          <a:p>
            <a:pPr marL="914400" lvl="2" indent="0">
              <a:buFont typeface="Wingdings" panose="05000000000000000000" charset="0"/>
              <a:buNone/>
            </a:pPr>
            <a:endParaRPr lang="en-US">
              <a:sym typeface="+mn-ea"/>
            </a:endParaRPr>
          </a:p>
          <a:p>
            <a:pPr lvl="1">
              <a:buFont typeface="Arial" panose="020B0604020202020204" pitchFamily="34" charset="0"/>
              <a:buChar char="•"/>
            </a:pPr>
            <a:r>
              <a:rPr lang="en-US">
                <a:sym typeface="+mn-ea"/>
              </a:rPr>
              <a:t>Single inheritance makes it difficult to merge 2 child algorithms into one</a:t>
            </a:r>
            <a:endParaRPr lang="en-US"/>
          </a:p>
          <a:p>
            <a:pPr lvl="2">
              <a:buFont typeface="Wingdings" panose="05000000000000000000" charset="0"/>
              <a:buChar char="q"/>
            </a:pPr>
            <a:r>
              <a:rPr lang="en-US">
                <a:sym typeface="+mn-ea"/>
              </a:rPr>
              <a:t> We can use Decorator pattern for a possible solution to this problem</a:t>
            </a:r>
            <a:endParaRPr lang="en-US"/>
          </a:p>
          <a:p>
            <a:pPr marL="457200" lvl="1" indent="0">
              <a:buNone/>
            </a:pPr>
            <a:endParaRPr lang="en-US"/>
          </a:p>
          <a:p>
            <a:pPr marL="457200" lvl="1" indent="0" algn="l">
              <a:buNone/>
            </a:pP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a:t>The Hollywood Principle</a:t>
            </a:r>
            <a:endParaRPr lang="en-US"/>
          </a:p>
        </p:txBody>
      </p:sp>
      <p:pic>
        <p:nvPicPr>
          <p:cNvPr id="6" name="Content Placeholder 5"/>
          <p:cNvPicPr>
            <a:picLocks noChangeAspect="1"/>
          </p:cNvPicPr>
          <p:nvPr>
            <p:ph sz="half" idx="2"/>
          </p:nvPr>
        </p:nvPicPr>
        <p:blipFill>
          <a:blip r:embed="rId1"/>
          <a:srcRect l="9423" t="10827" r="13780" b="4319"/>
          <a:stretch>
            <a:fillRect/>
          </a:stretch>
        </p:blipFill>
        <p:spPr>
          <a:xfrm>
            <a:off x="7584440" y="2244090"/>
            <a:ext cx="4488180" cy="4316095"/>
          </a:xfrm>
          <a:prstGeom prst="rect">
            <a:avLst/>
          </a:prstGeom>
        </p:spPr>
      </p:pic>
      <p:pic>
        <p:nvPicPr>
          <p:cNvPr id="9" name="Picture 8"/>
          <p:cNvPicPr>
            <a:picLocks noChangeAspect="1"/>
          </p:cNvPicPr>
          <p:nvPr/>
        </p:nvPicPr>
        <p:blipFill>
          <a:blip r:embed="rId2"/>
          <a:stretch>
            <a:fillRect/>
          </a:stretch>
        </p:blipFill>
        <p:spPr>
          <a:xfrm>
            <a:off x="1880235" y="1178560"/>
            <a:ext cx="5190490" cy="52006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sz="3600">
                <a:sym typeface="+mn-ea"/>
              </a:rPr>
              <a:t>GildedRoseKata. Template Method</a:t>
            </a:r>
            <a:endParaRPr lang="en-US" sz="3600"/>
          </a:p>
        </p:txBody>
      </p:sp>
      <p:pic>
        <p:nvPicPr>
          <p:cNvPr id="100" name="Picture 99"/>
          <p:cNvPicPr/>
          <p:nvPr/>
        </p:nvPicPr>
        <p:blipFill>
          <a:blip r:embed="rId1"/>
          <a:stretch>
            <a:fillRect/>
          </a:stretch>
        </p:blipFill>
        <p:spPr>
          <a:xfrm>
            <a:off x="6096000" y="3429000"/>
            <a:ext cx="0" cy="0"/>
          </a:xfrm>
          <a:prstGeom prst="rect">
            <a:avLst/>
          </a:prstGeom>
          <a:noFill/>
          <a:ln w="9525">
            <a:noFill/>
          </a:ln>
        </p:spPr>
      </p:pic>
      <p:pic>
        <p:nvPicPr>
          <p:cNvPr id="3" name="Picture 2" descr="templateMethodGildedRoseUML.drawio"/>
          <p:cNvPicPr>
            <a:picLocks noChangeAspect="1"/>
          </p:cNvPicPr>
          <p:nvPr/>
        </p:nvPicPr>
        <p:blipFill>
          <a:blip r:embed="rId2"/>
          <a:stretch>
            <a:fillRect/>
          </a:stretch>
        </p:blipFill>
        <p:spPr>
          <a:xfrm>
            <a:off x="2209800" y="1122680"/>
            <a:ext cx="7771765" cy="52933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482090" y="88900"/>
            <a:ext cx="8695055" cy="6623050"/>
          </a:xfrm>
          <a:prstGeom prst="rect">
            <a:avLst/>
          </a:prstGeom>
        </p:spPr>
      </p:pic>
      <p:sp>
        <p:nvSpPr>
          <p:cNvPr id="6" name="Title 5"/>
          <p:cNvSpPr>
            <a:spLocks noGrp="1"/>
          </p:cNvSpPr>
          <p:nvPr>
            <p:ph type="title"/>
          </p:nvPr>
        </p:nvSpPr>
        <p:spPr>
          <a:xfrm>
            <a:off x="10177145" y="1717675"/>
            <a:ext cx="2015490" cy="3557270"/>
          </a:xfrm>
        </p:spPr>
        <p:txBody>
          <a:bodyPr/>
          <a:p>
            <a:pPr algn="l"/>
            <a:r>
              <a:rPr lang="en-US" sz="2400">
                <a:sym typeface="+mn-ea"/>
              </a:rPr>
              <a:t>Abstract </a:t>
            </a:r>
            <a:br>
              <a:rPr lang="en-US" sz="2400">
                <a:sym typeface="+mn-ea"/>
              </a:rPr>
            </a:br>
            <a:r>
              <a:rPr lang="en-US" sz="2400">
                <a:sym typeface="+mn-ea"/>
              </a:rPr>
              <a:t>class implementation</a:t>
            </a:r>
            <a:endParaRPr lang="en-US" sz="240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ph type="title"/>
          </p:nvPr>
        </p:nvSpPr>
        <p:spPr/>
        <p:txBody>
          <a:bodyPr vert="horz" lIns="91440" tIns="45720" rIns="91440" bIns="45720" anchor="ctr" anchorCtr="0"/>
          <a:p>
            <a:r>
              <a:rPr lang="en-US" sz="3600">
                <a:sym typeface="+mn-ea"/>
              </a:rPr>
              <a:t>INTENT</a:t>
            </a:r>
            <a:endParaRPr lang="en-US" altLang="zh-CN" sz="3600"/>
          </a:p>
        </p:txBody>
      </p:sp>
      <p:sp>
        <p:nvSpPr>
          <p:cNvPr id="4" name="Content Placeholder 2"/>
          <p:cNvSpPr>
            <a:spLocks noGrp="1"/>
          </p:cNvSpPr>
          <p:nvPr/>
        </p:nvSpPr>
        <p:spPr>
          <a:xfrm>
            <a:off x="838200" y="2863215"/>
            <a:ext cx="8968105" cy="1131570"/>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a:t>Add functionality to existing objects dynamically</a:t>
            </a:r>
            <a:endParaRPr lang="en-US" sz="2000"/>
          </a:p>
          <a:p>
            <a:pPr algn="just"/>
            <a:r>
              <a:rPr lang="en-US" sz="2000"/>
              <a:t>Alternative to sub classing</a:t>
            </a:r>
            <a:endParaRPr lang="en-US" sz="2000"/>
          </a:p>
          <a:p>
            <a:pPr algn="just"/>
            <a:r>
              <a:rPr lang="en-US" sz="2000"/>
              <a:t>Flexible design</a:t>
            </a:r>
            <a:endParaRPr lang="en-US" sz="2000"/>
          </a:p>
          <a:p>
            <a:pPr algn="just"/>
            <a:r>
              <a:rPr lang="en-US" sz="2000"/>
              <a:t>Support Open Closed Principle</a:t>
            </a:r>
            <a:endParaRPr lang="en-US"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324485" y="435610"/>
            <a:ext cx="9914890" cy="5987415"/>
          </a:xfrm>
          <a:prstGeom prst="rect">
            <a:avLst/>
          </a:prstGeom>
        </p:spPr>
      </p:pic>
      <p:sp>
        <p:nvSpPr>
          <p:cNvPr id="6" name="Title 5"/>
          <p:cNvSpPr>
            <a:spLocks noGrp="1"/>
          </p:cNvSpPr>
          <p:nvPr>
            <p:ph type="title"/>
          </p:nvPr>
        </p:nvSpPr>
        <p:spPr>
          <a:xfrm>
            <a:off x="10177145" y="1717675"/>
            <a:ext cx="2015490" cy="3557270"/>
          </a:xfrm>
        </p:spPr>
        <p:txBody>
          <a:bodyPr/>
          <a:p>
            <a:pPr algn="l"/>
            <a:r>
              <a:rPr lang="en-US" sz="2400">
                <a:sym typeface="+mn-ea"/>
              </a:rPr>
              <a:t>One child</a:t>
            </a:r>
            <a:br>
              <a:rPr lang="en-US" sz="2400">
                <a:sym typeface="+mn-ea"/>
              </a:rPr>
            </a:br>
            <a:r>
              <a:rPr lang="en-US" sz="2400">
                <a:sym typeface="+mn-ea"/>
              </a:rPr>
              <a:t>class implementation</a:t>
            </a:r>
            <a:endParaRPr lang="en-US" sz="240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82345" y="896620"/>
            <a:ext cx="10227310" cy="1143000"/>
          </a:xfrm>
        </p:spPr>
        <p:txBody>
          <a:bodyPr/>
          <a:p>
            <a:pPr algn="l"/>
            <a:r>
              <a:rPr lang="en-US" sz="3200">
                <a:sym typeface="+mn-ea"/>
              </a:rPr>
              <a:t>References</a:t>
            </a:r>
            <a:endParaRPr lang="en-US" sz="3200"/>
          </a:p>
        </p:txBody>
      </p:sp>
      <p:sp>
        <p:nvSpPr>
          <p:cNvPr id="3" name="Content Placeholder 2"/>
          <p:cNvSpPr>
            <a:spLocks noGrp="1"/>
          </p:cNvSpPr>
          <p:nvPr>
            <p:ph idx="1"/>
          </p:nvPr>
        </p:nvSpPr>
        <p:spPr>
          <a:xfrm>
            <a:off x="982345" y="2039620"/>
            <a:ext cx="9291320" cy="3916045"/>
          </a:xfrm>
        </p:spPr>
        <p:txBody>
          <a:bodyPr/>
          <a:p>
            <a:r>
              <a:rPr lang="en-US" sz="2000"/>
              <a:t>https://stackoverflow.com/questions/1553856/where-should-we-use-template-method-pattern</a:t>
            </a:r>
            <a:endParaRPr lang="en-US" sz="2000"/>
          </a:p>
          <a:p>
            <a:r>
              <a:rPr lang="en-US" sz="2000"/>
              <a:t>https://sourcemaking.com/design_patterns/template_method</a:t>
            </a:r>
            <a:endParaRPr lang="en-US" sz="2000"/>
          </a:p>
          <a:p>
            <a:r>
              <a:rPr lang="en-US" sz="2000"/>
              <a:t>https://medium.com/deciphering-deadlocks/what-is-template-method-design-pattern-cf99389c8658</a:t>
            </a:r>
            <a:endParaRPr lang="en-US" sz="2000"/>
          </a:p>
          <a:p>
            <a:r>
              <a:rPr lang="en-US" sz="2000"/>
              <a:t>https://www.decipherzone.com/blog-detail/template-method-design-pattern</a:t>
            </a:r>
            <a:endParaRPr lang="en-US"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Title 1"/>
          <p:cNvSpPr>
            <a:spLocks noGrp="1"/>
          </p:cNvSpPr>
          <p:nvPr>
            <p:ph type="title"/>
          </p:nvPr>
        </p:nvSpPr>
        <p:spPr>
          <a:xfrm>
            <a:off x="838200" y="588645"/>
            <a:ext cx="10515600" cy="1325563"/>
          </a:xfrm>
        </p:spPr>
        <p:txBody>
          <a:bodyPr vert="horz" lIns="91440" tIns="45720" rIns="91440" bIns="45720" anchor="ctr" anchorCtr="0"/>
          <a:p>
            <a:r>
              <a:rPr lang="en-US" altLang="zh-CN"/>
              <a:t>Thank You</a:t>
            </a:r>
            <a:br>
              <a:rPr lang="en-US" altLang="zh-CN"/>
            </a:br>
            <a:r>
              <a:rPr lang="en-US" altLang="zh-CN"/>
              <a:t>For Your Attention</a:t>
            </a:r>
            <a:endParaRPr lang="en-US" altLang="zh-CN"/>
          </a:p>
        </p:txBody>
      </p:sp>
      <p:pic>
        <p:nvPicPr>
          <p:cNvPr id="9218" name="Picture 106"/>
          <p:cNvPicPr/>
          <p:nvPr/>
        </p:nvPicPr>
        <p:blipFill>
          <a:blip r:embed="rId1"/>
          <a:stretch>
            <a:fillRect/>
          </a:stretch>
        </p:blipFill>
        <p:spPr>
          <a:xfrm>
            <a:off x="6096000" y="3429000"/>
            <a:ext cx="0" cy="0"/>
          </a:xfrm>
          <a:prstGeom prst="rect">
            <a:avLst/>
          </a:prstGeom>
          <a:noFill/>
          <a:ln w="9525">
            <a:noFill/>
          </a:ln>
        </p:spPr>
      </p:pic>
      <p:pic>
        <p:nvPicPr>
          <p:cNvPr id="9219" name="Picture 107"/>
          <p:cNvPicPr/>
          <p:nvPr/>
        </p:nvPicPr>
        <p:blipFill>
          <a:blip r:embed="rId1"/>
          <a:srcRect l="11407" r="16443"/>
          <a:stretch>
            <a:fillRect/>
          </a:stretch>
        </p:blipFill>
        <p:spPr>
          <a:xfrm>
            <a:off x="5610225" y="1825625"/>
            <a:ext cx="5851525" cy="4246563"/>
          </a:xfrm>
          <a:prstGeom prst="rect">
            <a:avLst/>
          </a:prstGeom>
          <a:noFill/>
          <a:ln w="9525">
            <a:noFill/>
          </a:ln>
        </p:spPr>
      </p:pic>
      <p:pic>
        <p:nvPicPr>
          <p:cNvPr id="100" name="Picture 99"/>
          <p:cNvPicPr/>
          <p:nvPr/>
        </p:nvPicPr>
        <p:blipFill>
          <a:blip r:embed="rId2"/>
          <a:stretch>
            <a:fillRect/>
          </a:stretch>
        </p:blipFill>
        <p:spPr>
          <a:xfrm>
            <a:off x="6096000" y="3429000"/>
            <a:ext cx="0" cy="0"/>
          </a:xfrm>
          <a:prstGeom prst="rect">
            <a:avLst/>
          </a:prstGeom>
          <a:noFill/>
          <a:ln w="9525">
            <a:noFill/>
          </a:ln>
        </p:spPr>
      </p:pic>
      <p:pic>
        <p:nvPicPr>
          <p:cNvPr id="101" name="Content Placeholder 100"/>
          <p:cNvPicPr>
            <a:picLocks noChangeAspect="1"/>
          </p:cNvPicPr>
          <p:nvPr>
            <p:ph idx="1"/>
          </p:nvPr>
        </p:nvPicPr>
        <p:blipFill>
          <a:blip r:embed="rId2"/>
          <a:stretch>
            <a:fillRect/>
          </a:stretch>
        </p:blipFill>
        <p:spPr>
          <a:xfrm>
            <a:off x="1849755" y="2086610"/>
            <a:ext cx="8274050" cy="413702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ph type="title"/>
          </p:nvPr>
        </p:nvSpPr>
        <p:spPr/>
        <p:txBody>
          <a:bodyPr vert="horz" lIns="91440" tIns="45720" rIns="91440" bIns="45720" anchor="ctr" anchorCtr="0"/>
          <a:p>
            <a:r>
              <a:rPr lang="en-US" altLang="zh-CN" sz="3600">
                <a:sym typeface="+mn-ea"/>
              </a:rPr>
              <a:t>APPLICABILITY</a:t>
            </a:r>
            <a:endParaRPr lang="en-US" altLang="zh-CN" sz="3600"/>
          </a:p>
        </p:txBody>
      </p:sp>
      <p:sp>
        <p:nvSpPr>
          <p:cNvPr id="4" name="Content Placeholder 2"/>
          <p:cNvSpPr>
            <a:spLocks noGrp="1"/>
          </p:cNvSpPr>
          <p:nvPr/>
        </p:nvSpPr>
        <p:spPr>
          <a:xfrm>
            <a:off x="838200" y="2863215"/>
            <a:ext cx="8968105" cy="1131570"/>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lang="en-US" sz="2000">
                <a:sym typeface="+mn-ea"/>
              </a:rPr>
              <a:t>Legacy systems</a:t>
            </a:r>
            <a:endParaRPr kumimoji="0" lang="en-US" sz="2000" b="0" i="0" u="none" strike="noStrike" kern="1200" cap="none" spc="0" normalizeH="0" baseline="0" noProof="1">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lang="en-US" sz="2000">
                <a:sym typeface="+mn-ea"/>
              </a:rPr>
              <a:t>Sealed classes</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4" name="Content Placeholder 113"/>
          <p:cNvPicPr>
            <a:picLocks noChangeAspect="1"/>
          </p:cNvPicPr>
          <p:nvPr>
            <p:ph idx="1"/>
          </p:nvPr>
        </p:nvPicPr>
        <p:blipFill>
          <a:blip r:embed="rId1"/>
          <a:stretch>
            <a:fillRect/>
          </a:stretch>
        </p:blipFill>
        <p:spPr>
          <a:xfrm>
            <a:off x="1428115" y="128905"/>
            <a:ext cx="8807450" cy="6600825"/>
          </a:xfrm>
          <a:prstGeom prst="rect">
            <a:avLst/>
          </a:prstGeom>
          <a:noFill/>
          <a:ln w="9525">
            <a:noFill/>
          </a:ln>
        </p:spPr>
      </p:pic>
      <p:pic>
        <p:nvPicPr>
          <p:cNvPr id="108" name="Picture 107"/>
          <p:cNvPicPr/>
          <p:nvPr/>
        </p:nvPicPr>
        <p:blipFill>
          <a:blip r:embed="rId1"/>
          <a:stretch>
            <a:fillRect/>
          </a:stretch>
        </p:blipFill>
        <p:spPr>
          <a:xfrm>
            <a:off x="6096000" y="3429000"/>
            <a:ext cx="0" cy="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Title 1"/>
          <p:cNvSpPr>
            <a:spLocks noGrp="1"/>
          </p:cNvSpPr>
          <p:nvPr>
            <p:ph type="title"/>
          </p:nvPr>
        </p:nvSpPr>
        <p:spPr>
          <a:xfrm>
            <a:off x="3905250" y="161925"/>
            <a:ext cx="4381500" cy="1327150"/>
          </a:xfrm>
        </p:spPr>
        <p:txBody>
          <a:bodyPr vert="horz" lIns="91440" tIns="45720" rIns="91440" bIns="45720" anchor="ctr" anchorCtr="0"/>
          <a:p>
            <a:r>
              <a:rPr lang="en-US" altLang="zh-CN" sz="3600"/>
              <a:t>PROBLEM STATEMENT</a:t>
            </a:r>
            <a:endParaRPr lang="en-US" altLang="zh-CN" sz="3600"/>
          </a:p>
        </p:txBody>
      </p:sp>
      <p:sp>
        <p:nvSpPr>
          <p:cNvPr id="5122" name="Content Placeholder 2"/>
          <p:cNvSpPr>
            <a:spLocks noGrp="1"/>
          </p:cNvSpPr>
          <p:nvPr>
            <p:ph sz="half" idx="1"/>
          </p:nvPr>
        </p:nvSpPr>
        <p:spPr>
          <a:xfrm>
            <a:off x="1050925" y="2076450"/>
            <a:ext cx="5181600" cy="3990975"/>
          </a:xfrm>
        </p:spPr>
        <p:txBody>
          <a:bodyPr vert="horz" lIns="91440" tIns="45720" rIns="91440" bIns="45720" anchor="t" anchorCtr="0"/>
          <a:p>
            <a:pPr marL="0" indent="0">
              <a:buClrTx/>
              <a:buSzTx/>
              <a:buFont typeface="Arial" panose="020B0604020202020204" pitchFamily="34" charset="0"/>
              <a:buNone/>
            </a:pPr>
            <a:r>
              <a:rPr lang="en-US" altLang="ru-RU"/>
              <a:t>C</a:t>
            </a:r>
            <a:r>
              <a:rPr lang="ru-RU" altLang="en-US"/>
              <a:t>offee chain</a:t>
            </a:r>
            <a:endParaRPr lang="ru-RU" altLang="en-US"/>
          </a:p>
          <a:p>
            <a:pPr marL="0" indent="0">
              <a:buClrTx/>
              <a:buSzTx/>
              <a:buFont typeface="Arial" panose="020B0604020202020204" pitchFamily="34" charset="0"/>
              <a:buNone/>
            </a:pPr>
            <a:r>
              <a:rPr lang="ru-RU" altLang="en-US" sz="2000"/>
              <a:t>We develop software for a chain</a:t>
            </a:r>
            <a:br>
              <a:rPr lang="ru-RU" altLang="en-US" sz="2000"/>
            </a:br>
            <a:r>
              <a:rPr lang="ru-RU" altLang="en-US" sz="2000"/>
              <a:t>of coffee shops. The</a:t>
            </a:r>
            <a:r>
              <a:rPr lang="en-US" altLang="ru-RU" sz="2000"/>
              <a:t> chain</a:t>
            </a:r>
            <a:r>
              <a:rPr lang="ru-RU" altLang="en-US" sz="2000"/>
              <a:t> is developing rapidly,</a:t>
            </a:r>
            <a:br>
              <a:rPr lang="ru-RU" altLang="en-US" sz="2000"/>
            </a:br>
            <a:r>
              <a:rPr lang="ru-RU" altLang="en-US" sz="2000"/>
              <a:t>so the management cannot bring</a:t>
            </a:r>
            <a:br>
              <a:rPr lang="ru-RU" altLang="en-US" sz="2000"/>
            </a:br>
            <a:r>
              <a:rPr lang="ru-RU" altLang="en-US" sz="2000"/>
              <a:t>the order payment system</a:t>
            </a:r>
            <a:br>
              <a:rPr lang="ru-RU" altLang="en-US" sz="2000"/>
            </a:br>
            <a:r>
              <a:rPr lang="ru-RU" altLang="en-US" sz="2000"/>
              <a:t>in line with the assortment.</a:t>
            </a:r>
            <a:endParaRPr lang="ru-RU" altLang="en-US" sz="2000"/>
          </a:p>
          <a:p>
            <a:pPr marL="0" indent="0">
              <a:buClrTx/>
              <a:buSzTx/>
              <a:buFont typeface="Arial" panose="020B0604020202020204" pitchFamily="34" charset="0"/>
              <a:buNone/>
            </a:pPr>
            <a:r>
              <a:rPr lang="ru-RU" altLang="en-US"/>
              <a:t>The main task</a:t>
            </a:r>
            <a:endParaRPr lang="ru-RU" altLang="en-US"/>
          </a:p>
          <a:p>
            <a:pPr marL="0" indent="0">
              <a:buClrTx/>
              <a:buSzTx/>
              <a:buFont typeface="Arial" panose="020B0604020202020204" pitchFamily="34" charset="0"/>
              <a:buNone/>
            </a:pPr>
            <a:r>
              <a:rPr lang="ru-RU" altLang="en-US" sz="2000"/>
              <a:t>Generate a check with a product </a:t>
            </a:r>
            <a:r>
              <a:rPr lang="en-US" altLang="en-US" sz="2000"/>
              <a:t>name </a:t>
            </a:r>
            <a:r>
              <a:rPr lang="ru-RU" altLang="en-US" sz="2000"/>
              <a:t>and its cost.</a:t>
            </a:r>
            <a:endParaRPr lang="ru-RU" altLang="en-US" sz="2000"/>
          </a:p>
        </p:txBody>
      </p:sp>
      <p:pic>
        <p:nvPicPr>
          <p:cNvPr id="5123" name="Picture 104"/>
          <p:cNvPicPr/>
          <p:nvPr/>
        </p:nvPicPr>
        <p:blipFill>
          <a:blip r:embed="rId1"/>
          <a:stretch>
            <a:fillRect/>
          </a:stretch>
        </p:blipFill>
        <p:spPr>
          <a:xfrm>
            <a:off x="6096000" y="3429000"/>
            <a:ext cx="0" cy="0"/>
          </a:xfrm>
          <a:prstGeom prst="rect">
            <a:avLst/>
          </a:prstGeom>
          <a:noFill/>
          <a:ln w="9525">
            <a:noFill/>
          </a:ln>
        </p:spPr>
      </p:pic>
      <p:pic>
        <p:nvPicPr>
          <p:cNvPr id="5124" name="Picture 7"/>
          <p:cNvPicPr>
            <a:picLocks noChangeAspect="1"/>
          </p:cNvPicPr>
          <p:nvPr/>
        </p:nvPicPr>
        <p:blipFill>
          <a:blip r:embed="rId2">
            <a:grayscl/>
          </a:blip>
          <a:stretch>
            <a:fillRect/>
          </a:stretch>
        </p:blipFill>
        <p:spPr>
          <a:xfrm>
            <a:off x="6884988" y="1581150"/>
            <a:ext cx="4578350" cy="4486275"/>
          </a:xfrm>
          <a:prstGeom prst="rect">
            <a:avLst/>
          </a:prstGeom>
          <a:noFill/>
          <a:ln w="9525">
            <a:noFill/>
          </a:ln>
        </p:spPr>
      </p:pic>
      <p:sp>
        <p:nvSpPr>
          <p:cNvPr id="2" name="Title 1"/>
          <p:cNvSpPr>
            <a:spLocks noGrp="1"/>
          </p:cNvSpPr>
          <p:nvPr/>
        </p:nvSpPr>
        <p:spPr>
          <a:xfrm>
            <a:off x="9488805" y="3269615"/>
            <a:ext cx="1840865" cy="2588260"/>
          </a:xfrm>
          <a:prstGeom prst="rect">
            <a:avLst/>
          </a:prstGeom>
          <a:noFill/>
          <a:ln w="9525">
            <a:noFill/>
          </a:ln>
        </p:spPr>
        <p:txBody>
          <a:bodyPr vert="horz" lIns="91440" tIns="45720" rIns="91440" bIns="45720"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US" altLang="zh-CN" sz="1600"/>
              <a:t>200</a:t>
            </a:r>
            <a:br>
              <a:rPr lang="en-US" altLang="zh-CN" sz="1600"/>
            </a:br>
            <a:r>
              <a:rPr lang="en-US" altLang="zh-CN" sz="1600"/>
              <a:t>300</a:t>
            </a:r>
            <a:br>
              <a:rPr lang="en-US" altLang="zh-CN" sz="1600"/>
            </a:br>
            <a:r>
              <a:rPr lang="en-US" altLang="zh-CN" sz="1600"/>
              <a:t>400</a:t>
            </a:r>
            <a:br>
              <a:rPr lang="en-US" altLang="zh-CN" sz="1600"/>
            </a:br>
            <a:r>
              <a:rPr lang="en-US" altLang="zh-CN" sz="1600"/>
              <a:t>150</a:t>
            </a:r>
            <a:endParaRPr lang="en-US" altLang="zh-CN" sz="1600"/>
          </a:p>
          <a:p>
            <a:r>
              <a:rPr lang="en-US" altLang="zh-CN" sz="1600"/>
              <a:t>50</a:t>
            </a:r>
            <a:endParaRPr lang="en-US" altLang="zh-CN"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3" name="Picture 122"/>
          <p:cNvPicPr/>
          <p:nvPr/>
        </p:nvPicPr>
        <p:blipFill>
          <a:blip r:embed="rId1"/>
          <a:stretch>
            <a:fillRect/>
          </a:stretch>
        </p:blipFill>
        <p:spPr>
          <a:xfrm>
            <a:off x="6096000" y="3429000"/>
            <a:ext cx="0" cy="0"/>
          </a:xfrm>
          <a:prstGeom prst="rect">
            <a:avLst/>
          </a:prstGeom>
          <a:noFill/>
          <a:ln w="9525">
            <a:noFill/>
          </a:ln>
        </p:spPr>
      </p:pic>
      <p:pic>
        <p:nvPicPr>
          <p:cNvPr id="124" name="Content Placeholder 123"/>
          <p:cNvPicPr>
            <a:picLocks noChangeAspect="1"/>
          </p:cNvPicPr>
          <p:nvPr>
            <p:ph idx="1"/>
          </p:nvPr>
        </p:nvPicPr>
        <p:blipFill>
          <a:blip r:embed="rId1"/>
          <a:stretch>
            <a:fillRect/>
          </a:stretch>
        </p:blipFill>
        <p:spPr>
          <a:xfrm>
            <a:off x="838200" y="1838325"/>
            <a:ext cx="6474460" cy="4351655"/>
          </a:xfrm>
          <a:prstGeom prst="rect">
            <a:avLst/>
          </a:prstGeom>
          <a:noFill/>
          <a:ln w="9525">
            <a:noFill/>
          </a:ln>
        </p:spPr>
      </p:pic>
      <p:pic>
        <p:nvPicPr>
          <p:cNvPr id="9" name="Picture 8"/>
          <p:cNvPicPr>
            <a:picLocks noChangeAspect="1"/>
          </p:cNvPicPr>
          <p:nvPr/>
        </p:nvPicPr>
        <p:blipFill>
          <a:blip r:embed="rId2"/>
          <a:stretch>
            <a:fillRect/>
          </a:stretch>
        </p:blipFill>
        <p:spPr>
          <a:xfrm>
            <a:off x="7613015" y="1519555"/>
            <a:ext cx="4290060" cy="4670425"/>
          </a:xfrm>
          <a:prstGeom prst="rect">
            <a:avLst/>
          </a:prstGeom>
        </p:spPr>
      </p:pic>
      <p:sp>
        <p:nvSpPr>
          <p:cNvPr id="4097" name="Title 1"/>
          <p:cNvSpPr>
            <a:spLocks noGrp="1"/>
          </p:cNvSpPr>
          <p:nvPr>
            <p:ph type="title"/>
          </p:nvPr>
        </p:nvSpPr>
        <p:spPr/>
        <p:txBody>
          <a:bodyPr vert="horz" lIns="91440" tIns="45720" rIns="91440" bIns="45720" anchor="ctr" anchorCtr="0"/>
          <a:p>
            <a:r>
              <a:rPr lang="en-US" altLang="zh-CN" sz="3600">
                <a:sym typeface="+mn-ea"/>
              </a:rPr>
              <a:t>INHERITANCE APPROACH</a:t>
            </a:r>
            <a:endParaRPr lang="en-US" altLang="zh-CN"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5" name="Picture 114"/>
          <p:cNvPicPr/>
          <p:nvPr/>
        </p:nvPicPr>
        <p:blipFill>
          <a:blip r:embed="rId1"/>
          <a:stretch>
            <a:fillRect/>
          </a:stretch>
        </p:blipFill>
        <p:spPr>
          <a:xfrm>
            <a:off x="6096000" y="3429000"/>
            <a:ext cx="0" cy="0"/>
          </a:xfrm>
          <a:prstGeom prst="rect">
            <a:avLst/>
          </a:prstGeom>
          <a:noFill/>
          <a:ln w="9525">
            <a:noFill/>
          </a:ln>
        </p:spPr>
      </p:pic>
      <p:pic>
        <p:nvPicPr>
          <p:cNvPr id="116" name="Content Placeholder 115"/>
          <p:cNvPicPr>
            <a:picLocks noChangeAspect="1"/>
          </p:cNvPicPr>
          <p:nvPr>
            <p:ph idx="1"/>
          </p:nvPr>
        </p:nvPicPr>
        <p:blipFill>
          <a:blip r:embed="rId1"/>
          <a:stretch>
            <a:fillRect/>
          </a:stretch>
        </p:blipFill>
        <p:spPr>
          <a:xfrm>
            <a:off x="993775" y="0"/>
            <a:ext cx="8449310" cy="6583680"/>
          </a:xfrm>
          <a:prstGeom prst="rect">
            <a:avLst/>
          </a:prstGeom>
          <a:noFill/>
          <a:ln w="9525">
            <a:noFill/>
          </a:ln>
        </p:spPr>
      </p:pic>
      <p:pic>
        <p:nvPicPr>
          <p:cNvPr id="117" name="Picture 116"/>
          <p:cNvPicPr/>
          <p:nvPr/>
        </p:nvPicPr>
        <p:blipFill>
          <a:blip r:embed="rId2"/>
          <a:stretch>
            <a:fillRect/>
          </a:stretch>
        </p:blipFill>
        <p:spPr>
          <a:xfrm>
            <a:off x="6096000" y="3429000"/>
            <a:ext cx="0" cy="0"/>
          </a:xfrm>
          <a:prstGeom prst="rect">
            <a:avLst/>
          </a:prstGeom>
          <a:noFill/>
          <a:ln w="9525">
            <a:noFill/>
          </a:ln>
        </p:spPr>
      </p:pic>
      <p:pic>
        <p:nvPicPr>
          <p:cNvPr id="118" name="Picture 117"/>
          <p:cNvPicPr/>
          <p:nvPr/>
        </p:nvPicPr>
        <p:blipFill>
          <a:blip r:embed="rId2"/>
          <a:stretch>
            <a:fillRect/>
          </a:stretch>
        </p:blipFill>
        <p:spPr>
          <a:xfrm>
            <a:off x="9318625" y="270510"/>
            <a:ext cx="2682875" cy="203390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838200" y="1717040"/>
            <a:ext cx="5505450" cy="4030980"/>
          </a:xfrm>
          <a:prstGeom prst="rect">
            <a:avLst/>
          </a:prstGeom>
        </p:spPr>
      </p:pic>
      <p:sp>
        <p:nvSpPr>
          <p:cNvPr id="4097" name="Title 1"/>
          <p:cNvSpPr>
            <a:spLocks noGrp="1"/>
          </p:cNvSpPr>
          <p:nvPr>
            <p:ph type="title"/>
          </p:nvPr>
        </p:nvSpPr>
        <p:spPr/>
        <p:txBody>
          <a:bodyPr vert="horz" lIns="91440" tIns="45720" rIns="91440" bIns="45720" anchor="ctr" anchorCtr="0"/>
          <a:p>
            <a:r>
              <a:rPr lang="en-US" altLang="zh-CN" sz="3600">
                <a:sym typeface="+mn-ea"/>
              </a:rPr>
              <a:t>ATTRIBUTES IN THE BASE CLASS</a:t>
            </a:r>
            <a:endParaRPr lang="en-US" altLang="zh-CN" sz="3600"/>
          </a:p>
        </p:txBody>
      </p:sp>
      <p:pic>
        <p:nvPicPr>
          <p:cNvPr id="100" name="Picture 99"/>
          <p:cNvPicPr/>
          <p:nvPr/>
        </p:nvPicPr>
        <p:blipFill>
          <a:blip r:embed="rId2"/>
          <a:stretch>
            <a:fillRect/>
          </a:stretch>
        </p:blipFill>
        <p:spPr>
          <a:xfrm>
            <a:off x="6096000" y="3429000"/>
            <a:ext cx="0" cy="0"/>
          </a:xfrm>
          <a:prstGeom prst="rect">
            <a:avLst/>
          </a:prstGeom>
          <a:noFill/>
          <a:ln w="9525">
            <a:noFill/>
          </a:ln>
        </p:spPr>
      </p:pic>
      <p:pic>
        <p:nvPicPr>
          <p:cNvPr id="101" name="Picture 100"/>
          <p:cNvPicPr/>
          <p:nvPr/>
        </p:nvPicPr>
        <p:blipFill>
          <a:blip r:embed="rId2"/>
          <a:stretch>
            <a:fillRect/>
          </a:stretch>
        </p:blipFill>
        <p:spPr>
          <a:xfrm>
            <a:off x="7783830" y="2898140"/>
            <a:ext cx="3442335" cy="1668780"/>
          </a:xfrm>
          <a:prstGeom prst="rect">
            <a:avLst/>
          </a:prstGeom>
          <a:noFill/>
          <a:ln w="9525">
            <a:noFill/>
          </a:ln>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4514</Words>
  <Application>WPS Presentation</Application>
  <PresentationFormat>Widescreen</PresentationFormat>
  <Paragraphs>167</Paragraphs>
  <Slides>32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Arial</vt:lpstr>
      <vt:lpstr>SimSun</vt:lpstr>
      <vt:lpstr>Wingdings</vt:lpstr>
      <vt:lpstr>Calibri</vt:lpstr>
      <vt:lpstr>Microsoft YaHei</vt:lpstr>
      <vt:lpstr>Arial Unicode MS</vt:lpstr>
      <vt:lpstr>Wingdings</vt:lpstr>
      <vt:lpstr>Default Design</vt:lpstr>
      <vt:lpstr>DECORATOR DESIGN PATTERN</vt:lpstr>
      <vt:lpstr>DEFINITION</vt:lpstr>
      <vt:lpstr>INTENT</vt:lpstr>
      <vt:lpstr>APPLICABILITY</vt:lpstr>
      <vt:lpstr>PowerPoint 演示文稿</vt:lpstr>
      <vt:lpstr>PROBLEM STATEMENT</vt:lpstr>
      <vt:lpstr>INHERITANCE APPROACH</vt:lpstr>
      <vt:lpstr>PowerPoint 演示文稿</vt:lpstr>
      <vt:lpstr>ATTRIBUTES IN THE BASE CLASS</vt:lpstr>
      <vt:lpstr>DECORATOR PATTERN</vt:lpstr>
      <vt:lpstr> IMPLEMENTATION IN C# 1 Step. Coffee classes</vt:lpstr>
      <vt:lpstr>2 Step. A branch for toppings </vt:lpstr>
      <vt:lpstr>3 Step. Testing</vt:lpstr>
      <vt:lpstr>PowerPoint 演示文稿</vt:lpstr>
      <vt:lpstr>PowerPoint 演示文稿</vt:lpstr>
      <vt:lpstr>PowerPoint 演示文稿</vt:lpstr>
      <vt:lpstr>PowerPoint 演示文稿</vt:lpstr>
      <vt:lpstr>PowerPoint 演示文稿</vt:lpstr>
      <vt:lpstr>PowerPoint 演示文稿</vt:lpstr>
      <vt:lpstr>TEMPLATE METHOD DESIGN PATTERN</vt:lpstr>
      <vt:lpstr>DEFINITION</vt:lpstr>
      <vt:lpstr>UML Diagram. Template Method</vt:lpstr>
      <vt:lpstr>DEFINITION</vt:lpstr>
      <vt:lpstr>INTENT</vt:lpstr>
      <vt:lpstr>APPLICABILITY</vt:lpstr>
      <vt:lpstr>PowerPoint 演示文稿</vt:lpstr>
      <vt:lpstr>The Hollywood Principle</vt:lpstr>
      <vt:lpstr>GildedRoseKata. Template Method</vt:lpstr>
      <vt:lpstr>GildedRoseKata. Template Method</vt:lpstr>
      <vt:lpstr>Abstract  class implementation</vt:lpstr>
      <vt:lpstr>PowerPoint 演示文稿</vt:lpstr>
      <vt:lpstr>Thank You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 DECORATOR</dc:title>
  <dc:creator/>
  <cp:lastModifiedBy>MSorunga</cp:lastModifiedBy>
  <cp:revision>405</cp:revision>
  <dcterms:created xsi:type="dcterms:W3CDTF">2022-04-10T11:35:00Z</dcterms:created>
  <dcterms:modified xsi:type="dcterms:W3CDTF">2022-04-26T21:50:06Z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9E51D8E0736B4BB7BF640DE1D740C74D</vt:lpwstr>
  </property>
  <property fmtid="{D5CDD505-2E9C-101B-9397-08002B2CF9AE}" pid="3" name="KSOProductBuildVer">
    <vt:lpwstr>1033-11.2.0.10451</vt:lpwstr>
  </property>
</Properties>
</file>