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3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373"/>
    <a:srgbClr val="CB6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110" d="100"/>
          <a:sy n="110" d="100"/>
        </p:scale>
        <p:origin x="95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FFFD-6AAA-4290-B9C8-6140E8302CD5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F978-0802-493B-8F98-755CF921E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42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FFFD-6AAA-4290-B9C8-6140E8302CD5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F978-0802-493B-8F98-755CF921E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52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FFFD-6AAA-4290-B9C8-6140E8302CD5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F978-0802-493B-8F98-755CF921E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53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0" y="259106"/>
            <a:ext cx="9144000" cy="156966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47625" cmpd="dbl">
            <a:noFill/>
          </a:ln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GB" sz="4800" b="1" cap="all" dirty="0" smtClean="0">
                <a:solidFill>
                  <a:schemeClr val="bg1"/>
                </a:solidFill>
                <a:effectLst>
                  <a:outerShdw dist="38100" algn="tl">
                    <a:srgbClr val="000000">
                      <a:alpha val="10000"/>
                    </a:srgbClr>
                  </a:outerShdw>
                </a:effectLst>
                <a:latin typeface="News Cycle" panose="02000503000000000000" pitchFamily="2" charset="2"/>
              </a:rPr>
              <a:t>Azure: The Good Parts</a:t>
            </a:r>
          </a:p>
          <a:p>
            <a:pPr algn="ctr"/>
            <a:r>
              <a:rPr lang="en-GB" sz="4800" b="1" cap="all" dirty="0" err="1" smtClean="0">
                <a:solidFill>
                  <a:schemeClr val="bg1"/>
                </a:solidFill>
                <a:effectLst>
                  <a:outerShdw dist="38100" algn="tl">
                    <a:srgbClr val="000000">
                      <a:alpha val="10000"/>
                    </a:srgbClr>
                  </a:outerShdw>
                </a:effectLst>
                <a:latin typeface="News Cycle" panose="02000503000000000000" pitchFamily="2" charset="2"/>
              </a:rPr>
              <a:t>WebApps</a:t>
            </a:r>
            <a:endParaRPr lang="en-GB" sz="4800" b="1" cap="all" dirty="0">
              <a:solidFill>
                <a:schemeClr val="bg1"/>
              </a:solidFill>
              <a:effectLst>
                <a:outerShdw dist="38100" algn="tl">
                  <a:srgbClr val="000000">
                    <a:alpha val="10000"/>
                  </a:srgbClr>
                </a:outerShdw>
              </a:effectLst>
              <a:latin typeface="News Cycle" panose="02000503000000000000" pitchFamily="2" charset="2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1861152"/>
            <a:ext cx="914400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000" dirty="0" smtClean="0">
                <a:solidFill>
                  <a:srgbClr val="737373"/>
                </a:solidFill>
                <a:latin typeface="News Cycle" panose="02000503000000000000" pitchFamily="2" charset="2"/>
              </a:rPr>
              <a:t>Presented By</a:t>
            </a:r>
          </a:p>
          <a:p>
            <a:pPr algn="ctr"/>
            <a:r>
              <a:rPr lang="en-GB" sz="3000" cap="all" dirty="0" smtClean="0">
                <a:solidFill>
                  <a:srgbClr val="737373"/>
                </a:solidFill>
                <a:latin typeface="News Cycle" panose="02000503000000000000" pitchFamily="2" charset="2"/>
              </a:rPr>
              <a:t>Richard </a:t>
            </a:r>
            <a:r>
              <a:rPr lang="en-GB" sz="3000" cap="all" dirty="0" smtClean="0">
                <a:solidFill>
                  <a:srgbClr val="CB623C"/>
                </a:solidFill>
                <a:latin typeface="News Cycle" panose="02000503000000000000" pitchFamily="2" charset="2"/>
              </a:rPr>
              <a:t>Tasker</a:t>
            </a:r>
            <a:endParaRPr lang="en-GB" sz="3000" cap="all" dirty="0">
              <a:solidFill>
                <a:srgbClr val="CB623C"/>
              </a:solidFill>
              <a:latin typeface="News Cycle" panose="02000503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817" y="2877630"/>
            <a:ext cx="2141909" cy="214190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0" y="5151320"/>
            <a:ext cx="9144000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000" dirty="0">
                <a:solidFill>
                  <a:srgbClr val="737373"/>
                </a:solidFill>
                <a:latin typeface="Georgia" panose="02040502050405020303" pitchFamily="18" charset="0"/>
              </a:rPr>
              <a:t>t</a:t>
            </a: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witter: </a:t>
            </a:r>
            <a:r>
              <a:rPr lang="en-GB" sz="2000" dirty="0" smtClean="0">
                <a:solidFill>
                  <a:srgbClr val="CB623C"/>
                </a:solidFill>
                <a:latin typeface="News Cycle" panose="02000503000000000000" pitchFamily="2" charset="2"/>
              </a:rPr>
              <a:t>@</a:t>
            </a:r>
            <a:r>
              <a:rPr lang="en-GB" sz="2000" dirty="0" err="1" smtClean="0">
                <a:solidFill>
                  <a:srgbClr val="CB623C"/>
                </a:solidFill>
                <a:latin typeface="News Cycle" panose="02000503000000000000" pitchFamily="2" charset="2"/>
              </a:rPr>
              <a:t>ritasker</a:t>
            </a:r>
            <a:endParaRPr lang="en-GB" sz="2000" dirty="0" smtClean="0">
              <a:solidFill>
                <a:srgbClr val="CB623C"/>
              </a:solidFill>
              <a:latin typeface="News Cycle" panose="02000503000000000000" pitchFamily="2" charset="2"/>
            </a:endParaRPr>
          </a:p>
          <a:p>
            <a:pPr algn="ctr">
              <a:lnSpc>
                <a:spcPct val="150000"/>
              </a:lnSpc>
            </a:pPr>
            <a:r>
              <a:rPr lang="en-GB" sz="2000" dirty="0">
                <a:solidFill>
                  <a:srgbClr val="737373"/>
                </a:solidFill>
                <a:latin typeface="Georgia" panose="02040502050405020303" pitchFamily="18" charset="0"/>
              </a:rPr>
              <a:t>e</a:t>
            </a: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mail: </a:t>
            </a:r>
            <a:r>
              <a:rPr lang="en-GB" sz="2000" dirty="0" smtClean="0">
                <a:solidFill>
                  <a:srgbClr val="CB623C"/>
                </a:solidFill>
                <a:latin typeface="News Cycle" panose="02000503000000000000" pitchFamily="2" charset="2"/>
              </a:rPr>
              <a:t>ritasker8t2@gmail.com</a:t>
            </a:r>
          </a:p>
          <a:p>
            <a:pPr algn="ctr">
              <a:lnSpc>
                <a:spcPct val="150000"/>
              </a:lnSpc>
            </a:pPr>
            <a:r>
              <a:rPr lang="en-GB" sz="2000" dirty="0">
                <a:solidFill>
                  <a:srgbClr val="737373"/>
                </a:solidFill>
                <a:latin typeface="Georgia" panose="02040502050405020303" pitchFamily="18" charset="0"/>
              </a:rPr>
              <a:t>b</a:t>
            </a: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log: </a:t>
            </a:r>
            <a:r>
              <a:rPr lang="en-GB" sz="2000" dirty="0" smtClean="0">
                <a:solidFill>
                  <a:srgbClr val="CB623C"/>
                </a:solidFill>
                <a:latin typeface="News Cycle" panose="02000503000000000000" pitchFamily="2" charset="2"/>
              </a:rPr>
              <a:t>richardtasker.co.uk</a:t>
            </a:r>
            <a:endParaRPr lang="en-GB" sz="2000" dirty="0">
              <a:solidFill>
                <a:srgbClr val="CB623C"/>
              </a:solidFill>
              <a:latin typeface="News Cycle" panose="02000503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29328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062744" y="2649813"/>
            <a:ext cx="3630613" cy="26638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98162" y="2649813"/>
            <a:ext cx="4294325" cy="2663825"/>
          </a:xfrm>
          <a:prstGeom prst="rect">
            <a:avLst/>
          </a:prstGeom>
        </p:spPr>
        <p:txBody>
          <a:bodyPr/>
          <a:lstStyle>
            <a:lvl1pPr>
              <a:defRPr sz="3000" cap="all" baseline="0">
                <a:solidFill>
                  <a:srgbClr val="737373"/>
                </a:solidFill>
                <a:latin typeface="News Cycle" panose="02000503000000000000" pitchFamily="2" charset="2"/>
              </a:defRPr>
            </a:lvl1pPr>
            <a:lvl2pPr>
              <a:defRPr>
                <a:solidFill>
                  <a:srgbClr val="737373"/>
                </a:solidFill>
                <a:latin typeface="Georgia" panose="02040502050405020303" pitchFamily="18" charset="0"/>
              </a:defRPr>
            </a:lvl2pPr>
            <a:lvl3pPr>
              <a:defRPr>
                <a:solidFill>
                  <a:srgbClr val="737373"/>
                </a:solidFill>
                <a:latin typeface="Georgia" panose="02040502050405020303" pitchFamily="18" charset="0"/>
              </a:defRPr>
            </a:lvl3pPr>
            <a:lvl4pPr>
              <a:defRPr>
                <a:solidFill>
                  <a:srgbClr val="737373"/>
                </a:solidFill>
                <a:latin typeface="Georgia" panose="02040502050405020303" pitchFamily="18" charset="0"/>
              </a:defRPr>
            </a:lvl4pPr>
            <a:lvl5pPr>
              <a:defRPr>
                <a:solidFill>
                  <a:srgbClr val="737373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127458"/>
            <a:ext cx="9143999" cy="13255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txBody>
          <a:bodyPr anchor="t"/>
          <a:lstStyle>
            <a:lvl1pPr algn="ctr">
              <a:defRPr sz="4800" cap="all" baseline="0">
                <a:solidFill>
                  <a:schemeClr val="bg1"/>
                </a:solidFill>
                <a:effectLst>
                  <a:outerShdw dist="38100" algn="ctr" rotWithShape="0">
                    <a:srgbClr val="000000">
                      <a:alpha val="10000"/>
                    </a:srgbClr>
                  </a:outerShdw>
                </a:effectLst>
                <a:latin typeface="News Cycle" panose="02000503000000000000" pitchFamily="2" charset="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200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FFFD-6AAA-4290-B9C8-6140E8302CD5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F978-0802-493B-8F98-755CF921E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88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FFFD-6AAA-4290-B9C8-6140E8302CD5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F978-0802-493B-8F98-755CF921E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1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FFFD-6AAA-4290-B9C8-6140E8302CD5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F978-0802-493B-8F98-755CF921E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20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FFFD-6AAA-4290-B9C8-6140E8302CD5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F978-0802-493B-8F98-755CF921E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40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FFFD-6AAA-4290-B9C8-6140E8302CD5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F978-0802-493B-8F98-755CF921E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42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FFFD-6AAA-4290-B9C8-6140E8302CD5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F978-0802-493B-8F98-755CF921E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54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FFFD-6AAA-4290-B9C8-6140E8302CD5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F978-0802-493B-8F98-755CF921E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53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FFFD-6AAA-4290-B9C8-6140E8302CD5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F978-0802-493B-8F98-755CF921E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43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4FFFD-6AAA-4290-B9C8-6140E8302CD5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AF978-0802-493B-8F98-755CF921E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05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632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library/azure/ee336281.aspx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gb/documentation/articles/documentdb-introduction/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royhunt.com/2013/12/working-with-154-million-records-on.html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en-us/products/visual-studio-community-vs.aspx" TargetMode="External"/><Relationship Id="rId2" Type="http://schemas.openxmlformats.org/officeDocument/2006/relationships/hyperlink" Target="https://www.microsoft.com/en-us/download/details.aspx?id=46892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zure.microsoft.com/en-gb/pricing/calculator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gb/documentation/articles/service-bus-azure-and-service-bus-queues-compared-contrasted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821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86587" y="3046460"/>
            <a:ext cx="7170826" cy="765081"/>
          </a:xfrm>
        </p:spPr>
        <p:txBody>
          <a:bodyPr anchor="ctr" anchorCtr="0">
            <a:spAutoFit/>
          </a:bodyPr>
          <a:lstStyle/>
          <a:p>
            <a:pPr marL="0" indent="0" algn="ctr">
              <a:buNone/>
            </a:pPr>
            <a:r>
              <a:rPr lang="en-GB" sz="4800" dirty="0" err="1" smtClean="0"/>
              <a:t>Webapp</a:t>
            </a:r>
            <a:r>
              <a:rPr lang="en-GB" sz="4800" dirty="0" smtClean="0">
                <a:solidFill>
                  <a:srgbClr val="CB623C"/>
                </a:solidFill>
              </a:rPr>
              <a:t> demo</a:t>
            </a:r>
            <a:endParaRPr lang="en-GB" sz="4800" dirty="0">
              <a:solidFill>
                <a:srgbClr val="CB62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1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556792"/>
            <a:ext cx="4608512" cy="460851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7458"/>
            <a:ext cx="9143999" cy="757130"/>
          </a:xfrm>
        </p:spPr>
        <p:txBody>
          <a:bodyPr anchor="ctr" anchorCtr="0">
            <a:spAutoFit/>
          </a:bodyPr>
          <a:lstStyle/>
          <a:p>
            <a:r>
              <a:rPr lang="en-GB" dirty="0" smtClean="0"/>
              <a:t>Azure SQL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823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619670" y="1340768"/>
            <a:ext cx="5904658" cy="475252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Azure SQL does </a:t>
            </a:r>
            <a:r>
              <a:rPr lang="en-GB" dirty="0" smtClean="0">
                <a:solidFill>
                  <a:srgbClr val="CB623C"/>
                </a:solidFill>
              </a:rPr>
              <a:t>not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CB623C"/>
                </a:solidFill>
              </a:rPr>
              <a:t>support</a:t>
            </a:r>
          </a:p>
          <a:p>
            <a:endParaRPr lang="en-GB" sz="2000" cap="none" dirty="0" smtClean="0">
              <a:latin typeface="Georgia" panose="02040502050405020303" pitchFamily="18" charset="0"/>
            </a:endParaRPr>
          </a:p>
          <a:p>
            <a:pPr>
              <a:lnSpc>
                <a:spcPct val="100000"/>
              </a:lnSpc>
            </a:pPr>
            <a:r>
              <a:rPr lang="en-GB" sz="2000" cap="none" dirty="0" smtClean="0">
                <a:latin typeface="Georgia" panose="02040502050405020303" pitchFamily="18" charset="0"/>
              </a:rPr>
              <a:t>Windows Authentication</a:t>
            </a:r>
          </a:p>
          <a:p>
            <a:pPr>
              <a:lnSpc>
                <a:spcPct val="100000"/>
              </a:lnSpc>
            </a:pPr>
            <a:r>
              <a:rPr lang="en-GB" sz="2000" cap="none" dirty="0" smtClean="0">
                <a:latin typeface="Georgia" panose="02040502050405020303" pitchFamily="18" charset="0"/>
              </a:rPr>
              <a:t>Distributed Transactions</a:t>
            </a:r>
          </a:p>
          <a:p>
            <a:pPr>
              <a:lnSpc>
                <a:spcPct val="100000"/>
              </a:lnSpc>
            </a:pPr>
            <a:r>
              <a:rPr lang="en-GB" sz="2000" cap="none" dirty="0" smtClean="0">
                <a:latin typeface="Georgia" panose="02040502050405020303" pitchFamily="18" charset="0"/>
              </a:rPr>
              <a:t>Database Mirroring</a:t>
            </a:r>
          </a:p>
          <a:p>
            <a:pPr>
              <a:lnSpc>
                <a:spcPct val="100000"/>
              </a:lnSpc>
            </a:pPr>
            <a:r>
              <a:rPr lang="en-GB" sz="2000" cap="none" dirty="0" smtClean="0">
                <a:latin typeface="Georgia" panose="02040502050405020303" pitchFamily="18" charset="0"/>
              </a:rPr>
              <a:t>SQL Server Agent / Jobs</a:t>
            </a:r>
          </a:p>
          <a:p>
            <a:pPr>
              <a:lnSpc>
                <a:spcPct val="100000"/>
              </a:lnSpc>
            </a:pPr>
            <a:endParaRPr lang="en-GB" sz="2000" cap="none" dirty="0">
              <a:latin typeface="Georgia" panose="0204050205040502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000" cap="none" dirty="0">
                <a:latin typeface="Georgia" panose="02040502050405020303" pitchFamily="18" charset="0"/>
              </a:rPr>
              <a:t>Unsupported features - </a:t>
            </a:r>
            <a:r>
              <a:rPr lang="en-GB" sz="2000" cap="none" dirty="0">
                <a:latin typeface="Georgia" panose="02040502050405020303" pitchFamily="18" charset="0"/>
                <a:hlinkClick r:id="rId2"/>
              </a:rPr>
              <a:t>https://</a:t>
            </a:r>
            <a:r>
              <a:rPr lang="en-GB" sz="2000" cap="none" dirty="0" smtClean="0">
                <a:latin typeface="Georgia" panose="02040502050405020303" pitchFamily="18" charset="0"/>
                <a:hlinkClick r:id="rId2"/>
              </a:rPr>
              <a:t>msdn.microsoft.com/library/azure/ee336281.aspx</a:t>
            </a:r>
            <a:endParaRPr lang="en-GB" sz="2000" cap="none" dirty="0" smtClean="0">
              <a:latin typeface="Georgia" panose="02040502050405020303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6000"/>
            <a:ext cx="9143999" cy="757130"/>
          </a:xfrm>
        </p:spPr>
        <p:txBody>
          <a:bodyPr anchor="ctr" anchorCtr="1">
            <a:spAutoFit/>
          </a:bodyPr>
          <a:lstStyle/>
          <a:p>
            <a:r>
              <a:rPr lang="en-GB" dirty="0" smtClean="0"/>
              <a:t>Azure SQL vs SQL Server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68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75656" y="1664804"/>
            <a:ext cx="6048672" cy="3528392"/>
          </a:xfrm>
        </p:spPr>
        <p:txBody>
          <a:bodyPr anchor="ctr" anchorCtr="1"/>
          <a:lstStyle/>
          <a:p>
            <a:pPr marL="0" indent="0">
              <a:buNone/>
            </a:pPr>
            <a:r>
              <a:rPr lang="en-GB" dirty="0" smtClean="0"/>
              <a:t>Other Azure </a:t>
            </a:r>
            <a:r>
              <a:rPr lang="en-GB" dirty="0" smtClean="0">
                <a:solidFill>
                  <a:srgbClr val="CB623C"/>
                </a:solidFill>
              </a:rPr>
              <a:t>SQL differences</a:t>
            </a:r>
          </a:p>
          <a:p>
            <a:endParaRPr lang="en-GB" sz="2000" cap="none" dirty="0" smtClean="0">
              <a:latin typeface="Georgia" panose="02040502050405020303" pitchFamily="18" charset="0"/>
            </a:endParaRPr>
          </a:p>
          <a:p>
            <a:pPr>
              <a:lnSpc>
                <a:spcPct val="200000"/>
              </a:lnSpc>
            </a:pPr>
            <a:r>
              <a:rPr lang="en-GB" sz="2000" cap="none" dirty="0" smtClean="0">
                <a:latin typeface="Georgia" panose="02040502050405020303" pitchFamily="18" charset="0"/>
              </a:rPr>
              <a:t>All </a:t>
            </a:r>
            <a:r>
              <a:rPr lang="en-GB" sz="2000" cap="none" dirty="0" smtClean="0">
                <a:latin typeface="Georgia" panose="02040502050405020303" pitchFamily="18" charset="0"/>
              </a:rPr>
              <a:t>Azure SQL tables must have a clustered index.</a:t>
            </a:r>
          </a:p>
          <a:p>
            <a:pPr>
              <a:lnSpc>
                <a:spcPct val="200000"/>
              </a:lnSpc>
            </a:pPr>
            <a:r>
              <a:rPr lang="en-GB" sz="2000" cap="none" dirty="0" smtClean="0">
                <a:latin typeface="Georgia" panose="02040502050405020303" pitchFamily="18" charset="0"/>
              </a:rPr>
              <a:t>Idle connections will be closed after 30 </a:t>
            </a:r>
            <a:r>
              <a:rPr lang="en-GB" sz="2000" cap="none" dirty="0" err="1" smtClean="0">
                <a:latin typeface="Georgia" panose="02040502050405020303" pitchFamily="18" charset="0"/>
              </a:rPr>
              <a:t>mins</a:t>
            </a:r>
            <a:endParaRPr lang="en-GB" sz="2000" cap="none" dirty="0" smtClean="0">
              <a:latin typeface="Georgia" panose="02040502050405020303" pitchFamily="18" charset="0"/>
            </a:endParaRPr>
          </a:p>
          <a:p>
            <a:pPr>
              <a:lnSpc>
                <a:spcPct val="200000"/>
              </a:lnSpc>
            </a:pPr>
            <a:r>
              <a:rPr lang="en-GB" sz="2000" cap="none" dirty="0" smtClean="0">
                <a:latin typeface="Georgia" panose="02040502050405020303" pitchFamily="18" charset="0"/>
              </a:rPr>
              <a:t>Azure SQL only accepts connection on port 1433</a:t>
            </a:r>
            <a:endParaRPr lang="en-GB" sz="2000" cap="none" dirty="0">
              <a:latin typeface="Georgia" panose="02040502050405020303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6000"/>
            <a:ext cx="9143999" cy="757130"/>
          </a:xfrm>
        </p:spPr>
        <p:txBody>
          <a:bodyPr anchor="ctr" anchorCtr="1">
            <a:spAutoFit/>
          </a:bodyPr>
          <a:lstStyle/>
          <a:p>
            <a:r>
              <a:rPr lang="en-GB" dirty="0" smtClean="0"/>
              <a:t>Azure SQL vs SQL Server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4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6000"/>
            <a:ext cx="9143999" cy="758221"/>
          </a:xfrm>
        </p:spPr>
        <p:txBody>
          <a:bodyPr tIns="46800" anchor="ctr" anchorCtr="1">
            <a:spAutoFit/>
          </a:bodyPr>
          <a:lstStyle/>
          <a:p>
            <a:r>
              <a:rPr lang="en-GB" dirty="0" err="1" smtClean="0"/>
              <a:t>DocumentDB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303748" y="1374592"/>
            <a:ext cx="453650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latin typeface="Georgia" panose="02040502050405020303" pitchFamily="18" charset="0"/>
              </a:rPr>
              <a:t>Fast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latin typeface="Georgia" panose="02040502050405020303" pitchFamily="18" charset="0"/>
              </a:rPr>
              <a:t>Scalable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 smtClean="0">
                <a:latin typeface="Georgia" panose="02040502050405020303" pitchFamily="18" charset="0"/>
              </a:rPr>
              <a:t>Queryable</a:t>
            </a:r>
            <a:r>
              <a:rPr lang="en-GB" dirty="0" smtClean="0">
                <a:latin typeface="Georgia" panose="02040502050405020303" pitchFamily="18" charset="0"/>
              </a:rPr>
              <a:t> with SQL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latin typeface="Georgia" panose="02040502050405020303" pitchFamily="18" charset="0"/>
              </a:rPr>
              <a:t>Deep integration with </a:t>
            </a:r>
            <a:r>
              <a:rPr lang="en-GB" dirty="0" err="1" smtClean="0">
                <a:latin typeface="Georgia" panose="02040502050405020303" pitchFamily="18" charset="0"/>
              </a:rPr>
              <a:t>Javascript</a:t>
            </a:r>
            <a:endParaRPr lang="en-GB" dirty="0" smtClean="0"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latin typeface="Georgia" panose="02040502050405020303" pitchFamily="18" charset="0"/>
              </a:rPr>
              <a:t>Familiar features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latin typeface="Georgia" panose="02040502050405020303" pitchFamily="18" charset="0"/>
              </a:rPr>
              <a:t>Stored Procedures</a:t>
            </a:r>
            <a:endParaRPr lang="en-GB" dirty="0">
              <a:latin typeface="Georgia" panose="02040502050405020303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latin typeface="Georgia" panose="02040502050405020303" pitchFamily="18" charset="0"/>
              </a:rPr>
              <a:t>Triggers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latin typeface="Georgia" panose="02040502050405020303" pitchFamily="18" charset="0"/>
              </a:rPr>
              <a:t>UDFs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latin typeface="Georgia" panose="02040502050405020303" pitchFamily="18" charset="0"/>
              </a:rPr>
              <a:t>Indexes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82579" y="5877272"/>
            <a:ext cx="8178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Georgia" panose="02040502050405020303" pitchFamily="18" charset="0"/>
              </a:rPr>
              <a:t>More info at </a:t>
            </a:r>
            <a:r>
              <a:rPr lang="en-GB" sz="1400" dirty="0">
                <a:latin typeface="Georgia" panose="02040502050405020303" pitchFamily="18" charset="0"/>
                <a:hlinkClick r:id="rId2"/>
              </a:rPr>
              <a:t>https://azure.microsoft.com/en-gb/documentation/articles/documentdb-introduction</a:t>
            </a:r>
            <a:r>
              <a:rPr lang="en-GB" sz="1400" dirty="0" smtClean="0">
                <a:latin typeface="Georgia" panose="02040502050405020303" pitchFamily="18" charset="0"/>
                <a:hlinkClick r:id="rId2"/>
              </a:rPr>
              <a:t>/</a:t>
            </a:r>
            <a:r>
              <a:rPr lang="en-GB" sz="1400" dirty="0" smtClean="0">
                <a:latin typeface="Georgia" panose="02040502050405020303" pitchFamily="18" charset="0"/>
              </a:rPr>
              <a:t> </a:t>
            </a:r>
            <a:endParaRPr lang="en-GB" sz="1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034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512" y="1541288"/>
            <a:ext cx="5298976" cy="5298976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6000"/>
            <a:ext cx="9143999" cy="757130"/>
          </a:xfrm>
        </p:spPr>
        <p:txBody>
          <a:bodyPr anchor="ctr" anchorCtr="1">
            <a:spAutoFit/>
          </a:bodyPr>
          <a:lstStyle/>
          <a:p>
            <a:r>
              <a:rPr lang="en-GB" dirty="0" smtClean="0"/>
              <a:t>Azure Storage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814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6000"/>
            <a:ext cx="9143999" cy="757130"/>
          </a:xfrm>
        </p:spPr>
        <p:txBody>
          <a:bodyPr anchor="ctr" anchorCtr="1">
            <a:spAutoFit/>
          </a:bodyPr>
          <a:lstStyle/>
          <a:p>
            <a:r>
              <a:rPr lang="en-GB" dirty="0" smtClean="0"/>
              <a:t>Azure storage</a:t>
            </a:r>
            <a:endParaRPr lang="en-GB" dirty="0"/>
          </a:p>
        </p:txBody>
      </p:sp>
      <p:grpSp>
        <p:nvGrpSpPr>
          <p:cNvPr id="12" name="Group 11"/>
          <p:cNvGrpSpPr/>
          <p:nvPr/>
        </p:nvGrpSpPr>
        <p:grpSpPr>
          <a:xfrm>
            <a:off x="2530459" y="1780953"/>
            <a:ext cx="3976558" cy="780290"/>
            <a:chOff x="2530459" y="1780953"/>
            <a:chExt cx="3976558" cy="78029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459" y="1780953"/>
              <a:ext cx="780290" cy="78029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898611" y="1894099"/>
              <a:ext cx="260840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 smtClean="0">
                  <a:solidFill>
                    <a:srgbClr val="737373"/>
                  </a:solidFill>
                  <a:latin typeface="News Cycle" panose="02000503000000000000" pitchFamily="2" charset="2"/>
                </a:rPr>
                <a:t>BLOB </a:t>
              </a:r>
              <a:r>
                <a:rPr lang="en-GB" sz="3000" dirty="0" smtClean="0">
                  <a:solidFill>
                    <a:srgbClr val="CB623C"/>
                  </a:solidFill>
                  <a:latin typeface="News Cycle" panose="02000503000000000000" pitchFamily="2" charset="2"/>
                </a:rPr>
                <a:t>STORAGE</a:t>
              </a:r>
              <a:endParaRPr lang="en-GB" sz="3000" dirty="0">
                <a:solidFill>
                  <a:srgbClr val="CB623C"/>
                </a:solidFill>
                <a:latin typeface="News Cycle" panose="02000503000000000000" pitchFamily="2" charset="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78285" y="3510335"/>
            <a:ext cx="4187430" cy="780290"/>
            <a:chOff x="2478285" y="3510335"/>
            <a:chExt cx="4187430" cy="78029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8285" y="3510335"/>
              <a:ext cx="780290" cy="78029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898611" y="3623481"/>
              <a:ext cx="276710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 smtClean="0">
                  <a:solidFill>
                    <a:srgbClr val="737373"/>
                  </a:solidFill>
                  <a:latin typeface="News Cycle" panose="02000503000000000000" pitchFamily="2" charset="2"/>
                </a:rPr>
                <a:t>TABLE </a:t>
              </a:r>
              <a:r>
                <a:rPr lang="en-GB" sz="3000" dirty="0" smtClean="0">
                  <a:solidFill>
                    <a:srgbClr val="CB623C"/>
                  </a:solidFill>
                  <a:latin typeface="News Cycle" panose="02000503000000000000" pitchFamily="2" charset="2"/>
                </a:rPr>
                <a:t>STORAGE</a:t>
              </a:r>
              <a:endParaRPr lang="en-GB" sz="3000" dirty="0">
                <a:solidFill>
                  <a:srgbClr val="CB623C"/>
                </a:solidFill>
                <a:latin typeface="News Cycle" panose="02000503000000000000" pitchFamily="2" charset="2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78285" y="5239718"/>
            <a:ext cx="2888998" cy="780290"/>
            <a:chOff x="2478285" y="5239718"/>
            <a:chExt cx="2888998" cy="78029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8285" y="5239718"/>
              <a:ext cx="780290" cy="78029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898611" y="5352863"/>
              <a:ext cx="146867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 smtClean="0">
                  <a:solidFill>
                    <a:srgbClr val="737373"/>
                  </a:solidFill>
                  <a:latin typeface="News Cycle" panose="02000503000000000000" pitchFamily="2" charset="2"/>
                </a:rPr>
                <a:t>QUEUES</a:t>
              </a:r>
              <a:endParaRPr lang="en-GB" sz="3000" dirty="0">
                <a:solidFill>
                  <a:srgbClr val="737373"/>
                </a:solidFill>
                <a:latin typeface="News Cycle" panose="02000503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650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67544" y="404664"/>
            <a:ext cx="4786075" cy="780290"/>
            <a:chOff x="2530459" y="1780953"/>
            <a:chExt cx="4786075" cy="78029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459" y="1780953"/>
              <a:ext cx="780290" cy="78029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898611" y="1817155"/>
              <a:ext cx="341792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 smtClean="0">
                  <a:solidFill>
                    <a:srgbClr val="737373"/>
                  </a:solidFill>
                  <a:latin typeface="News Cycle" panose="02000503000000000000" pitchFamily="2" charset="2"/>
                </a:rPr>
                <a:t>BLOB </a:t>
              </a:r>
              <a:r>
                <a:rPr lang="en-GB" sz="4000" dirty="0" smtClean="0">
                  <a:solidFill>
                    <a:srgbClr val="CB623C"/>
                  </a:solidFill>
                  <a:latin typeface="News Cycle" panose="02000503000000000000" pitchFamily="2" charset="2"/>
                </a:rPr>
                <a:t>STORAGE</a:t>
              </a:r>
              <a:endParaRPr lang="en-GB" sz="4000" dirty="0">
                <a:solidFill>
                  <a:srgbClr val="CB623C"/>
                </a:solidFill>
                <a:latin typeface="News Cycle" panose="02000503000000000000" pitchFamily="2" charset="2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8026" y="1546049"/>
            <a:ext cx="6907947" cy="1882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BLOB = </a:t>
            </a:r>
            <a:r>
              <a:rPr lang="en-GB" sz="2000" b="1" dirty="0" smtClean="0">
                <a:solidFill>
                  <a:srgbClr val="737373"/>
                </a:solidFill>
                <a:latin typeface="Georgia" panose="02040502050405020303" pitchFamily="18" charset="0"/>
              </a:rPr>
              <a:t>B</a:t>
            </a: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inary </a:t>
            </a:r>
            <a:r>
              <a:rPr lang="en-GB" sz="2000" b="1" dirty="0" smtClean="0">
                <a:solidFill>
                  <a:srgbClr val="737373"/>
                </a:solidFill>
                <a:latin typeface="Georgia" panose="02040502050405020303" pitchFamily="18" charset="0"/>
              </a:rPr>
              <a:t>L</a:t>
            </a: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arge </a:t>
            </a:r>
            <a:r>
              <a:rPr lang="en-GB" sz="2000" b="1" dirty="0" smtClean="0">
                <a:solidFill>
                  <a:srgbClr val="737373"/>
                </a:solidFill>
                <a:latin typeface="Georgia" panose="02040502050405020303" pitchFamily="18" charset="0"/>
              </a:rPr>
              <a:t>Ob</a:t>
            </a: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ject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File system for the cloud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Client Libraries (</a:t>
            </a:r>
            <a:r>
              <a:rPr lang="en-GB" sz="2000" dirty="0" err="1" smtClean="0">
                <a:solidFill>
                  <a:srgbClr val="737373"/>
                </a:solidFill>
                <a:latin typeface="Georgia" panose="02040502050405020303" pitchFamily="18" charset="0"/>
              </a:rPr>
              <a:t>.Net</a:t>
            </a: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, Java, PHP, Node, Ruby &amp; Python)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Unlimited containers &amp; files, up to 500TB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511" y="3826297"/>
            <a:ext cx="878497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GB" dirty="0">
                <a:solidFill>
                  <a:srgbClr val="737373"/>
                </a:solidFill>
                <a:latin typeface="Georgia" panose="02040502050405020303" pitchFamily="18" charset="0"/>
              </a:rPr>
              <a:t>http</a:t>
            </a:r>
            <a:r>
              <a:rPr lang="en-GB" dirty="0" smtClean="0">
                <a:solidFill>
                  <a:srgbClr val="737373"/>
                </a:solidFill>
                <a:latin typeface="Georgia" panose="02040502050405020303" pitchFamily="18" charset="0"/>
              </a:rPr>
              <a:t>://[StorageAccountName].blob.core.windows.net/[Container]/[BlobName]</a:t>
            </a:r>
          </a:p>
          <a:p>
            <a:pPr>
              <a:lnSpc>
                <a:spcPct val="250000"/>
              </a:lnSpc>
            </a:pPr>
            <a:r>
              <a:rPr lang="en-GB" dirty="0" smtClean="0">
                <a:solidFill>
                  <a:srgbClr val="737373"/>
                </a:solidFill>
                <a:latin typeface="Georgia" panose="02040502050405020303" pitchFamily="18" charset="0"/>
              </a:rPr>
              <a:t>http</a:t>
            </a:r>
            <a:r>
              <a:rPr lang="en-GB" dirty="0">
                <a:solidFill>
                  <a:srgbClr val="737373"/>
                </a:solidFill>
                <a:latin typeface="Georgia" panose="02040502050405020303" pitchFamily="18" charset="0"/>
              </a:rPr>
              <a:t>://</a:t>
            </a:r>
            <a:r>
              <a:rPr lang="en-GB" dirty="0" smtClean="0">
                <a:solidFill>
                  <a:srgbClr val="737373"/>
                </a:solidFill>
                <a:latin typeface="Georgia" panose="02040502050405020303" pitchFamily="18" charset="0"/>
              </a:rPr>
              <a:t>ritasker.blob.core.windows.net/cars/ford/mustang/eleanor-1967.png</a:t>
            </a:r>
          </a:p>
          <a:p>
            <a:pPr>
              <a:lnSpc>
                <a:spcPct val="250000"/>
              </a:lnSpc>
            </a:pPr>
            <a:r>
              <a:rPr lang="en-GB" dirty="0" smtClean="0">
                <a:solidFill>
                  <a:srgbClr val="737373"/>
                </a:solidFill>
                <a:latin typeface="Georgia" panose="02040502050405020303" pitchFamily="18" charset="0"/>
              </a:rPr>
              <a:t>http</a:t>
            </a:r>
            <a:r>
              <a:rPr lang="en-GB" dirty="0">
                <a:solidFill>
                  <a:srgbClr val="737373"/>
                </a:solidFill>
                <a:latin typeface="Georgia" panose="02040502050405020303" pitchFamily="18" charset="0"/>
              </a:rPr>
              <a:t>://</a:t>
            </a:r>
            <a:r>
              <a:rPr lang="en-GB" dirty="0" smtClean="0">
                <a:solidFill>
                  <a:srgbClr val="737373"/>
                </a:solidFill>
                <a:latin typeface="Georgia" panose="02040502050405020303" pitchFamily="18" charset="0"/>
              </a:rPr>
              <a:t>ritasker.blob.core.windows.net/cars/chevrolet/camaro/bumblebee-2006.png</a:t>
            </a:r>
            <a:endParaRPr lang="en-GB" dirty="0">
              <a:solidFill>
                <a:srgbClr val="737373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5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67544" y="404664"/>
            <a:ext cx="5002480" cy="780290"/>
            <a:chOff x="2478285" y="3510335"/>
            <a:chExt cx="5002480" cy="78029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8285" y="3510335"/>
              <a:ext cx="780290" cy="78029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846437" y="3546537"/>
              <a:ext cx="36343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 smtClean="0">
                  <a:solidFill>
                    <a:srgbClr val="737373"/>
                  </a:solidFill>
                  <a:latin typeface="News Cycle" panose="02000503000000000000" pitchFamily="2" charset="2"/>
                </a:rPr>
                <a:t>TABLE </a:t>
              </a:r>
              <a:r>
                <a:rPr lang="en-GB" sz="4000" dirty="0" smtClean="0">
                  <a:solidFill>
                    <a:srgbClr val="CB623C"/>
                  </a:solidFill>
                  <a:latin typeface="News Cycle" panose="02000503000000000000" pitchFamily="2" charset="2"/>
                </a:rPr>
                <a:t>STORAGE</a:t>
              </a:r>
              <a:endParaRPr lang="en-GB" sz="4000" dirty="0">
                <a:solidFill>
                  <a:srgbClr val="CB623C"/>
                </a:solidFill>
                <a:latin typeface="News Cycle" panose="02000503000000000000" pitchFamily="2" charset="2"/>
              </a:endParaRP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303901"/>
              </p:ext>
            </p:extLst>
          </p:nvPr>
        </p:nvGraphicFramePr>
        <p:xfrm>
          <a:off x="467546" y="1628800"/>
          <a:ext cx="8352927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2"/>
                <a:gridCol w="1152128"/>
                <a:gridCol w="1296144"/>
                <a:gridCol w="1008112"/>
                <a:gridCol w="1944216"/>
                <a:gridCol w="165618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Partition Key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Row Key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Time Stamp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Log</a:t>
                      </a:r>
                      <a:r>
                        <a:rPr lang="en-GB" sz="1600" baseline="0" dirty="0" smtClean="0"/>
                        <a:t> Level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Message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Stack Trace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ProdWR-1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10/07/2015 00:45:06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INFO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data clean complete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WE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ProdAPI-3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10/07/2015 18:17:56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ERROR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MyCustomException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was thrown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ConsoleApplication1.MyCustomException: some message .... 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3789040"/>
            <a:ext cx="24617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 smtClean="0">
                <a:solidFill>
                  <a:srgbClr val="737373"/>
                </a:solidFill>
                <a:latin typeface="News Cycle" panose="02000503000000000000" pitchFamily="2" charset="2"/>
              </a:rPr>
              <a:t>Users By </a:t>
            </a:r>
            <a:r>
              <a:rPr lang="en-GB" sz="3000" dirty="0" smtClean="0">
                <a:solidFill>
                  <a:srgbClr val="CB623C"/>
                </a:solidFill>
                <a:latin typeface="News Cycle" panose="02000503000000000000" pitchFamily="2" charset="2"/>
              </a:rPr>
              <a:t>Email</a:t>
            </a:r>
            <a:endParaRPr lang="en-GB" sz="3000" dirty="0">
              <a:solidFill>
                <a:srgbClr val="CB623C"/>
              </a:solidFill>
              <a:latin typeface="News Cycle" panose="02000503000000000000" pitchFamily="2" charset="2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881012"/>
              </p:ext>
            </p:extLst>
          </p:nvPr>
        </p:nvGraphicFramePr>
        <p:xfrm>
          <a:off x="448692" y="4509120"/>
          <a:ext cx="8371781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356"/>
                <a:gridCol w="1800880"/>
                <a:gridCol w="1547833"/>
                <a:gridCol w="1674356"/>
                <a:gridCol w="1674356"/>
              </a:tblGrid>
              <a:tr h="57912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Partition Key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Row Key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Time Stamp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First Name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Last Name</a:t>
                      </a:r>
                      <a:endParaRPr lang="en-GB" sz="160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gmail.com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the. </a:t>
                      </a:r>
                      <a:r>
                        <a:rPr lang="en-GB" sz="1600" dirty="0" err="1" smtClean="0"/>
                        <a:t>orinoco.strain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08/05/1612 00:45:06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John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Rolfe</a:t>
                      </a:r>
                      <a:endParaRPr lang="en-GB" sz="160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hotmail.com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pocahontas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02/04/1614 00:45:06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Rebecca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Rolfe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54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833" y="2691036"/>
            <a:ext cx="8838334" cy="1475928"/>
          </a:xfrm>
        </p:spPr>
        <p:txBody>
          <a:bodyPr/>
          <a:lstStyle/>
          <a:p>
            <a:pPr marL="0" indent="0" algn="ctr">
              <a:buNone/>
            </a:pPr>
            <a:r>
              <a:rPr lang="en-GB" sz="1800" cap="none" dirty="0" smtClean="0"/>
              <a:t>Working </a:t>
            </a:r>
            <a:r>
              <a:rPr lang="en-GB" sz="1800" cap="none" dirty="0"/>
              <a:t>with 154 million records on Azure Table Storage – the story of “Have I been </a:t>
            </a:r>
            <a:r>
              <a:rPr lang="en-GB" sz="1800" cap="none" dirty="0" err="1"/>
              <a:t>pwned</a:t>
            </a:r>
            <a:r>
              <a:rPr lang="en-GB" sz="1800" cap="none" dirty="0" smtClean="0"/>
              <a:t>?” </a:t>
            </a:r>
          </a:p>
          <a:p>
            <a:pPr marL="0" indent="0" algn="ctr">
              <a:buNone/>
            </a:pPr>
            <a:r>
              <a:rPr lang="en-GB" sz="1800" cap="none" dirty="0" smtClean="0">
                <a:solidFill>
                  <a:srgbClr val="CB623C"/>
                </a:solidFill>
              </a:rPr>
              <a:t>Troy Hunt</a:t>
            </a:r>
            <a:endParaRPr lang="en-GB" sz="1800" cap="none" dirty="0">
              <a:solidFill>
                <a:srgbClr val="CB623C"/>
              </a:solidFill>
            </a:endParaRPr>
          </a:p>
          <a:p>
            <a:pPr marL="0" indent="0" algn="ctr">
              <a:buNone/>
            </a:pPr>
            <a:r>
              <a:rPr lang="en-GB" sz="1800" cap="none" dirty="0" smtClean="0">
                <a:latin typeface="Georgia" panose="02040502050405020303" pitchFamily="18" charset="0"/>
                <a:hlinkClick r:id="rId2"/>
              </a:rPr>
              <a:t>http</a:t>
            </a:r>
            <a:r>
              <a:rPr lang="en-GB" sz="1800" cap="none" dirty="0">
                <a:latin typeface="Georgia" panose="02040502050405020303" pitchFamily="18" charset="0"/>
                <a:hlinkClick r:id="rId2"/>
              </a:rPr>
              <a:t>://</a:t>
            </a:r>
            <a:r>
              <a:rPr lang="en-GB" sz="1800" cap="none" dirty="0" smtClean="0">
                <a:latin typeface="Georgia" panose="02040502050405020303" pitchFamily="18" charset="0"/>
                <a:hlinkClick r:id="rId2"/>
              </a:rPr>
              <a:t>www.troyhunt.com/2013/12/working-with-154-million-records-on.html</a:t>
            </a:r>
            <a:endParaRPr lang="en-GB" sz="1800" cap="none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GB" sz="1800" cap="none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10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958" y="1074511"/>
            <a:ext cx="8178084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3000" dirty="0" smtClean="0">
                <a:solidFill>
                  <a:srgbClr val="737373"/>
                </a:solidFill>
                <a:latin typeface="News Cycle" panose="02000503000000000000" pitchFamily="2" charset="2"/>
              </a:rPr>
              <a:t>AZURE</a:t>
            </a:r>
            <a:r>
              <a:rPr lang="en-GB" sz="3000" dirty="0" smtClean="0">
                <a:latin typeface="News Cycle" panose="02000503000000000000" pitchFamily="2" charset="2"/>
              </a:rPr>
              <a:t> </a:t>
            </a:r>
            <a:r>
              <a:rPr lang="en-GB" sz="3000" dirty="0" smtClean="0">
                <a:solidFill>
                  <a:srgbClr val="CB623C"/>
                </a:solidFill>
                <a:latin typeface="News Cycle" panose="02000503000000000000" pitchFamily="2" charset="2"/>
              </a:rPr>
              <a:t>SDK</a:t>
            </a:r>
            <a:r>
              <a:rPr lang="en-GB" sz="3000" dirty="0" smtClean="0">
                <a:latin typeface="News Cycle" panose="02000503000000000000" pitchFamily="2" charset="2"/>
              </a:rPr>
              <a:t> </a:t>
            </a:r>
            <a:r>
              <a:rPr lang="en-GB" sz="3000" dirty="0">
                <a:latin typeface="News Cycle" panose="02000503000000000000" pitchFamily="2" charset="2"/>
              </a:rPr>
              <a:t>- </a:t>
            </a:r>
            <a:r>
              <a:rPr lang="en-GB" sz="3000" dirty="0">
                <a:latin typeface="Georgia" panose="02040502050405020303" pitchFamily="18" charset="0"/>
                <a:hlinkClick r:id="rId2"/>
              </a:rPr>
              <a:t>https://</a:t>
            </a:r>
            <a:r>
              <a:rPr lang="en-GB" sz="3000" dirty="0" smtClean="0">
                <a:latin typeface="Georgia" panose="02040502050405020303" pitchFamily="18" charset="0"/>
                <a:hlinkClick r:id="rId2"/>
              </a:rPr>
              <a:t>www.microsoft.com/en-us/download/details.aspx?id=46892</a:t>
            </a:r>
            <a:endParaRPr lang="en-GB" sz="3000" dirty="0" smtClean="0">
              <a:latin typeface="Georgia" panose="02040502050405020303" pitchFamily="18" charset="0"/>
            </a:endParaRPr>
          </a:p>
          <a:p>
            <a:endParaRPr lang="en-GB" sz="3000" dirty="0">
              <a:latin typeface="Georgia" panose="02040502050405020303" pitchFamily="18" charset="0"/>
            </a:endParaRPr>
          </a:p>
          <a:p>
            <a:r>
              <a:rPr lang="en-GB" sz="3000" dirty="0" smtClean="0">
                <a:solidFill>
                  <a:srgbClr val="737373"/>
                </a:solidFill>
                <a:latin typeface="News Cycle" panose="02000503000000000000" pitchFamily="2" charset="2"/>
              </a:rPr>
              <a:t>VISUAL </a:t>
            </a:r>
            <a:r>
              <a:rPr lang="en-GB" sz="3000" dirty="0">
                <a:solidFill>
                  <a:srgbClr val="737373"/>
                </a:solidFill>
                <a:latin typeface="News Cycle" panose="02000503000000000000" pitchFamily="2" charset="2"/>
              </a:rPr>
              <a:t>STUDIO </a:t>
            </a:r>
            <a:r>
              <a:rPr lang="en-GB" sz="3000" dirty="0">
                <a:solidFill>
                  <a:srgbClr val="CB623C"/>
                </a:solidFill>
                <a:latin typeface="News Cycle" panose="02000503000000000000" pitchFamily="2" charset="2"/>
              </a:rPr>
              <a:t>COMMUNITY EDITION</a:t>
            </a:r>
            <a:r>
              <a:rPr lang="en-GB" sz="3000" dirty="0">
                <a:latin typeface="News Cycle" panose="02000503000000000000" pitchFamily="2" charset="2"/>
              </a:rPr>
              <a:t> -</a:t>
            </a:r>
            <a:r>
              <a:rPr lang="en-GB" sz="3000" dirty="0">
                <a:latin typeface="Georgia" panose="02040502050405020303" pitchFamily="18" charset="0"/>
              </a:rPr>
              <a:t> </a:t>
            </a:r>
            <a:r>
              <a:rPr lang="en-GB" sz="3000" dirty="0">
                <a:latin typeface="Georgia" panose="02040502050405020303" pitchFamily="18" charset="0"/>
                <a:hlinkClick r:id="rId3"/>
              </a:rPr>
              <a:t>https://</a:t>
            </a:r>
            <a:r>
              <a:rPr lang="en-GB" sz="3000" dirty="0" smtClean="0">
                <a:latin typeface="Georgia" panose="02040502050405020303" pitchFamily="18" charset="0"/>
                <a:hlinkClick r:id="rId3"/>
              </a:rPr>
              <a:t>www.visualstudio.com/en-us/products/visual-studio-community-vs.aspx</a:t>
            </a:r>
            <a:endParaRPr lang="en-GB" sz="3000" dirty="0" smtClean="0">
              <a:latin typeface="Georgia" panose="02040502050405020303" pitchFamily="18" charset="0"/>
            </a:endParaRPr>
          </a:p>
          <a:p>
            <a:endParaRPr lang="en-GB" sz="3000" dirty="0">
              <a:latin typeface="Georgia" panose="02040502050405020303" pitchFamily="18" charset="0"/>
            </a:endParaRPr>
          </a:p>
          <a:p>
            <a:r>
              <a:rPr lang="en-GB" sz="3000" dirty="0">
                <a:solidFill>
                  <a:srgbClr val="737373"/>
                </a:solidFill>
                <a:latin typeface="News Cycle" panose="02000503000000000000" pitchFamily="2" charset="2"/>
              </a:rPr>
              <a:t>AZURE PRICING </a:t>
            </a:r>
            <a:r>
              <a:rPr lang="en-GB" sz="3000" dirty="0">
                <a:solidFill>
                  <a:srgbClr val="CB623C"/>
                </a:solidFill>
                <a:latin typeface="News Cycle" panose="02000503000000000000" pitchFamily="2" charset="2"/>
              </a:rPr>
              <a:t>CACLUATOR</a:t>
            </a:r>
            <a:r>
              <a:rPr lang="en-GB" sz="3000" dirty="0">
                <a:latin typeface="News Cycle" panose="02000503000000000000" pitchFamily="2" charset="2"/>
              </a:rPr>
              <a:t> - </a:t>
            </a:r>
            <a:r>
              <a:rPr lang="en-GB" sz="3000" dirty="0">
                <a:latin typeface="Georgia" panose="02040502050405020303" pitchFamily="18" charset="0"/>
                <a:hlinkClick r:id="rId4"/>
              </a:rPr>
              <a:t>http://</a:t>
            </a:r>
            <a:r>
              <a:rPr lang="en-GB" sz="3000" dirty="0" smtClean="0">
                <a:latin typeface="Georgia" panose="02040502050405020303" pitchFamily="18" charset="0"/>
                <a:hlinkClick r:id="rId4"/>
              </a:rPr>
              <a:t>azure.microsoft.com/en-gb/pricing/calculator</a:t>
            </a:r>
            <a:endParaRPr lang="en-GB" sz="300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63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67544" y="404664"/>
            <a:ext cx="4810120" cy="780290"/>
            <a:chOff x="2478285" y="3510335"/>
            <a:chExt cx="4810120" cy="78029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8285" y="3510335"/>
              <a:ext cx="780290" cy="78029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846437" y="3546537"/>
              <a:ext cx="34419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 smtClean="0">
                  <a:solidFill>
                    <a:srgbClr val="737373"/>
                  </a:solidFill>
                  <a:latin typeface="News Cycle" panose="02000503000000000000" pitchFamily="2" charset="2"/>
                </a:rPr>
                <a:t>AZURE </a:t>
              </a:r>
              <a:r>
                <a:rPr lang="en-GB" sz="4000" dirty="0" smtClean="0">
                  <a:solidFill>
                    <a:srgbClr val="CB623C"/>
                  </a:solidFill>
                  <a:latin typeface="News Cycle" panose="02000503000000000000" pitchFamily="2" charset="2"/>
                </a:rPr>
                <a:t>QUEUES</a:t>
              </a:r>
              <a:endParaRPr lang="en-GB" sz="4000" dirty="0">
                <a:solidFill>
                  <a:srgbClr val="CB623C"/>
                </a:solidFill>
                <a:latin typeface="News Cycle" panose="02000503000000000000" pitchFamily="2" charset="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03548" y="1700808"/>
            <a:ext cx="81369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Max message size, </a:t>
            </a:r>
            <a:r>
              <a:rPr lang="en-GB" sz="2000" dirty="0">
                <a:solidFill>
                  <a:srgbClr val="737373"/>
                </a:solidFill>
                <a:latin typeface="Georgia" panose="02040502050405020303" pitchFamily="18" charset="0"/>
              </a:rPr>
              <a:t>64KB</a:t>
            </a:r>
            <a:endParaRPr lang="en-GB" sz="2000" dirty="0" smtClean="0">
              <a:solidFill>
                <a:srgbClr val="737373"/>
              </a:solidFill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Only limited by Storage Account size, 500TB</a:t>
            </a:r>
            <a:endParaRPr lang="en-GB" dirty="0" smtClean="0">
              <a:solidFill>
                <a:srgbClr val="737373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737373"/>
              </a:solidFill>
              <a:latin typeface="Georgia" panose="02040502050405020303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67544" y="2993470"/>
            <a:ext cx="4266702" cy="780290"/>
            <a:chOff x="2478285" y="3510335"/>
            <a:chExt cx="4266702" cy="78029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8285" y="3510335"/>
              <a:ext cx="780290" cy="78029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846437" y="3546537"/>
              <a:ext cx="28985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 smtClean="0">
                  <a:solidFill>
                    <a:srgbClr val="737373"/>
                  </a:solidFill>
                  <a:latin typeface="News Cycle" panose="02000503000000000000" pitchFamily="2" charset="2"/>
                </a:rPr>
                <a:t>SERVICE </a:t>
              </a:r>
              <a:r>
                <a:rPr lang="en-GB" sz="4000" dirty="0" smtClean="0">
                  <a:solidFill>
                    <a:srgbClr val="CB623C"/>
                  </a:solidFill>
                  <a:latin typeface="News Cycle" panose="02000503000000000000" pitchFamily="2" charset="2"/>
                </a:rPr>
                <a:t>BUS</a:t>
              </a:r>
              <a:endParaRPr lang="en-GB" sz="4000" dirty="0">
                <a:solidFill>
                  <a:srgbClr val="CB623C"/>
                </a:solidFill>
                <a:latin typeface="News Cycle" panose="02000503000000000000" pitchFamily="2" charset="2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03548" y="3809962"/>
            <a:ext cx="813690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737373"/>
                </a:solidFill>
                <a:latin typeface="Georgia" panose="02040502050405020303" pitchFamily="18" charset="0"/>
              </a:rPr>
              <a:t>AMQP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737373"/>
                </a:solidFill>
                <a:latin typeface="Georgia" panose="02040502050405020303" pitchFamily="18" charset="0"/>
              </a:rPr>
              <a:t>Transactions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737373"/>
                </a:solidFill>
                <a:latin typeface="Georgia" panose="02040502050405020303" pitchFamily="18" charset="0"/>
              </a:rPr>
              <a:t>Duplicate Detection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737373"/>
                </a:solidFill>
                <a:latin typeface="Georgia" panose="02040502050405020303" pitchFamily="18" charset="0"/>
              </a:rPr>
              <a:t>Dead-Lettering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737373"/>
                </a:solidFill>
                <a:latin typeface="Georgia" panose="02040502050405020303" pitchFamily="18" charset="0"/>
              </a:rPr>
              <a:t>Pub/Sub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737373"/>
              </a:solidFill>
              <a:latin typeface="Georgia" panose="020405020504050203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529" y="6284660"/>
            <a:ext cx="88729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737373"/>
                </a:solidFill>
                <a:latin typeface="Georgia" panose="02040502050405020303" pitchFamily="18" charset="0"/>
              </a:rPr>
              <a:t>More info at </a:t>
            </a:r>
            <a:r>
              <a:rPr lang="en-GB" sz="1100" dirty="0">
                <a:solidFill>
                  <a:srgbClr val="737373"/>
                </a:solidFill>
                <a:latin typeface="Georgia" panose="02040502050405020303" pitchFamily="18" charset="0"/>
                <a:hlinkClick r:id="rId3"/>
              </a:rPr>
              <a:t>https://azure.microsoft.com/en-gb/documentation/articles/service-bus-azure-and-service-bus-queues-compared-contrasted</a:t>
            </a:r>
            <a:r>
              <a:rPr lang="en-GB" sz="1100" dirty="0" smtClean="0">
                <a:solidFill>
                  <a:srgbClr val="737373"/>
                </a:solidFill>
                <a:latin typeface="Georgia" panose="02040502050405020303" pitchFamily="18" charset="0"/>
                <a:hlinkClick r:id="rId3"/>
              </a:rPr>
              <a:t>/</a:t>
            </a:r>
            <a:r>
              <a:rPr lang="en-GB" sz="11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 </a:t>
            </a:r>
            <a:endParaRPr lang="en-GB" sz="1100" dirty="0">
              <a:solidFill>
                <a:srgbClr val="737373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724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67544" y="404664"/>
            <a:ext cx="6283280" cy="780290"/>
            <a:chOff x="2478285" y="3510335"/>
            <a:chExt cx="6283280" cy="78029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8285" y="3510335"/>
              <a:ext cx="780290" cy="78029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846437" y="3546537"/>
              <a:ext cx="49151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 smtClean="0">
                  <a:solidFill>
                    <a:srgbClr val="737373"/>
                  </a:solidFill>
                  <a:latin typeface="News Cycle" panose="02000503000000000000" pitchFamily="2" charset="2"/>
                </a:rPr>
                <a:t>STORAGE </a:t>
              </a:r>
              <a:r>
                <a:rPr lang="en-GB" sz="4000" dirty="0" smtClean="0">
                  <a:solidFill>
                    <a:srgbClr val="CB623C"/>
                  </a:solidFill>
                  <a:latin typeface="News Cycle" panose="02000503000000000000" pitchFamily="2" charset="2"/>
                </a:rPr>
                <a:t>LIMITATIONS</a:t>
              </a:r>
              <a:endParaRPr lang="en-GB" sz="4000" dirty="0">
                <a:solidFill>
                  <a:srgbClr val="CB623C"/>
                </a:solidFill>
                <a:latin typeface="News Cycle" panose="02000503000000000000" pitchFamily="2" charset="2"/>
              </a:endParaRPr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867401"/>
              </p:ext>
            </p:extLst>
          </p:nvPr>
        </p:nvGraphicFramePr>
        <p:xfrm>
          <a:off x="465569" y="1916832"/>
          <a:ext cx="8280920" cy="37264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0460"/>
                <a:gridCol w="4140460"/>
              </a:tblGrid>
              <a:tr h="414046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Accounts / Subscription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20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TB / Account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500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Max</a:t>
                      </a:r>
                      <a:r>
                        <a:rPr lang="en-GB" baseline="0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 File Share Size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5TB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IOPS/ Account</a:t>
                      </a:r>
                      <a:r>
                        <a:rPr lang="en-GB" baseline="0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 / Sec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20,000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Throughput</a:t>
                      </a:r>
                      <a:r>
                        <a:rPr lang="en-GB" baseline="0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 Single Blob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60MB or 500 </a:t>
                      </a:r>
                      <a:r>
                        <a:rPr lang="en-GB" dirty="0" err="1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reqs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Throughput</a:t>
                      </a:r>
                      <a:r>
                        <a:rPr lang="en-GB" baseline="0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 Single Queue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 2000 messages / sec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Throughput</a:t>
                      </a:r>
                      <a:r>
                        <a:rPr lang="en-GB" baseline="0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 Single Table Partition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2000 entities / sec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Max Ingress / Account (EU)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5Gbps (GRS), 10Gbps (LRS)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Max Egress / Account (EU)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10Gbps (GRS), 15Gbps (LRS)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197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123728" y="2780928"/>
            <a:ext cx="4909506" cy="780290"/>
            <a:chOff x="2478285" y="3510335"/>
            <a:chExt cx="4909506" cy="78029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8285" y="3510335"/>
              <a:ext cx="780290" cy="78029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846437" y="3546537"/>
              <a:ext cx="35413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 smtClean="0">
                  <a:solidFill>
                    <a:srgbClr val="737373"/>
                  </a:solidFill>
                  <a:latin typeface="News Cycle" panose="02000503000000000000" pitchFamily="2" charset="2"/>
                </a:rPr>
                <a:t>STORAGE </a:t>
              </a:r>
              <a:r>
                <a:rPr lang="en-GB" sz="4000" dirty="0" smtClean="0">
                  <a:solidFill>
                    <a:srgbClr val="CB623C"/>
                  </a:solidFill>
                  <a:latin typeface="News Cycle" panose="02000503000000000000" pitchFamily="2" charset="2"/>
                </a:rPr>
                <a:t>DEMO</a:t>
              </a:r>
              <a:endParaRPr lang="en-GB" sz="4000" dirty="0">
                <a:solidFill>
                  <a:srgbClr val="CB623C"/>
                </a:solidFill>
                <a:latin typeface="News Cycle" panose="02000503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039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5" y="1905000"/>
            <a:ext cx="2505075" cy="304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308" y="1143000"/>
            <a:ext cx="3757613" cy="457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79" y="2667000"/>
            <a:ext cx="1252538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" y="1600200"/>
            <a:ext cx="3006090" cy="365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955" y="1600200"/>
            <a:ext cx="3006090" cy="365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45" y="1600200"/>
            <a:ext cx="300609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5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8" y="1028365"/>
            <a:ext cx="8707065" cy="48012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8468" y="5829635"/>
            <a:ext cx="80698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rgbClr val="737373"/>
                </a:solidFill>
                <a:latin typeface="Georgia" panose="02040502050405020303" pitchFamily="18" charset="0"/>
              </a:rPr>
              <a:t>http://acom.azurecomcdn.net/80C57D/cdn/css/cvt-6465911b0a3ce0881274548305ddc0eddc96d873e9cc963645ef0189e2742a03/images/hero/map.png</a:t>
            </a:r>
          </a:p>
        </p:txBody>
      </p:sp>
    </p:spTree>
    <p:extLst>
      <p:ext uri="{BB962C8B-B14F-4D97-AF65-F5344CB8AC3E}">
        <p14:creationId xmlns:p14="http://schemas.microsoft.com/office/powerpoint/2010/main" val="317850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9840" y="3075057"/>
            <a:ext cx="38443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dirty="0" smtClean="0">
                <a:solidFill>
                  <a:srgbClr val="737373"/>
                </a:solidFill>
                <a:latin typeface="News Cycle" panose="02000503000000000000" pitchFamily="2" charset="2"/>
              </a:rPr>
              <a:t>PORTAL</a:t>
            </a:r>
            <a:r>
              <a:rPr lang="en-GB" sz="4800" dirty="0" smtClean="0">
                <a:latin typeface="News Cycle" panose="02000503000000000000" pitchFamily="2" charset="2"/>
              </a:rPr>
              <a:t> </a:t>
            </a:r>
            <a:r>
              <a:rPr lang="en-GB" sz="4800" dirty="0" smtClean="0">
                <a:solidFill>
                  <a:srgbClr val="CB623C"/>
                </a:solidFill>
                <a:latin typeface="News Cycle" panose="02000503000000000000" pitchFamily="2" charset="2"/>
              </a:rPr>
              <a:t>DEMO</a:t>
            </a:r>
            <a:endParaRPr lang="en-GB" sz="4800" dirty="0">
              <a:solidFill>
                <a:srgbClr val="CB623C"/>
              </a:solidFill>
              <a:latin typeface="News Cycle" panose="02000503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3907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7458"/>
            <a:ext cx="9143999" cy="757130"/>
          </a:xfrm>
        </p:spPr>
        <p:txBody>
          <a:bodyPr>
            <a:spAutoFit/>
          </a:bodyPr>
          <a:lstStyle/>
          <a:p>
            <a:r>
              <a:rPr lang="en-GB" dirty="0" smtClean="0"/>
              <a:t>Azure </a:t>
            </a:r>
            <a:r>
              <a:rPr lang="en-GB" dirty="0" err="1" smtClean="0"/>
              <a:t>WebApps</a:t>
            </a:r>
            <a:endParaRPr lang="en-GB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02" y="1211355"/>
            <a:ext cx="5322794" cy="5322794"/>
          </a:xfrm>
        </p:spPr>
      </p:pic>
    </p:spTree>
    <p:extLst>
      <p:ext uri="{BB962C8B-B14F-4D97-AF65-F5344CB8AC3E}">
        <p14:creationId xmlns:p14="http://schemas.microsoft.com/office/powerpoint/2010/main" val="38884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24838" y="1781409"/>
            <a:ext cx="4294325" cy="3295183"/>
          </a:xfrm>
        </p:spPr>
        <p:txBody>
          <a:bodyPr>
            <a:noAutofit/>
          </a:bodyPr>
          <a:lstStyle/>
          <a:p>
            <a:r>
              <a:rPr lang="en-GB" sz="4000" dirty="0" err="1" smtClean="0"/>
              <a:t>.Net</a:t>
            </a:r>
            <a:endParaRPr lang="en-GB" sz="4000" dirty="0" smtClean="0"/>
          </a:p>
          <a:p>
            <a:r>
              <a:rPr lang="en-GB" sz="4000" dirty="0" smtClean="0"/>
              <a:t>Java</a:t>
            </a:r>
          </a:p>
          <a:p>
            <a:r>
              <a:rPr lang="en-GB" sz="4000" dirty="0" smtClean="0"/>
              <a:t>Node</a:t>
            </a:r>
          </a:p>
          <a:p>
            <a:r>
              <a:rPr lang="en-GB" sz="4000" dirty="0" err="1" smtClean="0"/>
              <a:t>Php</a:t>
            </a:r>
            <a:endParaRPr lang="en-GB" sz="4000" dirty="0" smtClean="0"/>
          </a:p>
          <a:p>
            <a:r>
              <a:rPr lang="en-GB" sz="4000" dirty="0" smtClean="0"/>
              <a:t>python</a:t>
            </a:r>
            <a:endParaRPr lang="en-GB" sz="4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27458"/>
            <a:ext cx="9143999" cy="757130"/>
          </a:xfrm>
        </p:spPr>
        <p:txBody>
          <a:bodyPr anchor="ctr" anchorCtr="1">
            <a:spAutoFit/>
          </a:bodyPr>
          <a:lstStyle/>
          <a:p>
            <a:r>
              <a:rPr lang="en-GB" dirty="0" smtClean="0"/>
              <a:t>Supported Languages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100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8845" y="1297295"/>
            <a:ext cx="2181967" cy="469905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Blog / </a:t>
            </a:r>
            <a:r>
              <a:rPr lang="en-GB" dirty="0" err="1" smtClean="0">
                <a:solidFill>
                  <a:srgbClr val="CB623C"/>
                </a:solidFill>
              </a:rPr>
              <a:t>cms</a:t>
            </a:r>
            <a:endParaRPr lang="en-GB" dirty="0">
              <a:solidFill>
                <a:srgbClr val="CB623C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7458"/>
            <a:ext cx="9143999" cy="757130"/>
          </a:xfrm>
        </p:spPr>
        <p:txBody>
          <a:bodyPr anchor="ctr" anchorCtr="0">
            <a:spAutoFit/>
          </a:bodyPr>
          <a:lstStyle/>
          <a:p>
            <a:r>
              <a:rPr lang="en-GB" dirty="0" err="1" smtClean="0"/>
              <a:t>Webapp</a:t>
            </a:r>
            <a:r>
              <a:rPr lang="en-GB" dirty="0" smtClean="0"/>
              <a:t> marketplace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5" y="2022694"/>
            <a:ext cx="1402037" cy="14020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/>
          <a:stretch/>
        </p:blipFill>
        <p:spPr>
          <a:xfrm>
            <a:off x="2669957" y="1999815"/>
            <a:ext cx="1437103" cy="14020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33"/>
          <a:stretch/>
        </p:blipFill>
        <p:spPr>
          <a:xfrm>
            <a:off x="5096135" y="1999815"/>
            <a:ext cx="1478549" cy="14020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60" y="2019303"/>
            <a:ext cx="1405428" cy="1405428"/>
          </a:xfrm>
          <a:prstGeom prst="rect">
            <a:avLst/>
          </a:prstGeom>
        </p:spPr>
      </p:pic>
      <p:sp>
        <p:nvSpPr>
          <p:cNvPr id="10" name="Text Placeholder 2"/>
          <p:cNvSpPr txBox="1">
            <a:spLocks/>
          </p:cNvSpPr>
          <p:nvPr/>
        </p:nvSpPr>
        <p:spPr>
          <a:xfrm>
            <a:off x="278844" y="3770558"/>
            <a:ext cx="2391113" cy="507831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 cap="all" baseline="0">
                <a:solidFill>
                  <a:srgbClr val="737373"/>
                </a:solidFill>
                <a:latin typeface="News Cycle" panose="02000503000000000000" pitchFamily="2" charset="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37373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37373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37373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37373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E-</a:t>
            </a:r>
            <a:r>
              <a:rPr lang="en-GB" dirty="0" smtClean="0">
                <a:solidFill>
                  <a:srgbClr val="CB623C"/>
                </a:solidFill>
              </a:rPr>
              <a:t>commerce</a:t>
            </a:r>
            <a:endParaRPr lang="en-GB" dirty="0">
              <a:solidFill>
                <a:srgbClr val="CB623C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199" y="4278389"/>
            <a:ext cx="2389585" cy="17862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5"/>
          <a:stretch/>
        </p:blipFill>
        <p:spPr>
          <a:xfrm>
            <a:off x="5828179" y="4271573"/>
            <a:ext cx="1536622" cy="179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1563</TotalTime>
  <Words>383</Words>
  <Application>Microsoft Office PowerPoint</Application>
  <PresentationFormat>On-screen Show (4:3)</PresentationFormat>
  <Paragraphs>125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Georgia</vt:lpstr>
      <vt:lpstr>News Cycle</vt:lpstr>
      <vt:lpstr>Office Theme</vt:lpstr>
      <vt:lpstr>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Azure WebApps</vt:lpstr>
      <vt:lpstr>Supported Languages</vt:lpstr>
      <vt:lpstr>Webapp marketplace</vt:lpstr>
      <vt:lpstr>PowerPoint Presentation</vt:lpstr>
      <vt:lpstr>Azure SQL</vt:lpstr>
      <vt:lpstr>Azure SQL vs SQL Server</vt:lpstr>
      <vt:lpstr>Azure SQL vs SQL Server</vt:lpstr>
      <vt:lpstr>DocumentDB</vt:lpstr>
      <vt:lpstr>Azure Storage</vt:lpstr>
      <vt:lpstr>Azure storage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Tasker</dc:creator>
  <cp:lastModifiedBy>Richard Tasker</cp:lastModifiedBy>
  <cp:revision>59</cp:revision>
  <dcterms:created xsi:type="dcterms:W3CDTF">2015-06-30T18:38:15Z</dcterms:created>
  <dcterms:modified xsi:type="dcterms:W3CDTF">2015-07-24T21:56:05Z</dcterms:modified>
</cp:coreProperties>
</file>