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0"/>
  </p:notesMasterIdLst>
  <p:sldIdLst>
    <p:sldId id="256" r:id="rId3"/>
    <p:sldId id="281" r:id="rId4"/>
    <p:sldId id="312" r:id="rId5"/>
    <p:sldId id="313" r:id="rId6"/>
    <p:sldId id="262" r:id="rId7"/>
    <p:sldId id="289" r:id="rId8"/>
    <p:sldId id="284" r:id="rId9"/>
    <p:sldId id="296" r:id="rId10"/>
    <p:sldId id="297" r:id="rId11"/>
    <p:sldId id="266" r:id="rId12"/>
    <p:sldId id="298" r:id="rId13"/>
    <p:sldId id="299" r:id="rId14"/>
    <p:sldId id="273" r:id="rId15"/>
    <p:sldId id="314" r:id="rId16"/>
    <p:sldId id="315" r:id="rId17"/>
    <p:sldId id="269" r:id="rId18"/>
    <p:sldId id="302" r:id="rId19"/>
    <p:sldId id="274" r:id="rId20"/>
    <p:sldId id="303" r:id="rId21"/>
    <p:sldId id="304" r:id="rId22"/>
    <p:sldId id="305" r:id="rId23"/>
    <p:sldId id="307" r:id="rId24"/>
    <p:sldId id="308" r:id="rId25"/>
    <p:sldId id="309" r:id="rId26"/>
    <p:sldId id="310" r:id="rId27"/>
    <p:sldId id="311" r:id="rId28"/>
    <p:sldId id="2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7373"/>
    <a:srgbClr val="CB6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0091" autoAdjust="0"/>
  </p:normalViewPr>
  <p:slideViewPr>
    <p:cSldViewPr>
      <p:cViewPr varScale="1">
        <p:scale>
          <a:sx n="93" d="100"/>
          <a:sy n="93" d="100"/>
        </p:scale>
        <p:origin x="2490" y="96"/>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9A4B1-5A86-4619-B723-CCAF1C8CA250}" type="datetimeFigureOut">
              <a:rPr lang="en-GB" smtClean="0"/>
              <a:t>19/10/2015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CBFB8-3C0D-4265-9EBB-AF74934A7B39}" type="slidenum">
              <a:rPr lang="en-GB" smtClean="0"/>
              <a:t>‹#›</a:t>
            </a:fld>
            <a:endParaRPr lang="en-GB"/>
          </a:p>
        </p:txBody>
      </p:sp>
    </p:spTree>
    <p:extLst>
      <p:ext uri="{BB962C8B-B14F-4D97-AF65-F5344CB8AC3E}">
        <p14:creationId xmlns:p14="http://schemas.microsoft.com/office/powerpoint/2010/main" val="228272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Introduction</a:t>
            </a:r>
          </a:p>
          <a:p>
            <a:endParaRPr lang="en-GB" dirty="0" smtClean="0"/>
          </a:p>
          <a:p>
            <a:r>
              <a:rPr lang="en-GB" u="sng" dirty="0" smtClean="0"/>
              <a:t>Bio</a:t>
            </a:r>
            <a:endParaRPr lang="en-GB" u="sng" dirty="0" smtClean="0">
              <a:sym typeface="Wingdings" panose="05000000000000000000" pitchFamily="2" charset="2"/>
            </a:endParaRPr>
          </a:p>
          <a:p>
            <a:r>
              <a:rPr lang="en-GB" dirty="0" smtClean="0"/>
              <a:t>My name is Richard Tasker.</a:t>
            </a:r>
            <a:r>
              <a:rPr lang="en-GB" baseline="0" dirty="0" smtClean="0"/>
              <a:t> You can find me on twitter [at]</a:t>
            </a:r>
            <a:r>
              <a:rPr lang="en-GB" baseline="0" dirty="0" err="1" smtClean="0"/>
              <a:t>ritasker</a:t>
            </a:r>
            <a:r>
              <a:rPr lang="en-GB" baseline="0" dirty="0" smtClean="0"/>
              <a:t>. I also occasionally blog at richardtasker.co.uk.</a:t>
            </a:r>
          </a:p>
          <a:p>
            <a:r>
              <a:rPr lang="en-GB" baseline="0" dirty="0" smtClean="0"/>
              <a:t>I am predominantly a </a:t>
            </a:r>
            <a:r>
              <a:rPr lang="en-GB" baseline="0" dirty="0" err="1" smtClean="0"/>
              <a:t>.Net</a:t>
            </a:r>
            <a:r>
              <a:rPr lang="en-GB" baseline="0" dirty="0" smtClean="0"/>
              <a:t> developer, but I can also be found coding in JS, Ruby and Python.</a:t>
            </a:r>
          </a:p>
          <a:p>
            <a:r>
              <a:rPr lang="en-GB" baseline="0" dirty="0" smtClean="0"/>
              <a:t>For the past year I have been working with the Azure platform for a small Leeds </a:t>
            </a:r>
            <a:r>
              <a:rPr lang="en-GB" baseline="0" dirty="0" err="1" smtClean="0"/>
              <a:t>startup</a:t>
            </a:r>
            <a:r>
              <a:rPr lang="en-GB" baseline="0" dirty="0" smtClean="0"/>
              <a:t>.</a:t>
            </a:r>
          </a:p>
          <a:p>
            <a:endParaRPr lang="en-GB" dirty="0" smtClean="0"/>
          </a:p>
          <a:p>
            <a:r>
              <a:rPr lang="en-GB" u="sng" dirty="0" smtClean="0"/>
              <a:t>The Talk</a:t>
            </a:r>
          </a:p>
          <a:p>
            <a:pPr marL="0" indent="0">
              <a:buFont typeface="Arial" panose="020B0604020202020204" pitchFamily="34" charset="0"/>
              <a:buNone/>
            </a:pPr>
            <a:r>
              <a:rPr lang="en-GB" dirty="0" smtClean="0"/>
              <a:t>Today I am going to talk about</a:t>
            </a:r>
            <a:r>
              <a:rPr lang="en-GB" baseline="0" dirty="0" smtClean="0"/>
              <a:t> what services Azure provides to help you host your Web Application on the platform.</a:t>
            </a:r>
          </a:p>
          <a:p>
            <a:pPr marL="0" indent="0">
              <a:buFont typeface="Arial" panose="020B0604020202020204" pitchFamily="34" charset="0"/>
              <a:buNone/>
            </a:pPr>
            <a:r>
              <a:rPr lang="en-GB" baseline="0" dirty="0" smtClean="0"/>
              <a:t>As Azure is such a massive platform I unfortunately can’t go into great detail, as I have only got an hour. But if you have questions don’t be afraid to ask I will do my best to answer, or you can email me.</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a:t>
            </a:fld>
            <a:endParaRPr lang="en-GB"/>
          </a:p>
        </p:txBody>
      </p:sp>
    </p:spTree>
    <p:extLst>
      <p:ext uri="{BB962C8B-B14F-4D97-AF65-F5344CB8AC3E}">
        <p14:creationId xmlns:p14="http://schemas.microsoft.com/office/powerpoint/2010/main" val="1413195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have an on premise server with a vanilla install of the latest version of Windows Server, how long will it take to provision a SQL Server install?</a:t>
            </a:r>
          </a:p>
          <a:p>
            <a:r>
              <a:rPr lang="en-GB" dirty="0" smtClean="0"/>
              <a:t>It will probably take about</a:t>
            </a:r>
            <a:r>
              <a:rPr lang="en-GB" baseline="0" dirty="0" smtClean="0"/>
              <a:t> 5mins to setup a brand new SQL instance with an empty database.</a:t>
            </a:r>
          </a:p>
          <a:p>
            <a:endParaRPr lang="en-GB" dirty="0" smtClean="0"/>
          </a:p>
          <a:p>
            <a:r>
              <a:rPr lang="en-GB" dirty="0" smtClean="0"/>
              <a:t>What the Azure team are doing here is providing a relational Database-as-a-Service. Because this is a managed service, it takes away all the maintenance and licensing costs. </a:t>
            </a:r>
          </a:p>
          <a:p>
            <a:r>
              <a:rPr lang="en-GB" dirty="0" smtClean="0"/>
              <a:t>And all that time spent setting up the SQL server.</a:t>
            </a:r>
            <a:endParaRPr lang="en-GB" dirty="0"/>
          </a:p>
          <a:p>
            <a:endParaRPr lang="en-GB" dirty="0"/>
          </a:p>
          <a:p>
            <a:r>
              <a:rPr lang="en-GB" dirty="0" smtClean="0"/>
              <a:t>Azure</a:t>
            </a:r>
            <a:r>
              <a:rPr lang="en-GB" baseline="0" dirty="0" smtClean="0"/>
              <a:t> SQL provides predictable performance, scalability with no downtime, business continuity and data protection all with almost no administration. Which means you can focus on developing the features of your app using a familiar tool.</a:t>
            </a:r>
          </a:p>
          <a:p>
            <a:endParaRPr lang="en-GB" baseline="0" dirty="0" smtClean="0"/>
          </a:p>
          <a:p>
            <a:r>
              <a:rPr lang="en-GB" baseline="0" dirty="0" smtClean="0"/>
              <a:t>Because Azure SQL is built upon the SQL engine it means you can use existing SQL Server tools, libraries and APIs which makes it easier to move your app to the cloud.</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10</a:t>
            </a:fld>
            <a:endParaRPr lang="en-GB"/>
          </a:p>
        </p:txBody>
      </p:sp>
    </p:spTree>
    <p:extLst>
      <p:ext uri="{BB962C8B-B14F-4D97-AF65-F5344CB8AC3E}">
        <p14:creationId xmlns:p14="http://schemas.microsoft.com/office/powerpoint/2010/main" val="1424571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SQL has three service tiers with</a:t>
            </a:r>
            <a:r>
              <a:rPr lang="en-GB" baseline="0" dirty="0" smtClean="0"/>
              <a:t> different performance aspects.</a:t>
            </a:r>
          </a:p>
          <a:p>
            <a:endParaRPr lang="en-GB" baseline="0" dirty="0" smtClean="0"/>
          </a:p>
          <a:p>
            <a:pPr marL="171450" indent="-171450">
              <a:buFont typeface="Arial" panose="020B0604020202020204" pitchFamily="34" charset="0"/>
              <a:buChar char="•"/>
            </a:pPr>
            <a:r>
              <a:rPr lang="en-GB" b="1" dirty="0" smtClean="0"/>
              <a:t>Basic</a:t>
            </a:r>
            <a:r>
              <a:rPr lang="en-GB" dirty="0" smtClean="0"/>
              <a:t>: Best suited for a small size database, typically used for development or testing, or small scale applications.</a:t>
            </a:r>
          </a:p>
          <a:p>
            <a:pPr marL="171450" indent="-171450">
              <a:buFont typeface="Arial" panose="020B0604020202020204" pitchFamily="34" charset="0"/>
              <a:buChar char="•"/>
            </a:pPr>
            <a:r>
              <a:rPr lang="en-GB" b="1" dirty="0" smtClean="0"/>
              <a:t>Standard</a:t>
            </a:r>
            <a:r>
              <a:rPr lang="en-GB" dirty="0" smtClean="0"/>
              <a:t>: The go-to option for most cloud applications, supporting multiple concurrent queries. Examples include workgroup or web applications.</a:t>
            </a:r>
          </a:p>
          <a:p>
            <a:pPr marL="171450" indent="-171450">
              <a:buFont typeface="Arial" panose="020B0604020202020204" pitchFamily="34" charset="0"/>
              <a:buChar char="•"/>
            </a:pPr>
            <a:r>
              <a:rPr lang="en-GB" b="1" dirty="0" smtClean="0"/>
              <a:t>Premium</a:t>
            </a:r>
            <a:r>
              <a:rPr lang="en-GB" dirty="0" smtClean="0"/>
              <a:t>: Designed for high transactional volume, supporting a large number of concurrent users and requiring the highest level of business continuity capabilities. Examples are databases supporting mission critical applications.</a:t>
            </a:r>
          </a:p>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This</a:t>
            </a:r>
            <a:r>
              <a:rPr lang="en-GB" baseline="0" dirty="0" smtClean="0"/>
              <a:t> table gives you some of the limits and governance for the different tiers.</a:t>
            </a:r>
          </a:p>
          <a:p>
            <a:pPr marL="0" indent="0">
              <a:buFont typeface="Arial" panose="020B0604020202020204" pitchFamily="34" charset="0"/>
              <a:buNone/>
            </a:pPr>
            <a:r>
              <a:rPr lang="en-GB" baseline="0" dirty="0" smtClean="0"/>
              <a:t>The top DTUs (or Database Transaction Unit) row is a unit of measure that represents the relative power of the database. The metric is a combination of how much CPU, memory and the number of read/writes available to the database. With the resource allocated a basic database with 5 DTUs will be able to complete 5 transaction per second when fully loaded. </a:t>
            </a:r>
          </a:p>
          <a:p>
            <a:pPr marL="0" indent="0">
              <a:buFont typeface="Arial" panose="020B0604020202020204" pitchFamily="34" charset="0"/>
              <a:buNone/>
            </a:pPr>
            <a:r>
              <a:rPr lang="en-GB" baseline="0" dirty="0" smtClean="0"/>
              <a:t>Each SQL server instance has 2000 DTUs and you can split that how you want. For example you could have 2 of the Premium databases at 1000 DTUs each or 400 basic databases or anything in between.</a:t>
            </a:r>
          </a:p>
          <a:p>
            <a:pPr marL="0" indent="0">
              <a:buFont typeface="Arial" panose="020B0604020202020204" pitchFamily="34" charset="0"/>
              <a:buNone/>
            </a:pPr>
            <a:endParaRPr lang="en-GB" baseline="0" dirty="0" smtClean="0"/>
          </a:p>
          <a:p>
            <a:pPr marL="0" indent="0">
              <a:buFont typeface="Arial" panose="020B0604020202020204" pitchFamily="34" charset="0"/>
              <a:buNone/>
            </a:pPr>
            <a:r>
              <a:rPr lang="en-GB" baseline="0" dirty="0" smtClean="0"/>
              <a:t>Because the databases are allocated a set amount of resource this is how Azure can predicted the performance of the database.</a:t>
            </a:r>
          </a:p>
        </p:txBody>
      </p:sp>
      <p:sp>
        <p:nvSpPr>
          <p:cNvPr id="4" name="Slide Number Placeholder 3"/>
          <p:cNvSpPr>
            <a:spLocks noGrp="1"/>
          </p:cNvSpPr>
          <p:nvPr>
            <p:ph type="sldNum" sz="quarter" idx="10"/>
          </p:nvPr>
        </p:nvSpPr>
        <p:spPr/>
        <p:txBody>
          <a:bodyPr/>
          <a:lstStyle/>
          <a:p>
            <a:fld id="{F9DCBFB8-3C0D-4265-9EBB-AF74934A7B39}" type="slidenum">
              <a:rPr lang="en-GB" smtClean="0"/>
              <a:t>11</a:t>
            </a:fld>
            <a:endParaRPr lang="en-GB"/>
          </a:p>
        </p:txBody>
      </p:sp>
    </p:spTree>
    <p:extLst>
      <p:ext uri="{BB962C8B-B14F-4D97-AF65-F5344CB8AC3E}">
        <p14:creationId xmlns:p14="http://schemas.microsoft.com/office/powerpoint/2010/main" val="1764896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Azure SQL should be very familiar to use as it is built upon the same database engine you are used to using.</a:t>
            </a:r>
          </a:p>
          <a:p>
            <a:r>
              <a:rPr lang="en-GB" baseline="0" dirty="0" smtClean="0"/>
              <a:t>There is one feature worth going into slightly more detail. Elastic Scale.</a:t>
            </a:r>
          </a:p>
          <a:p>
            <a:endParaRPr lang="en-GB" baseline="0" dirty="0" smtClean="0"/>
          </a:p>
          <a:p>
            <a:r>
              <a:rPr lang="en-GB" baseline="0" dirty="0" smtClean="0"/>
              <a:t>Elastic scale is a simple concept, you </a:t>
            </a:r>
            <a:r>
              <a:rPr lang="en-GB" baseline="0" dirty="0" smtClean="0"/>
              <a:t>create a database pool and allocate a DTU performance value. Then by using the Elastic Database Tools and libraries and a few lines of code you will be able to easily create and manage database shards. You will be able to create as many shards as you need but will only be able to simultaneously interact with as many databases up to the DTU value you allocated to the pool.</a:t>
            </a:r>
            <a:endParaRPr lang="en-GB" baseline="0" dirty="0" smtClean="0"/>
          </a:p>
          <a:p>
            <a:endParaRPr lang="en-GB" baseline="0" dirty="0" smtClean="0"/>
          </a:p>
          <a:p>
            <a:r>
              <a:rPr lang="en-GB" baseline="0" dirty="0" smtClean="0"/>
              <a:t>A simple example would be to have a pool with 1000 DTUs allocated to it and then fill it with </a:t>
            </a:r>
            <a:r>
              <a:rPr lang="en-GB" baseline="0" dirty="0" smtClean="0"/>
              <a:t>800 </a:t>
            </a:r>
            <a:r>
              <a:rPr lang="en-GB" baseline="0" dirty="0" smtClean="0"/>
              <a:t>basic </a:t>
            </a:r>
            <a:r>
              <a:rPr lang="en-GB" baseline="0" dirty="0" smtClean="0"/>
              <a:t>databases shards. </a:t>
            </a:r>
            <a:r>
              <a:rPr lang="en-GB" baseline="0" dirty="0" smtClean="0"/>
              <a:t>In code you would connect to the pool and </a:t>
            </a:r>
            <a:r>
              <a:rPr lang="en-GB" baseline="0" dirty="0" smtClean="0"/>
              <a:t>query 200 of the databases at once.</a:t>
            </a:r>
          </a:p>
          <a:p>
            <a:endParaRPr lang="en-GB" baseline="0" dirty="0" smtClean="0"/>
          </a:p>
          <a:p>
            <a:r>
              <a:rPr lang="en-GB" dirty="0" smtClean="0"/>
              <a:t>Further reading - https://azure.microsoft.com/en-us/documentation/articles/sql-database-elastic-scale-introduction/</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12</a:t>
            </a:fld>
            <a:endParaRPr lang="en-GB"/>
          </a:p>
        </p:txBody>
      </p:sp>
    </p:spTree>
    <p:extLst>
      <p:ext uri="{BB962C8B-B14F-4D97-AF65-F5344CB8AC3E}">
        <p14:creationId xmlns:p14="http://schemas.microsoft.com/office/powerpoint/2010/main" val="3680660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a:t>
            </a:r>
            <a:r>
              <a:rPr lang="en-GB" dirty="0" err="1" smtClean="0"/>
              <a:t>DocumentDB</a:t>
            </a:r>
            <a:r>
              <a:rPr lang="en-GB" dirty="0" smtClean="0"/>
              <a:t> is Azures offering in the document database</a:t>
            </a:r>
            <a:r>
              <a:rPr lang="en-GB" baseline="0" dirty="0" smtClean="0"/>
              <a:t> family</a:t>
            </a:r>
            <a:r>
              <a:rPr lang="en-GB" dirty="0" smtClean="0"/>
              <a:t>.</a:t>
            </a:r>
          </a:p>
          <a:p>
            <a:endParaRPr lang="en-GB" dirty="0" smtClean="0"/>
          </a:p>
          <a:p>
            <a:r>
              <a:rPr lang="en-GB" dirty="0" smtClean="0"/>
              <a:t>A document databases</a:t>
            </a:r>
            <a:r>
              <a:rPr lang="en-GB" baseline="0" dirty="0" smtClean="0"/>
              <a:t> document is a collection of named fields and values. Where the values can be standard data types or complex objects and arrays. The documents can be encoded in a variety of ways, including BSON, JSON, XML and YAML.</a:t>
            </a:r>
          </a:p>
          <a:p>
            <a:endParaRPr lang="en-GB" baseline="0" dirty="0" smtClean="0"/>
          </a:p>
          <a:p>
            <a:r>
              <a:rPr lang="en-GB" dirty="0" err="1" smtClean="0"/>
              <a:t>DocumentDB</a:t>
            </a:r>
            <a:r>
              <a:rPr lang="en-GB" dirty="0" smtClean="0"/>
              <a:t> is a fully managed JSON document database as a service and designed to keep pace with modern rapidly evolving applications</a:t>
            </a:r>
            <a:r>
              <a:rPr lang="en-GB" dirty="0" smtClean="0"/>
              <a:t>.</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13</a:t>
            </a:fld>
            <a:endParaRPr lang="en-GB"/>
          </a:p>
        </p:txBody>
      </p:sp>
    </p:spTree>
    <p:extLst>
      <p:ext uri="{BB962C8B-B14F-4D97-AF65-F5344CB8AC3E}">
        <p14:creationId xmlns:p14="http://schemas.microsoft.com/office/powerpoint/2010/main" val="2846866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DocumentDB</a:t>
            </a:r>
            <a:r>
              <a:rPr lang="en-GB" dirty="0" smtClean="0"/>
              <a:t> automatically indexes all JSON documents, then allows you to query them with a</a:t>
            </a:r>
            <a:r>
              <a:rPr lang="en-GB" baseline="0" dirty="0" smtClean="0"/>
              <a:t> </a:t>
            </a:r>
            <a:r>
              <a:rPr lang="en-GB" dirty="0" smtClean="0"/>
              <a:t>SQL like syntax. </a:t>
            </a:r>
          </a:p>
          <a:p>
            <a:endParaRPr lang="en-GB" dirty="0" smtClean="0"/>
          </a:p>
          <a:p>
            <a:r>
              <a:rPr lang="en-GB" dirty="0" smtClean="0"/>
              <a:t>Here is an</a:t>
            </a:r>
            <a:r>
              <a:rPr lang="en-GB" baseline="0" dirty="0" smtClean="0"/>
              <a:t> example JSON document. And selecting the </a:t>
            </a:r>
            <a:r>
              <a:rPr lang="en-GB" baseline="0" dirty="0" err="1" smtClean="0"/>
              <a:t>givenName</a:t>
            </a:r>
            <a:r>
              <a:rPr lang="en-GB" baseline="0" dirty="0" smtClean="0"/>
              <a:t> from the </a:t>
            </a:r>
            <a:r>
              <a:rPr lang="en-GB" baseline="0" dirty="0" err="1" smtClean="0"/>
              <a:t>childrens</a:t>
            </a:r>
            <a:r>
              <a:rPr lang="en-GB" baseline="0" dirty="0" smtClean="0"/>
              <a:t> array will result in.</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14</a:t>
            </a:fld>
            <a:endParaRPr lang="en-GB"/>
          </a:p>
        </p:txBody>
      </p:sp>
    </p:spTree>
    <p:extLst>
      <p:ext uri="{BB962C8B-B14F-4D97-AF65-F5344CB8AC3E}">
        <p14:creationId xmlns:p14="http://schemas.microsoft.com/office/powerpoint/2010/main" val="3810548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DocumentDB</a:t>
            </a:r>
            <a:r>
              <a:rPr lang="en-GB" dirty="0" smtClean="0"/>
              <a:t> executes </a:t>
            </a:r>
            <a:r>
              <a:rPr lang="en-GB" dirty="0" err="1" smtClean="0"/>
              <a:t>Javascript</a:t>
            </a:r>
            <a:r>
              <a:rPr lang="en-GB" dirty="0" smtClean="0"/>
              <a:t> within it database engine. Meaning you can write and execute stored procedures and user defined functions directly on the database written in </a:t>
            </a:r>
            <a:r>
              <a:rPr lang="en-GB" dirty="0" err="1" smtClean="0"/>
              <a:t>Javascript</a:t>
            </a:r>
            <a:r>
              <a:rPr lang="en-GB" dirty="0" smtClean="0"/>
              <a:t>.</a:t>
            </a:r>
          </a:p>
          <a:p>
            <a:endParaRPr lang="en-GB" dirty="0" smtClean="0"/>
          </a:p>
          <a:p>
            <a:r>
              <a:rPr lang="en-GB" sz="1200" b="0" i="0" kern="1200" dirty="0" smtClean="0">
                <a:solidFill>
                  <a:schemeClr val="tx1"/>
                </a:solidFill>
                <a:effectLst/>
                <a:latin typeface="+mn-lt"/>
                <a:ea typeface="+mn-ea"/>
                <a:cs typeface="+mn-cs"/>
              </a:rPr>
              <a:t>In this example creates a UDF whose name is </a:t>
            </a:r>
            <a:r>
              <a:rPr lang="en-GB" dirty="0" smtClean="0"/>
              <a:t>REGEX_MATCH</a:t>
            </a:r>
            <a:r>
              <a:rPr lang="en-GB" sz="1200" b="0" i="0" kern="1200" dirty="0" smtClean="0">
                <a:solidFill>
                  <a:schemeClr val="tx1"/>
                </a:solidFill>
                <a:effectLst/>
                <a:latin typeface="+mn-lt"/>
                <a:ea typeface="+mn-ea"/>
                <a:cs typeface="+mn-cs"/>
              </a:rPr>
              <a:t>. It accepts two JSON string values </a:t>
            </a:r>
            <a:r>
              <a:rPr lang="en-GB" dirty="0" smtClean="0"/>
              <a:t>input</a:t>
            </a:r>
            <a:r>
              <a:rPr lang="en-GB" sz="1200" b="0" i="0" kern="1200" dirty="0" smtClean="0">
                <a:solidFill>
                  <a:schemeClr val="tx1"/>
                </a:solidFill>
                <a:effectLst/>
                <a:latin typeface="+mn-lt"/>
                <a:ea typeface="+mn-ea"/>
                <a:cs typeface="+mn-cs"/>
              </a:rPr>
              <a:t> and </a:t>
            </a:r>
            <a:r>
              <a:rPr lang="en-GB" dirty="0" smtClean="0"/>
              <a:t>pattern</a:t>
            </a:r>
            <a:r>
              <a:rPr lang="en-GB" sz="1200" b="0" i="0" kern="1200" dirty="0" smtClean="0">
                <a:solidFill>
                  <a:schemeClr val="tx1"/>
                </a:solidFill>
                <a:effectLst/>
                <a:latin typeface="+mn-lt"/>
                <a:ea typeface="+mn-ea"/>
                <a:cs typeface="+mn-cs"/>
              </a:rPr>
              <a:t> and checks if the first matches the pattern specified in the second using JavaScript's </a:t>
            </a:r>
            <a:r>
              <a:rPr lang="en-GB" sz="1200" b="0" i="0" kern="1200" dirty="0" err="1" smtClean="0">
                <a:solidFill>
                  <a:schemeClr val="tx1"/>
                </a:solidFill>
                <a:effectLst/>
                <a:latin typeface="+mn-lt"/>
                <a:ea typeface="+mn-ea"/>
                <a:cs typeface="+mn-cs"/>
              </a:rPr>
              <a:t>string.match</a:t>
            </a:r>
            <a:r>
              <a:rPr lang="en-GB" sz="1200" b="0" i="0" kern="1200" dirty="0" smtClean="0">
                <a:solidFill>
                  <a:schemeClr val="tx1"/>
                </a:solidFill>
                <a:effectLst/>
                <a:latin typeface="+mn-lt"/>
                <a:ea typeface="+mn-ea"/>
                <a:cs typeface="+mn-cs"/>
              </a:rPr>
              <a:t>() function.</a:t>
            </a:r>
            <a:endParaRPr lang="en-GB" dirty="0" smtClean="0"/>
          </a:p>
          <a:p>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15</a:t>
            </a:fld>
            <a:endParaRPr lang="en-GB"/>
          </a:p>
        </p:txBody>
      </p:sp>
    </p:spTree>
    <p:extLst>
      <p:ext uri="{BB962C8B-B14F-4D97-AF65-F5344CB8AC3E}">
        <p14:creationId xmlns:p14="http://schemas.microsoft.com/office/powerpoint/2010/main" val="2832579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Table Storage is a non-relational,</a:t>
            </a:r>
            <a:r>
              <a:rPr lang="en-GB" baseline="0" dirty="0" smtClean="0"/>
              <a:t> key-value pair data store designed for storing massive amounts of unstructured data and optimised for fast retrieval.</a:t>
            </a:r>
          </a:p>
          <a:p>
            <a:endParaRPr lang="en-GB" baseline="0" dirty="0" smtClean="0"/>
          </a:p>
          <a:p>
            <a:r>
              <a:rPr lang="en-GB" baseline="0" dirty="0" smtClean="0"/>
              <a:t>Table storage offers highly available, massively scalable storage so you application can automatically scale to meet demand.</a:t>
            </a:r>
          </a:p>
          <a:p>
            <a:endParaRPr lang="en-GB" baseline="0" dirty="0" smtClean="0"/>
          </a:p>
          <a:p>
            <a:r>
              <a:rPr lang="en-GB" dirty="0" smtClean="0"/>
              <a:t>Table</a:t>
            </a:r>
            <a:r>
              <a:rPr lang="en-GB" baseline="0" dirty="0" smtClean="0"/>
              <a:t> storage is scales in terms of data storage rather than server resource. With a single Azure subscription you can create 50 storage accounts and each storage account can store up to 500TB of data, that’s 25 </a:t>
            </a:r>
            <a:r>
              <a:rPr lang="en-GB" baseline="0" dirty="0" err="1" smtClean="0"/>
              <a:t>peta</a:t>
            </a:r>
            <a:r>
              <a:rPr lang="en-GB" baseline="0" dirty="0" smtClean="0"/>
              <a:t> bytes of data.</a:t>
            </a:r>
          </a:p>
          <a:p>
            <a:endParaRPr lang="en-GB" baseline="0" dirty="0" smtClean="0"/>
          </a:p>
          <a:p>
            <a:r>
              <a:rPr lang="en-GB" baseline="0" dirty="0" smtClean="0"/>
              <a:t>With those sort of volumes of data available you would be pretty miffed if that data was lost.</a:t>
            </a:r>
          </a:p>
          <a:p>
            <a:endParaRPr lang="en-GB" baseline="0" dirty="0" smtClean="0"/>
          </a:p>
          <a:p>
            <a:r>
              <a:rPr lang="en-GB" baseline="0" dirty="0" smtClean="0"/>
              <a:t>Azure always at least three copies of you data. When you create a storage account you have to pick one of 4 replication options.</a:t>
            </a:r>
          </a:p>
          <a:p>
            <a:endParaRPr lang="en-GB" baseline="0" dirty="0" smtClean="0"/>
          </a:p>
          <a:p>
            <a:r>
              <a:rPr lang="en-GB" dirty="0" smtClean="0"/>
              <a:t>Locally redundant storage – data is replicated 3x</a:t>
            </a:r>
            <a:r>
              <a:rPr lang="en-GB" baseline="0" dirty="0" smtClean="0"/>
              <a:t> in a data centre.</a:t>
            </a:r>
          </a:p>
          <a:p>
            <a:r>
              <a:rPr lang="en-GB" baseline="0" dirty="0" smtClean="0"/>
              <a:t>Zone redundant storage – data is replicated 2-3 times within 1 or 2  near by regions.</a:t>
            </a:r>
          </a:p>
          <a:p>
            <a:r>
              <a:rPr lang="en-GB" baseline="0" dirty="0" smtClean="0"/>
              <a:t>Geo-redundant storage – data is replicated 6x. 3x in your primary region and 3x in a secondary region which is located hundreds of miles away.</a:t>
            </a:r>
          </a:p>
          <a:p>
            <a:r>
              <a:rPr lang="en-GB" baseline="0" dirty="0" smtClean="0"/>
              <a:t>Read-Access Geo-Redundant Storage – The same as Geo-Redundant Storage, but you get read access to the secondary location when the primary location is unavailable.</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16</a:t>
            </a:fld>
            <a:endParaRPr lang="en-GB"/>
          </a:p>
        </p:txBody>
      </p:sp>
    </p:spTree>
    <p:extLst>
      <p:ext uri="{BB962C8B-B14F-4D97-AF65-F5344CB8AC3E}">
        <p14:creationId xmlns:p14="http://schemas.microsoft.com/office/powerpoint/2010/main" val="248086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Like me, if you are</a:t>
            </a:r>
            <a:r>
              <a:rPr lang="en-GB" baseline="0" dirty="0" smtClean="0"/>
              <a:t> used to developing relational models you will find table storage strange and you will make all the mistakes I have.</a:t>
            </a:r>
          </a:p>
          <a:p>
            <a:r>
              <a:rPr lang="en-GB" baseline="0" dirty="0" smtClean="0"/>
              <a:t>There are a number of factors you need to consider when building you data model.</a:t>
            </a:r>
          </a:p>
          <a:p>
            <a:endParaRPr lang="en-GB" baseline="0" dirty="0" smtClean="0"/>
          </a:p>
          <a:p>
            <a:r>
              <a:rPr lang="en-GB" baseline="0" dirty="0" smtClean="0"/>
              <a:t>As I said earlier, Table storage is key/value store. Which means every property in an entity has a name and a value. The value can by any of the basic data types plus it can be a byte array as well. You cannot have more than 252 properties to an entity and an entity cannot be more than 1MB in size.</a:t>
            </a:r>
          </a:p>
          <a:p>
            <a:endParaRPr lang="en-GB" baseline="0" dirty="0" smtClean="0"/>
          </a:p>
          <a:p>
            <a:r>
              <a:rPr lang="en-GB" baseline="0" dirty="0" smtClean="0"/>
              <a:t>Every entity also has a Partition Key, a Row Key and a Time stamp. The timestamp is updated every time you save the entity. The partition key and row key form a composite key. And how this key is used is why table storage is so fast at retrieving data.</a:t>
            </a:r>
          </a:p>
          <a:p>
            <a:endParaRPr lang="en-GB" baseline="0" dirty="0" smtClean="0"/>
          </a:p>
          <a:p>
            <a:r>
              <a:rPr lang="en-GB" baseline="0" dirty="0" smtClean="0"/>
              <a:t>The Partition key groups all entities with the same key into one partition and stores them together on the same server. Key advantages to grouping a set of entities in a single partition is that it is possible to perform batch operations and query a subset of the data.</a:t>
            </a:r>
          </a:p>
          <a:p>
            <a:r>
              <a:rPr lang="en-GB" baseline="0" dirty="0" smtClean="0"/>
              <a:t>Data spread across multiple partitions can be load balanced making it possible to have massive data sets that are lighting quick to query.</a:t>
            </a:r>
          </a:p>
          <a:p>
            <a:endParaRPr lang="en-GB" baseline="0" dirty="0" smtClean="0"/>
          </a:p>
          <a:p>
            <a:r>
              <a:rPr lang="en-GB" baseline="0" dirty="0" smtClean="0"/>
              <a:t>The Row Key is used to order the data in the partition and to identify a single record. Which means a row key has to be unique within a partition.</a:t>
            </a:r>
          </a:p>
        </p:txBody>
      </p:sp>
      <p:sp>
        <p:nvSpPr>
          <p:cNvPr id="4" name="Slide Number Placeholder 3"/>
          <p:cNvSpPr>
            <a:spLocks noGrp="1"/>
          </p:cNvSpPr>
          <p:nvPr>
            <p:ph type="sldNum" sz="quarter" idx="10"/>
          </p:nvPr>
        </p:nvSpPr>
        <p:spPr/>
        <p:txBody>
          <a:bodyPr/>
          <a:lstStyle/>
          <a:p>
            <a:fld id="{F9DCBFB8-3C0D-4265-9EBB-AF74934A7B39}" type="slidenum">
              <a:rPr lang="en-GB" smtClean="0"/>
              <a:t>17</a:t>
            </a:fld>
            <a:endParaRPr lang="en-GB"/>
          </a:p>
        </p:txBody>
      </p:sp>
    </p:spTree>
    <p:extLst>
      <p:ext uri="{BB962C8B-B14F-4D97-AF65-F5344CB8AC3E}">
        <p14:creationId xmlns:p14="http://schemas.microsoft.com/office/powerpoint/2010/main" val="3425282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an </a:t>
            </a:r>
            <a:r>
              <a:rPr lang="en-GB" baseline="0" dirty="0" smtClean="0"/>
              <a:t>example of good table design, </a:t>
            </a:r>
            <a:r>
              <a:rPr lang="en-GB" dirty="0" smtClean="0"/>
              <a:t>Troy Hunt has written a really good blog post about how he setup table storage for his Have I been </a:t>
            </a:r>
            <a:r>
              <a:rPr lang="en-GB" dirty="0" err="1" smtClean="0"/>
              <a:t>Pwnd</a:t>
            </a:r>
            <a:r>
              <a:rPr lang="en-GB" dirty="0" smtClean="0"/>
              <a:t> site. </a:t>
            </a:r>
          </a:p>
          <a:p>
            <a:r>
              <a:rPr lang="en-GB" dirty="0" smtClean="0"/>
              <a:t>In it he say that he had to put a 400ms delay into his code because table storage was returning too quickly and the UX didn't feel real.</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18</a:t>
            </a:fld>
            <a:endParaRPr lang="en-GB"/>
          </a:p>
        </p:txBody>
      </p:sp>
    </p:spTree>
    <p:extLst>
      <p:ext uri="{BB962C8B-B14F-4D97-AF65-F5344CB8AC3E}">
        <p14:creationId xmlns:p14="http://schemas.microsoft.com/office/powerpoint/2010/main" val="2856833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supports two types of queue</a:t>
            </a:r>
            <a:r>
              <a:rPr lang="en-GB" baseline="0" dirty="0" smtClean="0"/>
              <a:t> mechanisms. </a:t>
            </a:r>
            <a:r>
              <a:rPr lang="en-GB" b="1" baseline="0" dirty="0" smtClean="0"/>
              <a:t>Azure Queues</a:t>
            </a:r>
            <a:r>
              <a:rPr lang="en-GB" baseline="0" dirty="0" smtClean="0"/>
              <a:t> and </a:t>
            </a:r>
            <a:r>
              <a:rPr lang="en-GB" b="1" baseline="0" dirty="0" smtClean="0"/>
              <a:t>Service Bus Queues</a:t>
            </a:r>
            <a:r>
              <a:rPr lang="en-GB" baseline="0" dirty="0" smtClean="0"/>
              <a:t>.</a:t>
            </a:r>
          </a:p>
          <a:p>
            <a:endParaRPr lang="en-GB" baseline="0" dirty="0" smtClean="0"/>
          </a:p>
          <a:p>
            <a:r>
              <a:rPr lang="en-GB" b="1" baseline="0" dirty="0" smtClean="0"/>
              <a:t>Azure Queues</a:t>
            </a:r>
            <a:r>
              <a:rPr lang="en-GB" baseline="0" dirty="0" smtClean="0"/>
              <a:t> are part of the same Azure Storage service that Table Storage is part of. They provide a simple interface to reliably persist messages between services.</a:t>
            </a:r>
          </a:p>
          <a:p>
            <a:endParaRPr lang="en-GB" baseline="0" dirty="0" smtClean="0"/>
          </a:p>
          <a:p>
            <a:r>
              <a:rPr lang="en-GB" b="1" baseline="0" dirty="0" smtClean="0"/>
              <a:t>Service Bus</a:t>
            </a:r>
            <a:r>
              <a:rPr lang="en-GB" baseline="0" dirty="0" smtClean="0"/>
              <a:t> queues are part of the wider Azure Messaging service which provides Queues, Topics, Relays and Event Hubs.</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19</a:t>
            </a:fld>
            <a:endParaRPr lang="en-GB"/>
          </a:p>
        </p:txBody>
      </p:sp>
    </p:spTree>
    <p:extLst>
      <p:ext uri="{BB962C8B-B14F-4D97-AF65-F5344CB8AC3E}">
        <p14:creationId xmlns:p14="http://schemas.microsoft.com/office/powerpoint/2010/main" val="4251635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baseline="0" dirty="0" smtClean="0"/>
              <a:t>Why use Cloud Computing?</a:t>
            </a:r>
          </a:p>
          <a:p>
            <a:endParaRPr lang="en-GB" baseline="0" dirty="0" smtClean="0"/>
          </a:p>
          <a:p>
            <a:r>
              <a:rPr lang="en-GB" baseline="0" dirty="0" smtClean="0"/>
              <a:t>If you have an on-premises data canter you have to deal with the purchasing and installation of the hardware, the installation of operating systems and any other software required. Then there is the setup of the networks, configuring of firewalls, etc. </a:t>
            </a:r>
          </a:p>
          <a:p>
            <a:r>
              <a:rPr lang="en-GB" baseline="0" dirty="0" smtClean="0"/>
              <a:t>Once the servers are setup they need to be maintained.</a:t>
            </a:r>
          </a:p>
          <a:p>
            <a:endParaRPr lang="en-GB" baseline="0" dirty="0" smtClean="0"/>
          </a:p>
          <a:p>
            <a:r>
              <a:rPr lang="en-GB" baseline="0" dirty="0" smtClean="0"/>
              <a:t>Finally you need to predicted what your average load will be and buy extra hardware for when you have high load. Which wont be doing anything most of the time, other than costing you money.</a:t>
            </a:r>
          </a:p>
          <a:p>
            <a:endParaRPr lang="en-GB" baseline="0" dirty="0" smtClean="0"/>
          </a:p>
          <a:p>
            <a:r>
              <a:rPr lang="en-GB" baseline="0" dirty="0" smtClean="0"/>
              <a:t>With cloud computing the vender is responsible for the servers. They will purchase servers, update and upgrade them for you. The only thing you have to pay for is the amount of servers or VMs you use.</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a:t>
            </a:fld>
            <a:endParaRPr lang="en-GB"/>
          </a:p>
        </p:txBody>
      </p:sp>
    </p:spTree>
    <p:extLst>
      <p:ext uri="{BB962C8B-B14F-4D97-AF65-F5344CB8AC3E}">
        <p14:creationId xmlns:p14="http://schemas.microsoft.com/office/powerpoint/2010/main" val="2626162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Storage Queues was</a:t>
            </a:r>
            <a:r>
              <a:rPr lang="en-GB" baseline="0" dirty="0" smtClean="0"/>
              <a:t> the first queue mechanism on Azure and provides a way of storing a large number of messages for services to process.</a:t>
            </a:r>
          </a:p>
          <a:p>
            <a:endParaRPr lang="en-GB" baseline="0" dirty="0" smtClean="0"/>
          </a:p>
          <a:p>
            <a:r>
              <a:rPr lang="en-GB" baseline="0" dirty="0" smtClean="0"/>
              <a:t>A single message can be up to 64KB and the only limit on the number of messages you can store is the storage account data limit of 500TB.</a:t>
            </a:r>
          </a:p>
          <a:p>
            <a:endParaRPr lang="en-GB" baseline="0" dirty="0" smtClean="0"/>
          </a:p>
          <a:p>
            <a:r>
              <a:rPr lang="en-GB" baseline="0" dirty="0" smtClean="0"/>
              <a:t>Queues are used to delegate work and decouple your application from long running tasks.</a:t>
            </a:r>
          </a:p>
          <a:p>
            <a:r>
              <a:rPr lang="en-GB" baseline="0" dirty="0" smtClean="0"/>
              <a:t>For example you application may allow you users to upload images, But the application needs a thumbnail of the image.</a:t>
            </a:r>
          </a:p>
          <a:p>
            <a:r>
              <a:rPr lang="en-GB" baseline="0" dirty="0" smtClean="0"/>
              <a:t>Rather than making your customer wait for the thumbnail to be created you can put the location of the image in a message and put the message on a queue.</a:t>
            </a:r>
          </a:p>
          <a:p>
            <a:r>
              <a:rPr lang="en-GB" baseline="0" dirty="0" smtClean="0"/>
              <a:t>Then a background task can take that message off the queue generate the thumbnail, save it and delete the message off the queue.</a:t>
            </a:r>
          </a:p>
          <a:p>
            <a:endParaRPr lang="en-GB" baseline="0" dirty="0" smtClean="0"/>
          </a:p>
          <a:p>
            <a:r>
              <a:rPr lang="en-GB" baseline="0" dirty="0" smtClean="0"/>
              <a:t>One thing to be aware of is when a message is read it is not removed off the queue it is hidden for a configurable amount of time. You need to be careful not to set the Invisibility Timeout to low, by default is 2 </a:t>
            </a:r>
            <a:r>
              <a:rPr lang="en-GB" baseline="0" dirty="0" err="1" smtClean="0"/>
              <a:t>mins</a:t>
            </a:r>
            <a:r>
              <a:rPr lang="en-GB" baseline="0" dirty="0" smtClean="0"/>
              <a:t>, because your message could appear back on the queue and be read again before you have finished processing it. </a:t>
            </a:r>
          </a:p>
          <a:p>
            <a:endParaRPr lang="en-GB" baseline="0" dirty="0" smtClean="0"/>
          </a:p>
          <a:p>
            <a:r>
              <a:rPr lang="en-GB" baseline="0" dirty="0" smtClean="0"/>
              <a:t>I have hit upon this problem when encoding video. Video can take a long time to encode and the timeout on the messages was left at its default of 2mins. Which meant the message was being read multiple times kicking of a new encoding job each time. Until the first job had finished and deleted the message off he queue.</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20</a:t>
            </a:fld>
            <a:endParaRPr lang="en-GB"/>
          </a:p>
        </p:txBody>
      </p:sp>
    </p:spTree>
    <p:extLst>
      <p:ext uri="{BB962C8B-B14F-4D97-AF65-F5344CB8AC3E}">
        <p14:creationId xmlns:p14="http://schemas.microsoft.com/office/powerpoint/2010/main" val="2631402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Azure Service Bus Service allows the user to create</a:t>
            </a:r>
            <a:r>
              <a:rPr lang="en-GB" baseline="0" dirty="0" smtClean="0"/>
              <a:t> namespaces where they can setup one or more of the available communication mechanisms.</a:t>
            </a:r>
          </a:p>
          <a:p>
            <a:endParaRPr lang="en-GB" baseline="0" dirty="0" smtClean="0"/>
          </a:p>
          <a:p>
            <a:endParaRPr lang="en-GB" baseline="0" dirty="0" smtClean="0"/>
          </a:p>
          <a:p>
            <a:pPr marL="171450" indent="-171450">
              <a:buFont typeface="Arial" panose="020B0604020202020204" pitchFamily="34" charset="0"/>
              <a:buChar char="•"/>
            </a:pPr>
            <a:r>
              <a:rPr lang="en-GB" b="1" dirty="0" smtClean="0"/>
              <a:t>Queues</a:t>
            </a:r>
            <a:r>
              <a:rPr lang="en-GB" dirty="0" smtClean="0"/>
              <a:t>,</a:t>
            </a:r>
            <a:r>
              <a:rPr lang="en-GB" baseline="0" dirty="0" smtClean="0"/>
              <a:t> which allow one directional communication. A message producer hands off a message to the queue. A single message consumer pulls the message from the queue and processes it.</a:t>
            </a:r>
          </a:p>
          <a:p>
            <a:pPr marL="171450" indent="-171450">
              <a:buFont typeface="Arial" panose="020B0604020202020204" pitchFamily="34" charset="0"/>
              <a:buChar char="•"/>
            </a:pPr>
            <a:r>
              <a:rPr lang="en-GB" b="1" baseline="0" dirty="0" smtClean="0"/>
              <a:t>Topics</a:t>
            </a:r>
            <a:r>
              <a:rPr lang="en-GB" baseline="0" dirty="0" smtClean="0"/>
              <a:t>, </a:t>
            </a:r>
            <a:r>
              <a:rPr lang="en-GB" sz="1200" dirty="0" smtClean="0">
                <a:solidFill>
                  <a:srgbClr val="737373"/>
                </a:solidFill>
                <a:latin typeface="Georgia" panose="02040502050405020303" pitchFamily="18" charset="0"/>
              </a:rPr>
              <a:t>which provide one-directional communication using a publish/subscribe pattern. Like queues a single message producer hands a message off to a queue, but multiple message consumers can subscribe to that topic.</a:t>
            </a:r>
          </a:p>
          <a:p>
            <a:pPr marL="171450" indent="-171450">
              <a:buFont typeface="Arial" panose="020B0604020202020204" pitchFamily="34" charset="0"/>
              <a:buChar char="•"/>
            </a:pPr>
            <a:r>
              <a:rPr lang="en-GB" sz="1200" b="1" dirty="0" smtClean="0">
                <a:solidFill>
                  <a:srgbClr val="737373"/>
                </a:solidFill>
                <a:latin typeface="Georgia" panose="02040502050405020303" pitchFamily="18" charset="0"/>
              </a:rPr>
              <a:t>Relays</a:t>
            </a:r>
            <a:r>
              <a:rPr lang="en-GB" sz="1200" dirty="0" smtClean="0">
                <a:solidFill>
                  <a:srgbClr val="737373"/>
                </a:solidFill>
                <a:latin typeface="Georgia" panose="02040502050405020303" pitchFamily="18" charset="0"/>
              </a:rPr>
              <a:t>, which provide bi-directional communication. Unlike queues and topics a relay doesn’t broker messages via a queue. Instead,</a:t>
            </a:r>
            <a:r>
              <a:rPr lang="en-GB" sz="1200" baseline="0" dirty="0" smtClean="0">
                <a:solidFill>
                  <a:srgbClr val="737373"/>
                </a:solidFill>
                <a:latin typeface="Georgia" panose="02040502050405020303" pitchFamily="18" charset="0"/>
              </a:rPr>
              <a:t> it just passes them on to the destination application via WCF messages.</a:t>
            </a:r>
          </a:p>
          <a:p>
            <a:pPr marL="171450" indent="-171450">
              <a:buFont typeface="Arial" panose="020B0604020202020204" pitchFamily="34" charset="0"/>
              <a:buChar char="•"/>
            </a:pPr>
            <a:r>
              <a:rPr lang="en-GB" sz="1200" b="1" baseline="0" dirty="0" smtClean="0">
                <a:solidFill>
                  <a:srgbClr val="737373"/>
                </a:solidFill>
                <a:latin typeface="Georgia" panose="02040502050405020303" pitchFamily="18" charset="0"/>
              </a:rPr>
              <a:t>Event Hubs</a:t>
            </a:r>
            <a:r>
              <a:rPr lang="en-GB" sz="1200" baseline="0" dirty="0" smtClean="0">
                <a:solidFill>
                  <a:srgbClr val="737373"/>
                </a:solidFill>
                <a:latin typeface="Georgia" panose="02040502050405020303" pitchFamily="18" charset="0"/>
              </a:rPr>
              <a:t>, </a:t>
            </a:r>
            <a:r>
              <a:rPr lang="en-GB" sz="1200" dirty="0" smtClean="0">
                <a:solidFill>
                  <a:srgbClr val="737373"/>
                </a:solidFill>
                <a:latin typeface="Georgia" panose="02040502050405020303" pitchFamily="18" charset="0"/>
              </a:rPr>
              <a:t>which provide event and telemetry ingress to the cloud. Event Hubs are use</a:t>
            </a:r>
            <a:r>
              <a:rPr lang="en-GB" sz="1200" baseline="0" dirty="0" smtClean="0">
                <a:solidFill>
                  <a:srgbClr val="737373"/>
                </a:solidFill>
                <a:latin typeface="Georgia" panose="02040502050405020303" pitchFamily="18" charset="0"/>
              </a:rPr>
              <a:t> to collect high volumes of data. They can process millions of events per second. For example, Volkswagen could have collect the live emissions data from all its cars using event hubs.</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21</a:t>
            </a:fld>
            <a:endParaRPr lang="en-GB"/>
          </a:p>
        </p:txBody>
      </p:sp>
    </p:spTree>
    <p:extLst>
      <p:ext uri="{BB962C8B-B14F-4D97-AF65-F5344CB8AC3E}">
        <p14:creationId xmlns:p14="http://schemas.microsoft.com/office/powerpoint/2010/main" val="1570882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every size of web application you will probably need to run some sort of background task</a:t>
            </a:r>
            <a:r>
              <a:rPr lang="en-GB" baseline="0" dirty="0" smtClean="0"/>
              <a:t> weather that is clean up data, resize images or process queue messages.</a:t>
            </a:r>
          </a:p>
          <a:p>
            <a:r>
              <a:rPr lang="en-GB" baseline="0" dirty="0" smtClean="0"/>
              <a:t>Azure has two services you could use.</a:t>
            </a:r>
          </a:p>
          <a:p>
            <a:endParaRPr lang="en-GB" baseline="0" dirty="0" smtClean="0"/>
          </a:p>
          <a:p>
            <a:pPr marL="171450" indent="-171450">
              <a:buFont typeface="Arial" panose="020B0604020202020204" pitchFamily="34" charset="0"/>
              <a:buChar char="•"/>
            </a:pPr>
            <a:r>
              <a:rPr lang="en-GB" b="1" baseline="0" dirty="0" smtClean="0"/>
              <a:t>Web Jobs</a:t>
            </a:r>
            <a:r>
              <a:rPr lang="en-GB" baseline="0" dirty="0" smtClean="0"/>
              <a:t>, which are part of the Web Apps service. You can run any program or script continuously, on a schedule or on a trigger with a web job.</a:t>
            </a:r>
          </a:p>
          <a:p>
            <a:pPr marL="171450" indent="-171450">
              <a:buFont typeface="Arial" panose="020B0604020202020204" pitchFamily="34" charset="0"/>
              <a:buChar char="•"/>
            </a:pPr>
            <a:r>
              <a:rPr lang="en-GB" b="1" baseline="0" dirty="0" smtClean="0"/>
              <a:t>Worker Roles</a:t>
            </a:r>
            <a:r>
              <a:rPr lang="en-GB" baseline="0" dirty="0" smtClean="0"/>
              <a:t>, which are part of the Cloud Services service. Like a Web Role a Worker Role has an entry point class, which as a number of events that are triggered.</a:t>
            </a:r>
            <a:endParaRPr lang="en-GB" dirty="0" smtClean="0"/>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22</a:t>
            </a:fld>
            <a:endParaRPr lang="en-GB"/>
          </a:p>
        </p:txBody>
      </p:sp>
    </p:spTree>
    <p:extLst>
      <p:ext uri="{BB962C8B-B14F-4D97-AF65-F5344CB8AC3E}">
        <p14:creationId xmlns:p14="http://schemas.microsoft.com/office/powerpoint/2010/main" val="3640884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Put simply,</a:t>
            </a:r>
            <a:r>
              <a:rPr lang="en-GB" baseline="0" dirty="0" smtClean="0"/>
              <a:t> if you are able to run a script or a program on your local computer you can run it on Azure. All you need to do is upload it.</a:t>
            </a:r>
          </a:p>
          <a:p>
            <a:pPr marL="171450" indent="-171450">
              <a:buFont typeface="Arial" panose="020B0604020202020204" pitchFamily="34" charset="0"/>
              <a:buChar char="•"/>
            </a:pPr>
            <a:r>
              <a:rPr lang="en-GB" baseline="0" dirty="0" smtClean="0"/>
              <a:t>There are lot of scripts and programs which are supported. </a:t>
            </a:r>
          </a:p>
          <a:p>
            <a:pPr marL="171450" indent="-171450">
              <a:buFont typeface="Arial" panose="020B0604020202020204" pitchFamily="34" charset="0"/>
              <a:buChar char="•"/>
            </a:pPr>
            <a:r>
              <a:rPr lang="en-GB" dirty="0" smtClean="0"/>
              <a:t>As they are built in</a:t>
            </a:r>
            <a:r>
              <a:rPr lang="en-GB" baseline="0" dirty="0" smtClean="0"/>
              <a:t> to the </a:t>
            </a:r>
            <a:r>
              <a:rPr lang="en-GB" baseline="0" dirty="0" err="1" smtClean="0"/>
              <a:t>WebApps</a:t>
            </a:r>
            <a:r>
              <a:rPr lang="en-GB" baseline="0" dirty="0" smtClean="0"/>
              <a:t> service </a:t>
            </a:r>
            <a:r>
              <a:rPr lang="en-GB" baseline="0" dirty="0" err="1" smtClean="0"/>
              <a:t>WebJobs</a:t>
            </a:r>
            <a:r>
              <a:rPr lang="en-GB" baseline="0" dirty="0" smtClean="0"/>
              <a:t> get all the feature </a:t>
            </a:r>
            <a:r>
              <a:rPr lang="en-GB" baseline="0" dirty="0" err="1" smtClean="0"/>
              <a:t>WebApps</a:t>
            </a:r>
            <a:r>
              <a:rPr lang="en-GB" baseline="0" dirty="0" smtClean="0"/>
              <a:t> do, </a:t>
            </a:r>
            <a:r>
              <a:rPr lang="en-GB" baseline="0" dirty="0" err="1" smtClean="0"/>
              <a:t>WebJobs</a:t>
            </a:r>
            <a:r>
              <a:rPr lang="en-GB" baseline="0" dirty="0" smtClean="0"/>
              <a:t> also share the same instance resources as you </a:t>
            </a:r>
            <a:r>
              <a:rPr lang="en-GB" baseline="0" dirty="0" err="1" smtClean="0"/>
              <a:t>WebApp</a:t>
            </a:r>
            <a:r>
              <a:rPr lang="en-GB" baseline="0" dirty="0" smtClean="0"/>
              <a:t>.</a:t>
            </a:r>
          </a:p>
          <a:p>
            <a:pPr marL="171450" indent="-171450">
              <a:buFont typeface="Arial" panose="020B0604020202020204" pitchFamily="34" charset="0"/>
              <a:buChar char="•"/>
            </a:pPr>
            <a:r>
              <a:rPr lang="en-GB" baseline="0" dirty="0" smtClean="0"/>
              <a:t>The </a:t>
            </a:r>
            <a:r>
              <a:rPr lang="en-GB" baseline="0" dirty="0" err="1" smtClean="0"/>
              <a:t>WebJobs</a:t>
            </a:r>
            <a:r>
              <a:rPr lang="en-GB" baseline="0" dirty="0" smtClean="0"/>
              <a:t> SDK makes working with over Azure service, such as Blob &amp; table storage, Queues and Service Bus, a breeze.</a:t>
            </a:r>
          </a:p>
          <a:p>
            <a:pPr marL="171450" indent="-171450">
              <a:buFont typeface="Arial" panose="020B0604020202020204" pitchFamily="34" charset="0"/>
              <a:buChar char="•"/>
            </a:pPr>
            <a:r>
              <a:rPr lang="en-GB" baseline="0" dirty="0" smtClean="0"/>
              <a:t>Because </a:t>
            </a:r>
            <a:r>
              <a:rPr lang="en-GB" baseline="0" dirty="0" err="1" smtClean="0"/>
              <a:t>WebJobs</a:t>
            </a:r>
            <a:r>
              <a:rPr lang="en-GB" baseline="0" dirty="0" smtClean="0"/>
              <a:t> are on the same server instance as your </a:t>
            </a:r>
            <a:r>
              <a:rPr lang="en-GB" baseline="0" dirty="0" err="1" smtClean="0"/>
              <a:t>WebApp</a:t>
            </a:r>
            <a:r>
              <a:rPr lang="en-GB" baseline="0" dirty="0" smtClean="0"/>
              <a:t>, it means </a:t>
            </a:r>
            <a:r>
              <a:rPr lang="en-GB" baseline="0" dirty="0" err="1" smtClean="0"/>
              <a:t>WebApp</a:t>
            </a:r>
            <a:r>
              <a:rPr lang="en-GB" baseline="0" dirty="0" smtClean="0"/>
              <a:t> and </a:t>
            </a:r>
            <a:r>
              <a:rPr lang="en-GB" baseline="0" dirty="0" err="1" smtClean="0"/>
              <a:t>WebJob</a:t>
            </a:r>
            <a:r>
              <a:rPr lang="en-GB" baseline="0" dirty="0" smtClean="0"/>
              <a:t> scale together. If your </a:t>
            </a:r>
            <a:r>
              <a:rPr lang="en-GB" baseline="0" dirty="0" err="1" smtClean="0"/>
              <a:t>WebApp</a:t>
            </a:r>
            <a:r>
              <a:rPr lang="en-GB" baseline="0" dirty="0" smtClean="0"/>
              <a:t> trigger an </a:t>
            </a:r>
            <a:r>
              <a:rPr lang="en-GB" baseline="0" dirty="0" err="1" smtClean="0"/>
              <a:t>autoscale</a:t>
            </a:r>
            <a:r>
              <a:rPr lang="en-GB" baseline="0" dirty="0" smtClean="0"/>
              <a:t> event your </a:t>
            </a:r>
            <a:r>
              <a:rPr lang="en-GB" baseline="0" dirty="0" err="1" smtClean="0"/>
              <a:t>WebJob</a:t>
            </a:r>
            <a:r>
              <a:rPr lang="en-GB" baseline="0" dirty="0" smtClean="0"/>
              <a:t> will scale out with the App.</a:t>
            </a:r>
          </a:p>
        </p:txBody>
      </p:sp>
      <p:sp>
        <p:nvSpPr>
          <p:cNvPr id="4" name="Slide Number Placeholder 3"/>
          <p:cNvSpPr>
            <a:spLocks noGrp="1"/>
          </p:cNvSpPr>
          <p:nvPr>
            <p:ph type="sldNum" sz="quarter" idx="10"/>
          </p:nvPr>
        </p:nvSpPr>
        <p:spPr/>
        <p:txBody>
          <a:bodyPr/>
          <a:lstStyle/>
          <a:p>
            <a:fld id="{F9DCBFB8-3C0D-4265-9EBB-AF74934A7B39}" type="slidenum">
              <a:rPr lang="en-GB" smtClean="0"/>
              <a:t>23</a:t>
            </a:fld>
            <a:endParaRPr lang="en-GB"/>
          </a:p>
        </p:txBody>
      </p:sp>
    </p:spTree>
    <p:extLst>
      <p:ext uri="{BB962C8B-B14F-4D97-AF65-F5344CB8AC3E}">
        <p14:creationId xmlns:p14="http://schemas.microsoft.com/office/powerpoint/2010/main" val="2191421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Worker Roles can be thought of the </a:t>
            </a:r>
            <a:r>
              <a:rPr lang="en-GB" baseline="0" dirty="0" err="1" smtClean="0"/>
              <a:t>WebJobs</a:t>
            </a:r>
            <a:r>
              <a:rPr lang="en-GB" baseline="0" dirty="0" smtClean="0"/>
              <a:t> powerlifting big brother. Worker Roles are part of the Cloud Services service, which Web Roles are part of too.</a:t>
            </a:r>
          </a:p>
          <a:p>
            <a:pPr marL="171450" indent="-171450">
              <a:buFont typeface="Arial" panose="020B0604020202020204" pitchFamily="34" charset="0"/>
              <a:buChar char="•"/>
            </a:pPr>
            <a:r>
              <a:rPr lang="en-GB" baseline="0" dirty="0" smtClean="0"/>
              <a:t>So all the features a Web Role has a Worker Role has. The difference between a Web Role and a Worker role is that Worker Roles are not hosted in IIS so cannot contain one or more web applications. A Worker Role </a:t>
            </a:r>
            <a:r>
              <a:rPr lang="en-GB" dirty="0" smtClean="0"/>
              <a:t>can be thought of as Windows services that execute background tasks but in the cloud.</a:t>
            </a:r>
          </a:p>
          <a:p>
            <a:pPr marL="171450" indent="-171450">
              <a:buFont typeface="Arial" panose="020B0604020202020204" pitchFamily="34" charset="0"/>
              <a:buChar char="•"/>
            </a:pPr>
            <a:r>
              <a:rPr lang="en-GB" dirty="0" smtClean="0"/>
              <a:t>Unlike a </a:t>
            </a:r>
            <a:r>
              <a:rPr lang="en-GB" dirty="0" err="1" smtClean="0"/>
              <a:t>WebJob</a:t>
            </a:r>
            <a:r>
              <a:rPr lang="en-GB" dirty="0" smtClean="0"/>
              <a:t> a </a:t>
            </a:r>
            <a:r>
              <a:rPr lang="en-GB" dirty="0" err="1" smtClean="0"/>
              <a:t>WorkerRole</a:t>
            </a:r>
            <a:r>
              <a:rPr lang="en-GB" baseline="0" dirty="0" smtClean="0"/>
              <a:t> is hosted in its own VM, so any resource heavy tasks wont affect the Website. This also means it can scale independently of a </a:t>
            </a:r>
            <a:r>
              <a:rPr lang="en-GB" baseline="0" dirty="0" err="1" smtClean="0"/>
              <a:t>WebApp</a:t>
            </a:r>
            <a:r>
              <a:rPr lang="en-GB" baseline="0" dirty="0" smtClean="0"/>
              <a:t> or Web Role. </a:t>
            </a:r>
            <a:endParaRPr lang="en-GB" dirty="0" smtClean="0"/>
          </a:p>
          <a:p>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24</a:t>
            </a:fld>
            <a:endParaRPr lang="en-GB"/>
          </a:p>
        </p:txBody>
      </p:sp>
    </p:spTree>
    <p:extLst>
      <p:ext uri="{BB962C8B-B14F-4D97-AF65-F5344CB8AC3E}">
        <p14:creationId xmlns:p14="http://schemas.microsoft.com/office/powerpoint/2010/main" val="2757543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Worker Roles still has a </a:t>
            </a:r>
            <a:r>
              <a:rPr lang="en-GB" baseline="0" dirty="0" err="1" smtClean="0"/>
              <a:t>RoleEntryPoint</a:t>
            </a:r>
            <a:r>
              <a:rPr lang="en-GB" baseline="0" dirty="0" smtClean="0"/>
              <a:t> class and the Service Configuration project, but we don’t have the ASP.NET that we had earlier.</a:t>
            </a:r>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25</a:t>
            </a:fld>
            <a:endParaRPr lang="en-GB"/>
          </a:p>
        </p:txBody>
      </p:sp>
    </p:spTree>
    <p:extLst>
      <p:ext uri="{BB962C8B-B14F-4D97-AF65-F5344CB8AC3E}">
        <p14:creationId xmlns:p14="http://schemas.microsoft.com/office/powerpoint/2010/main" val="251820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Here I have modified the class to write some text out every 5 seconds using a Timer event. It is not spectacular but it shows how the Worker Role creates and sets up the Timer in the </a:t>
            </a:r>
            <a:r>
              <a:rPr lang="en-GB" baseline="0" dirty="0" err="1" smtClean="0"/>
              <a:t>OnStart</a:t>
            </a:r>
            <a:r>
              <a:rPr lang="en-GB" baseline="0" dirty="0" smtClean="0"/>
              <a:t> method. Then Starts the timer in the Run method.</a:t>
            </a:r>
          </a:p>
          <a:p>
            <a:endParaRPr lang="en-GB" baseline="0" dirty="0" smtClean="0"/>
          </a:p>
          <a:p>
            <a:r>
              <a:rPr lang="en-GB" baseline="0" dirty="0" smtClean="0"/>
              <a:t>While both </a:t>
            </a:r>
            <a:r>
              <a:rPr lang="en-GB" baseline="0" dirty="0" err="1" smtClean="0"/>
              <a:t>WebJobs</a:t>
            </a:r>
            <a:r>
              <a:rPr lang="en-GB" baseline="0" dirty="0" smtClean="0"/>
              <a:t> and Worker Roles are able to process background tasks. </a:t>
            </a:r>
          </a:p>
          <a:p>
            <a:r>
              <a:rPr lang="en-GB" baseline="0" dirty="0" err="1" smtClean="0"/>
              <a:t>WebJobs</a:t>
            </a:r>
            <a:r>
              <a:rPr lang="en-GB" baseline="0" dirty="0" smtClean="0"/>
              <a:t> can only do one thing, you would have to deploy many different </a:t>
            </a:r>
            <a:r>
              <a:rPr lang="en-GB" baseline="0" dirty="0" err="1" smtClean="0"/>
              <a:t>WebJobs</a:t>
            </a:r>
            <a:r>
              <a:rPr lang="en-GB" baseline="0" dirty="0" smtClean="0"/>
              <a:t> to process different tasks.</a:t>
            </a:r>
          </a:p>
          <a:p>
            <a:r>
              <a:rPr lang="en-GB" baseline="0" dirty="0" smtClean="0"/>
              <a:t>If you required additional software installed to complete a task, a Worker Role would be the only choice as you can RDP into a Worker Role but you cannot on a </a:t>
            </a:r>
            <a:r>
              <a:rPr lang="en-GB" baseline="0" dirty="0" err="1" smtClean="0"/>
              <a:t>WebJob</a:t>
            </a:r>
            <a:r>
              <a:rPr lang="en-GB" baseline="0" dirty="0" smtClean="0"/>
              <a:t>.</a:t>
            </a:r>
          </a:p>
          <a:p>
            <a:r>
              <a:rPr lang="en-GB" baseline="0" dirty="0" smtClean="0"/>
              <a:t>If your objective is to run scheduled jobs only using the libraries available in </a:t>
            </a:r>
            <a:r>
              <a:rPr lang="en-GB" baseline="0" dirty="0" err="1" smtClean="0"/>
              <a:t>.Net</a:t>
            </a:r>
            <a:r>
              <a:rPr lang="en-GB" baseline="0" dirty="0" smtClean="0"/>
              <a:t> then a </a:t>
            </a:r>
            <a:r>
              <a:rPr lang="en-GB" baseline="0" dirty="0" err="1" smtClean="0"/>
              <a:t>WebJob</a:t>
            </a:r>
            <a:r>
              <a:rPr lang="en-GB" baseline="0" dirty="0" smtClean="0"/>
              <a:t> would be the correct choice.</a:t>
            </a:r>
          </a:p>
          <a:p>
            <a:endParaRPr lang="en-GB" baseline="0" dirty="0" smtClean="0"/>
          </a:p>
          <a:p>
            <a:r>
              <a:rPr lang="en-GB" baseline="0" dirty="0" smtClean="0"/>
              <a:t>In my opinion I would start off with a </a:t>
            </a:r>
            <a:r>
              <a:rPr lang="en-GB" baseline="0" dirty="0" err="1" smtClean="0"/>
              <a:t>WebJob</a:t>
            </a:r>
            <a:r>
              <a:rPr lang="en-GB" baseline="0" dirty="0" smtClean="0"/>
              <a:t> as they are easy to setup and deploy. They also scale really well and are cheap. If you find in the future that </a:t>
            </a:r>
            <a:r>
              <a:rPr lang="en-GB" baseline="0" dirty="0" err="1" smtClean="0"/>
              <a:t>WebJobs</a:t>
            </a:r>
            <a:r>
              <a:rPr lang="en-GB" baseline="0" dirty="0" smtClean="0"/>
              <a:t> are suboptimal for whatever you are doing you can move over to a Worker Role.</a:t>
            </a:r>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26</a:t>
            </a:fld>
            <a:endParaRPr lang="en-GB"/>
          </a:p>
        </p:txBody>
      </p:sp>
    </p:spTree>
    <p:extLst>
      <p:ext uri="{BB962C8B-B14F-4D97-AF65-F5344CB8AC3E}">
        <p14:creationId xmlns:p14="http://schemas.microsoft.com/office/powerpoint/2010/main" val="3593320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u="sng" dirty="0" smtClean="0"/>
              <a:t>What is Azure</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Azure is Microsoft’s entrant to the Cloud computing market.</a:t>
            </a:r>
          </a:p>
          <a:p>
            <a:endParaRPr lang="en-GB" dirty="0" smtClean="0"/>
          </a:p>
          <a:p>
            <a:r>
              <a:rPr lang="en-GB" dirty="0" smtClean="0"/>
              <a:t>Microsoft</a:t>
            </a:r>
            <a:r>
              <a:rPr lang="en-GB" baseline="0" dirty="0" smtClean="0"/>
              <a:t> provide a lot of services via the Azure platform, each of the services will fall into either the Infrastructure-as-a-Service (IaaS) or the Platform-as-a-Service (PaaS) categories.</a:t>
            </a:r>
          </a:p>
          <a:p>
            <a:endParaRPr lang="en-GB" baseline="0" dirty="0" smtClean="0"/>
          </a:p>
          <a:p>
            <a:r>
              <a:rPr lang="en-GB" baseline="0" dirty="0" smtClean="0"/>
              <a:t>With IaaS you get access to virtualised hardware, such as virtual servers, load balancers, VPNs, mail servers, Identity servers, etc.</a:t>
            </a:r>
          </a:p>
          <a:p>
            <a:r>
              <a:rPr lang="en-GB" baseline="0" dirty="0" smtClean="0"/>
              <a:t>PaaS gives you access to managed services and software. You don’t have to worry about patching servers or upgrading the software this is done for you. </a:t>
            </a:r>
          </a:p>
          <a:p>
            <a:r>
              <a:rPr lang="en-GB" baseline="0" dirty="0" smtClean="0"/>
              <a:t>All of the services I will talk about today come under the PaaS category. </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3</a:t>
            </a:fld>
            <a:endParaRPr lang="en-GB"/>
          </a:p>
        </p:txBody>
      </p:sp>
    </p:spTree>
    <p:extLst>
      <p:ext uri="{BB962C8B-B14F-4D97-AF65-F5344CB8AC3E}">
        <p14:creationId xmlns:p14="http://schemas.microsoft.com/office/powerpoint/2010/main" val="4098130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may have an existing application which you want to move to Azure or you may be starting a new project and you are looking to</a:t>
            </a:r>
            <a:r>
              <a:rPr lang="en-GB" baseline="0" dirty="0" smtClean="0"/>
              <a:t> host on Azure.</a:t>
            </a:r>
          </a:p>
          <a:p>
            <a:endParaRPr lang="en-GB" baseline="0" dirty="0" smtClean="0"/>
          </a:p>
          <a:p>
            <a:r>
              <a:rPr lang="en-GB" dirty="0" smtClean="0"/>
              <a:t>You will</a:t>
            </a:r>
            <a:r>
              <a:rPr lang="en-GB" baseline="0" dirty="0" smtClean="0"/>
              <a:t> be able to host applications written in </a:t>
            </a:r>
            <a:r>
              <a:rPr lang="en-GB" baseline="0" dirty="0" err="1" smtClean="0"/>
              <a:t>.Net</a:t>
            </a:r>
            <a:r>
              <a:rPr lang="en-GB" baseline="0" dirty="0" smtClean="0"/>
              <a:t>, </a:t>
            </a:r>
            <a:r>
              <a:rPr lang="en-GB" baseline="0" dirty="0" err="1" smtClean="0"/>
              <a:t>NodeJS</a:t>
            </a:r>
            <a:r>
              <a:rPr lang="en-GB" baseline="0" dirty="0" smtClean="0"/>
              <a:t>, PHP, Python and Java.</a:t>
            </a:r>
          </a:p>
          <a:p>
            <a:r>
              <a:rPr lang="en-GB" dirty="0" smtClean="0"/>
              <a:t>Azure gives you two hosting options,</a:t>
            </a:r>
          </a:p>
          <a:p>
            <a:endParaRPr lang="en-GB" dirty="0" smtClean="0"/>
          </a:p>
          <a:p>
            <a:r>
              <a:rPr lang="en-GB" dirty="0" err="1" smtClean="0"/>
              <a:t>WebApps</a:t>
            </a:r>
            <a:r>
              <a:rPr lang="en-GB" dirty="0" smtClean="0"/>
              <a:t>, which is part of the App Services, which include Mobile Apps, API Apps and Logic Apps.</a:t>
            </a:r>
          </a:p>
          <a:p>
            <a:r>
              <a:rPr lang="en-GB" dirty="0" smtClean="0"/>
              <a:t>Developing</a:t>
            </a:r>
            <a:r>
              <a:rPr lang="en-GB" baseline="0" dirty="0" smtClean="0"/>
              <a:t> a </a:t>
            </a:r>
            <a:r>
              <a:rPr lang="en-GB" baseline="0" dirty="0" err="1" smtClean="0"/>
              <a:t>WebApp</a:t>
            </a:r>
            <a:r>
              <a:rPr lang="en-GB" baseline="0" dirty="0" smtClean="0"/>
              <a:t> should feel very familiar to you as you don’t have to do anything vastly different when developing you app. </a:t>
            </a:r>
            <a:r>
              <a:rPr lang="en-GB" baseline="0" dirty="0" err="1" smtClean="0"/>
              <a:t>WebApps</a:t>
            </a:r>
            <a:r>
              <a:rPr lang="en-GB" baseline="0" dirty="0" smtClean="0"/>
              <a:t> are designed to get you up and running as quick as possible, configuration is simple and deployment is fast.</a:t>
            </a:r>
          </a:p>
          <a:p>
            <a:endParaRPr lang="en-GB" baseline="0" dirty="0" smtClean="0"/>
          </a:p>
          <a:p>
            <a:r>
              <a:rPr lang="en-GB" baseline="0" dirty="0" err="1" smtClean="0"/>
              <a:t>WebRole</a:t>
            </a:r>
            <a:r>
              <a:rPr lang="en-GB" baseline="0" dirty="0" smtClean="0"/>
              <a:t> </a:t>
            </a:r>
            <a:r>
              <a:rPr lang="en-GB" baseline="0" dirty="0" err="1" smtClean="0"/>
              <a:t>sare</a:t>
            </a:r>
            <a:r>
              <a:rPr lang="en-GB" baseline="0" dirty="0" smtClean="0"/>
              <a:t> the other option, which are part of Cloud Services. Cloud Services also includes Worker Roles which I’ll touch on later.  </a:t>
            </a:r>
            <a:r>
              <a:rPr lang="en-GB" baseline="0" dirty="0" err="1" smtClean="0"/>
              <a:t>WebRoles</a:t>
            </a:r>
            <a:r>
              <a:rPr lang="en-GB" baseline="0" dirty="0" smtClean="0"/>
              <a:t> are designed for highly scalable apps that are reliable and cheap to run. </a:t>
            </a:r>
            <a:r>
              <a:rPr lang="en-GB" baseline="0" dirty="0" err="1" smtClean="0"/>
              <a:t>WebRoles</a:t>
            </a:r>
            <a:r>
              <a:rPr lang="en-GB" baseline="0" dirty="0" smtClean="0"/>
              <a:t> are a lot more configurable than </a:t>
            </a:r>
            <a:r>
              <a:rPr lang="en-GB" baseline="0" dirty="0" err="1" smtClean="0"/>
              <a:t>WebRoles</a:t>
            </a:r>
            <a:r>
              <a:rPr lang="en-GB" baseline="0" dirty="0" smtClean="0"/>
              <a:t> and also give you more control over the VM.</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4</a:t>
            </a:fld>
            <a:endParaRPr lang="en-GB"/>
          </a:p>
        </p:txBody>
      </p:sp>
    </p:spTree>
    <p:extLst>
      <p:ext uri="{BB962C8B-B14F-4D97-AF65-F5344CB8AC3E}">
        <p14:creationId xmlns:p14="http://schemas.microsoft.com/office/powerpoint/2010/main" val="3336081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GB" dirty="0" smtClean="0"/>
              <a:t>Azure </a:t>
            </a:r>
            <a:r>
              <a:rPr lang="en-GB" dirty="0" err="1" smtClean="0"/>
              <a:t>WebApps</a:t>
            </a:r>
            <a:r>
              <a:rPr lang="en-GB" dirty="0" smtClean="0"/>
              <a:t> </a:t>
            </a:r>
            <a:r>
              <a:rPr lang="en-GB" sz="1200" b="0" i="0" kern="1200" dirty="0" smtClean="0">
                <a:solidFill>
                  <a:schemeClr val="tx1"/>
                </a:solidFill>
                <a:effectLst/>
                <a:latin typeface="+mn-lt"/>
                <a:ea typeface="+mn-ea"/>
                <a:cs typeface="+mn-cs"/>
              </a:rPr>
              <a:t>is a fully managed platform that enables you to rapidly build and deploy web apps</a:t>
            </a:r>
            <a:r>
              <a:rPr lang="en-GB" sz="1200" b="0" i="0" kern="1200" baseline="0" dirty="0" smtClean="0">
                <a:solidFill>
                  <a:schemeClr val="tx1"/>
                </a:solidFill>
                <a:effectLst/>
                <a:latin typeface="+mn-lt"/>
                <a:ea typeface="+mn-ea"/>
                <a:cs typeface="+mn-cs"/>
              </a:rPr>
              <a:t> by abstracting away and simplifying any configuration and infrastructure concerns.</a:t>
            </a:r>
          </a:p>
          <a:p>
            <a:pPr marL="0" lvl="0" indent="0">
              <a:buFont typeface="Arial" panose="020B0604020202020204" pitchFamily="34" charset="0"/>
              <a:buNone/>
            </a:pPr>
            <a:endParaRPr lang="en-GB" sz="1200" b="0" i="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b="1" dirty="0" smtClean="0"/>
              <a:t>Marketplace</a:t>
            </a:r>
            <a:r>
              <a:rPr lang="en-GB" baseline="0" dirty="0" smtClean="0"/>
              <a:t> - </a:t>
            </a:r>
            <a:r>
              <a:rPr lang="en-GB" dirty="0" err="1" smtClean="0"/>
              <a:t>WebApps</a:t>
            </a:r>
            <a:r>
              <a:rPr lang="en-GB" dirty="0" smtClean="0"/>
              <a:t> allow you to install open-source frameworks and site</a:t>
            </a:r>
            <a:r>
              <a:rPr lang="en-GB" baseline="0" dirty="0" smtClean="0"/>
              <a:t> templates such as </a:t>
            </a:r>
            <a:r>
              <a:rPr lang="en-GB" baseline="0" dirty="0" err="1" smtClean="0"/>
              <a:t>Wordpress</a:t>
            </a:r>
            <a:r>
              <a:rPr lang="en-GB" baseline="0" dirty="0" smtClean="0"/>
              <a:t>, Umbraco and Joomla from the Azure Marketplace.</a:t>
            </a:r>
          </a:p>
          <a:p>
            <a:pPr marL="171450" lvl="0" indent="-171450">
              <a:buFont typeface="Arial" panose="020B0604020202020204" pitchFamily="34" charset="0"/>
              <a:buChar char="•"/>
            </a:pPr>
            <a:r>
              <a:rPr lang="en-GB" b="1" baseline="0" dirty="0" smtClean="0"/>
              <a:t>Scaling</a:t>
            </a:r>
            <a:r>
              <a:rPr lang="en-GB" baseline="0" dirty="0" smtClean="0"/>
              <a:t> - Its is possible to scale your app by either manually selecting the number of server instances you need or by setting up auto-scale.</a:t>
            </a:r>
          </a:p>
          <a:p>
            <a:pPr marL="171450" lvl="0" indent="-171450">
              <a:buFont typeface="Arial" panose="020B0604020202020204" pitchFamily="34" charset="0"/>
              <a:buChar char="•"/>
            </a:pPr>
            <a:r>
              <a:rPr lang="en-GB" sz="1200" b="1" i="0" kern="1200" dirty="0" smtClean="0">
                <a:solidFill>
                  <a:schemeClr val="tx1"/>
                </a:solidFill>
                <a:effectLst/>
                <a:latin typeface="+mn-lt"/>
                <a:ea typeface="+mn-ea"/>
                <a:cs typeface="+mn-cs"/>
              </a:rPr>
              <a:t>Continuous </a:t>
            </a:r>
            <a:r>
              <a:rPr lang="en-GB" b="1" baseline="0" dirty="0" smtClean="0"/>
              <a:t>Deployment</a:t>
            </a:r>
            <a:r>
              <a:rPr lang="en-GB" baseline="0" dirty="0" smtClean="0"/>
              <a:t> - It is very easy to setup a </a:t>
            </a:r>
            <a:r>
              <a:rPr lang="en-GB" sz="1200" b="0" i="0" kern="1200" dirty="0" smtClean="0">
                <a:solidFill>
                  <a:schemeClr val="tx1"/>
                </a:solidFill>
                <a:effectLst/>
                <a:latin typeface="+mn-lt"/>
                <a:ea typeface="+mn-ea"/>
                <a:cs typeface="+mn-cs"/>
              </a:rPr>
              <a:t>Continuous </a:t>
            </a:r>
            <a:r>
              <a:rPr lang="en-GB" baseline="0" dirty="0" smtClean="0"/>
              <a:t>Deployment pipeline with </a:t>
            </a:r>
            <a:r>
              <a:rPr lang="en-GB" baseline="0" dirty="0" err="1" smtClean="0"/>
              <a:t>WebApps</a:t>
            </a:r>
            <a:r>
              <a:rPr lang="en-GB" baseline="0" dirty="0" smtClean="0"/>
              <a:t>, you can deploy using </a:t>
            </a:r>
            <a:r>
              <a:rPr lang="en-GB" baseline="0" dirty="0" err="1" smtClean="0"/>
              <a:t>Webhooks</a:t>
            </a:r>
            <a:r>
              <a:rPr lang="en-GB" baseline="0" dirty="0" smtClean="0"/>
              <a:t> from the likes of GitHub. By using </a:t>
            </a:r>
            <a:r>
              <a:rPr lang="en-GB" baseline="0" dirty="0" err="1" smtClean="0"/>
              <a:t>WebDeploy</a:t>
            </a:r>
            <a:r>
              <a:rPr lang="en-GB" baseline="0" dirty="0" smtClean="0"/>
              <a:t> from a build server like </a:t>
            </a:r>
            <a:r>
              <a:rPr lang="en-GB" baseline="0" dirty="0" err="1" smtClean="0"/>
              <a:t>Teamcity</a:t>
            </a:r>
            <a:r>
              <a:rPr lang="en-GB" baseline="0" dirty="0" smtClean="0"/>
              <a:t> or my preferred option via Octopus Deploy</a:t>
            </a:r>
            <a:r>
              <a:rPr lang="en-GB" b="1" baseline="0" dirty="0" smtClean="0"/>
              <a:t>.</a:t>
            </a:r>
          </a:p>
          <a:p>
            <a:pPr marL="171450" lvl="0" indent="-171450">
              <a:buFont typeface="Arial" panose="020B0604020202020204" pitchFamily="34" charset="0"/>
              <a:buChar char="•"/>
            </a:pPr>
            <a:r>
              <a:rPr lang="en-GB" b="1" baseline="0" dirty="0" smtClean="0"/>
              <a:t>Deployment Slots</a:t>
            </a:r>
            <a:r>
              <a:rPr lang="en-GB" baseline="0" dirty="0" smtClean="0"/>
              <a:t> - You can setup deployment slots with </a:t>
            </a:r>
            <a:r>
              <a:rPr lang="en-GB" baseline="0" dirty="0" err="1" smtClean="0"/>
              <a:t>WebApps</a:t>
            </a:r>
            <a:r>
              <a:rPr lang="en-GB" baseline="0" dirty="0" smtClean="0"/>
              <a:t>, you can deploy your app into a preproduction slot and when everyone is happy the app works, with one click of a button release the app.</a:t>
            </a:r>
          </a:p>
          <a:p>
            <a:pPr marL="171450" lvl="0" indent="-171450">
              <a:buFont typeface="Arial" panose="020B0604020202020204" pitchFamily="34" charset="0"/>
              <a:buChar char="•"/>
            </a:pPr>
            <a:r>
              <a:rPr lang="en-GB" b="1" baseline="0" dirty="0" smtClean="0"/>
              <a:t>A/B Testing</a:t>
            </a:r>
            <a:r>
              <a:rPr lang="en-GB" baseline="0" dirty="0" smtClean="0"/>
              <a:t> - Because of these deployment slots it is possible to do A/B testing by diverting some traffic to the alternative site.</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5</a:t>
            </a:fld>
            <a:endParaRPr lang="en-GB"/>
          </a:p>
        </p:txBody>
      </p:sp>
    </p:spTree>
    <p:extLst>
      <p:ext uri="{BB962C8B-B14F-4D97-AF65-F5344CB8AC3E}">
        <p14:creationId xmlns:p14="http://schemas.microsoft.com/office/powerpoint/2010/main" val="350911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a:buFont typeface="Arial" panose="020B0604020202020204" pitchFamily="34" charset="0"/>
              <a:buNone/>
            </a:pPr>
            <a:r>
              <a:rPr lang="en-GB" dirty="0" smtClean="0"/>
              <a:t>Web Roles are Web Apps on steroids.</a:t>
            </a:r>
          </a:p>
          <a:p>
            <a:pPr marL="0" lvl="0" indent="0" algn="l">
              <a:buFont typeface="Arial" panose="020B0604020202020204" pitchFamily="34" charset="0"/>
              <a:buNone/>
            </a:pPr>
            <a:endParaRPr lang="en-GB" dirty="0" smtClean="0"/>
          </a:p>
          <a:p>
            <a:pPr marL="0" lvl="0" indent="0" algn="l">
              <a:buFont typeface="Arial" panose="020B0604020202020204" pitchFamily="34" charset="0"/>
              <a:buNone/>
            </a:pPr>
            <a:r>
              <a:rPr lang="en-GB" sz="1200" b="0" i="0" kern="1200" dirty="0" smtClean="0">
                <a:solidFill>
                  <a:schemeClr val="tx1"/>
                </a:solidFill>
                <a:effectLst/>
                <a:latin typeface="+mn-lt"/>
                <a:ea typeface="+mn-ea"/>
                <a:cs typeface="+mn-cs"/>
              </a:rPr>
              <a:t>Just like App Services are hosted on VMs, so too are Cloud Services, however, you have more control over the VMs. You can install your own software on Cloud Service VMs and you can remote into them.</a:t>
            </a:r>
          </a:p>
          <a:p>
            <a:pPr marL="0" lvl="0" indent="0" algn="l">
              <a:buFont typeface="Arial" panose="020B0604020202020204" pitchFamily="34" charset="0"/>
              <a:buNone/>
            </a:pPr>
            <a:r>
              <a:rPr lang="en-GB" sz="1200" b="0" i="0" kern="1200" dirty="0" smtClean="0">
                <a:solidFill>
                  <a:schemeClr val="tx1"/>
                </a:solidFill>
                <a:effectLst/>
                <a:latin typeface="+mn-lt"/>
                <a:ea typeface="+mn-ea"/>
                <a:cs typeface="+mn-cs"/>
              </a:rPr>
              <a:t>More control means</a:t>
            </a:r>
            <a:r>
              <a:rPr lang="en-GB" sz="1200" b="0" i="0" kern="1200" baseline="0" dirty="0" smtClean="0">
                <a:solidFill>
                  <a:schemeClr val="tx1"/>
                </a:solidFill>
                <a:effectLst/>
                <a:latin typeface="+mn-lt"/>
                <a:ea typeface="+mn-ea"/>
                <a:cs typeface="+mn-cs"/>
              </a:rPr>
              <a:t> more complex, so unless you need the extra control I would just use a </a:t>
            </a:r>
            <a:r>
              <a:rPr lang="en-GB" sz="1200" b="0" i="0" kern="1200" baseline="0" dirty="0" err="1" smtClean="0">
                <a:solidFill>
                  <a:schemeClr val="tx1"/>
                </a:solidFill>
                <a:effectLst/>
                <a:latin typeface="+mn-lt"/>
                <a:ea typeface="+mn-ea"/>
                <a:cs typeface="+mn-cs"/>
              </a:rPr>
              <a:t>WebApp</a:t>
            </a:r>
            <a:r>
              <a:rPr lang="en-GB" sz="1200" b="0" i="0" kern="1200" baseline="0" dirty="0" smtClean="0">
                <a:solidFill>
                  <a:schemeClr val="tx1"/>
                </a:solidFill>
                <a:effectLst/>
                <a:latin typeface="+mn-lt"/>
                <a:ea typeface="+mn-ea"/>
                <a:cs typeface="+mn-cs"/>
              </a:rPr>
              <a:t>.</a:t>
            </a:r>
          </a:p>
          <a:p>
            <a:pPr marL="0" lvl="0" indent="0" algn="l">
              <a:buFont typeface="Arial" panose="020B0604020202020204" pitchFamily="34" charset="0"/>
              <a:buNone/>
            </a:pPr>
            <a:endParaRPr lang="en-GB" sz="1200" b="0" i="0" kern="1200" baseline="0" dirty="0" smtClean="0">
              <a:solidFill>
                <a:schemeClr val="tx1"/>
              </a:solidFill>
              <a:effectLst/>
              <a:latin typeface="+mn-lt"/>
              <a:ea typeface="+mn-ea"/>
              <a:cs typeface="+mn-cs"/>
            </a:endParaRPr>
          </a:p>
          <a:p>
            <a:pPr marL="0" lvl="0" indent="0" algn="l">
              <a:buFont typeface="Arial" panose="020B0604020202020204" pitchFamily="34" charset="0"/>
              <a:buNone/>
            </a:pPr>
            <a:r>
              <a:rPr lang="en-GB" dirty="0" smtClean="0"/>
              <a:t>One of these complexities are </a:t>
            </a:r>
            <a:r>
              <a:rPr lang="en-GB" dirty="0" err="1" smtClean="0"/>
              <a:t>startup</a:t>
            </a:r>
            <a:r>
              <a:rPr lang="en-GB" dirty="0" smtClean="0"/>
              <a:t> tasks. You can use </a:t>
            </a:r>
            <a:r>
              <a:rPr lang="en-GB" dirty="0" err="1" smtClean="0"/>
              <a:t>startup</a:t>
            </a:r>
            <a:r>
              <a:rPr lang="en-GB" dirty="0" smtClean="0"/>
              <a:t> task to preform operations before</a:t>
            </a:r>
            <a:r>
              <a:rPr lang="en-GB" baseline="0" dirty="0" smtClean="0"/>
              <a:t> the </a:t>
            </a:r>
            <a:r>
              <a:rPr lang="en-GB" baseline="0" dirty="0" err="1" smtClean="0"/>
              <a:t>WebRole</a:t>
            </a:r>
            <a:r>
              <a:rPr lang="en-GB" baseline="0" dirty="0" smtClean="0"/>
              <a:t> is started. </a:t>
            </a:r>
          </a:p>
          <a:p>
            <a:pPr marL="0" lvl="0" indent="0" algn="l">
              <a:buFont typeface="Arial" panose="020B0604020202020204" pitchFamily="34" charset="0"/>
              <a:buNone/>
            </a:pPr>
            <a:r>
              <a:rPr lang="en-GB" baseline="0" dirty="0" smtClean="0"/>
              <a:t>You are able to execute Command line scripts and programs even with raised permissions. </a:t>
            </a:r>
          </a:p>
          <a:p>
            <a:pPr marL="0" lvl="0" indent="0" algn="l">
              <a:buFont typeface="Arial" panose="020B0604020202020204" pitchFamily="34" charset="0"/>
              <a:buNone/>
            </a:pPr>
            <a:r>
              <a:rPr lang="en-GB" baseline="0" dirty="0" smtClean="0"/>
              <a:t>Common tasks include,</a:t>
            </a:r>
          </a:p>
          <a:p>
            <a:pPr marL="171450" lvl="0" indent="-171450" algn="l">
              <a:buFont typeface="Arial" panose="020B0604020202020204" pitchFamily="34" charset="0"/>
              <a:buChar char="•"/>
            </a:pPr>
            <a:r>
              <a:rPr lang="en-GB" baseline="0" dirty="0" smtClean="0"/>
              <a:t>Configuring IIS</a:t>
            </a:r>
          </a:p>
          <a:p>
            <a:pPr marL="171450" lvl="0" indent="-171450" algn="l">
              <a:buFont typeface="Arial" panose="020B0604020202020204" pitchFamily="34" charset="0"/>
              <a:buChar char="•"/>
            </a:pPr>
            <a:r>
              <a:rPr lang="en-GB" baseline="0" dirty="0" smtClean="0"/>
              <a:t>Adding Firewall rules</a:t>
            </a:r>
          </a:p>
          <a:p>
            <a:pPr marL="171450" lvl="0" indent="-171450" algn="l">
              <a:buFont typeface="Arial" panose="020B0604020202020204" pitchFamily="34" charset="0"/>
              <a:buChar char="•"/>
            </a:pPr>
            <a:r>
              <a:rPr lang="en-GB" baseline="0" dirty="0" smtClean="0"/>
              <a:t>Installing additional software</a:t>
            </a:r>
          </a:p>
          <a:p>
            <a:pPr marL="171450" lvl="0" indent="-171450" algn="l">
              <a:buFont typeface="Arial" panose="020B0604020202020204" pitchFamily="34" charset="0"/>
              <a:buChar char="•"/>
            </a:pPr>
            <a:endParaRPr lang="en-GB" baseline="0" dirty="0" smtClean="0"/>
          </a:p>
          <a:p>
            <a:pPr marL="0" lvl="0" indent="0" algn="l">
              <a:buFont typeface="Arial" panose="020B0604020202020204" pitchFamily="34" charset="0"/>
              <a:buNone/>
            </a:pPr>
            <a:r>
              <a:rPr lang="en-GB" baseline="0" dirty="0" smtClean="0"/>
              <a:t>As well as the </a:t>
            </a:r>
            <a:r>
              <a:rPr lang="en-GB" baseline="0" dirty="0" err="1" smtClean="0"/>
              <a:t>startup</a:t>
            </a:r>
            <a:r>
              <a:rPr lang="en-GB" baseline="0" dirty="0" smtClean="0"/>
              <a:t> tasks </a:t>
            </a:r>
            <a:r>
              <a:rPr lang="en-GB" baseline="0" dirty="0" err="1" smtClean="0"/>
              <a:t>WebRoles</a:t>
            </a:r>
            <a:r>
              <a:rPr lang="en-GB" baseline="0" dirty="0" smtClean="0"/>
              <a:t> has an Entry Point class which has event handlers which are executed at different times in the application lifecycle. There is an </a:t>
            </a:r>
            <a:r>
              <a:rPr lang="en-GB" baseline="0" dirty="0" err="1" smtClean="0"/>
              <a:t>OnStart</a:t>
            </a:r>
            <a:r>
              <a:rPr lang="en-GB" baseline="0" dirty="0" smtClean="0"/>
              <a:t> method, a Run method and an </a:t>
            </a:r>
            <a:r>
              <a:rPr lang="en-GB" baseline="0" dirty="0" err="1" smtClean="0"/>
              <a:t>OnStop</a:t>
            </a:r>
            <a:r>
              <a:rPr lang="en-GB" baseline="0" dirty="0" smtClean="0"/>
              <a:t> method.</a:t>
            </a:r>
          </a:p>
          <a:p>
            <a:pPr marL="171450" lvl="0" indent="-171450" algn="l">
              <a:buFont typeface="Arial" panose="020B0604020202020204" pitchFamily="34" charset="0"/>
              <a:buChar char="•"/>
            </a:pPr>
            <a:r>
              <a:rPr lang="en-GB" b="1" baseline="0" dirty="0" err="1" smtClean="0"/>
              <a:t>OnStop</a:t>
            </a:r>
            <a:r>
              <a:rPr lang="en-GB" baseline="0" dirty="0" smtClean="0"/>
              <a:t> – The </a:t>
            </a:r>
            <a:r>
              <a:rPr lang="en-GB" baseline="0" dirty="0" err="1" smtClean="0"/>
              <a:t>OnStop</a:t>
            </a:r>
            <a:r>
              <a:rPr lang="en-GB" baseline="0" dirty="0" smtClean="0"/>
              <a:t> method is executed before the application is started. You could use the method to check to see if tables or queues exist and create them if they don’t. Prime caches with data and so on.</a:t>
            </a:r>
          </a:p>
          <a:p>
            <a:pPr marL="171450" lvl="0" indent="-171450" algn="l">
              <a:buFont typeface="Arial" panose="020B0604020202020204" pitchFamily="34" charset="0"/>
              <a:buChar char="•"/>
            </a:pPr>
            <a:r>
              <a:rPr lang="en-GB" b="1" baseline="0" dirty="0" smtClean="0"/>
              <a:t>Run</a:t>
            </a:r>
            <a:r>
              <a:rPr lang="en-GB" baseline="0" dirty="0" smtClean="0"/>
              <a:t> – You probably wont use the Run method in a </a:t>
            </a:r>
            <a:r>
              <a:rPr lang="en-GB" baseline="0" dirty="0" err="1" smtClean="0"/>
              <a:t>WebRole</a:t>
            </a:r>
            <a:r>
              <a:rPr lang="en-GB" baseline="0" dirty="0" smtClean="0"/>
              <a:t>, but for a </a:t>
            </a:r>
            <a:r>
              <a:rPr lang="en-GB" baseline="0" dirty="0" err="1" smtClean="0"/>
              <a:t>WorkerRole</a:t>
            </a:r>
            <a:r>
              <a:rPr lang="en-GB" baseline="0" dirty="0" smtClean="0"/>
              <a:t> this is where you would put your </a:t>
            </a:r>
            <a:r>
              <a:rPr lang="en-GB" baseline="0" dirty="0" err="1" smtClean="0"/>
              <a:t>WorkerRole</a:t>
            </a:r>
            <a:r>
              <a:rPr lang="en-GB" baseline="0" dirty="0" smtClean="0"/>
              <a:t> logic.</a:t>
            </a:r>
          </a:p>
          <a:p>
            <a:pPr marL="171450" lvl="0" indent="-171450" algn="l">
              <a:buFont typeface="Arial" panose="020B0604020202020204" pitchFamily="34" charset="0"/>
              <a:buChar char="•"/>
            </a:pPr>
            <a:r>
              <a:rPr lang="en-GB" b="1" baseline="0" dirty="0" err="1" smtClean="0"/>
              <a:t>OnStop</a:t>
            </a:r>
            <a:r>
              <a:rPr lang="en-GB" baseline="0" dirty="0" smtClean="0"/>
              <a:t> – </a:t>
            </a:r>
            <a:r>
              <a:rPr lang="en-GB" baseline="0" dirty="0" err="1" smtClean="0"/>
              <a:t>OnStop</a:t>
            </a:r>
            <a:r>
              <a:rPr lang="en-GB" baseline="0" dirty="0" smtClean="0"/>
              <a:t> is  executed when the app pool is recycled. And can be used to clear up your app before it starts again.</a:t>
            </a:r>
          </a:p>
          <a:p>
            <a:pPr marL="171450" lvl="0" indent="-171450" algn="l">
              <a:buFont typeface="Arial" panose="020B0604020202020204" pitchFamily="34" charset="0"/>
              <a:buChar char="•"/>
            </a:pPr>
            <a:endParaRPr lang="en-GB" baseline="0" dirty="0" smtClean="0"/>
          </a:p>
          <a:p>
            <a:pPr marL="0" lvl="0" indent="0" algn="l">
              <a:buFont typeface="Arial" panose="020B0604020202020204" pitchFamily="34" charset="0"/>
              <a:buNone/>
            </a:pPr>
            <a:r>
              <a:rPr lang="en-GB" baseline="0" dirty="0" smtClean="0"/>
              <a:t>Scaling works slightly differently in </a:t>
            </a:r>
            <a:r>
              <a:rPr lang="en-GB" baseline="0" dirty="0" err="1" smtClean="0"/>
              <a:t>WebRoles</a:t>
            </a:r>
            <a:r>
              <a:rPr lang="en-GB" baseline="0" dirty="0" smtClean="0"/>
              <a:t> than in </a:t>
            </a:r>
            <a:r>
              <a:rPr lang="en-GB" baseline="0" dirty="0" err="1" smtClean="0"/>
              <a:t>WebApps</a:t>
            </a:r>
            <a:r>
              <a:rPr lang="en-GB" baseline="0" dirty="0" smtClean="0"/>
              <a:t>. You can still configure your app to </a:t>
            </a:r>
            <a:r>
              <a:rPr lang="en-GB" baseline="0" dirty="0" err="1" smtClean="0"/>
              <a:t>autoscale</a:t>
            </a:r>
            <a:r>
              <a:rPr lang="en-GB" baseline="0" dirty="0" smtClean="0"/>
              <a:t> or manually select the number of instances you require. But you can also set how many </a:t>
            </a:r>
            <a:r>
              <a:rPr lang="en-GB" baseline="0" dirty="0" err="1" smtClean="0"/>
              <a:t>WebRoles</a:t>
            </a:r>
            <a:r>
              <a:rPr lang="en-GB" baseline="0" dirty="0" smtClean="0"/>
              <a:t> instances to run on the VM. For example you could have three instances of you </a:t>
            </a:r>
            <a:r>
              <a:rPr lang="en-GB" baseline="0" dirty="0" err="1" smtClean="0"/>
              <a:t>WebRole</a:t>
            </a:r>
            <a:r>
              <a:rPr lang="en-GB" baseline="0" dirty="0" smtClean="0"/>
              <a:t> running on a VM instance and when the VM instance scales you will get three more </a:t>
            </a:r>
            <a:r>
              <a:rPr lang="en-GB" baseline="0" dirty="0" err="1" smtClean="0"/>
              <a:t>WebRole</a:t>
            </a:r>
            <a:r>
              <a:rPr lang="en-GB" baseline="0" dirty="0" smtClean="0"/>
              <a:t> instances on the new VM.</a:t>
            </a:r>
          </a:p>
          <a:p>
            <a:pPr marL="0" lvl="0" indent="0" algn="l">
              <a:buFont typeface="Arial" panose="020B0604020202020204" pitchFamily="34" charset="0"/>
              <a:buNone/>
            </a:pPr>
            <a:r>
              <a:rPr lang="en-GB" baseline="0" dirty="0" smtClean="0"/>
              <a:t>It is possible to programmatically scale out the </a:t>
            </a:r>
            <a:r>
              <a:rPr lang="en-GB" baseline="0" dirty="0" err="1" smtClean="0"/>
              <a:t>WebRole</a:t>
            </a:r>
            <a:r>
              <a:rPr lang="en-GB" baseline="0" dirty="0" smtClean="0"/>
              <a:t> instances. So you could max out the load on one VM by adding new </a:t>
            </a:r>
            <a:r>
              <a:rPr lang="en-GB" baseline="0" dirty="0" err="1" smtClean="0"/>
              <a:t>WebRole</a:t>
            </a:r>
            <a:r>
              <a:rPr lang="en-GB" baseline="0" dirty="0" smtClean="0"/>
              <a:t> instances before spawning a new VM instance</a:t>
            </a:r>
          </a:p>
          <a:p>
            <a:pPr marL="0" lvl="0" indent="0" algn="l">
              <a:buFont typeface="Arial" panose="020B0604020202020204" pitchFamily="34" charset="0"/>
              <a:buNone/>
            </a:pP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6</a:t>
            </a:fld>
            <a:endParaRPr lang="en-GB"/>
          </a:p>
        </p:txBody>
      </p:sp>
    </p:spTree>
    <p:extLst>
      <p:ext uri="{BB962C8B-B14F-4D97-AF65-F5344CB8AC3E}">
        <p14:creationId xmlns:p14="http://schemas.microsoft.com/office/powerpoint/2010/main" val="19112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GB" sz="1200" baseline="0" dirty="0" smtClean="0">
                <a:solidFill>
                  <a:srgbClr val="737373"/>
                </a:solidFill>
                <a:latin typeface="Georgia" panose="02040502050405020303" pitchFamily="18" charset="0"/>
              </a:rPr>
              <a:t>In conclusion, most of the time a web site will be the best choice. It is the simplest to setup and fastest to deploy. But if you need multiple sites that are massively scalable that require you to run some sort of start up process then maybe Web Roles are for you. </a:t>
            </a: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GB" sz="1200" baseline="0" dirty="0" smtClean="0">
              <a:solidFill>
                <a:srgbClr val="737373"/>
              </a:solidFill>
              <a:latin typeface="Georgia" panose="02040502050405020303" pitchFamily="18" charset="0"/>
            </a:endParaRP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GB" sz="1200" baseline="0" dirty="0" smtClean="0">
                <a:solidFill>
                  <a:srgbClr val="737373"/>
                </a:solidFill>
                <a:latin typeface="Georgia" panose="02040502050405020303" pitchFamily="18" charset="0"/>
              </a:rPr>
              <a:t>Any questions.</a:t>
            </a:r>
            <a:endParaRPr lang="en-GB" sz="1200" dirty="0" smtClean="0">
              <a:solidFill>
                <a:srgbClr val="737373"/>
              </a:solidFill>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F9DCBFB8-3C0D-4265-9EBB-AF74934A7B39}" type="slidenum">
              <a:rPr lang="en-GB" smtClean="0"/>
              <a:t>7</a:t>
            </a:fld>
            <a:endParaRPr lang="en-GB"/>
          </a:p>
        </p:txBody>
      </p:sp>
    </p:spTree>
    <p:extLst>
      <p:ext uri="{BB962C8B-B14F-4D97-AF65-F5344CB8AC3E}">
        <p14:creationId xmlns:p14="http://schemas.microsoft.com/office/powerpoint/2010/main" val="369986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a:t>
            </a:r>
            <a:r>
              <a:rPr lang="en-GB" baseline="0" dirty="0" smtClean="0"/>
              <a:t> you can start deploying your app, you will probably need to store some data.</a:t>
            </a:r>
          </a:p>
          <a:p>
            <a:endParaRPr lang="en-GB" dirty="0" smtClean="0"/>
          </a:p>
          <a:p>
            <a:r>
              <a:rPr lang="en-GB" dirty="0" smtClean="0"/>
              <a:t>Most people are</a:t>
            </a:r>
            <a:r>
              <a:rPr lang="en-GB" baseline="0" dirty="0" smtClean="0"/>
              <a:t> so used to using relational data stores that they tend to forget there are other data store options available when architecting their app.</a:t>
            </a:r>
          </a:p>
          <a:p>
            <a:r>
              <a:rPr lang="en-GB" baseline="0" dirty="0" smtClean="0"/>
              <a:t>A </a:t>
            </a:r>
            <a:r>
              <a:rPr lang="en-GB" baseline="0" dirty="0" smtClean="0"/>
              <a:t>good developer uses the right tool for the job, so lets have a look at what tools Azure provides.</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8</a:t>
            </a:fld>
            <a:endParaRPr lang="en-GB"/>
          </a:p>
        </p:txBody>
      </p:sp>
    </p:spTree>
    <p:extLst>
      <p:ext uri="{BB962C8B-B14F-4D97-AF65-F5344CB8AC3E}">
        <p14:creationId xmlns:p14="http://schemas.microsoft.com/office/powerpoint/2010/main" val="362760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Most data store technologies will fall into one of </a:t>
            </a:r>
            <a:r>
              <a:rPr lang="en-GB" dirty="0" smtClean="0"/>
              <a:t>5 </a:t>
            </a:r>
            <a:r>
              <a:rPr lang="en-GB" baseline="0" dirty="0" smtClean="0"/>
              <a:t>families</a:t>
            </a:r>
            <a:r>
              <a:rPr lang="en-GB" baseline="0" dirty="0" smtClean="0"/>
              <a:t>.</a:t>
            </a:r>
          </a:p>
          <a:p>
            <a:r>
              <a:rPr lang="en-GB" baseline="0" dirty="0" smtClean="0"/>
              <a:t>A lot of these data stores are already on Azure either through managed services or marketplace add-ins and many more are becoming available as the community builds containers for them.</a:t>
            </a:r>
          </a:p>
          <a:p>
            <a:endParaRPr lang="en-GB" baseline="0" dirty="0" smtClean="0"/>
          </a:p>
          <a:p>
            <a:r>
              <a:rPr lang="en-GB" baseline="0" dirty="0" smtClean="0"/>
              <a:t>There are three managed services on Azure that will cover most of your data storage use cases.</a:t>
            </a:r>
          </a:p>
          <a:p>
            <a:endParaRPr lang="en-GB" baseline="0" dirty="0" smtClean="0"/>
          </a:p>
          <a:p>
            <a:r>
              <a:rPr lang="en-GB" dirty="0" smtClean="0"/>
              <a:t>Azure SQL – A cut down version of Microsoft’s popular relational SQL</a:t>
            </a:r>
            <a:r>
              <a:rPr lang="en-GB" baseline="0" dirty="0" smtClean="0"/>
              <a:t> Server.</a:t>
            </a:r>
          </a:p>
          <a:p>
            <a:r>
              <a:rPr lang="en-GB" baseline="0" dirty="0" smtClean="0"/>
              <a:t>Table Storage – A fast Key/Value data store</a:t>
            </a:r>
          </a:p>
          <a:p>
            <a:r>
              <a:rPr lang="en-GB" baseline="0" dirty="0" err="1" smtClean="0"/>
              <a:t>DocumetDB</a:t>
            </a:r>
            <a:r>
              <a:rPr lang="en-GB" baseline="0" dirty="0" smtClean="0"/>
              <a:t> – I will give you one guess which family Document… DB is from.</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9</a:t>
            </a:fld>
            <a:endParaRPr lang="en-GB"/>
          </a:p>
        </p:txBody>
      </p:sp>
    </p:spTree>
    <p:extLst>
      <p:ext uri="{BB962C8B-B14F-4D97-AF65-F5344CB8AC3E}">
        <p14:creationId xmlns:p14="http://schemas.microsoft.com/office/powerpoint/2010/main" val="101854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19/10/2015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64742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19/10/2015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84652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19/10/2015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18653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3" name="TextBox 2"/>
          <p:cNvSpPr txBox="1"/>
          <p:nvPr userDrawn="1"/>
        </p:nvSpPr>
        <p:spPr>
          <a:xfrm>
            <a:off x="0" y="259106"/>
            <a:ext cx="9144000" cy="1569660"/>
          </a:xfrm>
          <a:prstGeom prst="rect">
            <a:avLst/>
          </a:prstGeom>
          <a:blipFill dpi="0" rotWithShape="1">
            <a:blip r:embed="rId2"/>
            <a:srcRect/>
            <a:tile tx="0" ty="0" sx="100000" sy="100000" flip="none" algn="tl"/>
          </a:blipFill>
          <a:ln w="47625" cmpd="dbl">
            <a:noFill/>
          </a:ln>
          <a:effectLst/>
        </p:spPr>
        <p:txBody>
          <a:bodyPr wrap="square" rtlCol="0" anchor="ctr">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Azure: The Good Parts</a:t>
            </a:r>
          </a:p>
          <a:p>
            <a:pPr algn="ctr"/>
            <a:r>
              <a:rPr lang="en-GB" sz="4800" b="1" cap="all" dirty="0" err="1" smtClean="0">
                <a:solidFill>
                  <a:schemeClr val="bg1"/>
                </a:solidFill>
                <a:effectLst>
                  <a:outerShdw dist="38100" algn="tl">
                    <a:srgbClr val="000000">
                      <a:alpha val="10000"/>
                    </a:srgbClr>
                  </a:outerShdw>
                </a:effectLst>
                <a:latin typeface="News Cycle" panose="02000503000000000000" pitchFamily="2" charset="2"/>
              </a:rPr>
              <a:t>WebApps</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sp>
        <p:nvSpPr>
          <p:cNvPr id="4" name="TextBox 3"/>
          <p:cNvSpPr txBox="1"/>
          <p:nvPr userDrawn="1"/>
        </p:nvSpPr>
        <p:spPr>
          <a:xfrm>
            <a:off x="0" y="1861152"/>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8817" y="2877630"/>
            <a:ext cx="2141909" cy="2141909"/>
          </a:xfrm>
          <a:prstGeom prst="rect">
            <a:avLst/>
          </a:prstGeom>
        </p:spPr>
      </p:pic>
      <p:sp>
        <p:nvSpPr>
          <p:cNvPr id="6" name="TextBox 5"/>
          <p:cNvSpPr txBox="1"/>
          <p:nvPr userDrawn="1"/>
        </p:nvSpPr>
        <p:spPr>
          <a:xfrm>
            <a:off x="0" y="5151320"/>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spTree>
    <p:extLst>
      <p:ext uri="{BB962C8B-B14F-4D97-AF65-F5344CB8AC3E}">
        <p14:creationId xmlns:p14="http://schemas.microsoft.com/office/powerpoint/2010/main" val="23293289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age">
    <p:spTree>
      <p:nvGrpSpPr>
        <p:cNvPr id="1" name=""/>
        <p:cNvGrpSpPr/>
        <p:nvPr/>
      </p:nvGrpSpPr>
      <p:grpSpPr>
        <a:xfrm>
          <a:off x="0" y="0"/>
          <a:ext cx="0" cy="0"/>
          <a:chOff x="0" y="0"/>
          <a:chExt cx="0" cy="0"/>
        </a:xfrm>
      </p:grpSpPr>
      <p:sp>
        <p:nvSpPr>
          <p:cNvPr id="3" name="TextBox 2"/>
          <p:cNvSpPr txBox="1"/>
          <p:nvPr userDrawn="1"/>
        </p:nvSpPr>
        <p:spPr>
          <a:xfrm>
            <a:off x="0" y="126000"/>
            <a:ext cx="9144000" cy="830997"/>
          </a:xfrm>
          <a:prstGeom prst="rect">
            <a:avLst/>
          </a:prstGeom>
          <a:blipFill dpi="0" rotWithShape="1">
            <a:blip r:embed="rId2"/>
            <a:srcRect/>
            <a:tile tx="0" ty="0" sx="100000" sy="100000" flip="none" algn="tl"/>
          </a:blipFill>
          <a:ln w="47625" cmpd="dbl">
            <a:noFill/>
          </a:ln>
          <a:effectLst/>
        </p:spPr>
        <p:txBody>
          <a:bodyPr wrap="square" rtlCol="0" anchor="ctr" anchorCtr="1">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Thank you for listening</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grpSp>
        <p:nvGrpSpPr>
          <p:cNvPr id="2" name="Group 1"/>
          <p:cNvGrpSpPr/>
          <p:nvPr userDrawn="1"/>
        </p:nvGrpSpPr>
        <p:grpSpPr>
          <a:xfrm>
            <a:off x="0" y="1484784"/>
            <a:ext cx="9144000" cy="4767496"/>
            <a:chOff x="-38945" y="1548426"/>
            <a:chExt cx="9144000" cy="4767496"/>
          </a:xfrm>
        </p:grpSpPr>
        <p:sp>
          <p:nvSpPr>
            <p:cNvPr id="4" name="TextBox 3"/>
            <p:cNvSpPr txBox="1"/>
            <p:nvPr userDrawn="1"/>
          </p:nvSpPr>
          <p:spPr>
            <a:xfrm>
              <a:off x="-38945" y="1548426"/>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19872" y="2564904"/>
              <a:ext cx="2141909" cy="2141909"/>
            </a:xfrm>
            <a:prstGeom prst="rect">
              <a:avLst/>
            </a:prstGeom>
          </p:spPr>
        </p:pic>
        <p:sp>
          <p:nvSpPr>
            <p:cNvPr id="6" name="TextBox 5"/>
            <p:cNvSpPr txBox="1"/>
            <p:nvPr userDrawn="1"/>
          </p:nvSpPr>
          <p:spPr>
            <a:xfrm>
              <a:off x="-38945" y="4838594"/>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8963681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062744" y="2649813"/>
            <a:ext cx="3630613" cy="2663825"/>
          </a:xfrm>
          <a:prstGeom prst="rect">
            <a:avLst/>
          </a:prstGeom>
        </p:spPr>
        <p:txBody>
          <a:bodyPr/>
          <a:lstStyle/>
          <a:p>
            <a:endParaRPr lang="en-GB"/>
          </a:p>
        </p:txBody>
      </p:sp>
      <p:sp>
        <p:nvSpPr>
          <p:cNvPr id="10" name="Text Placeholder 9"/>
          <p:cNvSpPr>
            <a:spLocks noGrp="1"/>
          </p:cNvSpPr>
          <p:nvPr>
            <p:ph type="body" sz="quarter" idx="11"/>
          </p:nvPr>
        </p:nvSpPr>
        <p:spPr>
          <a:xfrm>
            <a:off x="198162" y="2649813"/>
            <a:ext cx="4294325" cy="2663825"/>
          </a:xfrm>
          <a:prstGeom prst="rect">
            <a:avLst/>
          </a:prstGeom>
        </p:spPr>
        <p:txBody>
          <a:bodyPr/>
          <a:lstStyle>
            <a:lvl1pPr>
              <a:defRPr sz="3000" cap="all" baseline="0">
                <a:solidFill>
                  <a:srgbClr val="737373"/>
                </a:solidFill>
                <a:latin typeface="News Cycle" panose="02000503000000000000" pitchFamily="2" charset="2"/>
              </a:defRPr>
            </a:lvl1pPr>
            <a:lvl2pPr>
              <a:defRPr>
                <a:solidFill>
                  <a:srgbClr val="737373"/>
                </a:solidFill>
                <a:latin typeface="Georgia" panose="02040502050405020303" pitchFamily="18" charset="0"/>
              </a:defRPr>
            </a:lvl2pPr>
            <a:lvl3pPr>
              <a:defRPr>
                <a:solidFill>
                  <a:srgbClr val="737373"/>
                </a:solidFill>
                <a:latin typeface="Georgia" panose="02040502050405020303" pitchFamily="18" charset="0"/>
              </a:defRPr>
            </a:lvl3pPr>
            <a:lvl4pPr>
              <a:defRPr>
                <a:solidFill>
                  <a:srgbClr val="737373"/>
                </a:solidFill>
                <a:latin typeface="Georgia" panose="02040502050405020303" pitchFamily="18" charset="0"/>
              </a:defRPr>
            </a:lvl4pPr>
            <a:lvl5pPr>
              <a:defRPr>
                <a:solidFill>
                  <a:srgbClr val="737373"/>
                </a:solidFill>
                <a:latin typeface="Georgia" panose="0204050205040502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itle 10"/>
          <p:cNvSpPr>
            <a:spLocks noGrp="1"/>
          </p:cNvSpPr>
          <p:nvPr>
            <p:ph type="title"/>
          </p:nvPr>
        </p:nvSpPr>
        <p:spPr>
          <a:xfrm>
            <a:off x="0" y="127458"/>
            <a:ext cx="9143999" cy="1325563"/>
          </a:xfrm>
          <a:prstGeom prst="rect">
            <a:avLst/>
          </a:prstGeom>
          <a:blipFill dpi="0" rotWithShape="1">
            <a:blip r:embed="rId2"/>
            <a:srcRect/>
            <a:tile tx="0" ty="0" sx="100000" sy="100000" flip="none" algn="tl"/>
          </a:blipFill>
        </p:spPr>
        <p:txBody>
          <a:bodyPr anchor="t"/>
          <a:lstStyle>
            <a:lvl1pPr algn="ctr">
              <a:defRPr sz="4800" cap="all" baseline="0">
                <a:solidFill>
                  <a:schemeClr val="bg1"/>
                </a:solidFill>
                <a:effectLst>
                  <a:outerShdw dist="38100" algn="ctr" rotWithShape="0">
                    <a:srgbClr val="000000">
                      <a:alpha val="10000"/>
                    </a:srgbClr>
                  </a:outerShdw>
                </a:effectLst>
                <a:latin typeface="News Cycle" panose="02000503000000000000" pitchFamily="2" charset="2"/>
              </a:defRPr>
            </a:lvl1pPr>
          </a:lstStyle>
          <a:p>
            <a:r>
              <a:rPr lang="en-US" dirty="0" smtClean="0"/>
              <a:t>Click to edit Master title style</a:t>
            </a:r>
            <a:endParaRPr lang="en-GB" dirty="0"/>
          </a:p>
        </p:txBody>
      </p:sp>
    </p:spTree>
    <p:extLst>
      <p:ext uri="{BB962C8B-B14F-4D97-AF65-F5344CB8AC3E}">
        <p14:creationId xmlns:p14="http://schemas.microsoft.com/office/powerpoint/2010/main" val="16872009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19/10/2015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01788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04FFFD-6AAA-4290-B9C8-6140E8302CD5}" type="datetimeFigureOut">
              <a:rPr lang="en-GB" smtClean="0"/>
              <a:t>19/10/2015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6591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04FFFD-6AAA-4290-B9C8-6140E8302CD5}" type="datetimeFigureOut">
              <a:rPr lang="en-GB" smtClean="0"/>
              <a:t>19/10/2015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54920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04FFFD-6AAA-4290-B9C8-6140E8302CD5}" type="datetimeFigureOut">
              <a:rPr lang="en-GB" smtClean="0"/>
              <a:t>19/10/2015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77240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04FFFD-6AAA-4290-B9C8-6140E8302CD5}" type="datetimeFigureOut">
              <a:rPr lang="en-GB" smtClean="0"/>
              <a:t>19/10/2015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37742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4FFFD-6AAA-4290-B9C8-6140E8302CD5}" type="datetimeFigureOut">
              <a:rPr lang="en-GB" smtClean="0"/>
              <a:t>19/10/2015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93054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19/10/2015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38653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19/10/2015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40943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4FFFD-6AAA-4290-B9C8-6140E8302CD5}" type="datetimeFigureOut">
              <a:rPr lang="en-GB" smtClean="0"/>
              <a:t>19/10/2015</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AF978-0802-493B-8F98-755CF921EC99}" type="slidenum">
              <a:rPr lang="en-GB" smtClean="0"/>
              <a:t>‹#›</a:t>
            </a:fld>
            <a:endParaRPr lang="en-GB"/>
          </a:p>
        </p:txBody>
      </p:sp>
    </p:spTree>
    <p:extLst>
      <p:ext uri="{BB962C8B-B14F-4D97-AF65-F5344CB8AC3E}">
        <p14:creationId xmlns:p14="http://schemas.microsoft.com/office/powerpoint/2010/main" val="1349050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329371"/>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5"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http://www.troyhunt.com/2013/12/working-with-154-million-records-on.html" TargetMode="External"/><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8.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jpg"/><Relationship Id="rId7"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4.tif"/><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214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
        <p:nvSpPr>
          <p:cNvPr id="4" name="Title 3"/>
          <p:cNvSpPr>
            <a:spLocks noGrp="1"/>
          </p:cNvSpPr>
          <p:nvPr>
            <p:ph type="title"/>
          </p:nvPr>
        </p:nvSpPr>
        <p:spPr>
          <a:xfrm>
            <a:off x="0" y="127458"/>
            <a:ext cx="9143999" cy="757130"/>
          </a:xfrm>
        </p:spPr>
        <p:txBody>
          <a:bodyPr anchor="ctr" anchorCtr="0">
            <a:spAutoFit/>
          </a:bodyPr>
          <a:lstStyle/>
          <a:p>
            <a:r>
              <a:rPr lang="en-GB" dirty="0" smtClean="0"/>
              <a:t>Azure SQL</a:t>
            </a:r>
            <a:endParaRPr lang="en-GB" dirty="0"/>
          </a:p>
        </p:txBody>
      </p:sp>
    </p:spTree>
    <p:extLst>
      <p:ext uri="{BB962C8B-B14F-4D97-AF65-F5344CB8AC3E}">
        <p14:creationId xmlns:p14="http://schemas.microsoft.com/office/powerpoint/2010/main" val="668230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7458"/>
            <a:ext cx="9143999" cy="757130"/>
          </a:xfrm>
        </p:spPr>
        <p:txBody>
          <a:bodyPr anchor="ctr" anchorCtr="0">
            <a:spAutoFit/>
          </a:bodyPr>
          <a:lstStyle/>
          <a:p>
            <a:r>
              <a:rPr lang="en-GB" dirty="0" smtClean="0"/>
              <a:t>Azure SQL</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44347383"/>
              </p:ext>
            </p:extLst>
          </p:nvPr>
        </p:nvGraphicFramePr>
        <p:xfrm>
          <a:off x="994440" y="2060848"/>
          <a:ext cx="7155118" cy="3565765"/>
        </p:xfrm>
        <a:graphic>
          <a:graphicData uri="http://schemas.openxmlformats.org/drawingml/2006/table">
            <a:tbl>
              <a:tblPr firstRow="1" bandRow="1">
                <a:tableStyleId>{8FD4443E-F989-4FC4-A0C8-D5A2AF1F390B}</a:tableStyleId>
              </a:tblPr>
              <a:tblGrid>
                <a:gridCol w="2493328"/>
                <a:gridCol w="1203643"/>
                <a:gridCol w="1825943"/>
                <a:gridCol w="1632204"/>
              </a:tblGrid>
              <a:tr h="509395">
                <a:tc>
                  <a:txBody>
                    <a:bodyPr/>
                    <a:lstStyle/>
                    <a:p>
                      <a:endParaRPr lang="en-GB" sz="2000" dirty="0"/>
                    </a:p>
                  </a:txBody>
                  <a:tcPr anchor="ctr"/>
                </a:tc>
                <a:tc>
                  <a:txBody>
                    <a:bodyPr/>
                    <a:lstStyle/>
                    <a:p>
                      <a:r>
                        <a:rPr lang="en-GB" sz="2000" dirty="0" smtClean="0"/>
                        <a:t>Basic</a:t>
                      </a:r>
                      <a:endParaRPr lang="en-GB" sz="2000" dirty="0"/>
                    </a:p>
                  </a:txBody>
                  <a:tcPr anchor="ctr"/>
                </a:tc>
                <a:tc>
                  <a:txBody>
                    <a:bodyPr/>
                    <a:lstStyle/>
                    <a:p>
                      <a:r>
                        <a:rPr lang="en-GB" sz="2000" dirty="0" smtClean="0"/>
                        <a:t>Standard</a:t>
                      </a:r>
                      <a:endParaRPr lang="en-GB" sz="2000" dirty="0"/>
                    </a:p>
                  </a:txBody>
                  <a:tcPr anchor="ctr"/>
                </a:tc>
                <a:tc>
                  <a:txBody>
                    <a:bodyPr/>
                    <a:lstStyle/>
                    <a:p>
                      <a:r>
                        <a:rPr lang="en-GB" sz="2000" dirty="0" smtClean="0"/>
                        <a:t>Premium</a:t>
                      </a:r>
                      <a:endParaRPr lang="en-GB" sz="2000" dirty="0"/>
                    </a:p>
                  </a:txBody>
                  <a:tcPr anchor="ctr"/>
                </a:tc>
              </a:tr>
              <a:tr h="509395">
                <a:tc>
                  <a:txBody>
                    <a:bodyPr/>
                    <a:lstStyle/>
                    <a:p>
                      <a:r>
                        <a:rPr lang="en-GB" sz="2000" dirty="0" smtClean="0"/>
                        <a:t>DTUs</a:t>
                      </a:r>
                      <a:endParaRPr lang="en-GB" sz="2000" dirty="0"/>
                    </a:p>
                  </a:txBody>
                  <a:tcPr anchor="ctr"/>
                </a:tc>
                <a:tc>
                  <a:txBody>
                    <a:bodyPr/>
                    <a:lstStyle/>
                    <a:p>
                      <a:r>
                        <a:rPr lang="en-GB" sz="2000" dirty="0" smtClean="0"/>
                        <a:t>5</a:t>
                      </a:r>
                      <a:endParaRPr lang="en-GB" sz="2000" dirty="0"/>
                    </a:p>
                  </a:txBody>
                  <a:tcPr anchor="ctr"/>
                </a:tc>
                <a:tc>
                  <a:txBody>
                    <a:bodyPr/>
                    <a:lstStyle/>
                    <a:p>
                      <a:r>
                        <a:rPr lang="en-GB" sz="2000" dirty="0" smtClean="0"/>
                        <a:t>10-100</a:t>
                      </a:r>
                      <a:endParaRPr lang="en-GB" sz="2000" dirty="0"/>
                    </a:p>
                  </a:txBody>
                  <a:tcPr anchor="ctr"/>
                </a:tc>
                <a:tc>
                  <a:txBody>
                    <a:bodyPr/>
                    <a:lstStyle/>
                    <a:p>
                      <a:r>
                        <a:rPr lang="en-GB" sz="2000" dirty="0" smtClean="0"/>
                        <a:t>125-1000</a:t>
                      </a:r>
                      <a:endParaRPr lang="en-GB" sz="2000" dirty="0"/>
                    </a:p>
                  </a:txBody>
                  <a:tcPr anchor="ctr"/>
                </a:tc>
              </a:tr>
              <a:tr h="509395">
                <a:tc>
                  <a:txBody>
                    <a:bodyPr/>
                    <a:lstStyle/>
                    <a:p>
                      <a:r>
                        <a:rPr lang="en-GB" sz="2000" dirty="0" smtClean="0"/>
                        <a:t>Max DB Size</a:t>
                      </a:r>
                      <a:endParaRPr lang="en-GB" sz="2000" dirty="0"/>
                    </a:p>
                  </a:txBody>
                  <a:tcPr anchor="ctr"/>
                </a:tc>
                <a:tc>
                  <a:txBody>
                    <a:bodyPr/>
                    <a:lstStyle/>
                    <a:p>
                      <a:r>
                        <a:rPr lang="en-GB" sz="2000" dirty="0" smtClean="0"/>
                        <a:t>2GB</a:t>
                      </a:r>
                      <a:endParaRPr lang="en-GB" sz="2000" dirty="0"/>
                    </a:p>
                  </a:txBody>
                  <a:tcPr anchor="ctr"/>
                </a:tc>
                <a:tc>
                  <a:txBody>
                    <a:bodyPr/>
                    <a:lstStyle/>
                    <a:p>
                      <a:r>
                        <a:rPr lang="en-GB" sz="2000" dirty="0" smtClean="0"/>
                        <a:t>250GB</a:t>
                      </a:r>
                      <a:endParaRPr lang="en-GB" sz="2000" dirty="0"/>
                    </a:p>
                  </a:txBody>
                  <a:tcPr anchor="ctr"/>
                </a:tc>
                <a:tc>
                  <a:txBody>
                    <a:bodyPr/>
                    <a:lstStyle/>
                    <a:p>
                      <a:r>
                        <a:rPr lang="en-GB" sz="2000" dirty="0" smtClean="0"/>
                        <a:t>500GB</a:t>
                      </a:r>
                      <a:endParaRPr lang="en-GB" sz="2000" dirty="0"/>
                    </a:p>
                  </a:txBody>
                  <a:tcPr anchor="ctr"/>
                </a:tc>
              </a:tr>
              <a:tr h="509395">
                <a:tc>
                  <a:txBody>
                    <a:bodyPr/>
                    <a:lstStyle/>
                    <a:p>
                      <a:r>
                        <a:rPr lang="en-GB" sz="2000" dirty="0" err="1" smtClean="0"/>
                        <a:t>Mx</a:t>
                      </a:r>
                      <a:r>
                        <a:rPr lang="en-GB" sz="2000" dirty="0" smtClean="0"/>
                        <a:t> Concurrent </a:t>
                      </a:r>
                      <a:r>
                        <a:rPr lang="en-GB" sz="2000" dirty="0" err="1" smtClean="0"/>
                        <a:t>Reqs</a:t>
                      </a:r>
                      <a:endParaRPr lang="en-GB" sz="2000" dirty="0"/>
                    </a:p>
                  </a:txBody>
                  <a:tcPr anchor="ctr"/>
                </a:tc>
                <a:tc>
                  <a:txBody>
                    <a:bodyPr/>
                    <a:lstStyle/>
                    <a:p>
                      <a:r>
                        <a:rPr lang="en-GB" sz="2000" dirty="0" smtClean="0"/>
                        <a:t>30</a:t>
                      </a:r>
                      <a:endParaRPr lang="en-GB" sz="2000" dirty="0"/>
                    </a:p>
                  </a:txBody>
                  <a:tcPr anchor="ctr"/>
                </a:tc>
                <a:tc>
                  <a:txBody>
                    <a:bodyPr/>
                    <a:lstStyle/>
                    <a:p>
                      <a:r>
                        <a:rPr lang="en-GB" sz="2000" dirty="0" smtClean="0"/>
                        <a:t>60 - 200</a:t>
                      </a:r>
                      <a:endParaRPr lang="en-GB" sz="2000" dirty="0"/>
                    </a:p>
                  </a:txBody>
                  <a:tcPr anchor="ctr"/>
                </a:tc>
                <a:tc>
                  <a:txBody>
                    <a:bodyPr/>
                    <a:lstStyle/>
                    <a:p>
                      <a:r>
                        <a:rPr lang="en-GB" sz="2000" dirty="0" smtClean="0"/>
                        <a:t>200 - 1600</a:t>
                      </a:r>
                      <a:endParaRPr lang="en-GB" sz="2000" dirty="0"/>
                    </a:p>
                  </a:txBody>
                  <a:tcPr anchor="ctr"/>
                </a:tc>
              </a:tr>
              <a:tr h="509395">
                <a:tc>
                  <a:txBody>
                    <a:bodyPr/>
                    <a:lstStyle/>
                    <a:p>
                      <a:r>
                        <a:rPr lang="en-GB" sz="2000" dirty="0" err="1" smtClean="0"/>
                        <a:t>Mx</a:t>
                      </a:r>
                      <a:r>
                        <a:rPr lang="en-GB" sz="2000" dirty="0" smtClean="0"/>
                        <a:t> Concurrent Logins</a:t>
                      </a:r>
                      <a:endParaRPr lang="en-GB" sz="2000" dirty="0"/>
                    </a:p>
                  </a:txBody>
                  <a:tcPr anchor="ctr"/>
                </a:tc>
                <a:tc>
                  <a:txBody>
                    <a:bodyPr/>
                    <a:lstStyle/>
                    <a:p>
                      <a:r>
                        <a:rPr lang="en-GB" sz="2000" dirty="0" smtClean="0"/>
                        <a:t>30</a:t>
                      </a:r>
                      <a:endParaRPr lang="en-GB" sz="2000" dirty="0"/>
                    </a:p>
                  </a:txBody>
                  <a:tcPr anchor="ctr"/>
                </a:tc>
                <a:tc>
                  <a:txBody>
                    <a:bodyPr/>
                    <a:lstStyle/>
                    <a:p>
                      <a:r>
                        <a:rPr lang="en-GB" sz="2000" dirty="0" smtClean="0"/>
                        <a:t>60 - 200</a:t>
                      </a:r>
                      <a:endParaRPr lang="en-GB" sz="2000" dirty="0"/>
                    </a:p>
                  </a:txBody>
                  <a:tcPr anchor="ctr"/>
                </a:tc>
                <a:tc>
                  <a:txBody>
                    <a:bodyPr/>
                    <a:lstStyle/>
                    <a:p>
                      <a:r>
                        <a:rPr lang="en-GB" sz="2000" dirty="0" smtClean="0"/>
                        <a:t>200-  1600</a:t>
                      </a:r>
                      <a:endParaRPr lang="en-GB" sz="2000" dirty="0"/>
                    </a:p>
                  </a:txBody>
                  <a:tcPr anchor="ctr"/>
                </a:tc>
              </a:tr>
              <a:tr h="509395">
                <a:tc>
                  <a:txBody>
                    <a:bodyPr/>
                    <a:lstStyle/>
                    <a:p>
                      <a:r>
                        <a:rPr lang="en-GB" sz="2000" dirty="0" err="1" smtClean="0"/>
                        <a:t>Mx</a:t>
                      </a:r>
                      <a:r>
                        <a:rPr lang="en-GB" sz="2000" dirty="0" smtClean="0"/>
                        <a:t> Sessions</a:t>
                      </a:r>
                      <a:endParaRPr lang="en-GB" sz="2000" dirty="0"/>
                    </a:p>
                  </a:txBody>
                  <a:tcPr anchor="ctr"/>
                </a:tc>
                <a:tc>
                  <a:txBody>
                    <a:bodyPr/>
                    <a:lstStyle/>
                    <a:p>
                      <a:r>
                        <a:rPr lang="en-GB" sz="2000" dirty="0" smtClean="0"/>
                        <a:t>300</a:t>
                      </a:r>
                      <a:endParaRPr lang="en-GB" sz="2000" dirty="0"/>
                    </a:p>
                  </a:txBody>
                  <a:tcPr anchor="ctr"/>
                </a:tc>
                <a:tc>
                  <a:txBody>
                    <a:bodyPr/>
                    <a:lstStyle/>
                    <a:p>
                      <a:r>
                        <a:rPr lang="en-GB" sz="2000" dirty="0" smtClean="0"/>
                        <a:t>600 - 2400</a:t>
                      </a:r>
                      <a:endParaRPr lang="en-GB" sz="2000" dirty="0"/>
                    </a:p>
                  </a:txBody>
                  <a:tcPr anchor="ctr"/>
                </a:tc>
                <a:tc>
                  <a:txBody>
                    <a:bodyPr/>
                    <a:lstStyle/>
                    <a:p>
                      <a:r>
                        <a:rPr lang="en-GB" sz="2000" dirty="0" smtClean="0"/>
                        <a:t>2400  -19200</a:t>
                      </a:r>
                      <a:endParaRPr lang="en-GB" sz="2000" dirty="0"/>
                    </a:p>
                  </a:txBody>
                  <a:tcPr anchor="ctr"/>
                </a:tc>
              </a:tr>
              <a:tr h="509395">
                <a:tc>
                  <a:txBody>
                    <a:bodyPr/>
                    <a:lstStyle/>
                    <a:p>
                      <a:r>
                        <a:rPr lang="en-GB" sz="2000" dirty="0" smtClean="0"/>
                        <a:t>Transaction Rate</a:t>
                      </a:r>
                      <a:endParaRPr lang="en-GB" sz="2000" dirty="0"/>
                    </a:p>
                  </a:txBody>
                  <a:tcPr anchor="ctr"/>
                </a:tc>
                <a:tc>
                  <a:txBody>
                    <a:bodyPr/>
                    <a:lstStyle/>
                    <a:p>
                      <a:r>
                        <a:rPr lang="en-GB" sz="2000" dirty="0" smtClean="0"/>
                        <a:t>16600/hr</a:t>
                      </a:r>
                      <a:endParaRPr lang="en-GB" sz="2000" dirty="0"/>
                    </a:p>
                  </a:txBody>
                  <a:tcPr anchor="ctr"/>
                </a:tc>
                <a:tc>
                  <a:txBody>
                    <a:bodyPr/>
                    <a:lstStyle/>
                    <a:p>
                      <a:r>
                        <a:rPr lang="en-GB" sz="2000" dirty="0" smtClean="0"/>
                        <a:t>521 - 5100/min</a:t>
                      </a:r>
                      <a:endParaRPr lang="en-GB" sz="2000" dirty="0"/>
                    </a:p>
                  </a:txBody>
                  <a:tcPr anchor="ctr"/>
                </a:tc>
                <a:tc>
                  <a:txBody>
                    <a:bodyPr/>
                    <a:lstStyle/>
                    <a:p>
                      <a:r>
                        <a:rPr lang="en-GB" sz="2000" dirty="0" smtClean="0"/>
                        <a:t>105 - 735/sec</a:t>
                      </a:r>
                      <a:endParaRPr lang="en-GB" sz="2000" dirty="0"/>
                    </a:p>
                  </a:txBody>
                  <a:tcPr anchor="ctr"/>
                </a:tc>
              </a:tr>
            </a:tbl>
          </a:graphicData>
        </a:graphic>
      </p:graphicFrame>
    </p:spTree>
    <p:extLst>
      <p:ext uri="{BB962C8B-B14F-4D97-AF65-F5344CB8AC3E}">
        <p14:creationId xmlns:p14="http://schemas.microsoft.com/office/powerpoint/2010/main" val="148016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3483"/>
            <a:ext cx="9143999" cy="765081"/>
          </a:xfrm>
        </p:spPr>
        <p:txBody>
          <a:bodyPr anchor="ctr" anchorCtr="0">
            <a:spAutoFit/>
          </a:bodyPr>
          <a:lstStyle/>
          <a:p>
            <a:r>
              <a:rPr lang="en-GB" dirty="0" smtClean="0"/>
              <a:t>Azure SQL - Scale</a:t>
            </a:r>
            <a:endParaRPr lang="en-GB" dirty="0"/>
          </a:p>
        </p:txBody>
      </p:sp>
      <p:pic>
        <p:nvPicPr>
          <p:cNvPr id="2" name="Picture 1"/>
          <p:cNvPicPr>
            <a:picLocks noChangeAspect="1"/>
          </p:cNvPicPr>
          <p:nvPr/>
        </p:nvPicPr>
        <p:blipFill>
          <a:blip r:embed="rId3"/>
          <a:stretch>
            <a:fillRect/>
          </a:stretch>
        </p:blipFill>
        <p:spPr>
          <a:xfrm>
            <a:off x="1619670" y="1340768"/>
            <a:ext cx="5904658" cy="5096806"/>
          </a:xfrm>
          <a:prstGeom prst="rect">
            <a:avLst/>
          </a:prstGeom>
        </p:spPr>
      </p:pic>
      <p:sp>
        <p:nvSpPr>
          <p:cNvPr id="3" name="TextBox 2"/>
          <p:cNvSpPr txBox="1"/>
          <p:nvPr/>
        </p:nvSpPr>
        <p:spPr>
          <a:xfrm>
            <a:off x="1619670" y="6437574"/>
            <a:ext cx="5904658" cy="261610"/>
          </a:xfrm>
          <a:prstGeom prst="rect">
            <a:avLst/>
          </a:prstGeom>
          <a:noFill/>
        </p:spPr>
        <p:txBody>
          <a:bodyPr wrap="square" rtlCol="0">
            <a:spAutoFit/>
          </a:bodyPr>
          <a:lstStyle/>
          <a:p>
            <a:r>
              <a:rPr lang="en-GB" sz="1100" dirty="0">
                <a:latin typeface="+mj-lt"/>
              </a:rPr>
              <a:t>https://azure.microsoft.com/en-us/documentation/articles/sql-database-elastic-scale-introduction</a:t>
            </a:r>
          </a:p>
        </p:txBody>
      </p:sp>
    </p:spTree>
    <p:extLst>
      <p:ext uri="{BB962C8B-B14F-4D97-AF65-F5344CB8AC3E}">
        <p14:creationId xmlns:p14="http://schemas.microsoft.com/office/powerpoint/2010/main" val="931965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8221"/>
          </a:xfrm>
        </p:spPr>
        <p:txBody>
          <a:bodyPr tIns="46800" anchor="ctr" anchorCtr="1">
            <a:spAutoFit/>
          </a:bodyPr>
          <a:lstStyle/>
          <a:p>
            <a:r>
              <a:rPr lang="en-GB" dirty="0" err="1" smtClean="0"/>
              <a:t>DocumentDB</a:t>
            </a:r>
            <a:endParaRPr lang="en-GB"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399" y="1196752"/>
            <a:ext cx="5299200" cy="5299200"/>
          </a:xfrm>
          <a:prstGeom prst="rect">
            <a:avLst/>
          </a:prstGeom>
        </p:spPr>
      </p:pic>
    </p:spTree>
    <p:extLst>
      <p:ext uri="{BB962C8B-B14F-4D97-AF65-F5344CB8AC3E}">
        <p14:creationId xmlns:p14="http://schemas.microsoft.com/office/powerpoint/2010/main" val="3541034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Querying Documents</a:t>
            </a:r>
            <a:endParaRPr lang="en-GB" dirty="0"/>
          </a:p>
        </p:txBody>
      </p:sp>
      <p:pic>
        <p:nvPicPr>
          <p:cNvPr id="7" name="Picture 6"/>
          <p:cNvPicPr>
            <a:picLocks noChangeAspect="1"/>
          </p:cNvPicPr>
          <p:nvPr/>
        </p:nvPicPr>
        <p:blipFill>
          <a:blip r:embed="rId3"/>
          <a:stretch>
            <a:fillRect/>
          </a:stretch>
        </p:blipFill>
        <p:spPr>
          <a:xfrm>
            <a:off x="1979712" y="1052736"/>
            <a:ext cx="4680520" cy="4035543"/>
          </a:xfrm>
          <a:prstGeom prst="rect">
            <a:avLst/>
          </a:prstGeom>
        </p:spPr>
      </p:pic>
      <p:pic>
        <p:nvPicPr>
          <p:cNvPr id="8" name="Picture 7"/>
          <p:cNvPicPr>
            <a:picLocks noChangeAspect="1"/>
          </p:cNvPicPr>
          <p:nvPr/>
        </p:nvPicPr>
        <p:blipFill>
          <a:blip r:embed="rId4"/>
          <a:stretch>
            <a:fillRect/>
          </a:stretch>
        </p:blipFill>
        <p:spPr>
          <a:xfrm>
            <a:off x="395536" y="5219163"/>
            <a:ext cx="3456384" cy="1308488"/>
          </a:xfrm>
          <a:prstGeom prst="rect">
            <a:avLst/>
          </a:prstGeom>
        </p:spPr>
      </p:pic>
      <p:pic>
        <p:nvPicPr>
          <p:cNvPr id="9" name="Picture 8"/>
          <p:cNvPicPr>
            <a:picLocks noChangeAspect="1"/>
          </p:cNvPicPr>
          <p:nvPr/>
        </p:nvPicPr>
        <p:blipFill>
          <a:blip r:embed="rId5"/>
          <a:stretch>
            <a:fillRect/>
          </a:stretch>
        </p:blipFill>
        <p:spPr>
          <a:xfrm>
            <a:off x="4788024" y="5219163"/>
            <a:ext cx="3711176" cy="1307461"/>
          </a:xfrm>
          <a:prstGeom prst="rect">
            <a:avLst/>
          </a:prstGeom>
        </p:spPr>
      </p:pic>
    </p:spTree>
    <p:extLst>
      <p:ext uri="{BB962C8B-B14F-4D97-AF65-F5344CB8AC3E}">
        <p14:creationId xmlns:p14="http://schemas.microsoft.com/office/powerpoint/2010/main" val="4272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Querying Documents</a:t>
            </a:r>
            <a:endParaRPr lang="en-GB" dirty="0"/>
          </a:p>
        </p:txBody>
      </p:sp>
    </p:spTree>
    <p:extLst>
      <p:ext uri="{BB962C8B-B14F-4D97-AF65-F5344CB8AC3E}">
        <p14:creationId xmlns:p14="http://schemas.microsoft.com/office/powerpoint/2010/main" val="3686095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511" y="1196752"/>
            <a:ext cx="5298976" cy="5298976"/>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Azure Table Storage</a:t>
            </a:r>
            <a:endParaRPr lang="en-GB" dirty="0"/>
          </a:p>
        </p:txBody>
      </p:sp>
    </p:spTree>
    <p:extLst>
      <p:ext uri="{BB962C8B-B14F-4D97-AF65-F5344CB8AC3E}">
        <p14:creationId xmlns:p14="http://schemas.microsoft.com/office/powerpoint/2010/main" val="778141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0" y="122025"/>
            <a:ext cx="9143999" cy="766172"/>
          </a:xfrm>
        </p:spPr>
        <p:txBody>
          <a:bodyPr tIns="46800" anchor="ctr" anchorCtr="1">
            <a:spAutoFit/>
          </a:bodyPr>
          <a:lstStyle/>
          <a:p>
            <a:r>
              <a:rPr lang="en-GB" dirty="0" smtClean="0"/>
              <a:t>Table Design</a:t>
            </a:r>
            <a:endParaRPr lang="en-GB" dirty="0"/>
          </a:p>
        </p:txBody>
      </p:sp>
      <p:sp>
        <p:nvSpPr>
          <p:cNvPr id="8" name="TextBox 7"/>
          <p:cNvSpPr txBox="1"/>
          <p:nvPr/>
        </p:nvSpPr>
        <p:spPr>
          <a:xfrm>
            <a:off x="539550" y="1484784"/>
            <a:ext cx="8064898"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251 Properties</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Basic data types – bool, </a:t>
            </a:r>
            <a:r>
              <a:rPr lang="en-GB" sz="2000" dirty="0" err="1" smtClean="0">
                <a:solidFill>
                  <a:srgbClr val="737373"/>
                </a:solidFill>
                <a:latin typeface="Georgia" panose="02040502050405020303" pitchFamily="18" charset="0"/>
              </a:rPr>
              <a:t>datetime</a:t>
            </a:r>
            <a:r>
              <a:rPr lang="en-GB" sz="2000" dirty="0" smtClean="0">
                <a:solidFill>
                  <a:srgbClr val="737373"/>
                </a:solidFill>
                <a:latin typeface="Georgia" panose="02040502050405020303" pitchFamily="18" charset="0"/>
              </a:rPr>
              <a:t>, double, int32, int64, </a:t>
            </a:r>
            <a:r>
              <a:rPr lang="en-GB" sz="2000" dirty="0" err="1" smtClean="0">
                <a:solidFill>
                  <a:srgbClr val="737373"/>
                </a:solidFill>
                <a:latin typeface="Georgia" panose="02040502050405020303" pitchFamily="18" charset="0"/>
              </a:rPr>
              <a:t>guid</a:t>
            </a:r>
            <a:r>
              <a:rPr lang="en-GB" sz="2000" dirty="0" smtClean="0">
                <a:solidFill>
                  <a:srgbClr val="737373"/>
                </a:solidFill>
                <a:latin typeface="Georgia" panose="02040502050405020303" pitchFamily="18" charset="0"/>
              </a:rPr>
              <a:t>, string</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Entity size cannot be over 1MB</a:t>
            </a:r>
          </a:p>
          <a:p>
            <a:pPr>
              <a:lnSpc>
                <a:spcPct val="150000"/>
              </a:lnSpc>
            </a:pPr>
            <a:endParaRPr lang="en-GB" sz="2000" dirty="0" smtClean="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Design </a:t>
            </a:r>
            <a:r>
              <a:rPr lang="en-GB" sz="2000" dirty="0">
                <a:solidFill>
                  <a:srgbClr val="737373"/>
                </a:solidFill>
                <a:latin typeface="Georgia" panose="02040502050405020303" pitchFamily="18" charset="0"/>
              </a:rPr>
              <a:t>for </a:t>
            </a:r>
            <a:r>
              <a:rPr lang="en-GB" sz="2000" dirty="0" smtClean="0">
                <a:solidFill>
                  <a:srgbClr val="737373"/>
                </a:solidFill>
                <a:latin typeface="Georgia" panose="02040502050405020303" pitchFamily="18" charset="0"/>
              </a:rPr>
              <a:t>your queries</a:t>
            </a:r>
            <a:endParaRPr lang="en-GB" sz="2000" dirty="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Store </a:t>
            </a:r>
            <a:r>
              <a:rPr lang="en-GB" sz="2000" dirty="0">
                <a:solidFill>
                  <a:srgbClr val="737373"/>
                </a:solidFill>
                <a:latin typeface="Georgia" panose="02040502050405020303" pitchFamily="18" charset="0"/>
              </a:rPr>
              <a:t>duplicate </a:t>
            </a:r>
            <a:r>
              <a:rPr lang="en-GB" sz="2000" dirty="0" smtClean="0">
                <a:solidFill>
                  <a:srgbClr val="737373"/>
                </a:solidFill>
                <a:latin typeface="Georgia" panose="02040502050405020303" pitchFamily="18" charset="0"/>
              </a:rPr>
              <a:t>entities</a:t>
            </a:r>
            <a:endParaRPr lang="en-GB" sz="2000" dirty="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Deformalize </a:t>
            </a:r>
            <a:r>
              <a:rPr lang="en-GB" sz="2000" dirty="0">
                <a:solidFill>
                  <a:srgbClr val="737373"/>
                </a:solidFill>
                <a:latin typeface="Georgia" panose="02040502050405020303" pitchFamily="18" charset="0"/>
              </a:rPr>
              <a:t>your </a:t>
            </a:r>
            <a:r>
              <a:rPr lang="en-GB" sz="2000" dirty="0" smtClean="0">
                <a:solidFill>
                  <a:srgbClr val="737373"/>
                </a:solidFill>
                <a:latin typeface="Georgia" panose="02040502050405020303" pitchFamily="18" charset="0"/>
              </a:rPr>
              <a:t>data</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Use projections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60737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52833" y="2691036"/>
            <a:ext cx="8838334" cy="1475928"/>
          </a:xfrm>
        </p:spPr>
        <p:txBody>
          <a:bodyPr/>
          <a:lstStyle/>
          <a:p>
            <a:pPr marL="0" indent="0" algn="ctr">
              <a:buNone/>
            </a:pPr>
            <a:r>
              <a:rPr lang="en-GB" sz="1800" cap="none" dirty="0" smtClean="0"/>
              <a:t>Working </a:t>
            </a:r>
            <a:r>
              <a:rPr lang="en-GB" sz="1800" cap="none" dirty="0"/>
              <a:t>with 154 million records on Azure Table Storage – the story of “Have I been </a:t>
            </a:r>
            <a:r>
              <a:rPr lang="en-GB" sz="1800" cap="none" dirty="0" err="1"/>
              <a:t>pwned</a:t>
            </a:r>
            <a:r>
              <a:rPr lang="en-GB" sz="1800" cap="none" dirty="0" smtClean="0"/>
              <a:t>?” </a:t>
            </a:r>
          </a:p>
          <a:p>
            <a:pPr marL="0" indent="0" algn="ctr">
              <a:buNone/>
            </a:pPr>
            <a:r>
              <a:rPr lang="en-GB" sz="1800" cap="none" dirty="0" smtClean="0">
                <a:solidFill>
                  <a:srgbClr val="CB623C"/>
                </a:solidFill>
              </a:rPr>
              <a:t>Troy Hunt</a:t>
            </a:r>
            <a:endParaRPr lang="en-GB" sz="1800" cap="none" dirty="0">
              <a:solidFill>
                <a:srgbClr val="CB623C"/>
              </a:solidFill>
            </a:endParaRPr>
          </a:p>
          <a:p>
            <a:pPr marL="0" indent="0" algn="ctr">
              <a:buNone/>
            </a:pPr>
            <a:r>
              <a:rPr lang="en-GB" sz="1800" cap="none" dirty="0" smtClean="0">
                <a:latin typeface="Georgia" panose="02040502050405020303" pitchFamily="18" charset="0"/>
                <a:hlinkClick r:id="rId3"/>
              </a:rPr>
              <a:t>http</a:t>
            </a:r>
            <a:r>
              <a:rPr lang="en-GB" sz="1800" cap="none" dirty="0">
                <a:latin typeface="Georgia" panose="02040502050405020303" pitchFamily="18" charset="0"/>
                <a:hlinkClick r:id="rId3"/>
              </a:rPr>
              <a:t>://</a:t>
            </a:r>
            <a:r>
              <a:rPr lang="en-GB" sz="1800" cap="none" dirty="0" smtClean="0">
                <a:latin typeface="Georgia" panose="02040502050405020303" pitchFamily="18" charset="0"/>
                <a:hlinkClick r:id="rId3"/>
              </a:rPr>
              <a:t>www.troyhunt.com/2013/12/working-with-154-million-records-on.html</a:t>
            </a:r>
            <a:endParaRPr lang="en-GB" sz="1800" cap="none" dirty="0" smtClean="0">
              <a:latin typeface="Georgia" panose="02040502050405020303" pitchFamily="18" charset="0"/>
            </a:endParaRPr>
          </a:p>
          <a:p>
            <a:pPr marL="0" indent="0">
              <a:buNone/>
            </a:pPr>
            <a:endParaRPr lang="en-GB" sz="1800" cap="none" dirty="0">
              <a:latin typeface="Georgia" panose="02040502050405020303" pitchFamily="18" charset="0"/>
            </a:endParaRPr>
          </a:p>
        </p:txBody>
      </p:sp>
    </p:spTree>
    <p:extLst>
      <p:ext uri="{BB962C8B-B14F-4D97-AF65-F5344CB8AC3E}">
        <p14:creationId xmlns:p14="http://schemas.microsoft.com/office/powerpoint/2010/main" val="3957108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827584" y="1340768"/>
            <a:ext cx="2700000" cy="2700000"/>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Queues</a:t>
            </a:r>
            <a:endParaRPr lang="en-GB"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6096" y="3573016"/>
            <a:ext cx="2700000" cy="2700000"/>
          </a:xfrm>
          <a:prstGeom prst="rect">
            <a:avLst/>
          </a:prstGeom>
        </p:spPr>
      </p:pic>
    </p:spTree>
    <p:extLst>
      <p:ext uri="{BB962C8B-B14F-4D97-AF65-F5344CB8AC3E}">
        <p14:creationId xmlns:p14="http://schemas.microsoft.com/office/powerpoint/2010/main" val="1377741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63588" y="2367171"/>
            <a:ext cx="7416824" cy="2123658"/>
          </a:xfrm>
          <a:prstGeom prst="rect">
            <a:avLst/>
          </a:prstGeom>
          <a:noFill/>
        </p:spPr>
        <p:txBody>
          <a:bodyPr wrap="square" rtlCol="0">
            <a:spAutoFit/>
          </a:bodyPr>
          <a:lstStyle/>
          <a:p>
            <a:pPr algn="ctr"/>
            <a:r>
              <a:rPr lang="en-GB" sz="6600" cap="all" dirty="0" smtClean="0">
                <a:solidFill>
                  <a:srgbClr val="737373"/>
                </a:solidFill>
                <a:effectLst>
                  <a:outerShdw blurRad="50800" dist="38100" dir="2700000" algn="tl" rotWithShape="0">
                    <a:prstClr val="black">
                      <a:alpha val="40000"/>
                    </a:prstClr>
                  </a:outerShdw>
                </a:effectLst>
                <a:latin typeface="News Cycle" panose="02000503000000000000" pitchFamily="2" charset="2"/>
              </a:rPr>
              <a:t>Why use </a:t>
            </a:r>
          </a:p>
          <a:p>
            <a:pPr algn="ctr"/>
            <a:r>
              <a:rPr lang="en-GB" sz="6600" cap="all" dirty="0" smtClean="0">
                <a:solidFill>
                  <a:srgbClr val="CB623C"/>
                </a:solidFill>
                <a:effectLst>
                  <a:outerShdw blurRad="50800" dist="38100" dir="2700000" algn="tl" rotWithShape="0">
                    <a:prstClr val="black">
                      <a:alpha val="40000"/>
                    </a:prstClr>
                  </a:outerShdw>
                </a:effectLst>
                <a:latin typeface="News Cycle" panose="02000503000000000000" pitchFamily="2" charset="2"/>
              </a:rPr>
              <a:t>Cloud Computing?</a:t>
            </a:r>
            <a:endParaRPr lang="en-GB" sz="6600" cap="all" dirty="0">
              <a:solidFill>
                <a:srgbClr val="CB623C"/>
              </a:solidFill>
              <a:effectLst>
                <a:outerShdw blurRad="50800" dist="38100" dir="2700000" algn="tl" rotWithShape="0">
                  <a:prstClr val="black">
                    <a:alpha val="40000"/>
                  </a:prstClr>
                </a:outerShdw>
              </a:effectLst>
              <a:latin typeface="News Cycle" panose="02000503000000000000" pitchFamily="2" charset="2"/>
            </a:endParaRPr>
          </a:p>
        </p:txBody>
      </p:sp>
    </p:spTree>
    <p:extLst>
      <p:ext uri="{BB962C8B-B14F-4D97-AF65-F5344CB8AC3E}">
        <p14:creationId xmlns:p14="http://schemas.microsoft.com/office/powerpoint/2010/main" val="486634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2025"/>
            <a:ext cx="9143999" cy="765081"/>
          </a:xfrm>
        </p:spPr>
        <p:txBody>
          <a:bodyPr anchor="ctr" anchorCtr="1">
            <a:spAutoFit/>
          </a:bodyPr>
          <a:lstStyle/>
          <a:p>
            <a:r>
              <a:rPr lang="en-GB" dirty="0" smtClean="0"/>
              <a:t>Azure Queues</a:t>
            </a:r>
            <a:endParaRPr lang="en-GB" dirty="0"/>
          </a:p>
        </p:txBody>
      </p:sp>
      <p:sp>
        <p:nvSpPr>
          <p:cNvPr id="9" name="TextBox 8"/>
          <p:cNvSpPr txBox="1"/>
          <p:nvPr/>
        </p:nvSpPr>
        <p:spPr>
          <a:xfrm>
            <a:off x="539552" y="1268760"/>
            <a:ext cx="8064896"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Max message size is 64KB</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The number of messages is limited by the storage account data limit, 500TB.</a:t>
            </a:r>
            <a:endParaRPr lang="en-GB" sz="2000" dirty="0">
              <a:solidFill>
                <a:srgbClr val="737373"/>
              </a:solidFill>
              <a:latin typeface="Georgia" panose="02040502050405020303" pitchFamily="18" charset="0"/>
            </a:endParaRPr>
          </a:p>
        </p:txBody>
      </p:sp>
      <p:grpSp>
        <p:nvGrpSpPr>
          <p:cNvPr id="26" name="Group 25"/>
          <p:cNvGrpSpPr/>
          <p:nvPr/>
        </p:nvGrpSpPr>
        <p:grpSpPr>
          <a:xfrm>
            <a:off x="1775484" y="3717032"/>
            <a:ext cx="5593030" cy="2338274"/>
            <a:chOff x="1775484" y="3553600"/>
            <a:chExt cx="5593030" cy="2338274"/>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1854" y="3553600"/>
              <a:ext cx="780290" cy="78029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1854" y="5111584"/>
              <a:ext cx="780290" cy="78029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75484" y="4331294"/>
              <a:ext cx="780290" cy="78029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88224" y="4331294"/>
              <a:ext cx="780290" cy="780290"/>
            </a:xfrm>
            <a:prstGeom prst="rect">
              <a:avLst/>
            </a:prstGeom>
          </p:spPr>
        </p:pic>
        <p:cxnSp>
          <p:nvCxnSpPr>
            <p:cNvPr id="15" name="Straight Arrow Connector 14"/>
            <p:cNvCxnSpPr>
              <a:stCxn id="12" idx="3"/>
              <a:endCxn id="10" idx="1"/>
            </p:cNvCxnSpPr>
            <p:nvPr/>
          </p:nvCxnSpPr>
          <p:spPr>
            <a:xfrm flipV="1">
              <a:off x="2555774" y="3943745"/>
              <a:ext cx="1626080" cy="777694"/>
            </a:xfrm>
            <a:prstGeom prst="straightConnector1">
              <a:avLst/>
            </a:prstGeom>
            <a:ln w="25400" cmpd="sng">
              <a:prstDash val="solid"/>
              <a:headEnd type="none"/>
              <a:tailEnd type="stealth" w="lg" len="lg"/>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a:stCxn id="12" idx="3"/>
              <a:endCxn id="11" idx="1"/>
            </p:cNvCxnSpPr>
            <p:nvPr/>
          </p:nvCxnSpPr>
          <p:spPr>
            <a:xfrm>
              <a:off x="2555774" y="4721439"/>
              <a:ext cx="1626080" cy="780290"/>
            </a:xfrm>
            <a:prstGeom prst="straightConnector1">
              <a:avLst/>
            </a:prstGeom>
            <a:ln w="25400" cmpd="sng">
              <a:prstDash val="solid"/>
              <a:headEnd type="none"/>
              <a:tailEnd type="stealth" w="lg" len="lg"/>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a:stCxn id="13" idx="1"/>
              <a:endCxn id="10" idx="3"/>
            </p:cNvCxnSpPr>
            <p:nvPr/>
          </p:nvCxnSpPr>
          <p:spPr>
            <a:xfrm flipH="1" flipV="1">
              <a:off x="4962144" y="3943745"/>
              <a:ext cx="1626080" cy="777694"/>
            </a:xfrm>
            <a:prstGeom prst="straightConnector1">
              <a:avLst/>
            </a:prstGeom>
            <a:ln w="25400" cmpd="sng">
              <a:prstDash val="solid"/>
              <a:headEnd type="none"/>
              <a:tailEnd type="stealth" w="lg" len="lg"/>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a:stCxn id="13" idx="1"/>
              <a:endCxn id="11" idx="3"/>
            </p:cNvCxnSpPr>
            <p:nvPr/>
          </p:nvCxnSpPr>
          <p:spPr>
            <a:xfrm flipH="1">
              <a:off x="4962144" y="4721439"/>
              <a:ext cx="1626080" cy="780290"/>
            </a:xfrm>
            <a:prstGeom prst="straightConnector1">
              <a:avLst/>
            </a:prstGeom>
            <a:ln w="25400" cmpd="sng">
              <a:prstDash val="solid"/>
              <a:headEnd type="none"/>
              <a:tailEnd type="stealth" w="lg" len="lg"/>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30457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2025"/>
            <a:ext cx="9143999" cy="765081"/>
          </a:xfrm>
        </p:spPr>
        <p:txBody>
          <a:bodyPr anchor="ctr" anchorCtr="1">
            <a:spAutoFit/>
          </a:bodyPr>
          <a:lstStyle/>
          <a:p>
            <a:r>
              <a:rPr lang="en-GB" dirty="0" smtClean="0"/>
              <a:t>Azure Service Bus</a:t>
            </a:r>
            <a:endParaRPr lang="en-GB" dirty="0"/>
          </a:p>
        </p:txBody>
      </p:sp>
      <p:sp>
        <p:nvSpPr>
          <p:cNvPr id="6" name="TextBox 5"/>
          <p:cNvSpPr txBox="1"/>
          <p:nvPr/>
        </p:nvSpPr>
        <p:spPr>
          <a:xfrm>
            <a:off x="827584" y="1556792"/>
            <a:ext cx="7488830" cy="378565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GB" sz="2000" b="1" dirty="0">
                <a:solidFill>
                  <a:srgbClr val="737373"/>
                </a:solidFill>
                <a:latin typeface="Georgia" panose="02040502050405020303" pitchFamily="18" charset="0"/>
              </a:rPr>
              <a:t>Queues</a:t>
            </a:r>
            <a:r>
              <a:rPr lang="en-GB" sz="2000" dirty="0">
                <a:solidFill>
                  <a:srgbClr val="737373"/>
                </a:solidFill>
                <a:latin typeface="Georgia" panose="02040502050405020303" pitchFamily="18" charset="0"/>
              </a:rPr>
              <a:t>, which allow one-directional communication</a:t>
            </a:r>
            <a:r>
              <a:rPr lang="en-GB" sz="2000" dirty="0" smtClean="0">
                <a:solidFill>
                  <a:srgbClr val="737373"/>
                </a:solidFill>
                <a:latin typeface="Georgia" panose="02040502050405020303" pitchFamily="18" charset="0"/>
              </a:rPr>
              <a:t>.</a:t>
            </a:r>
            <a:endParaRPr lang="en-GB" sz="2000" dirty="0">
              <a:solidFill>
                <a:srgbClr val="737373"/>
              </a:solidFill>
              <a:latin typeface="Georgia" panose="02040502050405020303" pitchFamily="18" charset="0"/>
            </a:endParaRPr>
          </a:p>
          <a:p>
            <a:pPr marL="342900" indent="-342900">
              <a:lnSpc>
                <a:spcPct val="200000"/>
              </a:lnSpc>
              <a:buFont typeface="Arial" panose="020B0604020202020204" pitchFamily="34" charset="0"/>
              <a:buChar char="•"/>
            </a:pPr>
            <a:r>
              <a:rPr lang="en-GB" sz="2000" b="1" dirty="0">
                <a:solidFill>
                  <a:srgbClr val="737373"/>
                </a:solidFill>
                <a:latin typeface="Georgia" panose="02040502050405020303" pitchFamily="18" charset="0"/>
              </a:rPr>
              <a:t>Topics</a:t>
            </a:r>
            <a:r>
              <a:rPr lang="en-GB" sz="2000" dirty="0">
                <a:solidFill>
                  <a:srgbClr val="737373"/>
                </a:solidFill>
                <a:latin typeface="Georgia" panose="02040502050405020303" pitchFamily="18" charset="0"/>
              </a:rPr>
              <a:t>, which provide one-directional communication using </a:t>
            </a:r>
            <a:r>
              <a:rPr lang="en-GB" sz="2000" dirty="0" smtClean="0">
                <a:solidFill>
                  <a:srgbClr val="737373"/>
                </a:solidFill>
                <a:latin typeface="Georgia" panose="02040502050405020303" pitchFamily="18" charset="0"/>
              </a:rPr>
              <a:t>a publish/subscribe pattern.</a:t>
            </a:r>
            <a:endParaRPr lang="en-GB" sz="2000" dirty="0">
              <a:solidFill>
                <a:srgbClr val="737373"/>
              </a:solidFill>
              <a:latin typeface="Georgia" panose="02040502050405020303" pitchFamily="18" charset="0"/>
            </a:endParaRPr>
          </a:p>
          <a:p>
            <a:pPr marL="342900" indent="-342900">
              <a:lnSpc>
                <a:spcPct val="200000"/>
              </a:lnSpc>
              <a:buFont typeface="Arial" panose="020B0604020202020204" pitchFamily="34" charset="0"/>
              <a:buChar char="•"/>
            </a:pPr>
            <a:r>
              <a:rPr lang="en-GB" sz="2000" b="1" dirty="0">
                <a:solidFill>
                  <a:srgbClr val="737373"/>
                </a:solidFill>
                <a:latin typeface="Georgia" panose="02040502050405020303" pitchFamily="18" charset="0"/>
              </a:rPr>
              <a:t>Relays</a:t>
            </a:r>
            <a:r>
              <a:rPr lang="en-GB" sz="2000" dirty="0">
                <a:solidFill>
                  <a:srgbClr val="737373"/>
                </a:solidFill>
                <a:latin typeface="Georgia" panose="02040502050405020303" pitchFamily="18" charset="0"/>
              </a:rPr>
              <a:t>, which provide bi-directional communication. </a:t>
            </a:r>
            <a:endParaRPr lang="en-GB" sz="2000" dirty="0" smtClean="0">
              <a:solidFill>
                <a:srgbClr val="737373"/>
              </a:solidFill>
              <a:latin typeface="Georgia" panose="02040502050405020303" pitchFamily="18" charset="0"/>
            </a:endParaRPr>
          </a:p>
          <a:p>
            <a:pPr marL="342900" indent="-342900">
              <a:lnSpc>
                <a:spcPct val="200000"/>
              </a:lnSpc>
              <a:buFont typeface="Arial" panose="020B0604020202020204" pitchFamily="34" charset="0"/>
              <a:buChar char="•"/>
            </a:pPr>
            <a:r>
              <a:rPr lang="en-GB" sz="2000" b="1" dirty="0" smtClean="0">
                <a:solidFill>
                  <a:srgbClr val="737373"/>
                </a:solidFill>
                <a:latin typeface="Georgia" panose="02040502050405020303" pitchFamily="18" charset="0"/>
              </a:rPr>
              <a:t>Event </a:t>
            </a:r>
            <a:r>
              <a:rPr lang="en-GB" sz="2000" b="1" dirty="0">
                <a:solidFill>
                  <a:srgbClr val="737373"/>
                </a:solidFill>
                <a:latin typeface="Georgia" panose="02040502050405020303" pitchFamily="18" charset="0"/>
              </a:rPr>
              <a:t>Hubs</a:t>
            </a:r>
            <a:r>
              <a:rPr lang="en-GB" sz="2000" dirty="0">
                <a:solidFill>
                  <a:srgbClr val="737373"/>
                </a:solidFill>
                <a:latin typeface="Georgia" panose="02040502050405020303" pitchFamily="18" charset="0"/>
              </a:rPr>
              <a:t>, which provide event and telemetry ingress to the </a:t>
            </a:r>
            <a:r>
              <a:rPr lang="en-GB" sz="2000" dirty="0" smtClean="0">
                <a:solidFill>
                  <a:srgbClr val="737373"/>
                </a:solidFill>
                <a:latin typeface="Georgia" panose="02040502050405020303" pitchFamily="18" charset="0"/>
              </a:rPr>
              <a:t>cloud.</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307144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827584" y="1340768"/>
            <a:ext cx="2700000" cy="2700000"/>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Background Tasks</a:t>
            </a:r>
            <a:endParaRPr lang="en-GB"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096" y="3573016"/>
            <a:ext cx="2700000" cy="2700000"/>
          </a:xfrm>
          <a:prstGeom prst="rect">
            <a:avLst/>
          </a:prstGeom>
        </p:spPr>
      </p:pic>
    </p:spTree>
    <p:extLst>
      <p:ext uri="{BB962C8B-B14F-4D97-AF65-F5344CB8AC3E}">
        <p14:creationId xmlns:p14="http://schemas.microsoft.com/office/powerpoint/2010/main" val="3122039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What are </a:t>
            </a:r>
            <a:r>
              <a:rPr lang="en-GB" dirty="0" err="1" smtClean="0"/>
              <a:t>WebJobs</a:t>
            </a:r>
            <a:r>
              <a:rPr lang="en-GB" dirty="0" smtClean="0"/>
              <a:t>?</a:t>
            </a:r>
            <a:endParaRPr lang="en-GB" dirty="0"/>
          </a:p>
        </p:txBody>
      </p:sp>
      <p:sp>
        <p:nvSpPr>
          <p:cNvPr id="5" name="TextBox 4"/>
          <p:cNvSpPr txBox="1"/>
          <p:nvPr/>
        </p:nvSpPr>
        <p:spPr>
          <a:xfrm>
            <a:off x="467544" y="1052736"/>
            <a:ext cx="8208910" cy="507831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Run scripts and programs in Azure</a:t>
            </a:r>
          </a:p>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Supported file types</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cmd</a:t>
            </a:r>
            <a:r>
              <a:rPr lang="en-GB" dirty="0">
                <a:solidFill>
                  <a:srgbClr val="737373"/>
                </a:solidFill>
                <a:latin typeface="Georgia" panose="02040502050405020303" pitchFamily="18" charset="0"/>
              </a:rPr>
              <a:t>, .bat, .exe (using windows </a:t>
            </a:r>
            <a:r>
              <a:rPr lang="en-GB" dirty="0" err="1">
                <a:solidFill>
                  <a:srgbClr val="737373"/>
                </a:solidFill>
                <a:latin typeface="Georgia" panose="02040502050405020303" pitchFamily="18" charset="0"/>
              </a:rPr>
              <a:t>cmd</a:t>
            </a:r>
            <a:r>
              <a:rPr lang="en-GB" dirty="0">
                <a:solidFill>
                  <a:srgbClr val="737373"/>
                </a:solidFill>
                <a:latin typeface="Georgia" panose="02040502050405020303" pitchFamily="18" charset="0"/>
              </a:rPr>
              <a:t>)</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.ps1 (using </a:t>
            </a:r>
            <a:r>
              <a:rPr lang="en-GB" dirty="0" err="1">
                <a:solidFill>
                  <a:srgbClr val="737373"/>
                </a:solidFill>
                <a:latin typeface="Georgia" panose="02040502050405020303" pitchFamily="18" charset="0"/>
              </a:rPr>
              <a:t>powershell</a:t>
            </a:r>
            <a:r>
              <a:rPr lang="en-GB" dirty="0">
                <a:solidFill>
                  <a:srgbClr val="737373"/>
                </a:solidFill>
                <a:latin typeface="Georgia" panose="02040502050405020303" pitchFamily="18" charset="0"/>
              </a:rPr>
              <a:t>)</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sh</a:t>
            </a:r>
            <a:r>
              <a:rPr lang="en-GB" dirty="0">
                <a:solidFill>
                  <a:srgbClr val="737373"/>
                </a:solidFill>
                <a:latin typeface="Georgia" panose="02040502050405020303" pitchFamily="18" charset="0"/>
              </a:rPr>
              <a:t> (using bash)</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php</a:t>
            </a:r>
            <a:r>
              <a:rPr lang="en-GB" dirty="0">
                <a:solidFill>
                  <a:srgbClr val="737373"/>
                </a:solidFill>
                <a:latin typeface="Georgia" panose="02040502050405020303" pitchFamily="18" charset="0"/>
              </a:rPr>
              <a:t> (using </a:t>
            </a:r>
            <a:r>
              <a:rPr lang="en-GB" dirty="0" err="1">
                <a:solidFill>
                  <a:srgbClr val="737373"/>
                </a:solidFill>
                <a:latin typeface="Georgia" panose="02040502050405020303" pitchFamily="18" charset="0"/>
              </a:rPr>
              <a:t>php</a:t>
            </a:r>
            <a:r>
              <a:rPr lang="en-GB" dirty="0">
                <a:solidFill>
                  <a:srgbClr val="737373"/>
                </a:solidFill>
                <a:latin typeface="Georgia" panose="02040502050405020303" pitchFamily="18" charset="0"/>
              </a:rPr>
              <a:t>)</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py</a:t>
            </a:r>
            <a:r>
              <a:rPr lang="en-GB" dirty="0">
                <a:solidFill>
                  <a:srgbClr val="737373"/>
                </a:solidFill>
                <a:latin typeface="Georgia" panose="02040502050405020303" pitchFamily="18" charset="0"/>
              </a:rPr>
              <a:t> (using python)</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js</a:t>
            </a:r>
            <a:r>
              <a:rPr lang="en-GB" dirty="0">
                <a:solidFill>
                  <a:srgbClr val="737373"/>
                </a:solidFill>
                <a:latin typeface="Georgia" panose="02040502050405020303" pitchFamily="18" charset="0"/>
              </a:rPr>
              <a:t> (using node)</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.jar (using java)</a:t>
            </a:r>
          </a:p>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Part of the </a:t>
            </a:r>
            <a:r>
              <a:rPr lang="en-GB" dirty="0" err="1" smtClean="0">
                <a:solidFill>
                  <a:srgbClr val="737373"/>
                </a:solidFill>
                <a:latin typeface="Georgia" panose="02040502050405020303" pitchFamily="18" charset="0"/>
              </a:rPr>
              <a:t>WebApps</a:t>
            </a:r>
            <a:r>
              <a:rPr lang="en-GB" dirty="0" smtClean="0">
                <a:solidFill>
                  <a:srgbClr val="737373"/>
                </a:solidFill>
                <a:latin typeface="Georgia" panose="02040502050405020303" pitchFamily="18" charset="0"/>
              </a:rPr>
              <a:t> service</a:t>
            </a:r>
          </a:p>
          <a:p>
            <a:pPr marL="342900" indent="-342900">
              <a:lnSpc>
                <a:spcPct val="150000"/>
              </a:lnSpc>
              <a:buFont typeface="Arial" panose="020B0604020202020204" pitchFamily="34" charset="0"/>
              <a:buChar char="•"/>
            </a:pPr>
            <a:r>
              <a:rPr lang="en-GB" dirty="0" err="1" smtClean="0">
                <a:solidFill>
                  <a:srgbClr val="737373"/>
                </a:solidFill>
                <a:latin typeface="Georgia" panose="02040502050405020303" pitchFamily="18" charset="0"/>
              </a:rPr>
              <a:t>WebJob</a:t>
            </a:r>
            <a:r>
              <a:rPr lang="en-GB" dirty="0" smtClean="0">
                <a:solidFill>
                  <a:srgbClr val="737373"/>
                </a:solidFill>
                <a:latin typeface="Georgia" panose="02040502050405020303" pitchFamily="18" charset="0"/>
              </a:rPr>
              <a:t> SDK makes interfacing with Azure components easy</a:t>
            </a:r>
          </a:p>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Can scale with your </a:t>
            </a:r>
            <a:r>
              <a:rPr lang="en-GB" dirty="0" err="1" smtClean="0">
                <a:solidFill>
                  <a:srgbClr val="737373"/>
                </a:solidFill>
                <a:latin typeface="Georgia" panose="02040502050405020303" pitchFamily="18" charset="0"/>
              </a:rPr>
              <a:t>WebApp</a:t>
            </a:r>
            <a:endParaRPr lang="en-GB" dirty="0">
              <a:solidFill>
                <a:srgbClr val="737373"/>
              </a:solidFill>
              <a:latin typeface="Georgia" panose="02040502050405020303" pitchFamily="18" charset="0"/>
            </a:endParaRPr>
          </a:p>
        </p:txBody>
      </p:sp>
    </p:spTree>
    <p:extLst>
      <p:ext uri="{BB962C8B-B14F-4D97-AF65-F5344CB8AC3E}">
        <p14:creationId xmlns:p14="http://schemas.microsoft.com/office/powerpoint/2010/main" val="263917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Worker Roles</a:t>
            </a:r>
            <a:endParaRPr lang="en-GB" dirty="0"/>
          </a:p>
        </p:txBody>
      </p:sp>
      <p:pic>
        <p:nvPicPr>
          <p:cNvPr id="2" name="Picture 1"/>
          <p:cNvPicPr>
            <a:picLocks noChangeAspect="1"/>
          </p:cNvPicPr>
          <p:nvPr/>
        </p:nvPicPr>
        <p:blipFill>
          <a:blip r:embed="rId3"/>
          <a:stretch>
            <a:fillRect/>
          </a:stretch>
        </p:blipFill>
        <p:spPr>
          <a:xfrm>
            <a:off x="1709736" y="1412776"/>
            <a:ext cx="5724525" cy="3743325"/>
          </a:xfrm>
          <a:prstGeom prst="rect">
            <a:avLst/>
          </a:prstGeom>
        </p:spPr>
      </p:pic>
    </p:spTree>
    <p:extLst>
      <p:ext uri="{BB962C8B-B14F-4D97-AF65-F5344CB8AC3E}">
        <p14:creationId xmlns:p14="http://schemas.microsoft.com/office/powerpoint/2010/main" val="2351633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Worker Roles</a:t>
            </a:r>
            <a:endParaRPr lang="en-GB" dirty="0"/>
          </a:p>
        </p:txBody>
      </p:sp>
      <p:pic>
        <p:nvPicPr>
          <p:cNvPr id="3" name="Picture 2"/>
          <p:cNvPicPr>
            <a:picLocks noChangeAspect="1"/>
          </p:cNvPicPr>
          <p:nvPr/>
        </p:nvPicPr>
        <p:blipFill>
          <a:blip r:embed="rId3"/>
          <a:stretch>
            <a:fillRect/>
          </a:stretch>
        </p:blipFill>
        <p:spPr>
          <a:xfrm>
            <a:off x="395534" y="1082696"/>
            <a:ext cx="8352930" cy="5469886"/>
          </a:xfrm>
          <a:prstGeom prst="rect">
            <a:avLst/>
          </a:prstGeom>
        </p:spPr>
      </p:pic>
    </p:spTree>
    <p:extLst>
      <p:ext uri="{BB962C8B-B14F-4D97-AF65-F5344CB8AC3E}">
        <p14:creationId xmlns:p14="http://schemas.microsoft.com/office/powerpoint/2010/main" val="1880676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Worker Roles</a:t>
            </a:r>
            <a:endParaRPr lang="en-GB" dirty="0"/>
          </a:p>
        </p:txBody>
      </p:sp>
      <p:pic>
        <p:nvPicPr>
          <p:cNvPr id="5" name="Picture 4"/>
          <p:cNvPicPr>
            <a:picLocks noChangeAspect="1"/>
          </p:cNvPicPr>
          <p:nvPr/>
        </p:nvPicPr>
        <p:blipFill>
          <a:blip r:embed="rId3"/>
          <a:stretch>
            <a:fillRect/>
          </a:stretch>
        </p:blipFill>
        <p:spPr>
          <a:xfrm>
            <a:off x="827583" y="1268760"/>
            <a:ext cx="7488832" cy="5188238"/>
          </a:xfrm>
          <a:prstGeom prst="rect">
            <a:avLst/>
          </a:prstGeom>
        </p:spPr>
      </p:pic>
    </p:spTree>
    <p:extLst>
      <p:ext uri="{BB962C8B-B14F-4D97-AF65-F5344CB8AC3E}">
        <p14:creationId xmlns:p14="http://schemas.microsoft.com/office/powerpoint/2010/main" val="35613157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256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000"/>
            <a:ext cx="9143999" cy="757130"/>
          </a:xfrm>
        </p:spPr>
        <p:txBody>
          <a:bodyPr anchor="ctr" anchorCtr="1">
            <a:spAutoFit/>
          </a:bodyPr>
          <a:lstStyle/>
          <a:p>
            <a:r>
              <a:rPr lang="en-GB" dirty="0" smtClean="0"/>
              <a:t>What is Azure</a:t>
            </a:r>
            <a:endParaRPr lang="en-GB" dirty="0"/>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314" b="13314"/>
          <a:stretch>
            <a:fillRect/>
          </a:stretch>
        </p:blipFill>
        <p:spPr>
          <a:xfrm>
            <a:off x="3491880" y="2996952"/>
            <a:ext cx="2160238" cy="1584994"/>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1926" y="1197571"/>
            <a:ext cx="1260000" cy="12600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12" y="4581946"/>
            <a:ext cx="1260000" cy="12600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96440" y="2051965"/>
            <a:ext cx="1260000" cy="12600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6440" y="4581946"/>
            <a:ext cx="1260000" cy="126000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27412" y="1961372"/>
            <a:ext cx="1260000" cy="1260000"/>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61926" y="5435768"/>
            <a:ext cx="1260000" cy="1260000"/>
          </a:xfrm>
          <a:prstGeom prst="rect">
            <a:avLst/>
          </a:prstGeom>
        </p:spPr>
      </p:pic>
    </p:spTree>
    <p:extLst>
      <p:ext uri="{BB962C8B-B14F-4D97-AF65-F5344CB8AC3E}">
        <p14:creationId xmlns:p14="http://schemas.microsoft.com/office/powerpoint/2010/main" val="3180185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Hosting your App</a:t>
            </a:r>
            <a:endParaRPr lang="en-GB"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8169" t="7805" r="18169" b="7805"/>
          <a:stretch/>
        </p:blipFill>
        <p:spPr>
          <a:xfrm>
            <a:off x="3730807" y="3068960"/>
            <a:ext cx="1682384" cy="1261787"/>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9592" y="1413002"/>
            <a:ext cx="1682383" cy="1261787"/>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2713" y="4829585"/>
            <a:ext cx="1261787" cy="1261787"/>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743" y="4832693"/>
            <a:ext cx="2354080" cy="1261787"/>
          </a:xfrm>
          <a:prstGeom prst="ellipse">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l="8577" t="8686" r="52214" b="14989"/>
          <a:stretch/>
        </p:blipFill>
        <p:spPr>
          <a:xfrm>
            <a:off x="7096154" y="1413002"/>
            <a:ext cx="961361" cy="1261787"/>
          </a:xfrm>
          <a:prstGeom prst="rect">
            <a:avLst/>
          </a:prstGeom>
        </p:spPr>
      </p:pic>
      <p:pic>
        <p:nvPicPr>
          <p:cNvPr id="17" name="Picture Placeholder 6"/>
          <p:cNvPicPr>
            <a:picLocks noGrp="1" noChangeAspect="1"/>
          </p:cNvPicPr>
          <p:nvPr>
            <p:ph type="pic" sz="quarter" idx="10"/>
          </p:nvPr>
        </p:nvPicPr>
        <p:blipFill>
          <a:blip r:embed="rId8">
            <a:extLst>
              <a:ext uri="{28A0092B-C50C-407E-A947-70E740481C1C}">
                <a14:useLocalDpi xmlns:a14="http://schemas.microsoft.com/office/drawing/2010/main" val="0"/>
              </a:ext>
            </a:extLst>
          </a:blip>
          <a:stretch>
            <a:fillRect/>
          </a:stretch>
        </p:blipFill>
        <p:spPr>
          <a:xfrm>
            <a:off x="412140" y="1774359"/>
            <a:ext cx="3969732" cy="3969732"/>
          </a:xfrm>
        </p:spPr>
      </p:pic>
      <p:pic>
        <p:nvPicPr>
          <p:cNvPr id="18" name="Picture Placeholder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62126" y="1774359"/>
            <a:ext cx="3969732" cy="3969732"/>
          </a:xfrm>
          <a:prstGeom prst="rect">
            <a:avLst/>
          </a:prstGeom>
        </p:spPr>
      </p:pic>
    </p:spTree>
    <p:extLst>
      <p:ext uri="{BB962C8B-B14F-4D97-AF65-F5344CB8AC3E}">
        <p14:creationId xmlns:p14="http://schemas.microsoft.com/office/powerpoint/2010/main" val="121987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57130"/>
          </a:xfrm>
        </p:spPr>
        <p:txBody>
          <a:bodyPr>
            <a:spAutoFit/>
          </a:bodyPr>
          <a:lstStyle/>
          <a:p>
            <a:r>
              <a:rPr lang="en-GB" dirty="0" smtClean="0"/>
              <a:t>Azure </a:t>
            </a:r>
            <a:r>
              <a:rPr lang="en-GB" dirty="0" err="1" smtClean="0"/>
              <a:t>WebApps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388841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65081"/>
          </a:xfrm>
        </p:spPr>
        <p:txBody>
          <a:bodyPr>
            <a:spAutoFit/>
          </a:bodyPr>
          <a:lstStyle/>
          <a:p>
            <a:r>
              <a:rPr lang="en-GB" dirty="0" smtClean="0"/>
              <a:t>Azure Web Roles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2686200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a:t>Web Apps vs Web Roles</a:t>
            </a:r>
          </a:p>
        </p:txBody>
      </p:sp>
      <p:grpSp>
        <p:nvGrpSpPr>
          <p:cNvPr id="5" name="Group 4"/>
          <p:cNvGrpSpPr/>
          <p:nvPr/>
        </p:nvGrpSpPr>
        <p:grpSpPr>
          <a:xfrm>
            <a:off x="593854" y="1292415"/>
            <a:ext cx="2727380" cy="780290"/>
            <a:chOff x="2530459" y="1780953"/>
            <a:chExt cx="2727380"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430095" y="1894099"/>
              <a:ext cx="1827744"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APPS</a:t>
              </a:r>
              <a:endParaRPr lang="en-GB" sz="3000" dirty="0">
                <a:solidFill>
                  <a:srgbClr val="CB623C"/>
                </a:solidFill>
                <a:latin typeface="News Cycle" panose="02000503000000000000" pitchFamily="2" charset="2"/>
              </a:endParaRPr>
            </a:p>
          </p:txBody>
        </p:sp>
      </p:grpSp>
      <p:grpSp>
        <p:nvGrpSpPr>
          <p:cNvPr id="9" name="Group 8"/>
          <p:cNvGrpSpPr/>
          <p:nvPr/>
        </p:nvGrpSpPr>
        <p:grpSpPr>
          <a:xfrm>
            <a:off x="5525938" y="1292415"/>
            <a:ext cx="3024208" cy="780290"/>
            <a:chOff x="2530459" y="1780953"/>
            <a:chExt cx="3024208" cy="780290"/>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1" name="TextBox 10"/>
            <p:cNvSpPr txBox="1"/>
            <p:nvPr/>
          </p:nvSpPr>
          <p:spPr>
            <a:xfrm>
              <a:off x="3539372" y="1894099"/>
              <a:ext cx="2015295"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cxnSp>
        <p:nvCxnSpPr>
          <p:cNvPr id="12" name="Straight Connector 11"/>
          <p:cNvCxnSpPr/>
          <p:nvPr/>
        </p:nvCxnSpPr>
        <p:spPr>
          <a:xfrm>
            <a:off x="442358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3586" y="2297324"/>
            <a:ext cx="4320000"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Fast to deploy</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Fast provisioning &amp; scaling</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Install Marketplace apps</a:t>
            </a:r>
          </a:p>
          <a:p>
            <a:pPr marL="342900" indent="-342900">
              <a:lnSpc>
                <a:spcPct val="150000"/>
              </a:lnSpc>
              <a:buFont typeface="Arial" panose="020B0604020202020204" pitchFamily="34" charset="0"/>
              <a:buChar char="•"/>
            </a:pPr>
            <a:r>
              <a:rPr lang="en-GB" sz="2000" dirty="0" err="1" smtClean="0">
                <a:solidFill>
                  <a:srgbClr val="737373"/>
                </a:solidFill>
                <a:latin typeface="Georgia" panose="02040502050405020303" pitchFamily="18" charset="0"/>
              </a:rPr>
              <a:t>Config</a:t>
            </a:r>
            <a:r>
              <a:rPr lang="en-GB" sz="2000" dirty="0" smtClean="0">
                <a:solidFill>
                  <a:srgbClr val="737373"/>
                </a:solidFill>
                <a:latin typeface="Georgia" panose="02040502050405020303" pitchFamily="18" charset="0"/>
              </a:rPr>
              <a:t> </a:t>
            </a:r>
            <a:r>
              <a:rPr lang="en-GB" sz="2000" dirty="0">
                <a:solidFill>
                  <a:srgbClr val="737373"/>
                </a:solidFill>
                <a:latin typeface="Georgia" panose="02040502050405020303" pitchFamily="18" charset="0"/>
              </a:rPr>
              <a:t>transforms on deploy</a:t>
            </a:r>
            <a:endParaRPr lang="en-GB" sz="2000" dirty="0" smtClean="0">
              <a:solidFill>
                <a:srgbClr val="737373"/>
              </a:solidFill>
              <a:latin typeface="Georgia" panose="02040502050405020303" pitchFamily="18" charset="0"/>
            </a:endParaRP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Remote debugging in VS</a:t>
            </a:r>
            <a:endParaRPr lang="en-GB" sz="2000" dirty="0">
              <a:solidFill>
                <a:srgbClr val="737373"/>
              </a:solidFill>
              <a:latin typeface="Georgia" panose="02040502050405020303" pitchFamily="18" charset="0"/>
            </a:endParaRPr>
          </a:p>
        </p:txBody>
      </p:sp>
      <p:sp>
        <p:nvSpPr>
          <p:cNvPr id="16" name="TextBox 15"/>
          <p:cNvSpPr txBox="1"/>
          <p:nvPr/>
        </p:nvSpPr>
        <p:spPr>
          <a:xfrm>
            <a:off x="4644008" y="2297324"/>
            <a:ext cx="4320480" cy="3323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Use non standard HTTP ports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Can RDP into the VMs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Run start up scripts with elevated privileges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Full control of IIS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Two deploy slots by default</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Deploy multiple web sites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1745696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Data Storage</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2000" y="1180004"/>
            <a:ext cx="1440000" cy="14400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2000" y="3177152"/>
            <a:ext cx="1620000" cy="16200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56336" y="4797152"/>
            <a:ext cx="1440000" cy="14400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7664" y="4797152"/>
            <a:ext cx="1440000" cy="1440000"/>
          </a:xfrm>
          <a:prstGeom prst="rect">
            <a:avLst/>
          </a:prstGeom>
        </p:spPr>
      </p:pic>
    </p:spTree>
    <p:extLst>
      <p:ext uri="{BB962C8B-B14F-4D97-AF65-F5344CB8AC3E}">
        <p14:creationId xmlns:p14="http://schemas.microsoft.com/office/powerpoint/2010/main" val="3553075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6000"/>
            <a:ext cx="9143999" cy="757130"/>
          </a:xfrm>
        </p:spPr>
        <p:txBody>
          <a:bodyPr anchor="ctr" anchorCtr="1">
            <a:spAutoFit/>
          </a:bodyPr>
          <a:lstStyle/>
          <a:p>
            <a:r>
              <a:rPr lang="en-GB" dirty="0" smtClean="0"/>
              <a:t>Data Storage</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86809101"/>
              </p:ext>
            </p:extLst>
          </p:nvPr>
        </p:nvGraphicFramePr>
        <p:xfrm>
          <a:off x="1185416" y="1772816"/>
          <a:ext cx="6874512" cy="2377440"/>
        </p:xfrm>
        <a:graphic>
          <a:graphicData uri="http://schemas.openxmlformats.org/drawingml/2006/table">
            <a:tbl>
              <a:tblPr firstRow="1" bandRow="1">
                <a:tableStyleId>{125E5076-3810-47DD-B79F-674D7AD40C01}</a:tableStyleId>
              </a:tblPr>
              <a:tblGrid>
                <a:gridCol w="1355916"/>
                <a:gridCol w="1320800"/>
                <a:gridCol w="1668209"/>
                <a:gridCol w="1336231"/>
                <a:gridCol w="1193356"/>
              </a:tblGrid>
              <a:tr h="370840">
                <a:tc>
                  <a:txBody>
                    <a:bodyPr/>
                    <a:lstStyle/>
                    <a:p>
                      <a:r>
                        <a:rPr lang="en-GB" sz="2000" dirty="0" smtClean="0"/>
                        <a:t>Relational</a:t>
                      </a:r>
                      <a:endParaRPr lang="en-GB" sz="2000" dirty="0"/>
                    </a:p>
                  </a:txBody>
                  <a:tcPr/>
                </a:tc>
                <a:tc>
                  <a:txBody>
                    <a:bodyPr/>
                    <a:lstStyle/>
                    <a:p>
                      <a:r>
                        <a:rPr lang="en-GB" sz="2000" dirty="0" smtClean="0"/>
                        <a:t>Key/Value</a:t>
                      </a:r>
                      <a:endParaRPr lang="en-GB" sz="2000" dirty="0"/>
                    </a:p>
                  </a:txBody>
                  <a:tcPr/>
                </a:tc>
                <a:tc>
                  <a:txBody>
                    <a:bodyPr/>
                    <a:lstStyle/>
                    <a:p>
                      <a:r>
                        <a:rPr lang="en-GB" sz="2000" dirty="0" smtClean="0"/>
                        <a:t>Column Store</a:t>
                      </a:r>
                      <a:endParaRPr lang="en-GB" sz="2000" dirty="0"/>
                    </a:p>
                  </a:txBody>
                  <a:tcPr/>
                </a:tc>
                <a:tc>
                  <a:txBody>
                    <a:bodyPr/>
                    <a:lstStyle/>
                    <a:p>
                      <a:r>
                        <a:rPr lang="en-GB" sz="2000" dirty="0" smtClean="0"/>
                        <a:t>Document</a:t>
                      </a:r>
                      <a:endParaRPr lang="en-GB" sz="2000" dirty="0"/>
                    </a:p>
                  </a:txBody>
                  <a:tcPr/>
                </a:tc>
                <a:tc>
                  <a:txBody>
                    <a:bodyPr/>
                    <a:lstStyle/>
                    <a:p>
                      <a:r>
                        <a:rPr lang="en-GB" sz="2000" dirty="0" smtClean="0"/>
                        <a:t>Graph</a:t>
                      </a:r>
                      <a:endParaRPr lang="en-GB" sz="2000" dirty="0"/>
                    </a:p>
                  </a:txBody>
                  <a:tcPr/>
                </a:tc>
              </a:tr>
              <a:tr h="370840">
                <a:tc>
                  <a:txBody>
                    <a:bodyPr/>
                    <a:lstStyle/>
                    <a:p>
                      <a:r>
                        <a:rPr lang="en-GB" sz="2000" dirty="0" smtClean="0"/>
                        <a:t>SQL Server</a:t>
                      </a:r>
                      <a:endParaRPr lang="en-GB" sz="2000" dirty="0"/>
                    </a:p>
                  </a:txBody>
                  <a:tcPr/>
                </a:tc>
                <a:tc>
                  <a:txBody>
                    <a:bodyPr/>
                    <a:lstStyle/>
                    <a:p>
                      <a:r>
                        <a:rPr lang="en-GB" sz="2000" dirty="0" smtClean="0"/>
                        <a:t>Dynamo</a:t>
                      </a:r>
                      <a:endParaRPr lang="en-GB" sz="2000" dirty="0"/>
                    </a:p>
                  </a:txBody>
                  <a:tcPr/>
                </a:tc>
                <a:tc>
                  <a:txBody>
                    <a:bodyPr/>
                    <a:lstStyle/>
                    <a:p>
                      <a:r>
                        <a:rPr lang="en-GB" sz="2000" dirty="0" smtClean="0"/>
                        <a:t>Cassandra</a:t>
                      </a:r>
                      <a:endParaRPr lang="en-GB" sz="2000" dirty="0"/>
                    </a:p>
                  </a:txBody>
                  <a:tcPr/>
                </a:tc>
                <a:tc>
                  <a:txBody>
                    <a:bodyPr/>
                    <a:lstStyle/>
                    <a:p>
                      <a:r>
                        <a:rPr lang="en-GB" sz="2000" dirty="0" smtClean="0"/>
                        <a:t>MongoDB</a:t>
                      </a:r>
                      <a:endParaRPr lang="en-GB" sz="2000" dirty="0"/>
                    </a:p>
                  </a:txBody>
                  <a:tcPr/>
                </a:tc>
                <a:tc>
                  <a:txBody>
                    <a:bodyPr/>
                    <a:lstStyle/>
                    <a:p>
                      <a:r>
                        <a:rPr lang="en-GB" sz="2000" dirty="0" smtClean="0"/>
                        <a:t>Allegro</a:t>
                      </a:r>
                      <a:endParaRPr lang="en-GB" sz="2000" dirty="0"/>
                    </a:p>
                  </a:txBody>
                  <a:tcPr/>
                </a:tc>
              </a:tr>
              <a:tr h="370840">
                <a:tc>
                  <a:txBody>
                    <a:bodyPr/>
                    <a:lstStyle/>
                    <a:p>
                      <a:r>
                        <a:rPr lang="en-GB" sz="2000" dirty="0" smtClean="0"/>
                        <a:t>Oracle</a:t>
                      </a:r>
                      <a:endParaRPr lang="en-GB" sz="2000" dirty="0"/>
                    </a:p>
                  </a:txBody>
                  <a:tcPr/>
                </a:tc>
                <a:tc>
                  <a:txBody>
                    <a:bodyPr/>
                    <a:lstStyle/>
                    <a:p>
                      <a:r>
                        <a:rPr lang="en-GB" sz="2000" dirty="0" err="1" smtClean="0"/>
                        <a:t>Redis</a:t>
                      </a:r>
                      <a:endParaRPr lang="en-GB" sz="2000" dirty="0"/>
                    </a:p>
                  </a:txBody>
                  <a:tcPr/>
                </a:tc>
                <a:tc>
                  <a:txBody>
                    <a:bodyPr/>
                    <a:lstStyle/>
                    <a:p>
                      <a:r>
                        <a:rPr lang="en-GB" sz="2000" dirty="0" smtClean="0"/>
                        <a:t>Druid</a:t>
                      </a:r>
                      <a:endParaRPr lang="en-GB" sz="2000" dirty="0"/>
                    </a:p>
                  </a:txBody>
                  <a:tcPr/>
                </a:tc>
                <a:tc>
                  <a:txBody>
                    <a:bodyPr/>
                    <a:lstStyle/>
                    <a:p>
                      <a:r>
                        <a:rPr lang="en-GB" sz="2000" dirty="0" err="1" smtClean="0"/>
                        <a:t>RavenDB</a:t>
                      </a:r>
                      <a:endParaRPr lang="en-GB" sz="2000" dirty="0"/>
                    </a:p>
                  </a:txBody>
                  <a:tcPr/>
                </a:tc>
                <a:tc>
                  <a:txBody>
                    <a:bodyPr/>
                    <a:lstStyle/>
                    <a:p>
                      <a:r>
                        <a:rPr lang="en-GB" sz="2000" dirty="0" smtClean="0"/>
                        <a:t>Neo4j</a:t>
                      </a:r>
                      <a:endParaRPr lang="en-GB" sz="2000" dirty="0"/>
                    </a:p>
                  </a:txBody>
                  <a:tcPr/>
                </a:tc>
              </a:tr>
              <a:tr h="370840">
                <a:tc>
                  <a:txBody>
                    <a:bodyPr/>
                    <a:lstStyle/>
                    <a:p>
                      <a:r>
                        <a:rPr lang="en-GB" sz="2000" dirty="0" smtClean="0"/>
                        <a:t>MySQL</a:t>
                      </a:r>
                    </a:p>
                  </a:txBody>
                  <a:tcPr/>
                </a:tc>
                <a:tc>
                  <a:txBody>
                    <a:bodyPr/>
                    <a:lstStyle/>
                    <a:p>
                      <a:r>
                        <a:rPr lang="en-GB" sz="2000" dirty="0" err="1" smtClean="0"/>
                        <a:t>Riak</a:t>
                      </a:r>
                      <a:endParaRPr lang="en-GB" sz="2000" dirty="0"/>
                    </a:p>
                  </a:txBody>
                  <a:tcPr/>
                </a:tc>
                <a:tc>
                  <a:txBody>
                    <a:bodyPr/>
                    <a:lstStyle/>
                    <a:p>
                      <a:r>
                        <a:rPr lang="en-GB" sz="2000" dirty="0" err="1" smtClean="0"/>
                        <a:t>HBase</a:t>
                      </a:r>
                      <a:endParaRPr lang="en-GB" sz="2000" dirty="0"/>
                    </a:p>
                  </a:txBody>
                  <a:tcPr/>
                </a:tc>
                <a:tc>
                  <a:txBody>
                    <a:bodyPr/>
                    <a:lstStyle/>
                    <a:p>
                      <a:r>
                        <a:rPr lang="en-GB" sz="2000" dirty="0" err="1" smtClean="0"/>
                        <a:t>CouchDB</a:t>
                      </a:r>
                      <a:endParaRPr lang="en-GB" sz="2000" dirty="0"/>
                    </a:p>
                  </a:txBody>
                  <a:tcPr/>
                </a:tc>
                <a:tc>
                  <a:txBody>
                    <a:bodyPr/>
                    <a:lstStyle/>
                    <a:p>
                      <a:r>
                        <a:rPr lang="en-GB" sz="2000" dirty="0" err="1" smtClean="0"/>
                        <a:t>OrientDB</a:t>
                      </a:r>
                      <a:endParaRPr lang="en-GB" sz="2000" dirty="0"/>
                    </a:p>
                  </a:txBody>
                  <a:tcPr/>
                </a:tc>
              </a:tr>
              <a:tr h="370840">
                <a:tc>
                  <a:txBody>
                    <a:bodyPr/>
                    <a:lstStyle/>
                    <a:p>
                      <a:r>
                        <a:rPr lang="en-GB" sz="2000" dirty="0" smtClean="0"/>
                        <a:t>SQLite</a:t>
                      </a:r>
                      <a:endParaRPr lang="en-GB" sz="2000" dirty="0"/>
                    </a:p>
                  </a:txBody>
                  <a:tcPr/>
                </a:tc>
                <a:tc>
                  <a:txBody>
                    <a:bodyPr/>
                    <a:lstStyle/>
                    <a:p>
                      <a:r>
                        <a:rPr lang="en-GB" sz="2000" dirty="0" err="1" smtClean="0"/>
                        <a:t>Aerospike</a:t>
                      </a:r>
                      <a:endParaRPr lang="en-GB" sz="2000" dirty="0"/>
                    </a:p>
                  </a:txBody>
                  <a:tcPr/>
                </a:tc>
                <a:tc>
                  <a:txBody>
                    <a:bodyPr/>
                    <a:lstStyle/>
                    <a:p>
                      <a:endParaRPr lang="en-GB" sz="2000" dirty="0"/>
                    </a:p>
                  </a:txBody>
                  <a:tcPr/>
                </a:tc>
                <a:tc>
                  <a:txBody>
                    <a:bodyPr/>
                    <a:lstStyle/>
                    <a:p>
                      <a:r>
                        <a:rPr lang="en-GB" sz="2000" dirty="0" err="1" smtClean="0"/>
                        <a:t>RethinkDB</a:t>
                      </a:r>
                      <a:endParaRPr lang="en-GB" sz="2000" dirty="0"/>
                    </a:p>
                  </a:txBody>
                  <a:tcPr/>
                </a:tc>
                <a:tc>
                  <a:txBody>
                    <a:bodyPr/>
                    <a:lstStyle/>
                    <a:p>
                      <a:r>
                        <a:rPr lang="en-GB" sz="2000" dirty="0" err="1" smtClean="0"/>
                        <a:t>StarDog</a:t>
                      </a:r>
                      <a:endParaRPr lang="en-GB" sz="2000" dirty="0"/>
                    </a:p>
                  </a:txBody>
                  <a:tcPr/>
                </a:tc>
              </a:tr>
              <a:tr h="370840">
                <a:tc>
                  <a:txBody>
                    <a:bodyPr/>
                    <a:lstStyle/>
                    <a:p>
                      <a:r>
                        <a:rPr lang="en-GB" sz="2000" dirty="0" err="1" smtClean="0"/>
                        <a:t>Postgres</a:t>
                      </a:r>
                      <a:endParaRPr lang="en-GB" sz="2000" dirty="0"/>
                    </a:p>
                  </a:txBody>
                  <a:tcPr/>
                </a:tc>
                <a:tc>
                  <a:txBody>
                    <a:bodyPr/>
                    <a:lstStyle/>
                    <a:p>
                      <a:endParaRPr lang="en-GB" sz="2000"/>
                    </a:p>
                  </a:txBody>
                  <a:tcPr/>
                </a:tc>
                <a:tc>
                  <a:txBody>
                    <a:bodyPr/>
                    <a:lstStyle/>
                    <a:p>
                      <a:endParaRPr lang="en-GB" sz="2000"/>
                    </a:p>
                  </a:txBody>
                  <a:tcPr/>
                </a:tc>
                <a:tc>
                  <a:txBody>
                    <a:bodyPr/>
                    <a:lstStyle/>
                    <a:p>
                      <a:endParaRPr lang="en-GB" sz="2000"/>
                    </a:p>
                  </a:txBody>
                  <a:tcPr/>
                </a:tc>
                <a:tc>
                  <a:txBody>
                    <a:bodyPr/>
                    <a:lstStyle/>
                    <a:p>
                      <a:endParaRPr lang="en-GB" sz="2000" dirty="0"/>
                    </a:p>
                  </a:txBody>
                  <a:tcPr/>
                </a:tc>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5416" y="4797152"/>
            <a:ext cx="1440000" cy="14400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928" y="4797152"/>
            <a:ext cx="1440000" cy="14400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2000" y="4797152"/>
            <a:ext cx="1440000" cy="1440000"/>
          </a:xfrm>
          <a:prstGeom prst="rect">
            <a:avLst/>
          </a:prstGeom>
        </p:spPr>
      </p:pic>
    </p:spTree>
    <p:extLst>
      <p:ext uri="{BB962C8B-B14F-4D97-AF65-F5344CB8AC3E}">
        <p14:creationId xmlns:p14="http://schemas.microsoft.com/office/powerpoint/2010/main" val="10181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5194</TotalTime>
  <Words>4133</Words>
  <Application>Microsoft Office PowerPoint</Application>
  <PresentationFormat>On-screen Show (4:3)</PresentationFormat>
  <Paragraphs>336</Paragraphs>
  <Slides>27</Slides>
  <Notes>26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Calibri Light</vt:lpstr>
      <vt:lpstr>Georgia</vt:lpstr>
      <vt:lpstr>News Cycle</vt:lpstr>
      <vt:lpstr>Wingdings</vt:lpstr>
      <vt:lpstr>Office Theme</vt:lpstr>
      <vt:lpstr>Master</vt:lpstr>
      <vt:lpstr>PowerPoint Presentation</vt:lpstr>
      <vt:lpstr>PowerPoint Presentation</vt:lpstr>
      <vt:lpstr>What is Azure</vt:lpstr>
      <vt:lpstr>Hosting your App</vt:lpstr>
      <vt:lpstr>Azure WebApps</vt:lpstr>
      <vt:lpstr>Azure Web Roles</vt:lpstr>
      <vt:lpstr>Web Apps vs Web Roles</vt:lpstr>
      <vt:lpstr>Data Storage</vt:lpstr>
      <vt:lpstr>Data Storage</vt:lpstr>
      <vt:lpstr>Azure SQL</vt:lpstr>
      <vt:lpstr>Azure SQL</vt:lpstr>
      <vt:lpstr>Azure SQL - Scale</vt:lpstr>
      <vt:lpstr>DocumentDB</vt:lpstr>
      <vt:lpstr>Querying Documents</vt:lpstr>
      <vt:lpstr>Querying Documents</vt:lpstr>
      <vt:lpstr>Azure Table Storage</vt:lpstr>
      <vt:lpstr>Table Design</vt:lpstr>
      <vt:lpstr>PowerPoint Presentation</vt:lpstr>
      <vt:lpstr>Queues</vt:lpstr>
      <vt:lpstr>Azure Queues</vt:lpstr>
      <vt:lpstr>Azure Service Bus</vt:lpstr>
      <vt:lpstr>Background Tasks</vt:lpstr>
      <vt:lpstr>What are WebJobs?</vt:lpstr>
      <vt:lpstr>Worker Roles</vt:lpstr>
      <vt:lpstr>Worker Roles</vt:lpstr>
      <vt:lpstr>Worker Roles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Tasker</dc:creator>
  <cp:lastModifiedBy>Richard Tasker</cp:lastModifiedBy>
  <cp:revision>293</cp:revision>
  <dcterms:created xsi:type="dcterms:W3CDTF">2015-06-30T18:38:15Z</dcterms:created>
  <dcterms:modified xsi:type="dcterms:W3CDTF">2015-10-19T21:06:34Z</dcterms:modified>
</cp:coreProperties>
</file>