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623C"/>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cap="all" baseline="0">
                <a:solidFill>
                  <a:srgbClr val="CB623C"/>
                </a:solidFill>
                <a:latin typeface="News Cycle" panose="02000503000000000000" pitchFamily="2" charset="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Tree>
    <p:extLst>
      <p:ext uri="{BB962C8B-B14F-4D97-AF65-F5344CB8AC3E}">
        <p14:creationId xmlns:p14="http://schemas.microsoft.com/office/powerpoint/2010/main" val="447508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616861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126038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Titl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Box 2"/>
          <p:cNvSpPr txBox="1"/>
          <p:nvPr userDrawn="1"/>
        </p:nvSpPr>
        <p:spPr>
          <a:xfrm>
            <a:off x="1524000" y="1045252"/>
            <a:ext cx="9144000" cy="861774"/>
          </a:xfrm>
          <a:prstGeom prst="rect">
            <a:avLst/>
          </a:prstGeom>
          <a:noFill/>
        </p:spPr>
        <p:txBody>
          <a:bodyPr wrap="square" rtlCol="0" anchor="ctr">
            <a:spAutoFit/>
          </a:bodyPr>
          <a:lstStyle/>
          <a:p>
            <a:pPr algn="ctr"/>
            <a:r>
              <a:rPr lang="en-GB" sz="2000" dirty="0">
                <a:solidFill>
                  <a:srgbClr val="737373"/>
                </a:solidFill>
                <a:latin typeface="News Cycle" panose="02000503000000000000" pitchFamily="2" charset="2"/>
              </a:rPr>
              <a:t>Presented By</a:t>
            </a:r>
          </a:p>
          <a:p>
            <a:pPr algn="ctr"/>
            <a:r>
              <a:rPr lang="en-GB" sz="3000" cap="all" dirty="0">
                <a:solidFill>
                  <a:srgbClr val="737373"/>
                </a:solidFill>
                <a:latin typeface="News Cycle" panose="02000503000000000000" pitchFamily="2" charset="2"/>
              </a:rPr>
              <a:t>Richard </a:t>
            </a:r>
            <a:r>
              <a:rPr lang="en-GB" sz="3000" cap="all" dirty="0">
                <a:solidFill>
                  <a:srgbClr val="CB623C"/>
                </a:solidFill>
                <a:latin typeface="News Cycle" panose="02000503000000000000" pitchFamily="2" charset="2"/>
              </a:rPr>
              <a:t>Tasker</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82817" y="2386171"/>
            <a:ext cx="2141909" cy="2141909"/>
          </a:xfrm>
          <a:prstGeom prst="rect">
            <a:avLst/>
          </a:prstGeom>
        </p:spPr>
      </p:pic>
      <p:sp>
        <p:nvSpPr>
          <p:cNvPr id="5" name="TextBox 4"/>
          <p:cNvSpPr txBox="1"/>
          <p:nvPr userDrawn="1"/>
        </p:nvSpPr>
        <p:spPr>
          <a:xfrm>
            <a:off x="1524000" y="5007225"/>
            <a:ext cx="9144000" cy="1477328"/>
          </a:xfrm>
          <a:prstGeom prst="rect">
            <a:avLst/>
          </a:prstGeom>
          <a:noFill/>
        </p:spPr>
        <p:txBody>
          <a:bodyPr wrap="square" rtlCol="0" anchor="ctr">
            <a:spAutoFit/>
          </a:bodyPr>
          <a:lstStyle/>
          <a:p>
            <a:pPr algn="ctr">
              <a:lnSpc>
                <a:spcPct val="150000"/>
              </a:lnSpc>
            </a:pPr>
            <a:r>
              <a:rPr lang="en-GB" sz="2000" dirty="0">
                <a:solidFill>
                  <a:srgbClr val="737373"/>
                </a:solidFill>
                <a:latin typeface="Georgia" panose="02040502050405020303" pitchFamily="18" charset="0"/>
              </a:rPr>
              <a:t>twitter: </a:t>
            </a:r>
            <a:r>
              <a:rPr lang="en-GB" sz="2000" dirty="0">
                <a:solidFill>
                  <a:srgbClr val="CB623C"/>
                </a:solidFill>
                <a:latin typeface="News Cycle" panose="02000503000000000000" pitchFamily="2" charset="2"/>
              </a:rPr>
              <a:t>@</a:t>
            </a:r>
            <a:r>
              <a:rPr lang="en-GB" sz="2000" dirty="0" err="1">
                <a:solidFill>
                  <a:srgbClr val="CB623C"/>
                </a:solidFill>
                <a:latin typeface="News Cycle" panose="02000503000000000000" pitchFamily="2" charset="2"/>
              </a:rPr>
              <a:t>ritasker</a:t>
            </a:r>
            <a:endParaRPr lang="en-GB" sz="2000" dirty="0">
              <a:solidFill>
                <a:srgbClr val="CB623C"/>
              </a:solidFill>
              <a:latin typeface="News Cycle" panose="02000503000000000000" pitchFamily="2" charset="2"/>
            </a:endParaRPr>
          </a:p>
          <a:p>
            <a:pPr algn="ctr">
              <a:lnSpc>
                <a:spcPct val="150000"/>
              </a:lnSpc>
            </a:pPr>
            <a:r>
              <a:rPr lang="en-GB" sz="2000" dirty="0">
                <a:solidFill>
                  <a:srgbClr val="737373"/>
                </a:solidFill>
                <a:latin typeface="Georgia" panose="02040502050405020303" pitchFamily="18" charset="0"/>
              </a:rPr>
              <a:t>email: </a:t>
            </a:r>
            <a:r>
              <a:rPr lang="en-GB" sz="2000" dirty="0">
                <a:solidFill>
                  <a:srgbClr val="CB623C"/>
                </a:solidFill>
                <a:latin typeface="News Cycle" panose="02000503000000000000" pitchFamily="2" charset="2"/>
              </a:rPr>
              <a:t>ritasker8t2@gmail.com</a:t>
            </a:r>
          </a:p>
          <a:p>
            <a:pPr algn="ctr">
              <a:lnSpc>
                <a:spcPct val="150000"/>
              </a:lnSpc>
            </a:pPr>
            <a:r>
              <a:rPr lang="en-GB" sz="2000" dirty="0">
                <a:solidFill>
                  <a:srgbClr val="737373"/>
                </a:solidFill>
                <a:latin typeface="Georgia" panose="02040502050405020303" pitchFamily="18" charset="0"/>
              </a:rPr>
              <a:t>blog: </a:t>
            </a:r>
            <a:r>
              <a:rPr lang="en-GB" sz="2000" dirty="0">
                <a:solidFill>
                  <a:srgbClr val="CB623C"/>
                </a:solidFill>
                <a:latin typeface="News Cycle" panose="02000503000000000000" pitchFamily="2" charset="2"/>
              </a:rPr>
              <a:t>richardtasker.co.uk</a:t>
            </a:r>
          </a:p>
        </p:txBody>
      </p:sp>
    </p:spTree>
    <p:extLst>
      <p:ext uri="{BB962C8B-B14F-4D97-AF65-F5344CB8AC3E}">
        <p14:creationId xmlns:p14="http://schemas.microsoft.com/office/powerpoint/2010/main" val="3427957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Thank You</a:t>
            </a:r>
            <a:endParaRPr lang="en-GB" dirty="0"/>
          </a:p>
        </p:txBody>
      </p:sp>
      <p:sp>
        <p:nvSpPr>
          <p:cNvPr id="3" name="TextBox 2"/>
          <p:cNvSpPr txBox="1"/>
          <p:nvPr userDrawn="1"/>
        </p:nvSpPr>
        <p:spPr>
          <a:xfrm>
            <a:off x="1524000" y="1045252"/>
            <a:ext cx="9144000" cy="861774"/>
          </a:xfrm>
          <a:prstGeom prst="rect">
            <a:avLst/>
          </a:prstGeom>
          <a:noFill/>
        </p:spPr>
        <p:txBody>
          <a:bodyPr wrap="square" rtlCol="0" anchor="ctr">
            <a:spAutoFit/>
          </a:bodyPr>
          <a:lstStyle/>
          <a:p>
            <a:pPr algn="ctr"/>
            <a:r>
              <a:rPr lang="en-GB" sz="2000" dirty="0">
                <a:solidFill>
                  <a:srgbClr val="737373"/>
                </a:solidFill>
                <a:latin typeface="News Cycle" panose="02000503000000000000" pitchFamily="2" charset="2"/>
              </a:rPr>
              <a:t>Presented By</a:t>
            </a:r>
          </a:p>
          <a:p>
            <a:pPr algn="ctr"/>
            <a:r>
              <a:rPr lang="en-GB" sz="3000" cap="all" dirty="0">
                <a:solidFill>
                  <a:srgbClr val="737373"/>
                </a:solidFill>
                <a:latin typeface="News Cycle" panose="02000503000000000000" pitchFamily="2" charset="2"/>
              </a:rPr>
              <a:t>Richard </a:t>
            </a:r>
            <a:r>
              <a:rPr lang="en-GB" sz="3000" cap="all" dirty="0">
                <a:solidFill>
                  <a:srgbClr val="CB623C"/>
                </a:solidFill>
                <a:latin typeface="News Cycle" panose="02000503000000000000" pitchFamily="2" charset="2"/>
              </a:rPr>
              <a:t>Tasker</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82817" y="2386171"/>
            <a:ext cx="2141909" cy="2141909"/>
          </a:xfrm>
          <a:prstGeom prst="rect">
            <a:avLst/>
          </a:prstGeom>
        </p:spPr>
      </p:pic>
      <p:sp>
        <p:nvSpPr>
          <p:cNvPr id="5" name="TextBox 4"/>
          <p:cNvSpPr txBox="1"/>
          <p:nvPr userDrawn="1"/>
        </p:nvSpPr>
        <p:spPr>
          <a:xfrm>
            <a:off x="1524000" y="5007225"/>
            <a:ext cx="9144000" cy="1477328"/>
          </a:xfrm>
          <a:prstGeom prst="rect">
            <a:avLst/>
          </a:prstGeom>
          <a:noFill/>
        </p:spPr>
        <p:txBody>
          <a:bodyPr wrap="square" rtlCol="0" anchor="ctr">
            <a:spAutoFit/>
          </a:bodyPr>
          <a:lstStyle/>
          <a:p>
            <a:pPr algn="ctr">
              <a:lnSpc>
                <a:spcPct val="150000"/>
              </a:lnSpc>
            </a:pPr>
            <a:r>
              <a:rPr lang="en-GB" sz="2000" dirty="0">
                <a:solidFill>
                  <a:srgbClr val="737373"/>
                </a:solidFill>
                <a:latin typeface="Georgia" panose="02040502050405020303" pitchFamily="18" charset="0"/>
              </a:rPr>
              <a:t>twitter: </a:t>
            </a:r>
            <a:r>
              <a:rPr lang="en-GB" sz="2000" dirty="0">
                <a:solidFill>
                  <a:srgbClr val="CB623C"/>
                </a:solidFill>
                <a:latin typeface="News Cycle" panose="02000503000000000000" pitchFamily="2" charset="2"/>
              </a:rPr>
              <a:t>@</a:t>
            </a:r>
            <a:r>
              <a:rPr lang="en-GB" sz="2000" dirty="0" err="1">
                <a:solidFill>
                  <a:srgbClr val="CB623C"/>
                </a:solidFill>
                <a:latin typeface="News Cycle" panose="02000503000000000000" pitchFamily="2" charset="2"/>
              </a:rPr>
              <a:t>ritasker</a:t>
            </a:r>
            <a:endParaRPr lang="en-GB" sz="2000" dirty="0">
              <a:solidFill>
                <a:srgbClr val="CB623C"/>
              </a:solidFill>
              <a:latin typeface="News Cycle" panose="02000503000000000000" pitchFamily="2" charset="2"/>
            </a:endParaRPr>
          </a:p>
          <a:p>
            <a:pPr algn="ctr">
              <a:lnSpc>
                <a:spcPct val="150000"/>
              </a:lnSpc>
            </a:pPr>
            <a:r>
              <a:rPr lang="en-GB" sz="2000" dirty="0">
                <a:solidFill>
                  <a:srgbClr val="737373"/>
                </a:solidFill>
                <a:latin typeface="Georgia" panose="02040502050405020303" pitchFamily="18" charset="0"/>
              </a:rPr>
              <a:t>email: </a:t>
            </a:r>
            <a:r>
              <a:rPr lang="en-GB" sz="2000" dirty="0">
                <a:solidFill>
                  <a:srgbClr val="CB623C"/>
                </a:solidFill>
                <a:latin typeface="News Cycle" panose="02000503000000000000" pitchFamily="2" charset="2"/>
              </a:rPr>
              <a:t>ritasker8t2@gmail.com</a:t>
            </a:r>
          </a:p>
          <a:p>
            <a:pPr algn="ctr">
              <a:lnSpc>
                <a:spcPct val="150000"/>
              </a:lnSpc>
            </a:pPr>
            <a:r>
              <a:rPr lang="en-GB" sz="2000" dirty="0">
                <a:solidFill>
                  <a:srgbClr val="737373"/>
                </a:solidFill>
                <a:latin typeface="Georgia" panose="02040502050405020303" pitchFamily="18" charset="0"/>
              </a:rPr>
              <a:t>blog: </a:t>
            </a:r>
            <a:r>
              <a:rPr lang="en-GB" sz="2000" dirty="0">
                <a:solidFill>
                  <a:srgbClr val="CB623C"/>
                </a:solidFill>
                <a:latin typeface="News Cycle" panose="02000503000000000000" pitchFamily="2" charset="2"/>
              </a:rPr>
              <a:t>richardtasker.co.uk</a:t>
            </a:r>
          </a:p>
        </p:txBody>
      </p:sp>
    </p:spTree>
    <p:extLst>
      <p:ext uri="{BB962C8B-B14F-4D97-AF65-F5344CB8AC3E}">
        <p14:creationId xmlns:p14="http://schemas.microsoft.com/office/powerpoint/2010/main" val="4154624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36294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645245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80521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05459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724051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4877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174431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506098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26000"/>
            <a:ext cx="12192000" cy="701731"/>
          </a:xfrm>
          <a:prstGeom prst="rect">
            <a:avLst/>
          </a:prstGeom>
          <a:blipFill dpi="0" rotWithShape="1">
            <a:blip r:embed="rId16"/>
            <a:srcRect/>
            <a:tile tx="0" ty="0" sx="100000" sy="100000" flip="none" algn="tl"/>
          </a:blipFill>
        </p:spPr>
        <p:txBody>
          <a:bodyPr vert="horz" lIns="91440" tIns="45720" rIns="91440" bIns="45720" rtlCol="0" anchor="ctr" anchorCtr="1">
            <a:spAutoFit/>
          </a:bodyPr>
          <a:lstStyle/>
          <a:p>
            <a:r>
              <a:rPr lang="en-US" dirty="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226964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cap="all" baseline="0">
          <a:solidFill>
            <a:schemeClr val="bg1">
              <a:lumMod val="95000"/>
            </a:schemeClr>
          </a:solidFill>
          <a:effectLst>
            <a:outerShdw blurRad="38100" dist="38100" algn="tl">
              <a:srgbClr val="000000">
                <a:alpha val="10000"/>
              </a:srgbClr>
            </a:outerShdw>
          </a:effectLst>
          <a:latin typeface="News Cycle" panose="02000503000000000000" pitchFamily="2" charset="2"/>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737373"/>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737373"/>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737373"/>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737373"/>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737373"/>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windowsondevices.com/"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2346"/>
            <a:ext cx="12192000" cy="709040"/>
          </a:xfrm>
        </p:spPr>
        <p:txBody>
          <a:bodyPr anchor="ctr" anchorCtr="1"/>
          <a:lstStyle/>
          <a:p>
            <a:r>
              <a:rPr lang="en-GB" dirty="0"/>
              <a:t>Windows on The Raspberry Pi</a:t>
            </a:r>
          </a:p>
        </p:txBody>
      </p:sp>
    </p:spTree>
    <p:extLst>
      <p:ext uri="{BB962C8B-B14F-4D97-AF65-F5344CB8AC3E}">
        <p14:creationId xmlns:p14="http://schemas.microsoft.com/office/powerpoint/2010/main" val="3248715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9233" y="318782"/>
            <a:ext cx="10654018" cy="923330"/>
          </a:xfrm>
          <a:prstGeom prst="rect">
            <a:avLst/>
          </a:prstGeom>
          <a:noFill/>
        </p:spPr>
        <p:txBody>
          <a:bodyPr wrap="square" rtlCol="0">
            <a:spAutoFit/>
          </a:bodyPr>
          <a:lstStyle/>
          <a:p>
            <a:r>
              <a:rPr lang="en-GB" dirty="0"/>
              <a:t>The </a:t>
            </a:r>
            <a:r>
              <a:rPr lang="en-GB" dirty="0" err="1"/>
              <a:t>RPi</a:t>
            </a:r>
            <a:r>
              <a:rPr lang="en-GB" dirty="0"/>
              <a:t> has one additional input and output, the Ethernet port.</a:t>
            </a:r>
          </a:p>
          <a:p>
            <a:endParaRPr lang="en-GB" dirty="0"/>
          </a:p>
          <a:p>
            <a:r>
              <a:rPr lang="en-GB" dirty="0"/>
              <a:t>The Ethernet port give the </a:t>
            </a:r>
            <a:r>
              <a:rPr lang="en-GB" dirty="0" err="1"/>
              <a:t>RPi</a:t>
            </a:r>
            <a:r>
              <a:rPr lang="en-GB" dirty="0"/>
              <a:t> the ability to send and receive messages to and from anywhere in the </a:t>
            </a:r>
            <a:r>
              <a:rPr lang="en-GB"/>
              <a:t>world.</a:t>
            </a:r>
            <a:endParaRPr lang="en-GB" dirty="0"/>
          </a:p>
        </p:txBody>
      </p:sp>
    </p:spTree>
    <p:extLst>
      <p:ext uri="{BB962C8B-B14F-4D97-AF65-F5344CB8AC3E}">
        <p14:creationId xmlns:p14="http://schemas.microsoft.com/office/powerpoint/2010/main" val="2201664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62065" y="979714"/>
            <a:ext cx="8117633" cy="3693319"/>
          </a:xfrm>
          <a:prstGeom prst="rect">
            <a:avLst/>
          </a:prstGeom>
          <a:noFill/>
        </p:spPr>
        <p:txBody>
          <a:bodyPr wrap="square" rtlCol="0">
            <a:spAutoFit/>
          </a:bodyPr>
          <a:lstStyle/>
          <a:p>
            <a:r>
              <a:rPr lang="en-GB" u="sng" dirty="0"/>
              <a:t>About the Raspberry Pi</a:t>
            </a:r>
            <a:endParaRPr lang="en-GB" dirty="0"/>
          </a:p>
          <a:p>
            <a:endParaRPr lang="en-GB" u="sng" dirty="0"/>
          </a:p>
          <a:p>
            <a:r>
              <a:rPr lang="en-GB" dirty="0"/>
              <a:t>Released in February 2012 the Raspberry Pi is a credit card sized computer that has enabled people of all ages to learn programming and get into computing.</a:t>
            </a:r>
          </a:p>
          <a:p>
            <a:endParaRPr lang="en-GB" dirty="0"/>
          </a:p>
          <a:p>
            <a:r>
              <a:rPr lang="en-GB" dirty="0"/>
              <a:t>This compact device is capable of doing everything you would expect from a desktop, from browsing the internet to playing games. But unlike regular computers the Raspberry Pi can be used to interact with the outside world.</a:t>
            </a:r>
          </a:p>
          <a:p>
            <a:r>
              <a:rPr lang="en-GB" dirty="0"/>
              <a:t>The Raspberry Pi has been used to build robots, record weather information and power twitter pet feeders.</a:t>
            </a:r>
          </a:p>
          <a:p>
            <a:endParaRPr lang="en-GB" dirty="0"/>
          </a:p>
          <a:p>
            <a:r>
              <a:rPr lang="en-GB" dirty="0"/>
              <a:t>To start using the Raspberry Pi you will also need to a monitor (with HDMI input), a USB keyboard and mouse and a 5v USB </a:t>
            </a:r>
            <a:r>
              <a:rPr lang="en-GB" dirty="0" err="1"/>
              <a:t>mirco</a:t>
            </a:r>
            <a:r>
              <a:rPr lang="en-GB" dirty="0"/>
              <a:t> power supply.</a:t>
            </a:r>
          </a:p>
        </p:txBody>
      </p:sp>
    </p:spTree>
    <p:extLst>
      <p:ext uri="{BB962C8B-B14F-4D97-AF65-F5344CB8AC3E}">
        <p14:creationId xmlns:p14="http://schemas.microsoft.com/office/powerpoint/2010/main" val="2259301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8381" y="700428"/>
            <a:ext cx="8295238" cy="5457143"/>
          </a:xfrm>
          <a:prstGeom prst="rect">
            <a:avLst/>
          </a:prstGeom>
        </p:spPr>
      </p:pic>
      <p:sp>
        <p:nvSpPr>
          <p:cNvPr id="3" name="TextBox 2"/>
          <p:cNvSpPr txBox="1"/>
          <p:nvPr/>
        </p:nvSpPr>
        <p:spPr>
          <a:xfrm>
            <a:off x="1635853" y="167780"/>
            <a:ext cx="8514826" cy="369332"/>
          </a:xfrm>
          <a:prstGeom prst="rect">
            <a:avLst/>
          </a:prstGeom>
          <a:noFill/>
        </p:spPr>
        <p:txBody>
          <a:bodyPr wrap="square" rtlCol="0">
            <a:spAutoFit/>
          </a:bodyPr>
          <a:lstStyle/>
          <a:p>
            <a:r>
              <a:rPr lang="en-GB" dirty="0"/>
              <a:t>Tour of the board</a:t>
            </a:r>
          </a:p>
        </p:txBody>
      </p:sp>
    </p:spTree>
    <p:extLst>
      <p:ext uri="{BB962C8B-B14F-4D97-AF65-F5344CB8AC3E}">
        <p14:creationId xmlns:p14="http://schemas.microsoft.com/office/powerpoint/2010/main" val="133088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00294" y="260059"/>
            <a:ext cx="10255212" cy="5632311"/>
          </a:xfrm>
          <a:prstGeom prst="rect">
            <a:avLst/>
          </a:prstGeom>
          <a:noFill/>
        </p:spPr>
        <p:txBody>
          <a:bodyPr wrap="square" rtlCol="0">
            <a:spAutoFit/>
          </a:bodyPr>
          <a:lstStyle/>
          <a:p>
            <a:r>
              <a:rPr lang="en-GB" u="sng" dirty="0"/>
              <a:t>Windows 10 </a:t>
            </a:r>
            <a:r>
              <a:rPr lang="en-GB" u="sng" dirty="0" err="1"/>
              <a:t>IoT</a:t>
            </a:r>
            <a:endParaRPr lang="en-GB" u="sng" dirty="0"/>
          </a:p>
          <a:p>
            <a:endParaRPr lang="en-GB" dirty="0"/>
          </a:p>
          <a:p>
            <a:r>
              <a:rPr lang="en-GB" dirty="0"/>
              <a:t>On the 30</a:t>
            </a:r>
            <a:r>
              <a:rPr lang="en-GB" baseline="30000" dirty="0"/>
              <a:t>th</a:t>
            </a:r>
            <a:r>
              <a:rPr lang="en-GB" dirty="0"/>
              <a:t> April 2015 Microsoft and the Raspberry Pi foundation announced the </a:t>
            </a:r>
            <a:r>
              <a:rPr lang="en-GB" dirty="0" err="1"/>
              <a:t>IoT</a:t>
            </a:r>
            <a:r>
              <a:rPr lang="en-GB" dirty="0"/>
              <a:t> edition of Windows 10 which can be installed on the </a:t>
            </a:r>
            <a:r>
              <a:rPr lang="en-GB" dirty="0" err="1"/>
              <a:t>RPi</a:t>
            </a:r>
            <a:r>
              <a:rPr lang="en-GB" dirty="0"/>
              <a:t>.</a:t>
            </a:r>
          </a:p>
          <a:p>
            <a:endParaRPr lang="en-GB" dirty="0"/>
          </a:p>
          <a:p>
            <a:r>
              <a:rPr lang="en-GB" u="sng" dirty="0"/>
              <a:t>Installation of Windows 10 </a:t>
            </a:r>
            <a:r>
              <a:rPr lang="en-GB" u="sng" dirty="0" err="1"/>
              <a:t>IoT</a:t>
            </a:r>
            <a:r>
              <a:rPr lang="en-GB" u="sng" dirty="0"/>
              <a:t> Core</a:t>
            </a:r>
            <a:endParaRPr lang="en-GB" dirty="0"/>
          </a:p>
          <a:p>
            <a:endParaRPr lang="en-GB" dirty="0"/>
          </a:p>
          <a:p>
            <a:r>
              <a:rPr lang="en-GB" dirty="0"/>
              <a:t>Video</a:t>
            </a:r>
          </a:p>
          <a:p>
            <a:endParaRPr lang="en-GB" dirty="0"/>
          </a:p>
          <a:p>
            <a:r>
              <a:rPr lang="en-GB" dirty="0"/>
              <a:t>The setup of Windows on the </a:t>
            </a:r>
            <a:r>
              <a:rPr lang="en-GB" dirty="0" err="1"/>
              <a:t>RPi</a:t>
            </a:r>
            <a:r>
              <a:rPr lang="en-GB" dirty="0"/>
              <a:t> has been made a lot easier since it was first introduced. </a:t>
            </a:r>
          </a:p>
          <a:p>
            <a:r>
              <a:rPr lang="en-GB" dirty="0"/>
              <a:t>Before you start you need to be running a fully licensed copy of Windows 10 on a PC.</a:t>
            </a:r>
          </a:p>
          <a:p>
            <a:endParaRPr lang="en-GB" dirty="0"/>
          </a:p>
          <a:p>
            <a:pPr marL="342900" indent="-342900">
              <a:buAutoNum type="arabicPeriod"/>
            </a:pPr>
            <a:r>
              <a:rPr lang="en-GB" dirty="0"/>
              <a:t>Head over to </a:t>
            </a:r>
            <a:r>
              <a:rPr lang="en-GB" dirty="0">
                <a:hlinkClick r:id="rId2"/>
              </a:rPr>
              <a:t>http://windowsondevices.com</a:t>
            </a:r>
            <a:r>
              <a:rPr lang="en-GB" dirty="0"/>
              <a:t> and click the “Get Started Now” button.</a:t>
            </a:r>
          </a:p>
          <a:p>
            <a:pPr marL="342900" indent="-342900">
              <a:buAutoNum type="arabicPeriod"/>
            </a:pPr>
            <a:r>
              <a:rPr lang="en-GB" dirty="0"/>
              <a:t>Download and install the Windows 10 </a:t>
            </a:r>
            <a:r>
              <a:rPr lang="en-GB" dirty="0" err="1"/>
              <a:t>IoT</a:t>
            </a:r>
            <a:r>
              <a:rPr lang="en-GB" dirty="0"/>
              <a:t> Core Dashboard.</a:t>
            </a:r>
          </a:p>
          <a:p>
            <a:pPr marL="342900" indent="-342900">
              <a:buAutoNum type="arabicPeriod"/>
            </a:pPr>
            <a:r>
              <a:rPr lang="en-GB" dirty="0"/>
              <a:t>Once installed launch the </a:t>
            </a:r>
            <a:r>
              <a:rPr lang="en-GB" dirty="0" err="1"/>
              <a:t>Iot</a:t>
            </a:r>
            <a:r>
              <a:rPr lang="en-GB" dirty="0"/>
              <a:t> Dashboard and click the “Set up a new device” button.</a:t>
            </a:r>
          </a:p>
          <a:p>
            <a:pPr marL="342900" indent="-342900">
              <a:buAutoNum type="arabicPeriod"/>
            </a:pPr>
            <a:r>
              <a:rPr lang="en-GB" dirty="0"/>
              <a:t>Select the “Raspberry Pi 2” option from the Device Type menu (if you are setup a </a:t>
            </a:r>
            <a:r>
              <a:rPr lang="en-GB" dirty="0" err="1"/>
              <a:t>RPi</a:t>
            </a:r>
            <a:r>
              <a:rPr lang="en-GB" dirty="0"/>
              <a:t> 3 will need to select custom and navigate to the image file).</a:t>
            </a:r>
          </a:p>
          <a:p>
            <a:pPr marL="342900" indent="-342900">
              <a:buAutoNum type="arabicPeriod"/>
            </a:pPr>
            <a:r>
              <a:rPr lang="en-GB" dirty="0"/>
              <a:t>If you haven’t already inserted your SD card then insert it now and select it from the Drive menu.</a:t>
            </a:r>
          </a:p>
          <a:p>
            <a:pPr marL="342900" indent="-342900">
              <a:buAutoNum type="arabicPeriod"/>
            </a:pPr>
            <a:r>
              <a:rPr lang="en-GB" dirty="0"/>
              <a:t>Finally accept the T&amp;Cs and click the “Download and install” button. And wait.</a:t>
            </a:r>
          </a:p>
          <a:p>
            <a:endParaRPr lang="en-GB" dirty="0"/>
          </a:p>
        </p:txBody>
      </p:sp>
    </p:spTree>
    <p:extLst>
      <p:ext uri="{BB962C8B-B14F-4D97-AF65-F5344CB8AC3E}">
        <p14:creationId xmlns:p14="http://schemas.microsoft.com/office/powerpoint/2010/main" val="1873265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34353" y="475129"/>
            <a:ext cx="9932894" cy="1754326"/>
          </a:xfrm>
          <a:prstGeom prst="rect">
            <a:avLst/>
          </a:prstGeom>
          <a:noFill/>
        </p:spPr>
        <p:txBody>
          <a:bodyPr wrap="square" rtlCol="0">
            <a:spAutoFit/>
          </a:bodyPr>
          <a:lstStyle/>
          <a:p>
            <a:r>
              <a:rPr lang="en-GB" dirty="0"/>
              <a:t>Setup and Configuration</a:t>
            </a:r>
          </a:p>
          <a:p>
            <a:endParaRPr lang="en-GB" dirty="0"/>
          </a:p>
          <a:p>
            <a:r>
              <a:rPr lang="en-GB" dirty="0"/>
              <a:t>Now the SD card has been flashed insert it into the </a:t>
            </a:r>
            <a:r>
              <a:rPr lang="en-GB" dirty="0" err="1"/>
              <a:t>RPi</a:t>
            </a:r>
            <a:r>
              <a:rPr lang="en-GB" dirty="0"/>
              <a:t> and power it on. The first boot will take several mins as the OS does its initial installation.</a:t>
            </a:r>
          </a:p>
          <a:p>
            <a:endParaRPr lang="en-GB" dirty="0"/>
          </a:p>
          <a:p>
            <a:r>
              <a:rPr lang="en-GB" dirty="0"/>
              <a:t>When you see the following screen, you now have Windows running on your </a:t>
            </a:r>
            <a:r>
              <a:rPr lang="en-GB" dirty="0" err="1"/>
              <a:t>RPi</a:t>
            </a:r>
            <a:r>
              <a:rPr lang="en-GB" dirty="0"/>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6952" y="2229455"/>
            <a:ext cx="3038095" cy="2628571"/>
          </a:xfrm>
          <a:prstGeom prst="rect">
            <a:avLst/>
          </a:prstGeom>
        </p:spPr>
      </p:pic>
      <p:sp>
        <p:nvSpPr>
          <p:cNvPr id="4" name="TextBox 3"/>
          <p:cNvSpPr txBox="1"/>
          <p:nvPr/>
        </p:nvSpPr>
        <p:spPr>
          <a:xfrm>
            <a:off x="1434353" y="4858026"/>
            <a:ext cx="10085294" cy="923330"/>
          </a:xfrm>
          <a:prstGeom prst="rect">
            <a:avLst/>
          </a:prstGeom>
          <a:noFill/>
        </p:spPr>
        <p:txBody>
          <a:bodyPr wrap="square" rtlCol="0">
            <a:spAutoFit/>
          </a:bodyPr>
          <a:lstStyle/>
          <a:p>
            <a:r>
              <a:rPr lang="en-GB" dirty="0"/>
              <a:t>On this screen you can see some system info like OS version, device name and IP address.</a:t>
            </a:r>
          </a:p>
          <a:p>
            <a:r>
              <a:rPr lang="en-GB" dirty="0"/>
              <a:t>Across the top is a menu that gives you access to tutorials and samples from the “windows on devices” website. Device settings and the power button on the left.</a:t>
            </a:r>
          </a:p>
        </p:txBody>
      </p:sp>
    </p:spTree>
    <p:extLst>
      <p:ext uri="{BB962C8B-B14F-4D97-AF65-F5344CB8AC3E}">
        <p14:creationId xmlns:p14="http://schemas.microsoft.com/office/powerpoint/2010/main" val="2830178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4753" y="313765"/>
            <a:ext cx="10945906" cy="4801314"/>
          </a:xfrm>
          <a:prstGeom prst="rect">
            <a:avLst/>
          </a:prstGeom>
          <a:noFill/>
        </p:spPr>
        <p:txBody>
          <a:bodyPr wrap="square" rtlCol="0">
            <a:spAutoFit/>
          </a:bodyPr>
          <a:lstStyle/>
          <a:p>
            <a:r>
              <a:rPr lang="en-GB" dirty="0"/>
              <a:t>You can connect to and configure your </a:t>
            </a:r>
            <a:r>
              <a:rPr lang="en-GB" dirty="0" err="1"/>
              <a:t>RPi</a:t>
            </a:r>
            <a:r>
              <a:rPr lang="en-GB" dirty="0"/>
              <a:t> a number of ways. (demo of all of these)</a:t>
            </a:r>
          </a:p>
          <a:p>
            <a:endParaRPr lang="en-GB" dirty="0"/>
          </a:p>
          <a:p>
            <a:pPr marL="342900" indent="-342900">
              <a:buAutoNum type="arabicPeriod"/>
            </a:pPr>
            <a:r>
              <a:rPr lang="en-GB" dirty="0" err="1"/>
              <a:t>Powershell</a:t>
            </a:r>
            <a:r>
              <a:rPr lang="en-GB" dirty="0"/>
              <a:t> via a </a:t>
            </a:r>
            <a:r>
              <a:rPr lang="en-GB" dirty="0" err="1"/>
              <a:t>PsSession</a:t>
            </a:r>
            <a:r>
              <a:rPr lang="en-GB" dirty="0"/>
              <a:t> command </a:t>
            </a:r>
          </a:p>
          <a:p>
            <a:pPr marL="342900" indent="-342900">
              <a:buAutoNum type="arabicPeriod"/>
            </a:pPr>
            <a:r>
              <a:rPr lang="en-GB" dirty="0"/>
              <a:t>The </a:t>
            </a:r>
            <a:r>
              <a:rPr lang="en-GB" dirty="0" err="1"/>
              <a:t>IoT</a:t>
            </a:r>
            <a:r>
              <a:rPr lang="en-GB" dirty="0"/>
              <a:t> Core Dashboard</a:t>
            </a:r>
          </a:p>
          <a:p>
            <a:pPr marL="342900" indent="-342900">
              <a:buAutoNum type="arabicPeriod"/>
            </a:pPr>
            <a:r>
              <a:rPr lang="en-GB" dirty="0"/>
              <a:t>The build in webpage (my fav as it has lots of info).</a:t>
            </a:r>
          </a:p>
          <a:p>
            <a:pPr marL="342900" indent="-342900">
              <a:buAutoNum type="arabicPeriod"/>
            </a:pPr>
            <a:endParaRPr lang="en-GB" dirty="0"/>
          </a:p>
          <a:p>
            <a:r>
              <a:rPr lang="en-GB" dirty="0"/>
              <a:t>You should change the default password at this point (do this via the website).</a:t>
            </a:r>
          </a:p>
          <a:p>
            <a:endParaRPr lang="en-GB" dirty="0"/>
          </a:p>
          <a:p>
            <a:r>
              <a:rPr lang="en-GB" u="sng" dirty="0"/>
              <a:t>Setting up Visual Studio</a:t>
            </a:r>
          </a:p>
          <a:p>
            <a:endParaRPr lang="en-GB" dirty="0"/>
          </a:p>
          <a:p>
            <a:r>
              <a:rPr lang="en-GB" dirty="0"/>
              <a:t>The project you will use to write apps for the </a:t>
            </a:r>
            <a:r>
              <a:rPr lang="en-GB" dirty="0" err="1"/>
              <a:t>RPi</a:t>
            </a:r>
            <a:r>
              <a:rPr lang="en-GB" dirty="0"/>
              <a:t> will be Universal  Windows Projects (UWP) and you will have to enable developer mode on your Windows 10 desktop.</a:t>
            </a:r>
          </a:p>
          <a:p>
            <a:endParaRPr lang="en-GB" dirty="0"/>
          </a:p>
          <a:p>
            <a:r>
              <a:rPr lang="en-GB" dirty="0"/>
              <a:t>Simply, go to Settings &gt; Update &amp; Security &gt; For Developers and select the “Developer Mode” option.</a:t>
            </a:r>
          </a:p>
          <a:p>
            <a:endParaRPr lang="en-GB" dirty="0"/>
          </a:p>
          <a:p>
            <a:r>
              <a:rPr lang="en-GB" dirty="0"/>
              <a:t>The MS </a:t>
            </a:r>
            <a:r>
              <a:rPr lang="en-GB" dirty="0" err="1"/>
              <a:t>IoT</a:t>
            </a:r>
            <a:r>
              <a:rPr lang="en-GB" dirty="0"/>
              <a:t> team have also provided a project template for building headless apps. You can get this from the Visual Studio Gallery by searching “Windows </a:t>
            </a:r>
            <a:r>
              <a:rPr lang="en-GB" dirty="0" err="1"/>
              <a:t>IoT</a:t>
            </a:r>
            <a:r>
              <a:rPr lang="en-GB" dirty="0"/>
              <a:t> Core Project Templates”.</a:t>
            </a:r>
          </a:p>
        </p:txBody>
      </p:sp>
    </p:spTree>
    <p:extLst>
      <p:ext uri="{BB962C8B-B14F-4D97-AF65-F5344CB8AC3E}">
        <p14:creationId xmlns:p14="http://schemas.microsoft.com/office/powerpoint/2010/main" val="1219656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5106" y="331694"/>
            <a:ext cx="10793506" cy="2031325"/>
          </a:xfrm>
          <a:prstGeom prst="rect">
            <a:avLst/>
          </a:prstGeom>
          <a:noFill/>
        </p:spPr>
        <p:txBody>
          <a:bodyPr wrap="square" rtlCol="0">
            <a:spAutoFit/>
          </a:bodyPr>
          <a:lstStyle/>
          <a:p>
            <a:r>
              <a:rPr lang="en-GB" dirty="0"/>
              <a:t>Hello, World! Demo</a:t>
            </a:r>
          </a:p>
          <a:p>
            <a:endParaRPr lang="en-GB" dirty="0"/>
          </a:p>
          <a:p>
            <a:r>
              <a:rPr lang="en-GB" dirty="0"/>
              <a:t>Create a new project</a:t>
            </a:r>
          </a:p>
          <a:p>
            <a:r>
              <a:rPr lang="en-GB" dirty="0"/>
              <a:t>Add the XMAL</a:t>
            </a:r>
          </a:p>
          <a:p>
            <a:r>
              <a:rPr lang="en-GB" dirty="0"/>
              <a:t>Debug, Run</a:t>
            </a:r>
          </a:p>
          <a:p>
            <a:r>
              <a:rPr lang="en-GB" dirty="0"/>
              <a:t>Deploy</a:t>
            </a:r>
          </a:p>
          <a:p>
            <a:r>
              <a:rPr lang="en-GB" dirty="0"/>
              <a:t>Start/stop from web portal</a:t>
            </a:r>
          </a:p>
        </p:txBody>
      </p:sp>
    </p:spTree>
    <p:extLst>
      <p:ext uri="{BB962C8B-B14F-4D97-AF65-F5344CB8AC3E}">
        <p14:creationId xmlns:p14="http://schemas.microsoft.com/office/powerpoint/2010/main" val="2139842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74376" y="493059"/>
            <a:ext cx="10103224" cy="4524315"/>
          </a:xfrm>
          <a:prstGeom prst="rect">
            <a:avLst/>
          </a:prstGeom>
          <a:noFill/>
        </p:spPr>
        <p:txBody>
          <a:bodyPr wrap="square" rtlCol="0">
            <a:spAutoFit/>
          </a:bodyPr>
          <a:lstStyle/>
          <a:p>
            <a:r>
              <a:rPr lang="en-GB" dirty="0"/>
              <a:t>Basic Input and Output</a:t>
            </a:r>
          </a:p>
          <a:p>
            <a:endParaRPr lang="en-GB" dirty="0"/>
          </a:p>
          <a:p>
            <a:r>
              <a:rPr lang="en-GB" dirty="0"/>
              <a:t>While the </a:t>
            </a:r>
            <a:r>
              <a:rPr lang="en-GB" dirty="0" err="1"/>
              <a:t>RPi</a:t>
            </a:r>
            <a:r>
              <a:rPr lang="en-GB" dirty="0"/>
              <a:t> is a very inexpensive computer there are a few things the distinguish it from a regular laptop or desktop. The main difference is that the </a:t>
            </a:r>
            <a:r>
              <a:rPr lang="en-GB" dirty="0" err="1"/>
              <a:t>RPi</a:t>
            </a:r>
            <a:r>
              <a:rPr lang="en-GB" dirty="0"/>
              <a:t> can be used directly in electronics projects because it has </a:t>
            </a:r>
            <a:r>
              <a:rPr lang="en-GB" b="1" dirty="0"/>
              <a:t>G</a:t>
            </a:r>
            <a:r>
              <a:rPr lang="en-GB" dirty="0"/>
              <a:t>eneral </a:t>
            </a:r>
            <a:r>
              <a:rPr lang="en-GB" b="1" dirty="0"/>
              <a:t>P</a:t>
            </a:r>
            <a:r>
              <a:rPr lang="en-GB" dirty="0"/>
              <a:t>urpose </a:t>
            </a:r>
            <a:r>
              <a:rPr lang="en-GB" b="1" dirty="0"/>
              <a:t>I</a:t>
            </a:r>
            <a:r>
              <a:rPr lang="en-GB" dirty="0"/>
              <a:t>nput and </a:t>
            </a:r>
            <a:r>
              <a:rPr lang="en-GB" b="1" dirty="0"/>
              <a:t>O</a:t>
            </a:r>
            <a:r>
              <a:rPr lang="en-GB" dirty="0"/>
              <a:t>utput or GPIO pins.</a:t>
            </a:r>
          </a:p>
          <a:p>
            <a:endParaRPr lang="en-GB" dirty="0"/>
          </a:p>
          <a:p>
            <a:r>
              <a:rPr lang="en-GB" dirty="0"/>
              <a:t>The GPIO pins can be used to access hardware such as LEDs, motors and relays, which are examples of outputs. Or read the status of button, switches and sensors such as light, temperature and proximity.</a:t>
            </a:r>
          </a:p>
          <a:p>
            <a:endParaRPr lang="en-GB" dirty="0"/>
          </a:p>
          <a:p>
            <a:r>
              <a:rPr lang="en-GB" u="sng" dirty="0"/>
              <a:t>Additional Electronics Equipment</a:t>
            </a:r>
          </a:p>
          <a:p>
            <a:endParaRPr lang="en-GB" dirty="0"/>
          </a:p>
          <a:p>
            <a:pPr marL="285750" indent="-285750">
              <a:buFont typeface="Arial" panose="020B0604020202020204" pitchFamily="34" charset="0"/>
              <a:buChar char="•"/>
            </a:pPr>
            <a:r>
              <a:rPr lang="en-GB" dirty="0"/>
              <a:t>Solderless breadboard – If you have never seen or used a breadboard…  </a:t>
            </a:r>
          </a:p>
          <a:p>
            <a:pPr marL="285750" indent="-285750">
              <a:buFont typeface="Arial" panose="020B0604020202020204" pitchFamily="34" charset="0"/>
              <a:buChar char="•"/>
            </a:pPr>
            <a:r>
              <a:rPr lang="en-GB" dirty="0"/>
              <a:t>Jumper wires</a:t>
            </a:r>
          </a:p>
          <a:p>
            <a:pPr marL="285750" indent="-285750">
              <a:buFont typeface="Arial" panose="020B0604020202020204" pitchFamily="34" charset="0"/>
              <a:buChar char="•"/>
            </a:pPr>
            <a:r>
              <a:rPr lang="en-GB" dirty="0"/>
              <a:t>Electronic components</a:t>
            </a:r>
          </a:p>
          <a:p>
            <a:pPr marL="285750" indent="-285750">
              <a:buFont typeface="Arial" panose="020B0604020202020204" pitchFamily="34" charset="0"/>
              <a:buChar char="•"/>
            </a:pPr>
            <a:endParaRPr lang="en-GB" dirty="0"/>
          </a:p>
          <a:p>
            <a:r>
              <a:rPr lang="en-GB" dirty="0"/>
              <a:t>A GPIO breakout board is not necessary but is quite useful.</a:t>
            </a:r>
          </a:p>
        </p:txBody>
      </p:sp>
    </p:spTree>
    <p:extLst>
      <p:ext uri="{BB962C8B-B14F-4D97-AF65-F5344CB8AC3E}">
        <p14:creationId xmlns:p14="http://schemas.microsoft.com/office/powerpoint/2010/main" val="3947642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74376" y="493059"/>
            <a:ext cx="10103224" cy="5909310"/>
          </a:xfrm>
          <a:prstGeom prst="rect">
            <a:avLst/>
          </a:prstGeom>
          <a:noFill/>
        </p:spPr>
        <p:txBody>
          <a:bodyPr wrap="square" rtlCol="0">
            <a:spAutoFit/>
          </a:bodyPr>
          <a:lstStyle/>
          <a:p>
            <a:r>
              <a:rPr lang="en-GB" dirty="0"/>
              <a:t>GPIO Pin Layout</a:t>
            </a:r>
          </a:p>
          <a:p>
            <a:endParaRPr lang="en-GB" dirty="0"/>
          </a:p>
          <a:p>
            <a:r>
              <a:rPr lang="en-GB" dirty="0"/>
              <a:t>17 GPIO …</a:t>
            </a:r>
          </a:p>
          <a:p>
            <a:endParaRPr lang="en-GB" dirty="0"/>
          </a:p>
          <a:p>
            <a:r>
              <a:rPr lang="en-GB" dirty="0"/>
              <a:t>ADC</a:t>
            </a:r>
          </a:p>
          <a:p>
            <a:endParaRPr lang="en-GB" dirty="0"/>
          </a:p>
          <a:p>
            <a:r>
              <a:rPr lang="en-GB" dirty="0" err="1"/>
              <a:t>RPi</a:t>
            </a:r>
            <a:r>
              <a:rPr lang="en-GB" dirty="0"/>
              <a:t> doesn’t come with a ADC. You will have to use an external one and connect it to the SPI ports.</a:t>
            </a:r>
          </a:p>
          <a:p>
            <a:r>
              <a:rPr lang="en-GB" dirty="0"/>
              <a:t>MCP3008 example.</a:t>
            </a:r>
          </a:p>
          <a:p>
            <a:endParaRPr lang="en-GB" dirty="0"/>
          </a:p>
          <a:p>
            <a:r>
              <a:rPr lang="en-GB" dirty="0"/>
              <a:t>PWM</a:t>
            </a:r>
          </a:p>
          <a:p>
            <a:endParaRPr lang="en-GB" dirty="0"/>
          </a:p>
          <a:p>
            <a:r>
              <a:rPr lang="en-GB" dirty="0"/>
              <a:t>While available on the </a:t>
            </a:r>
            <a:r>
              <a:rPr lang="en-GB" dirty="0" err="1"/>
              <a:t>RPi</a:t>
            </a:r>
            <a:r>
              <a:rPr lang="en-GB" dirty="0"/>
              <a:t>, MS haven’t implemented the drivers yet. So you will have to simulate it.</a:t>
            </a:r>
          </a:p>
          <a:p>
            <a:endParaRPr lang="en-GB" dirty="0"/>
          </a:p>
          <a:p>
            <a:r>
              <a:rPr lang="en-GB" dirty="0"/>
              <a:t>Theremin – Is a digital musical instrument.</a:t>
            </a:r>
          </a:p>
          <a:p>
            <a:endParaRPr lang="en-GB" dirty="0"/>
          </a:p>
          <a:p>
            <a:r>
              <a:rPr lang="en-GB" dirty="0"/>
              <a:t>Demo</a:t>
            </a:r>
          </a:p>
          <a:p>
            <a:endParaRPr lang="en-GB" dirty="0"/>
          </a:p>
          <a:p>
            <a:r>
              <a:rPr lang="en-GB" dirty="0"/>
              <a:t>Using a background task this time.</a:t>
            </a:r>
          </a:p>
          <a:p>
            <a:r>
              <a:rPr lang="en-GB" dirty="0"/>
              <a:t>Included a library from GitHub, for PWM simulation.</a:t>
            </a:r>
          </a:p>
          <a:p>
            <a:r>
              <a:rPr lang="en-GB" dirty="0"/>
              <a:t>Setup the SPI, setup PWM.</a:t>
            </a:r>
          </a:p>
          <a:p>
            <a:r>
              <a:rPr lang="en-GB" dirty="0"/>
              <a:t>Loop through reading the sensor, then changing the PWM signal.</a:t>
            </a:r>
          </a:p>
        </p:txBody>
      </p:sp>
    </p:spTree>
    <p:extLst>
      <p:ext uri="{BB962C8B-B14F-4D97-AF65-F5344CB8AC3E}">
        <p14:creationId xmlns:p14="http://schemas.microsoft.com/office/powerpoint/2010/main" val="1655801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2015.potx" id="{8CF74668-65F2-4B67-A0C9-12DA55432E8C}" vid="{4273F9F2-CD37-4597-BC45-60D8B7CF1632}"/>
    </a:ext>
  </a:extLst>
</a:theme>
</file>

<file path=docProps/app.xml><?xml version="1.0" encoding="utf-8"?>
<Properties xmlns="http://schemas.openxmlformats.org/officeDocument/2006/extended-properties" xmlns:vt="http://schemas.openxmlformats.org/officeDocument/2006/docPropsVTypes">
  <Template/>
  <TotalTime>4829</TotalTime>
  <Words>852</Words>
  <Application>Microsoft Office PowerPoint</Application>
  <PresentationFormat>Widescreen</PresentationFormat>
  <Paragraphs>93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Georgia</vt:lpstr>
      <vt:lpstr>News Cycle</vt:lpstr>
      <vt:lpstr>Office Theme</vt:lpstr>
      <vt:lpstr>Windows on The Raspberry Pi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Tasker</dc:creator>
  <cp:lastModifiedBy>Richard Tasker</cp:lastModifiedBy>
  <cp:revision>29</cp:revision>
  <dcterms:created xsi:type="dcterms:W3CDTF">2015-08-16T12:49:20Z</dcterms:created>
  <dcterms:modified xsi:type="dcterms:W3CDTF">2016-04-13T20:10:22Z</dcterms:modified>
</cp:coreProperties>
</file>