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CB6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10" d="100"/>
          <a:sy n="110" d="100"/>
        </p:scale>
        <p:origin x="168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59106"/>
            <a:ext cx="9144000" cy="15696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47625" cmpd="dbl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cap="all" dirty="0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Azure: The Good Parts</a:t>
            </a:r>
          </a:p>
          <a:p>
            <a:pPr algn="ctr"/>
            <a:r>
              <a:rPr lang="en-GB" sz="4800" b="1" cap="all" dirty="0" err="1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WebApps</a:t>
            </a:r>
            <a:endParaRPr lang="en-GB" sz="4800" b="1" cap="all" dirty="0">
              <a:solidFill>
                <a:schemeClr val="bg1"/>
              </a:solidFill>
              <a:effectLst>
                <a:outerShdw dist="38100" algn="tl">
                  <a:srgbClr val="000000">
                    <a:alpha val="10000"/>
                  </a:srgbClr>
                </a:outerShdw>
              </a:effectLst>
              <a:latin typeface="News Cycle" panose="02000503000000000000" pitchFamily="2" charset="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1861152"/>
            <a:ext cx="9144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Presented By</a:t>
            </a:r>
          </a:p>
          <a:p>
            <a:pPr algn="ctr"/>
            <a:r>
              <a:rPr lang="en-GB" sz="3000" cap="all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Richard </a:t>
            </a:r>
            <a:r>
              <a:rPr lang="en-GB" sz="3000" cap="all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Tasker</a:t>
            </a:r>
            <a:endParaRPr lang="en-GB" sz="3000" cap="all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2877630"/>
            <a:ext cx="2141909" cy="21419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0" y="5151320"/>
            <a:ext cx="91440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witter: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@</a:t>
            </a:r>
            <a:r>
              <a:rPr lang="en-GB" sz="2000" dirty="0" err="1" smtClean="0">
                <a:solidFill>
                  <a:srgbClr val="CB623C"/>
                </a:solidFill>
                <a:latin typeface="News Cycle" panose="02000503000000000000" pitchFamily="2" charset="2"/>
              </a:rPr>
              <a:t>ritasker</a:t>
            </a:r>
            <a:endParaRPr lang="en-GB" sz="2000" dirty="0" smtClean="0">
              <a:solidFill>
                <a:srgbClr val="CB623C"/>
              </a:solidFill>
              <a:latin typeface="News Cycle" panose="02000503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e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mail: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ritasker8t2@gmail.com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log: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richardtasker.co.uk</a:t>
            </a:r>
            <a:endParaRPr lang="en-GB" sz="2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932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062744" y="2649813"/>
            <a:ext cx="3630613" cy="2663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98162" y="2649813"/>
            <a:ext cx="4294325" cy="2663825"/>
          </a:xfrm>
          <a:prstGeom prst="rect">
            <a:avLst/>
          </a:prstGeom>
        </p:spPr>
        <p:txBody>
          <a:bodyPr/>
          <a:lstStyle>
            <a:lvl1pPr>
              <a:defRPr sz="3000" cap="all" baseline="0">
                <a:solidFill>
                  <a:srgbClr val="737373"/>
                </a:solidFill>
                <a:latin typeface="News Cycle" panose="02000503000000000000" pitchFamily="2" charset="2"/>
              </a:defRPr>
            </a:lvl1pPr>
            <a:lvl2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13255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anchor="t"/>
          <a:lstStyle>
            <a:lvl1pPr algn="ctr">
              <a:defRPr sz="4800" cap="all" baseline="0">
                <a:solidFill>
                  <a:schemeClr val="bg1"/>
                </a:solidFill>
                <a:effectLst>
                  <a:outerShdw dist="38100" algn="ctr" rotWithShape="0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20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3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FFFD-6AAA-4290-B9C8-6140E8302CD5}" type="datetimeFigureOut">
              <a:rPr lang="en-GB" smtClean="0"/>
              <a:t>26/07/2015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3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library/azure/ee336281.aspx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documentation/articles/documentdb-introductio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oyhunt.com/2013/12/working-with-154-million-records-on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s://www.microsoft.com/en-us/download/details.aspx?id=4689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zure.microsoft.com/en-gb/pricing/calculato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gb/documentation/articles/service-bus-azure-and-service-bus-queues-compared-contrasted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2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6587" y="3046460"/>
            <a:ext cx="7170826" cy="765081"/>
          </a:xfrm>
        </p:spPr>
        <p:txBody>
          <a:bodyPr anchor="ctr" anchorCtr="0">
            <a:spAutoFit/>
          </a:bodyPr>
          <a:lstStyle/>
          <a:p>
            <a:pPr marL="0" indent="0" algn="ctr">
              <a:buNone/>
            </a:pPr>
            <a:r>
              <a:rPr lang="en-GB" sz="4800" dirty="0" err="1" smtClean="0"/>
              <a:t>Webapp</a:t>
            </a:r>
            <a:r>
              <a:rPr lang="en-GB" sz="4800" dirty="0" smtClean="0">
                <a:solidFill>
                  <a:srgbClr val="CB623C"/>
                </a:solidFill>
              </a:rPr>
              <a:t> demo</a:t>
            </a:r>
            <a:endParaRPr lang="en-GB" sz="4800" dirty="0">
              <a:solidFill>
                <a:srgbClr val="CB6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99" y="1196752"/>
            <a:ext cx="5299200" cy="5299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smtClean="0"/>
              <a:t>Azure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2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19670" y="1340768"/>
            <a:ext cx="5904658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Azure SQL does </a:t>
            </a:r>
            <a:r>
              <a:rPr lang="en-GB" dirty="0" smtClean="0">
                <a:solidFill>
                  <a:srgbClr val="CB623C"/>
                </a:solidFill>
              </a:rPr>
              <a:t>not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CB623C"/>
                </a:solidFill>
              </a:rPr>
              <a:t>support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Windows Authentication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Distributed Transactions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Database Mirroring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SQL Server Agent / Jobs</a:t>
            </a:r>
          </a:p>
          <a:p>
            <a:pPr>
              <a:lnSpc>
                <a:spcPct val="100000"/>
              </a:lnSpc>
            </a:pPr>
            <a:endParaRPr lang="en-GB" sz="2000" cap="none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cap="none" dirty="0">
                <a:latin typeface="Georgia" panose="02040502050405020303" pitchFamily="18" charset="0"/>
              </a:rPr>
              <a:t>Unsupported features - </a:t>
            </a:r>
            <a:r>
              <a:rPr lang="en-GB" sz="2000" cap="none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2000" cap="none" dirty="0" smtClean="0">
                <a:latin typeface="Georgia" panose="02040502050405020303" pitchFamily="18" charset="0"/>
                <a:hlinkClick r:id="rId2"/>
              </a:rPr>
              <a:t>msdn.microsoft.com/library/azure/ee336281.aspx</a:t>
            </a:r>
            <a:endParaRPr lang="en-GB" sz="2000" cap="none" dirty="0" smtClean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1664804"/>
            <a:ext cx="6048672" cy="3528392"/>
          </a:xfrm>
        </p:spPr>
        <p:txBody>
          <a:bodyPr anchor="ctr" anchorCtr="1"/>
          <a:lstStyle/>
          <a:p>
            <a:pPr marL="0" indent="0">
              <a:buNone/>
            </a:pPr>
            <a:r>
              <a:rPr lang="en-GB" dirty="0" smtClean="0"/>
              <a:t>Other Azure </a:t>
            </a:r>
            <a:r>
              <a:rPr lang="en-GB" dirty="0" smtClean="0">
                <a:solidFill>
                  <a:srgbClr val="CB623C"/>
                </a:solidFill>
              </a:rPr>
              <a:t>SQL differences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All Azure SQL tables must have a clustered index.</a:t>
            </a: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Idle connections will be closed after 30 </a:t>
            </a:r>
            <a:r>
              <a:rPr lang="en-GB" sz="2000" cap="none" dirty="0" err="1" smtClean="0">
                <a:latin typeface="Georgia" panose="02040502050405020303" pitchFamily="18" charset="0"/>
              </a:rPr>
              <a:t>mins</a:t>
            </a:r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Azure SQL only accepts connection on port 1433</a:t>
            </a:r>
            <a:endParaRPr lang="en-GB" sz="2000" cap="none" dirty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8221"/>
          </a:xfrm>
        </p:spPr>
        <p:txBody>
          <a:bodyPr tIns="46800" anchor="ctr" anchorCtr="1">
            <a:spAutoFit/>
          </a:bodyPr>
          <a:lstStyle/>
          <a:p>
            <a:r>
              <a:rPr lang="en-GB" dirty="0" err="1" smtClean="0"/>
              <a:t>DocumentDB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03748" y="1374592"/>
            <a:ext cx="453650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Scalable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Queryable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 with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Deep integration with 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JavaScript</a:t>
            </a:r>
            <a:endParaRPr lang="en-GB" sz="2000" dirty="0" smtClean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Familiar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Stored Procedures</a:t>
            </a:r>
            <a:endParaRPr lang="en-GB" sz="2000" dirty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Triggers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UDFs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73737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579" y="5877272"/>
            <a:ext cx="8178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latin typeface="Georgia" panose="02040502050405020303" pitchFamily="18" charset="0"/>
              </a:rPr>
              <a:t>More info at </a:t>
            </a:r>
            <a:r>
              <a:rPr lang="en-GB" sz="1400" dirty="0">
                <a:latin typeface="Georgia" panose="02040502050405020303" pitchFamily="18" charset="0"/>
                <a:hlinkClick r:id="rId2"/>
              </a:rPr>
              <a:t>https://azure.microsoft.com/en-gb/documentation/articles/documentdb-introduction</a:t>
            </a:r>
            <a:r>
              <a:rPr lang="en-GB" sz="1400" dirty="0" smtClean="0">
                <a:latin typeface="Georgia" panose="02040502050405020303" pitchFamily="18" charset="0"/>
                <a:hlinkClick r:id="rId2"/>
              </a:rPr>
              <a:t>/</a:t>
            </a:r>
            <a:r>
              <a:rPr lang="en-GB" sz="1400" dirty="0" smtClean="0">
                <a:latin typeface="Georgia" panose="02040502050405020303" pitchFamily="18" charset="0"/>
              </a:rPr>
              <a:t> </a:t>
            </a:r>
            <a:endParaRPr lang="en-GB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3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12" y="1541288"/>
            <a:ext cx="5298976" cy="52989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459" y="1780953"/>
            <a:ext cx="3976558" cy="780290"/>
            <a:chOff x="2530459" y="1780953"/>
            <a:chExt cx="3976558" cy="7802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98611" y="1894099"/>
              <a:ext cx="26084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8285" y="3510335"/>
            <a:ext cx="4187430" cy="780290"/>
            <a:chOff x="2478285" y="3510335"/>
            <a:chExt cx="4187430" cy="78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98611" y="3623481"/>
              <a:ext cx="2767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78285" y="5239718"/>
            <a:ext cx="2888998" cy="780290"/>
            <a:chOff x="2478285" y="5239718"/>
            <a:chExt cx="2888998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5239718"/>
              <a:ext cx="780290" cy="7802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98611" y="5352863"/>
              <a:ext cx="14686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QUEUES</a:t>
              </a:r>
              <a:endParaRPr lang="en-GB" sz="3000" dirty="0">
                <a:solidFill>
                  <a:srgbClr val="737373"/>
                </a:solidFill>
                <a:latin typeface="News Cycle" panose="02000503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5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4786075" cy="780290"/>
            <a:chOff x="2530459" y="1780953"/>
            <a:chExt cx="4786075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98611" y="1817155"/>
              <a:ext cx="34179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8026" y="1546049"/>
            <a:ext cx="6907947" cy="188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BLOB =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inary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L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arge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Ob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File system for the 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Client Libraries (</a:t>
            </a: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.Net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, Java, PHP, Node, Ruby &amp; Python)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Unlimited containers &amp; files, up to 500TB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1" y="3826297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://[StorageAccountName].blob.core.windows.net/[Container]/[BlobName]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ritasker.blob.core.windows.net/cars/ford/mustang/eleanor-1967.png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ritasker.blob.core.windows.net/cars/chevrolet/camaro/bumblebee-2006.png</a:t>
            </a: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5002480" cy="780290"/>
            <a:chOff x="2478285" y="3510335"/>
            <a:chExt cx="5002480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3634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901"/>
              </p:ext>
            </p:extLst>
          </p:nvPr>
        </p:nvGraphicFramePr>
        <p:xfrm>
          <a:off x="467546" y="1628800"/>
          <a:ext cx="835292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152128"/>
                <a:gridCol w="1296144"/>
                <a:gridCol w="1008112"/>
                <a:gridCol w="1944216"/>
                <a:gridCol w="165618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Log</a:t>
                      </a:r>
                      <a:r>
                        <a:rPr lang="en-GB" sz="1600" baseline="0" dirty="0" smtClean="0"/>
                        <a:t> 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Message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Stack Trace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ProdWR-1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10/07/2015 00:45:06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INFO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clean complete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ProdAPI-3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10/07/2015 18:17:56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ERROR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MyCustomException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thrown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ConsoleApplication1.MyCustomException: some message ....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3789040"/>
            <a:ext cx="2461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Users By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Email</a:t>
            </a:r>
            <a:endParaRPr lang="en-GB" sz="3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1012"/>
              </p:ext>
            </p:extLst>
          </p:nvPr>
        </p:nvGraphicFramePr>
        <p:xfrm>
          <a:off x="448692" y="4509120"/>
          <a:ext cx="837178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56"/>
                <a:gridCol w="1800880"/>
                <a:gridCol w="1547833"/>
                <a:gridCol w="1674356"/>
                <a:gridCol w="1674356"/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First 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Last Name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the. </a:t>
                      </a:r>
                      <a:r>
                        <a:rPr lang="en-GB" sz="1600" dirty="0" err="1" smtClean="0"/>
                        <a:t>orinoco.strain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08/05/1612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John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hotmail.com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pocahontas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02/04/1614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Rebecca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833" y="2691036"/>
            <a:ext cx="8838334" cy="1475928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cap="none" dirty="0" smtClean="0"/>
              <a:t>Working </a:t>
            </a:r>
            <a:r>
              <a:rPr lang="en-GB" sz="1800" cap="none" dirty="0"/>
              <a:t>with 154 million records on Azure Table Storage – the story of “Have I been </a:t>
            </a:r>
            <a:r>
              <a:rPr lang="en-GB" sz="1800" cap="none" dirty="0" err="1"/>
              <a:t>pwned</a:t>
            </a:r>
            <a:r>
              <a:rPr lang="en-GB" sz="1800" cap="none" dirty="0" smtClean="0"/>
              <a:t>?” </a:t>
            </a:r>
          </a:p>
          <a:p>
            <a:pPr marL="0" indent="0" algn="ctr">
              <a:buNone/>
            </a:pPr>
            <a:r>
              <a:rPr lang="en-GB" sz="1800" cap="none" dirty="0" smtClean="0">
                <a:solidFill>
                  <a:srgbClr val="CB623C"/>
                </a:solidFill>
              </a:rPr>
              <a:t>Troy Hunt</a:t>
            </a:r>
            <a:endParaRPr lang="en-GB" sz="1800" cap="none" dirty="0">
              <a:solidFill>
                <a:srgbClr val="CB623C"/>
              </a:solidFill>
            </a:endParaRPr>
          </a:p>
          <a:p>
            <a:pPr marL="0" indent="0" algn="ctr">
              <a:buNone/>
            </a:pPr>
            <a:r>
              <a:rPr lang="en-GB" sz="1800" cap="none" dirty="0" smtClean="0">
                <a:latin typeface="Georgia" panose="02040502050405020303" pitchFamily="18" charset="0"/>
                <a:hlinkClick r:id="rId2"/>
              </a:rPr>
              <a:t>http</a:t>
            </a:r>
            <a:r>
              <a:rPr lang="en-GB" sz="1800" cap="none" dirty="0">
                <a:latin typeface="Georgia" panose="02040502050405020303" pitchFamily="18" charset="0"/>
                <a:hlinkClick r:id="rId2"/>
              </a:rPr>
              <a:t>://</a:t>
            </a:r>
            <a:r>
              <a:rPr lang="en-GB" sz="1800" cap="none" dirty="0" smtClean="0">
                <a:latin typeface="Georgia" panose="02040502050405020303" pitchFamily="18" charset="0"/>
                <a:hlinkClick r:id="rId2"/>
              </a:rPr>
              <a:t>www.troyhunt.com/2013/12/working-with-154-million-records-on.html</a:t>
            </a:r>
            <a:endParaRPr lang="en-GB" sz="1800" cap="none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sz="18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958" y="1074511"/>
            <a:ext cx="8178084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AZURE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SDK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>
                <a:latin typeface="News Cycle" panose="02000503000000000000" pitchFamily="2" charset="2"/>
              </a:rPr>
              <a:t>- </a:t>
            </a:r>
            <a:r>
              <a:rPr lang="en-GB" sz="3000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3000" dirty="0" smtClean="0">
                <a:latin typeface="Georgia" panose="02040502050405020303" pitchFamily="18" charset="0"/>
                <a:hlinkClick r:id="rId2"/>
              </a:rPr>
              <a:t>www.microsoft.com/en-us/download/details.aspx?id=46892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VISUAL </a:t>
            </a:r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STUDIO </a:t>
            </a:r>
            <a:r>
              <a:rPr lang="en-GB" sz="3000" dirty="0">
                <a:solidFill>
                  <a:srgbClr val="CB623C"/>
                </a:solidFill>
                <a:latin typeface="News Cycle" panose="02000503000000000000" pitchFamily="2" charset="2"/>
              </a:rPr>
              <a:t>COMMUNITY EDITION</a:t>
            </a:r>
            <a:r>
              <a:rPr lang="en-GB" sz="3000" dirty="0">
                <a:latin typeface="News Cycle" panose="02000503000000000000" pitchFamily="2" charset="2"/>
              </a:rPr>
              <a:t> -</a:t>
            </a:r>
            <a:r>
              <a:rPr lang="en-GB" sz="3000" dirty="0">
                <a:latin typeface="Georgia" panose="02040502050405020303" pitchFamily="18" charset="0"/>
              </a:rPr>
              <a:t> </a:t>
            </a:r>
            <a:r>
              <a:rPr lang="en-GB" sz="3000" dirty="0">
                <a:latin typeface="Georgia" panose="02040502050405020303" pitchFamily="18" charset="0"/>
                <a:hlinkClick r:id="rId3"/>
              </a:rPr>
              <a:t>https://</a:t>
            </a:r>
            <a:r>
              <a:rPr lang="en-GB" sz="3000" dirty="0" smtClean="0">
                <a:latin typeface="Georgia" panose="02040502050405020303" pitchFamily="18" charset="0"/>
                <a:hlinkClick r:id="rId3"/>
              </a:rPr>
              <a:t>www.visualstudio.com/en-us/products/visual-studio-community-vs.aspx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AZURE PRICING </a:t>
            </a:r>
            <a:r>
              <a:rPr lang="en-GB" sz="3000" dirty="0">
                <a:solidFill>
                  <a:srgbClr val="CB623C"/>
                </a:solidFill>
                <a:latin typeface="News Cycle" panose="02000503000000000000" pitchFamily="2" charset="2"/>
              </a:rPr>
              <a:t>CACLUATOR</a:t>
            </a:r>
            <a:r>
              <a:rPr lang="en-GB" sz="3000" dirty="0">
                <a:latin typeface="News Cycle" panose="02000503000000000000" pitchFamily="2" charset="2"/>
              </a:rPr>
              <a:t> - </a:t>
            </a:r>
            <a:r>
              <a:rPr lang="en-GB" sz="3000" dirty="0">
                <a:latin typeface="Georgia" panose="02040502050405020303" pitchFamily="18" charset="0"/>
                <a:hlinkClick r:id="rId4"/>
              </a:rPr>
              <a:t>http://</a:t>
            </a:r>
            <a:r>
              <a:rPr lang="en-GB" sz="3000" dirty="0" smtClean="0">
                <a:latin typeface="Georgia" panose="02040502050405020303" pitchFamily="18" charset="0"/>
                <a:hlinkClick r:id="rId4"/>
              </a:rPr>
              <a:t>azure.microsoft.com/en-gb/pricing/calculator</a:t>
            </a:r>
            <a:endParaRPr lang="en-GB" sz="30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7544" y="404664"/>
            <a:ext cx="4810120" cy="780290"/>
            <a:chOff x="2478285" y="3510335"/>
            <a:chExt cx="4810120" cy="78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46437" y="3546537"/>
              <a:ext cx="34419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AZURE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QUEUES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3548" y="1700808"/>
            <a:ext cx="8136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Max message size, </a:t>
            </a: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64KB</a:t>
            </a:r>
            <a:endParaRPr lang="en-GB" sz="2000" dirty="0" smtClean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Only limited by Storage Account size, 500TB</a:t>
            </a:r>
            <a:endParaRPr lang="en-GB" dirty="0" smtClean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544" y="2993470"/>
            <a:ext cx="4266702" cy="780290"/>
            <a:chOff x="2478285" y="3510335"/>
            <a:chExt cx="4266702" cy="7802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46437" y="3546537"/>
              <a:ext cx="28985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SERVICE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BUS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3548" y="3809962"/>
            <a:ext cx="81369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AMQP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Duplicate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Dead-Lettering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Pub/Sub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529" y="6284660"/>
            <a:ext cx="887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737373"/>
                </a:solidFill>
                <a:latin typeface="Georgia" panose="02040502050405020303" pitchFamily="18" charset="0"/>
              </a:rPr>
              <a:t>More info at </a:t>
            </a:r>
            <a:r>
              <a:rPr lang="en-GB" sz="1100" dirty="0">
                <a:solidFill>
                  <a:srgbClr val="737373"/>
                </a:solidFill>
                <a:latin typeface="Georgia" panose="02040502050405020303" pitchFamily="18" charset="0"/>
                <a:hlinkClick r:id="rId3"/>
              </a:rPr>
              <a:t>https://azure.microsoft.com/en-gb/documentation/articles/service-bus-azure-and-service-bus-queues-compared-contrasted</a:t>
            </a:r>
            <a:r>
              <a:rPr lang="en-GB" sz="1100" dirty="0" smtClean="0">
                <a:solidFill>
                  <a:srgbClr val="737373"/>
                </a:solidFill>
                <a:latin typeface="Georgia" panose="02040502050405020303" pitchFamily="18" charset="0"/>
                <a:hlinkClick r:id="rId3"/>
              </a:rPr>
              <a:t>/</a:t>
            </a:r>
            <a:r>
              <a:rPr lang="en-GB" sz="11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 </a:t>
            </a:r>
            <a:endParaRPr lang="en-GB" sz="1100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2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6283280" cy="780290"/>
            <a:chOff x="2478285" y="3510335"/>
            <a:chExt cx="6283280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49151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STORAGE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LIMITATIONS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67401"/>
              </p:ext>
            </p:extLst>
          </p:nvPr>
        </p:nvGraphicFramePr>
        <p:xfrm>
          <a:off x="465569" y="1916832"/>
          <a:ext cx="8280920" cy="3726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Accounts / Subscription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TB / Account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500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File Share Size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5TB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IOPS/ Account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20,000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Blob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60MB or 500 </a:t>
                      </a:r>
                      <a:r>
                        <a:rPr lang="en-GB" dirty="0" err="1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reqs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Queue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2000 messages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Table Partition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2000 entities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 Ingress / Account (EU)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5Gbps (GRS), 10Gbps (LRS)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 Egress / Account (EU)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10Gbps (GRS), 15Gbps (LRS)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9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3728" y="2780928"/>
            <a:ext cx="4909506" cy="780290"/>
            <a:chOff x="2478285" y="3510335"/>
            <a:chExt cx="4909506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35413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STORAGE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DEMO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39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99" y="1124744"/>
            <a:ext cx="5299200" cy="5299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Cloud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39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5" y="2649813"/>
            <a:ext cx="8208912" cy="2663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Service for VM clusters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Single Point of Entry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Load Balancer</a:t>
            </a:r>
          </a:p>
          <a:p>
            <a:pPr lvl="1">
              <a:lnSpc>
                <a:spcPct val="150000"/>
              </a:lnSpc>
            </a:pPr>
            <a:r>
              <a:rPr lang="en-GB" sz="1800" cap="none" dirty="0" smtClean="0"/>
              <a:t>Availability</a:t>
            </a:r>
          </a:p>
          <a:p>
            <a:pPr>
              <a:lnSpc>
                <a:spcPct val="15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Consists of Web and Worker Roles</a:t>
            </a:r>
          </a:p>
          <a:p>
            <a:pPr marL="0" indent="0">
              <a:buNone/>
            </a:pPr>
            <a:endParaRPr lang="en-GB" sz="2000" cap="none" dirty="0" smtClean="0">
              <a:latin typeface="Georgia" panose="02040502050405020303" pitchFamily="18" charset="0"/>
            </a:endParaRPr>
          </a:p>
          <a:p>
            <a:pPr lvl="1"/>
            <a:endParaRPr lang="en-GB" sz="1400" cap="none" dirty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GB" dirty="0" smtClean="0"/>
              <a:t>Cloud services vs </a:t>
            </a:r>
            <a:br>
              <a:rPr lang="en-GB" dirty="0" smtClean="0"/>
            </a:br>
            <a:r>
              <a:rPr lang="en-GB" dirty="0" smtClean="0"/>
              <a:t>Cloud </a:t>
            </a:r>
            <a:r>
              <a:rPr lang="en-GB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89293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5141942" cy="780290"/>
            <a:chOff x="2530459" y="1780953"/>
            <a:chExt cx="5141942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98611" y="1817155"/>
              <a:ext cx="3773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CLOUD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SERVICES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46" y="1918810"/>
            <a:ext cx="3383447" cy="780290"/>
            <a:chOff x="2530459" y="1780953"/>
            <a:chExt cx="3383447" cy="7802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98611" y="1894099"/>
              <a:ext cx="20152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WEB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ROLES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546" y="4329589"/>
            <a:ext cx="4032664" cy="780290"/>
            <a:chOff x="2530459" y="1780953"/>
            <a:chExt cx="4032664" cy="7802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98611" y="1894099"/>
              <a:ext cx="26645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WORKER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ROLES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0630" y="2936992"/>
            <a:ext cx="6428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Runs 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Multiple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OnStart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 executes before the web app starts</a:t>
            </a:r>
            <a:endParaRPr lang="en-GB" sz="2000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5229200"/>
            <a:ext cx="6428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Doesn’t run 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Doesn’t affect the performance of web roles</a:t>
            </a:r>
            <a:endParaRPr lang="en-GB" sz="2000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4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905000"/>
            <a:ext cx="2505075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08" y="1143000"/>
            <a:ext cx="3757613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9" y="2667000"/>
            <a:ext cx="125253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1600200"/>
            <a:ext cx="300609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5" y="1600200"/>
            <a:ext cx="300609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5" y="1600200"/>
            <a:ext cx="30060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8" y="1028365"/>
            <a:ext cx="8707065" cy="480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468" y="5829635"/>
            <a:ext cx="8069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737373"/>
                </a:solidFill>
                <a:latin typeface="Georgia" panose="02040502050405020303" pitchFamily="18" charset="0"/>
              </a:rPr>
              <a:t>http://acom.azurecomcdn.net/80C57D/cdn/css/cvt-6465911b0a3ce0881274548305ddc0eddc96d873e9cc963645ef0189e2742a03/images/hero/map.png</a:t>
            </a:r>
          </a:p>
        </p:txBody>
      </p:sp>
    </p:spTree>
    <p:extLst>
      <p:ext uri="{BB962C8B-B14F-4D97-AF65-F5344CB8AC3E}">
        <p14:creationId xmlns:p14="http://schemas.microsoft.com/office/powerpoint/2010/main" val="31785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9840" y="3075057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PORTAL</a:t>
            </a:r>
            <a:r>
              <a:rPr lang="en-GB" sz="4800" dirty="0" smtClean="0">
                <a:latin typeface="News Cycle" panose="02000503000000000000" pitchFamily="2" charset="2"/>
              </a:rPr>
              <a:t> </a:t>
            </a:r>
            <a:r>
              <a:rPr lang="en-GB" sz="48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DEMO</a:t>
            </a:r>
            <a:endParaRPr lang="en-GB" sz="48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90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>
            <a:spAutoFit/>
          </a:bodyPr>
          <a:lstStyle/>
          <a:p>
            <a:r>
              <a:rPr lang="en-GB" dirty="0" smtClean="0"/>
              <a:t>Azure </a:t>
            </a:r>
            <a:r>
              <a:rPr lang="en-GB" dirty="0" err="1" smtClean="0"/>
              <a:t>WebApps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99" y="1196752"/>
            <a:ext cx="5299200" cy="5299200"/>
          </a:xfrm>
        </p:spPr>
      </p:pic>
    </p:spTree>
    <p:extLst>
      <p:ext uri="{BB962C8B-B14F-4D97-AF65-F5344CB8AC3E}">
        <p14:creationId xmlns:p14="http://schemas.microsoft.com/office/powerpoint/2010/main" val="3888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24838" y="1781409"/>
            <a:ext cx="4294325" cy="3295183"/>
          </a:xfrm>
        </p:spPr>
        <p:txBody>
          <a:bodyPr>
            <a:noAutofit/>
          </a:bodyPr>
          <a:lstStyle/>
          <a:p>
            <a:r>
              <a:rPr lang="en-GB" sz="4000" dirty="0" err="1" smtClean="0"/>
              <a:t>.Net</a:t>
            </a:r>
            <a:endParaRPr lang="en-GB" sz="4000" dirty="0" smtClean="0"/>
          </a:p>
          <a:p>
            <a:r>
              <a:rPr lang="en-GB" sz="4000" dirty="0" smtClean="0"/>
              <a:t>Java</a:t>
            </a:r>
          </a:p>
          <a:p>
            <a:r>
              <a:rPr lang="en-GB" sz="4000" dirty="0" smtClean="0"/>
              <a:t>Node</a:t>
            </a:r>
          </a:p>
          <a:p>
            <a:r>
              <a:rPr lang="en-GB" sz="4000" dirty="0" err="1" smtClean="0"/>
              <a:t>Php</a:t>
            </a:r>
            <a:endParaRPr lang="en-GB" sz="4000" dirty="0" smtClean="0"/>
          </a:p>
          <a:p>
            <a:r>
              <a:rPr lang="en-GB" sz="4000" dirty="0" smtClean="0"/>
              <a:t>python</a:t>
            </a:r>
            <a:endParaRPr lang="en-GB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Supported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8845" y="1297295"/>
            <a:ext cx="2181967" cy="46990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Blog / </a:t>
            </a:r>
            <a:r>
              <a:rPr lang="en-GB" dirty="0" err="1" smtClean="0">
                <a:solidFill>
                  <a:srgbClr val="CB623C"/>
                </a:solidFill>
              </a:rPr>
              <a:t>cms</a:t>
            </a:r>
            <a:endParaRPr lang="en-GB" dirty="0">
              <a:solidFill>
                <a:srgbClr val="CB623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err="1" smtClean="0"/>
              <a:t>Webapp</a:t>
            </a:r>
            <a:r>
              <a:rPr lang="en-GB" dirty="0" smtClean="0"/>
              <a:t> marketplace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" y="2022694"/>
            <a:ext cx="1402037" cy="1402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/>
          <a:stretch/>
        </p:blipFill>
        <p:spPr>
          <a:xfrm>
            <a:off x="2669957" y="1999815"/>
            <a:ext cx="1437103" cy="1402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3"/>
          <a:stretch/>
        </p:blipFill>
        <p:spPr>
          <a:xfrm>
            <a:off x="5096135" y="1999815"/>
            <a:ext cx="1478549" cy="1402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0" y="2019303"/>
            <a:ext cx="1405428" cy="140542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78844" y="3770558"/>
            <a:ext cx="2391113" cy="50783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cap="all" baseline="0">
                <a:solidFill>
                  <a:srgbClr val="737373"/>
                </a:solidFill>
                <a:latin typeface="News Cycle" panose="02000503000000000000" pitchFamily="2" charset="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E-</a:t>
            </a:r>
            <a:r>
              <a:rPr lang="en-GB" dirty="0" smtClean="0">
                <a:solidFill>
                  <a:srgbClr val="CB623C"/>
                </a:solidFill>
              </a:rPr>
              <a:t>commerce</a:t>
            </a:r>
            <a:endParaRPr lang="en-GB" dirty="0">
              <a:solidFill>
                <a:srgbClr val="CB623C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99" y="4278389"/>
            <a:ext cx="2389585" cy="1786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/>
          <a:stretch/>
        </p:blipFill>
        <p:spPr>
          <a:xfrm>
            <a:off x="5828179" y="4271573"/>
            <a:ext cx="1536622" cy="17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</TotalTime>
  <Words>432</Words>
  <Application>Microsoft Office PowerPoint</Application>
  <PresentationFormat>On-screen Show (4:3)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News Cycle</vt:lpstr>
      <vt:lpstr>Office Theme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WebApps</vt:lpstr>
      <vt:lpstr>Supported Languages</vt:lpstr>
      <vt:lpstr>Webapp marketplace</vt:lpstr>
      <vt:lpstr>PowerPoint Presentation</vt:lpstr>
      <vt:lpstr>Azure SQL</vt:lpstr>
      <vt:lpstr>Azure SQL vs SQL Server</vt:lpstr>
      <vt:lpstr>Azure SQL vs SQL Server</vt:lpstr>
      <vt:lpstr>DocumentDB</vt:lpstr>
      <vt:lpstr>Azure Storage</vt:lpstr>
      <vt:lpstr>Azure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services</vt:lpstr>
      <vt:lpstr>Cloud services vs  Cloud services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Tasker</dc:creator>
  <cp:lastModifiedBy>Richard Tasker</cp:lastModifiedBy>
  <cp:revision>71</cp:revision>
  <dcterms:created xsi:type="dcterms:W3CDTF">2015-06-30T18:38:15Z</dcterms:created>
  <dcterms:modified xsi:type="dcterms:W3CDTF">2015-07-26T22:49:41Z</dcterms:modified>
</cp:coreProperties>
</file>