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88163" cy="10020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623C"/>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cap="all" baseline="0">
                <a:solidFill>
                  <a:srgbClr val="CB623C"/>
                </a:solidFill>
                <a:latin typeface="News Cycle" panose="02000503000000000000" pitchFamily="2" charset="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Tree>
    <p:extLst>
      <p:ext uri="{BB962C8B-B14F-4D97-AF65-F5344CB8AC3E}">
        <p14:creationId xmlns:p14="http://schemas.microsoft.com/office/powerpoint/2010/main" val="447508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16861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126038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Titl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Box 2"/>
          <p:cNvSpPr txBox="1"/>
          <p:nvPr userDrawn="1"/>
        </p:nvSpPr>
        <p:spPr>
          <a:xfrm>
            <a:off x="1524000" y="1045252"/>
            <a:ext cx="9144000" cy="861774"/>
          </a:xfrm>
          <a:prstGeom prst="rect">
            <a:avLst/>
          </a:prstGeom>
          <a:noFill/>
        </p:spPr>
        <p:txBody>
          <a:bodyPr wrap="square" rtlCol="0" anchor="ctr">
            <a:spAutoFit/>
          </a:bodyPr>
          <a:lstStyle/>
          <a:p>
            <a:pPr algn="ctr"/>
            <a:r>
              <a:rPr lang="en-GB" sz="2000" dirty="0">
                <a:solidFill>
                  <a:srgbClr val="737373"/>
                </a:solidFill>
                <a:latin typeface="News Cycle" panose="02000503000000000000" pitchFamily="2" charset="2"/>
              </a:rPr>
              <a:t>Presented By</a:t>
            </a:r>
          </a:p>
          <a:p>
            <a:pPr algn="ctr"/>
            <a:r>
              <a:rPr lang="en-GB" sz="3000" cap="all" dirty="0">
                <a:solidFill>
                  <a:srgbClr val="737373"/>
                </a:solidFill>
                <a:latin typeface="News Cycle" panose="02000503000000000000" pitchFamily="2" charset="2"/>
              </a:rPr>
              <a:t>Richard </a:t>
            </a:r>
            <a:r>
              <a:rPr lang="en-GB" sz="3000" cap="all" dirty="0">
                <a:solidFill>
                  <a:srgbClr val="CB623C"/>
                </a:solidFill>
                <a:latin typeface="News Cycle" panose="02000503000000000000" pitchFamily="2" charset="2"/>
              </a:rPr>
              <a:t>Tasker</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82817" y="2386171"/>
            <a:ext cx="2141909" cy="2141909"/>
          </a:xfrm>
          <a:prstGeom prst="rect">
            <a:avLst/>
          </a:prstGeom>
        </p:spPr>
      </p:pic>
      <p:sp>
        <p:nvSpPr>
          <p:cNvPr id="5" name="TextBox 4"/>
          <p:cNvSpPr txBox="1"/>
          <p:nvPr userDrawn="1"/>
        </p:nvSpPr>
        <p:spPr>
          <a:xfrm>
            <a:off x="1524000" y="5007225"/>
            <a:ext cx="9144000" cy="1477328"/>
          </a:xfrm>
          <a:prstGeom prst="rect">
            <a:avLst/>
          </a:prstGeom>
          <a:noFill/>
        </p:spPr>
        <p:txBody>
          <a:bodyPr wrap="square" rtlCol="0" anchor="ctr">
            <a:spAutoFit/>
          </a:bodyPr>
          <a:lstStyle/>
          <a:p>
            <a:pPr algn="ctr">
              <a:lnSpc>
                <a:spcPct val="150000"/>
              </a:lnSpc>
            </a:pPr>
            <a:r>
              <a:rPr lang="en-GB" sz="2000" dirty="0">
                <a:solidFill>
                  <a:srgbClr val="737373"/>
                </a:solidFill>
                <a:latin typeface="Georgia" panose="02040502050405020303" pitchFamily="18" charset="0"/>
              </a:rPr>
              <a:t>twitter: </a:t>
            </a:r>
            <a:r>
              <a:rPr lang="en-GB" sz="2000" dirty="0">
                <a:solidFill>
                  <a:srgbClr val="CB623C"/>
                </a:solidFill>
                <a:latin typeface="News Cycle" panose="02000503000000000000" pitchFamily="2" charset="2"/>
              </a:rPr>
              <a:t>@</a:t>
            </a:r>
            <a:r>
              <a:rPr lang="en-GB" sz="2000" dirty="0" err="1">
                <a:solidFill>
                  <a:srgbClr val="CB623C"/>
                </a:solidFill>
                <a:latin typeface="News Cycle" panose="02000503000000000000" pitchFamily="2" charset="2"/>
              </a:rPr>
              <a:t>ritasker</a:t>
            </a:r>
            <a:endParaRPr lang="en-GB" sz="2000" dirty="0">
              <a:solidFill>
                <a:srgbClr val="CB623C"/>
              </a:solidFill>
              <a:latin typeface="News Cycle" panose="02000503000000000000" pitchFamily="2" charset="2"/>
            </a:endParaRPr>
          </a:p>
          <a:p>
            <a:pPr algn="ctr">
              <a:lnSpc>
                <a:spcPct val="150000"/>
              </a:lnSpc>
            </a:pPr>
            <a:r>
              <a:rPr lang="en-GB" sz="2000" dirty="0">
                <a:solidFill>
                  <a:srgbClr val="737373"/>
                </a:solidFill>
                <a:latin typeface="Georgia" panose="02040502050405020303" pitchFamily="18" charset="0"/>
              </a:rPr>
              <a:t>email: </a:t>
            </a:r>
            <a:r>
              <a:rPr lang="en-GB" sz="2000" dirty="0">
                <a:solidFill>
                  <a:srgbClr val="CB623C"/>
                </a:solidFill>
                <a:latin typeface="News Cycle" panose="02000503000000000000" pitchFamily="2" charset="2"/>
              </a:rPr>
              <a:t>ritasker8t2@gmail.com</a:t>
            </a:r>
          </a:p>
          <a:p>
            <a:pPr algn="ctr">
              <a:lnSpc>
                <a:spcPct val="150000"/>
              </a:lnSpc>
            </a:pPr>
            <a:r>
              <a:rPr lang="en-GB" sz="2000" dirty="0">
                <a:solidFill>
                  <a:srgbClr val="737373"/>
                </a:solidFill>
                <a:latin typeface="Georgia" panose="02040502050405020303" pitchFamily="18" charset="0"/>
              </a:rPr>
              <a:t>blog: </a:t>
            </a:r>
            <a:r>
              <a:rPr lang="en-GB" sz="2000" dirty="0">
                <a:solidFill>
                  <a:srgbClr val="CB623C"/>
                </a:solidFill>
                <a:latin typeface="News Cycle" panose="02000503000000000000" pitchFamily="2" charset="2"/>
              </a:rPr>
              <a:t>richardtasker.co.uk</a:t>
            </a:r>
          </a:p>
        </p:txBody>
      </p:sp>
    </p:spTree>
    <p:extLst>
      <p:ext uri="{BB962C8B-B14F-4D97-AF65-F5344CB8AC3E}">
        <p14:creationId xmlns:p14="http://schemas.microsoft.com/office/powerpoint/2010/main" val="3427957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Thank You</a:t>
            </a:r>
            <a:endParaRPr lang="en-GB" dirty="0"/>
          </a:p>
        </p:txBody>
      </p:sp>
      <p:sp>
        <p:nvSpPr>
          <p:cNvPr id="3" name="TextBox 2"/>
          <p:cNvSpPr txBox="1"/>
          <p:nvPr userDrawn="1"/>
        </p:nvSpPr>
        <p:spPr>
          <a:xfrm>
            <a:off x="1524000" y="1045252"/>
            <a:ext cx="9144000" cy="861774"/>
          </a:xfrm>
          <a:prstGeom prst="rect">
            <a:avLst/>
          </a:prstGeom>
          <a:noFill/>
        </p:spPr>
        <p:txBody>
          <a:bodyPr wrap="square" rtlCol="0" anchor="ctr">
            <a:spAutoFit/>
          </a:bodyPr>
          <a:lstStyle/>
          <a:p>
            <a:pPr algn="ctr"/>
            <a:r>
              <a:rPr lang="en-GB" sz="2000" dirty="0">
                <a:solidFill>
                  <a:srgbClr val="737373"/>
                </a:solidFill>
                <a:latin typeface="News Cycle" panose="02000503000000000000" pitchFamily="2" charset="2"/>
              </a:rPr>
              <a:t>Presented By</a:t>
            </a:r>
          </a:p>
          <a:p>
            <a:pPr algn="ctr"/>
            <a:r>
              <a:rPr lang="en-GB" sz="3000" cap="all" dirty="0">
                <a:solidFill>
                  <a:srgbClr val="737373"/>
                </a:solidFill>
                <a:latin typeface="News Cycle" panose="02000503000000000000" pitchFamily="2" charset="2"/>
              </a:rPr>
              <a:t>Richard </a:t>
            </a:r>
            <a:r>
              <a:rPr lang="en-GB" sz="3000" cap="all" dirty="0">
                <a:solidFill>
                  <a:srgbClr val="CB623C"/>
                </a:solidFill>
                <a:latin typeface="News Cycle" panose="02000503000000000000" pitchFamily="2" charset="2"/>
              </a:rPr>
              <a:t>Tasker</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82817" y="2386171"/>
            <a:ext cx="2141909" cy="2141909"/>
          </a:xfrm>
          <a:prstGeom prst="rect">
            <a:avLst/>
          </a:prstGeom>
        </p:spPr>
      </p:pic>
      <p:sp>
        <p:nvSpPr>
          <p:cNvPr id="5" name="TextBox 4"/>
          <p:cNvSpPr txBox="1"/>
          <p:nvPr userDrawn="1"/>
        </p:nvSpPr>
        <p:spPr>
          <a:xfrm>
            <a:off x="1524000" y="5007225"/>
            <a:ext cx="9144000" cy="1477328"/>
          </a:xfrm>
          <a:prstGeom prst="rect">
            <a:avLst/>
          </a:prstGeom>
          <a:noFill/>
        </p:spPr>
        <p:txBody>
          <a:bodyPr wrap="square" rtlCol="0" anchor="ctr">
            <a:spAutoFit/>
          </a:bodyPr>
          <a:lstStyle/>
          <a:p>
            <a:pPr algn="ctr">
              <a:lnSpc>
                <a:spcPct val="150000"/>
              </a:lnSpc>
            </a:pPr>
            <a:r>
              <a:rPr lang="en-GB" sz="2000" dirty="0">
                <a:solidFill>
                  <a:srgbClr val="737373"/>
                </a:solidFill>
                <a:latin typeface="Georgia" panose="02040502050405020303" pitchFamily="18" charset="0"/>
              </a:rPr>
              <a:t>twitter: </a:t>
            </a:r>
            <a:r>
              <a:rPr lang="en-GB" sz="2000" dirty="0">
                <a:solidFill>
                  <a:srgbClr val="CB623C"/>
                </a:solidFill>
                <a:latin typeface="News Cycle" panose="02000503000000000000" pitchFamily="2" charset="2"/>
              </a:rPr>
              <a:t>@</a:t>
            </a:r>
            <a:r>
              <a:rPr lang="en-GB" sz="2000" dirty="0" err="1">
                <a:solidFill>
                  <a:srgbClr val="CB623C"/>
                </a:solidFill>
                <a:latin typeface="News Cycle" panose="02000503000000000000" pitchFamily="2" charset="2"/>
              </a:rPr>
              <a:t>ritasker</a:t>
            </a:r>
            <a:endParaRPr lang="en-GB" sz="2000" dirty="0">
              <a:solidFill>
                <a:srgbClr val="CB623C"/>
              </a:solidFill>
              <a:latin typeface="News Cycle" panose="02000503000000000000" pitchFamily="2" charset="2"/>
            </a:endParaRPr>
          </a:p>
          <a:p>
            <a:pPr algn="ctr">
              <a:lnSpc>
                <a:spcPct val="150000"/>
              </a:lnSpc>
            </a:pPr>
            <a:r>
              <a:rPr lang="en-GB" sz="2000" dirty="0">
                <a:solidFill>
                  <a:srgbClr val="737373"/>
                </a:solidFill>
                <a:latin typeface="Georgia" panose="02040502050405020303" pitchFamily="18" charset="0"/>
              </a:rPr>
              <a:t>email: </a:t>
            </a:r>
            <a:r>
              <a:rPr lang="en-GB" sz="2000" dirty="0">
                <a:solidFill>
                  <a:srgbClr val="CB623C"/>
                </a:solidFill>
                <a:latin typeface="News Cycle" panose="02000503000000000000" pitchFamily="2" charset="2"/>
              </a:rPr>
              <a:t>ritasker8t2@gmail.com</a:t>
            </a:r>
          </a:p>
          <a:p>
            <a:pPr algn="ctr">
              <a:lnSpc>
                <a:spcPct val="150000"/>
              </a:lnSpc>
            </a:pPr>
            <a:r>
              <a:rPr lang="en-GB" sz="2000" dirty="0">
                <a:solidFill>
                  <a:srgbClr val="737373"/>
                </a:solidFill>
                <a:latin typeface="Georgia" panose="02040502050405020303" pitchFamily="18" charset="0"/>
              </a:rPr>
              <a:t>blog: </a:t>
            </a:r>
            <a:r>
              <a:rPr lang="en-GB" sz="2000" dirty="0">
                <a:solidFill>
                  <a:srgbClr val="CB623C"/>
                </a:solidFill>
                <a:latin typeface="News Cycle" panose="02000503000000000000" pitchFamily="2" charset="2"/>
              </a:rPr>
              <a:t>richardtasker.co.uk</a:t>
            </a:r>
          </a:p>
        </p:txBody>
      </p:sp>
    </p:spTree>
    <p:extLst>
      <p:ext uri="{BB962C8B-B14F-4D97-AF65-F5344CB8AC3E}">
        <p14:creationId xmlns:p14="http://schemas.microsoft.com/office/powerpoint/2010/main" val="4154624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36294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645245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8052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05459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724051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4877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174431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506098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26000"/>
            <a:ext cx="12192000" cy="701731"/>
          </a:xfrm>
          <a:prstGeom prst="rect">
            <a:avLst/>
          </a:prstGeom>
          <a:blipFill dpi="0" rotWithShape="1">
            <a:blip r:embed="rId16"/>
            <a:srcRect/>
            <a:tile tx="0" ty="0" sx="100000" sy="100000" flip="none" algn="tl"/>
          </a:blipFill>
        </p:spPr>
        <p:txBody>
          <a:bodyPr vert="horz" lIns="91440" tIns="45720" rIns="91440" bIns="45720" rtlCol="0" anchor="ctr" anchorCtr="1">
            <a:spAutoFit/>
          </a:bodyPr>
          <a:lstStyle/>
          <a:p>
            <a:r>
              <a:rPr lang="en-US" dirty="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226964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cap="all" baseline="0">
          <a:solidFill>
            <a:schemeClr val="bg1">
              <a:lumMod val="95000"/>
            </a:schemeClr>
          </a:solidFill>
          <a:effectLst>
            <a:outerShdw blurRad="38100" dist="38100" algn="tl">
              <a:srgbClr val="000000">
                <a:alpha val="10000"/>
              </a:srgbClr>
            </a:outerShdw>
          </a:effectLst>
          <a:latin typeface="News Cycle" panose="02000503000000000000" pitchFamily="2" charset="2"/>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737373"/>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37373"/>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737373"/>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737373"/>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737373"/>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hyperlink" Target="http://www.amazon.co.uk/Make-Electronics-Learning-Discovery-Technology/dp/1680450263" TargetMode="External"/><Relationship Id="rId3" Type="http://schemas.openxmlformats.org/officeDocument/2006/relationships/hyperlink" Target="http://insider.windows.com/" TargetMode="External"/><Relationship Id="rId7" Type="http://schemas.openxmlformats.org/officeDocument/2006/relationships/hyperlink" Target="http://hackster.io/" TargetMode="External"/><Relationship Id="rId2" Type="http://schemas.openxmlformats.org/officeDocument/2006/relationships/hyperlink" Target="http://windowsondevices.com/" TargetMode="External"/><Relationship Id="rId1" Type="http://schemas.openxmlformats.org/officeDocument/2006/relationships/slideLayout" Target="../slideLayouts/slideLayout7.xml"/><Relationship Id="rId6" Type="http://schemas.openxmlformats.org/officeDocument/2006/relationships/hyperlink" Target="http://hackerday.io/" TargetMode="External"/><Relationship Id="rId5" Type="http://schemas.openxmlformats.org/officeDocument/2006/relationships/hyperlink" Target="http://sparkfun.com/" TargetMode="External"/><Relationship Id="rId4" Type="http://schemas.openxmlformats.org/officeDocument/2006/relationships/hyperlink" Target="http://adafruit.com/" TargetMode="External"/><Relationship Id="rId9" Type="http://schemas.openxmlformats.org/officeDocument/2006/relationships/hyperlink" Target="http://www.amazon.co.uk/s/ref=nb_sb_noss_2?url=search-alias%3Dstripbooks&amp;field-keywords=Raspberry+Pi+project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windowsondevices.com/"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2346"/>
            <a:ext cx="12192000" cy="709040"/>
          </a:xfrm>
        </p:spPr>
        <p:txBody>
          <a:bodyPr anchor="ctr" anchorCtr="1"/>
          <a:lstStyle/>
          <a:p>
            <a:r>
              <a:rPr lang="en-GB" dirty="0"/>
              <a:t>Windows on The Raspberry Pi</a:t>
            </a:r>
          </a:p>
        </p:txBody>
      </p:sp>
    </p:spTree>
    <p:extLst>
      <p:ext uri="{BB962C8B-B14F-4D97-AF65-F5344CB8AC3E}">
        <p14:creationId xmlns:p14="http://schemas.microsoft.com/office/powerpoint/2010/main" val="3248715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4066" y="260059"/>
            <a:ext cx="10654018" cy="6463308"/>
          </a:xfrm>
          <a:prstGeom prst="rect">
            <a:avLst/>
          </a:prstGeom>
          <a:noFill/>
        </p:spPr>
        <p:txBody>
          <a:bodyPr wrap="square" rtlCol="0">
            <a:spAutoFit/>
          </a:bodyPr>
          <a:lstStyle/>
          <a:p>
            <a:r>
              <a:rPr lang="en-GB" dirty="0"/>
              <a:t>The </a:t>
            </a:r>
            <a:r>
              <a:rPr lang="en-GB" dirty="0" err="1"/>
              <a:t>RPi</a:t>
            </a:r>
            <a:r>
              <a:rPr lang="en-GB" dirty="0"/>
              <a:t> has one additional input and output, the Ethernet port.</a:t>
            </a:r>
          </a:p>
          <a:p>
            <a:endParaRPr lang="en-GB" dirty="0"/>
          </a:p>
          <a:p>
            <a:r>
              <a:rPr lang="en-GB" dirty="0"/>
              <a:t>The Ethernet port give the </a:t>
            </a:r>
            <a:r>
              <a:rPr lang="en-GB" dirty="0" err="1"/>
              <a:t>RPi</a:t>
            </a:r>
            <a:r>
              <a:rPr lang="en-GB" dirty="0"/>
              <a:t> the ability to send and receive messages to and from anywhere in the world.</a:t>
            </a:r>
          </a:p>
          <a:p>
            <a:endParaRPr lang="en-GB" dirty="0"/>
          </a:p>
          <a:p>
            <a:endParaRPr lang="en-GB" dirty="0"/>
          </a:p>
          <a:p>
            <a:r>
              <a:rPr lang="en-GB" dirty="0"/>
              <a:t>Azure </a:t>
            </a:r>
            <a:r>
              <a:rPr lang="en-GB" dirty="0" err="1"/>
              <a:t>IoT</a:t>
            </a:r>
            <a:r>
              <a:rPr lang="en-GB" dirty="0"/>
              <a:t> Hub</a:t>
            </a:r>
          </a:p>
          <a:p>
            <a:endParaRPr lang="en-GB" dirty="0"/>
          </a:p>
          <a:p>
            <a:r>
              <a:rPr lang="en-GB" dirty="0"/>
              <a:t>Azure </a:t>
            </a:r>
            <a:r>
              <a:rPr lang="en-GB" dirty="0" err="1"/>
              <a:t>IoT</a:t>
            </a:r>
            <a:r>
              <a:rPr lang="en-GB" dirty="0"/>
              <a:t> Hub is a fully managed service that enables reliable and secure bidirectional communications between millions of </a:t>
            </a:r>
            <a:r>
              <a:rPr lang="en-GB" dirty="0" err="1"/>
              <a:t>IoT</a:t>
            </a:r>
            <a:r>
              <a:rPr lang="en-GB" dirty="0"/>
              <a:t> devices and a solution back end.  Azure </a:t>
            </a:r>
            <a:r>
              <a:rPr lang="en-GB" dirty="0" err="1"/>
              <a:t>IoT</a:t>
            </a:r>
            <a:r>
              <a:rPr lang="en-GB" dirty="0"/>
              <a:t> Hub:</a:t>
            </a:r>
          </a:p>
          <a:p>
            <a:endParaRPr lang="en-GB" dirty="0"/>
          </a:p>
          <a:p>
            <a:pPr marL="285750" indent="-285750">
              <a:buFont typeface="Arial" panose="020B0604020202020204" pitchFamily="34" charset="0"/>
              <a:buChar char="•"/>
            </a:pPr>
            <a:r>
              <a:rPr lang="en-GB" dirty="0"/>
              <a:t>Provides reliable device-to-cloud and cloud-to-device messaging at scale.</a:t>
            </a:r>
          </a:p>
          <a:p>
            <a:pPr marL="285750" indent="-285750">
              <a:buFont typeface="Arial" panose="020B0604020202020204" pitchFamily="34" charset="0"/>
              <a:buChar char="•"/>
            </a:pPr>
            <a:r>
              <a:rPr lang="en-GB" dirty="0"/>
              <a:t>Enables secure communications using per-device security credentials and access control.</a:t>
            </a:r>
          </a:p>
          <a:p>
            <a:pPr marL="285750" indent="-285750">
              <a:buFont typeface="Arial" panose="020B0604020202020204" pitchFamily="34" charset="0"/>
              <a:buChar char="•"/>
            </a:pPr>
            <a:r>
              <a:rPr lang="en-GB" dirty="0"/>
              <a:t>Provides extensive monitoring for device connectivity and device identity management events.</a:t>
            </a:r>
          </a:p>
          <a:p>
            <a:pPr marL="285750" indent="-285750">
              <a:buFont typeface="Arial" panose="020B0604020202020204" pitchFamily="34" charset="0"/>
              <a:buChar char="•"/>
            </a:pPr>
            <a:r>
              <a:rPr lang="en-GB" dirty="0"/>
              <a:t>Includes device libraries for the most popular languages and platforms.</a:t>
            </a:r>
          </a:p>
          <a:p>
            <a:pPr marL="285750" indent="-285750">
              <a:buFont typeface="Arial" panose="020B0604020202020204" pitchFamily="34" charset="0"/>
              <a:buChar char="•"/>
            </a:pPr>
            <a:endParaRPr lang="en-GB" dirty="0"/>
          </a:p>
          <a:p>
            <a:r>
              <a:rPr lang="en-GB" dirty="0"/>
              <a:t>Why use Azure </a:t>
            </a:r>
            <a:r>
              <a:rPr lang="en-GB" dirty="0" err="1"/>
              <a:t>IoT</a:t>
            </a:r>
            <a:r>
              <a:rPr lang="en-GB" dirty="0"/>
              <a:t> Hub</a:t>
            </a:r>
          </a:p>
          <a:p>
            <a:endParaRPr lang="en-GB" dirty="0"/>
          </a:p>
          <a:p>
            <a:pPr marL="285750" indent="-285750">
              <a:buFont typeface="Arial" panose="020B0604020202020204" pitchFamily="34" charset="0"/>
              <a:buChar char="•"/>
            </a:pPr>
            <a:r>
              <a:rPr lang="en-GB" dirty="0"/>
              <a:t>Device Security – Each device get its own security key to connect to Azure. And Azure has a registry of devices, which allows you to grant/deny access.</a:t>
            </a:r>
          </a:p>
          <a:p>
            <a:pPr marL="285750" indent="-285750">
              <a:buFont typeface="Arial" panose="020B0604020202020204" pitchFamily="34" charset="0"/>
              <a:buChar char="•"/>
            </a:pPr>
            <a:r>
              <a:rPr lang="en-GB" dirty="0"/>
              <a:t>Device Monitoring – You can get operation logs from your device, which could be used to alert you to failures.</a:t>
            </a:r>
          </a:p>
          <a:p>
            <a:pPr marL="285750" indent="-285750">
              <a:buFont typeface="Arial" panose="020B0604020202020204" pitchFamily="34" charset="0"/>
              <a:buChar char="•"/>
            </a:pPr>
            <a:r>
              <a:rPr lang="en-GB" dirty="0"/>
              <a:t>Device Libraries – There is an extensive list of libraries available support a multitude of devices.</a:t>
            </a:r>
          </a:p>
          <a:p>
            <a:pPr marL="285750" indent="-285750">
              <a:buFont typeface="Arial" panose="020B0604020202020204" pitchFamily="34" charset="0"/>
              <a:buChar char="•"/>
            </a:pPr>
            <a:r>
              <a:rPr lang="en-GB" dirty="0"/>
              <a:t>Common Protocols Available – The </a:t>
            </a:r>
            <a:r>
              <a:rPr lang="en-GB" dirty="0" err="1"/>
              <a:t>IoT</a:t>
            </a:r>
            <a:r>
              <a:rPr lang="en-GB" dirty="0"/>
              <a:t> Hub also exposes common protocols such as HTTP, MQTT &amp; AMQP.</a:t>
            </a:r>
          </a:p>
          <a:p>
            <a:endParaRPr lang="en-GB" dirty="0"/>
          </a:p>
        </p:txBody>
      </p:sp>
    </p:spTree>
    <p:extLst>
      <p:ext uri="{BB962C8B-B14F-4D97-AF65-F5344CB8AC3E}">
        <p14:creationId xmlns:p14="http://schemas.microsoft.com/office/powerpoint/2010/main" val="2201664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3457" y="276837"/>
            <a:ext cx="9110444" cy="369332"/>
          </a:xfrm>
          <a:prstGeom prst="rect">
            <a:avLst/>
          </a:prstGeom>
          <a:noFill/>
        </p:spPr>
        <p:txBody>
          <a:bodyPr wrap="square" rtlCol="0">
            <a:spAutoFit/>
          </a:bodyPr>
          <a:lstStyle/>
          <a:p>
            <a:r>
              <a:rPr lang="en-GB" dirty="0"/>
              <a:t>Common Architecture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4989" y="646169"/>
            <a:ext cx="5128468" cy="3543904"/>
          </a:xfrm>
          <a:prstGeom prst="rect">
            <a:avLst/>
          </a:prstGeom>
        </p:spPr>
      </p:pic>
      <p:sp>
        <p:nvSpPr>
          <p:cNvPr id="4" name="TextBox 3"/>
          <p:cNvSpPr txBox="1"/>
          <p:nvPr/>
        </p:nvSpPr>
        <p:spPr>
          <a:xfrm>
            <a:off x="1023457" y="4190073"/>
            <a:ext cx="10212200" cy="2031325"/>
          </a:xfrm>
          <a:prstGeom prst="rect">
            <a:avLst/>
          </a:prstGeom>
          <a:noFill/>
        </p:spPr>
        <p:txBody>
          <a:bodyPr wrap="square" rtlCol="0">
            <a:spAutoFit/>
          </a:bodyPr>
          <a:lstStyle/>
          <a:p>
            <a:r>
              <a:rPr lang="en-GB" dirty="0"/>
              <a:t>A common </a:t>
            </a:r>
            <a:r>
              <a:rPr lang="en-GB" dirty="0" err="1"/>
              <a:t>IoT</a:t>
            </a:r>
            <a:r>
              <a:rPr lang="en-GB" dirty="0"/>
              <a:t> architecture may look something like this.</a:t>
            </a:r>
          </a:p>
          <a:p>
            <a:endParaRPr lang="en-GB" dirty="0"/>
          </a:p>
          <a:p>
            <a:pPr marL="285750" indent="-285750">
              <a:buFont typeface="Arial" panose="020B0604020202020204" pitchFamily="34" charset="0"/>
              <a:buChar char="•"/>
            </a:pPr>
            <a:r>
              <a:rPr lang="en-GB" dirty="0"/>
              <a:t>We have devices out in the field collecting data, and they connect to the Cloud Gateway.</a:t>
            </a:r>
          </a:p>
          <a:p>
            <a:pPr marL="285750" indent="-285750">
              <a:buFont typeface="Arial" panose="020B0604020202020204" pitchFamily="34" charset="0"/>
              <a:buChar char="•"/>
            </a:pPr>
            <a:r>
              <a:rPr lang="en-GB" dirty="0"/>
              <a:t>Most of the data processing and analytics will happen in the </a:t>
            </a:r>
            <a:r>
              <a:rPr lang="en-GB" dirty="0" err="1"/>
              <a:t>IoT</a:t>
            </a:r>
            <a:r>
              <a:rPr lang="en-GB" dirty="0"/>
              <a:t> solution backend. You may want to filter and aggregate the data coming in or react to an alert by sending out a command or notification.</a:t>
            </a:r>
          </a:p>
          <a:p>
            <a:pPr marL="285750" indent="-285750">
              <a:buFont typeface="Arial" panose="020B0604020202020204" pitchFamily="34" charset="0"/>
              <a:buChar char="•"/>
            </a:pPr>
            <a:r>
              <a:rPr lang="en-GB" dirty="0"/>
              <a:t>The presentation layer could allow users to interact with the devices in the field or display the aggregated data in a dashboard or as a data feed for external systems to consume.</a:t>
            </a:r>
          </a:p>
        </p:txBody>
      </p:sp>
    </p:spTree>
    <p:extLst>
      <p:ext uri="{BB962C8B-B14F-4D97-AF65-F5344CB8AC3E}">
        <p14:creationId xmlns:p14="http://schemas.microsoft.com/office/powerpoint/2010/main" val="4082743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8290" y="377505"/>
            <a:ext cx="10452682" cy="5632311"/>
          </a:xfrm>
          <a:prstGeom prst="rect">
            <a:avLst/>
          </a:prstGeom>
          <a:noFill/>
        </p:spPr>
        <p:txBody>
          <a:bodyPr wrap="square" rtlCol="0">
            <a:spAutoFit/>
          </a:bodyPr>
          <a:lstStyle/>
          <a:p>
            <a:r>
              <a:rPr lang="en-GB" dirty="0"/>
              <a:t>Azure </a:t>
            </a:r>
            <a:r>
              <a:rPr lang="en-GB" dirty="0" err="1"/>
              <a:t>IoT</a:t>
            </a:r>
            <a:r>
              <a:rPr lang="en-GB" dirty="0"/>
              <a:t> Hub Demo</a:t>
            </a:r>
          </a:p>
          <a:p>
            <a:endParaRPr lang="en-GB" dirty="0"/>
          </a:p>
          <a:p>
            <a:r>
              <a:rPr lang="en-GB" dirty="0"/>
              <a:t>Create and </a:t>
            </a:r>
            <a:r>
              <a:rPr lang="en-GB" dirty="0" err="1"/>
              <a:t>IoT</a:t>
            </a:r>
            <a:r>
              <a:rPr lang="en-GB" dirty="0"/>
              <a:t> Hub</a:t>
            </a:r>
          </a:p>
          <a:p>
            <a:pPr marL="742950" lvl="1" indent="-285750">
              <a:buFont typeface="Arial" panose="020B0604020202020204" pitchFamily="34" charset="0"/>
              <a:buChar char="•"/>
            </a:pPr>
            <a:r>
              <a:rPr lang="en-GB" dirty="0"/>
              <a:t>Sign into your Azure account</a:t>
            </a:r>
          </a:p>
          <a:p>
            <a:pPr marL="742950" lvl="1" indent="-285750">
              <a:buFont typeface="Arial" panose="020B0604020202020204" pitchFamily="34" charset="0"/>
              <a:buChar char="•"/>
            </a:pPr>
            <a:r>
              <a:rPr lang="en-GB" dirty="0"/>
              <a:t>Click New &gt; Internet of Things &gt; Azure </a:t>
            </a:r>
            <a:r>
              <a:rPr lang="en-GB" dirty="0" err="1"/>
              <a:t>IoT</a:t>
            </a:r>
            <a:r>
              <a:rPr lang="en-GB" dirty="0"/>
              <a:t> Hub</a:t>
            </a:r>
          </a:p>
          <a:p>
            <a:pPr marL="742950" lvl="1" indent="-285750">
              <a:buFont typeface="Arial" panose="020B0604020202020204" pitchFamily="34" charset="0"/>
              <a:buChar char="•"/>
            </a:pPr>
            <a:r>
              <a:rPr lang="en-GB" dirty="0"/>
              <a:t>Finish the setup of your hub by giving it a Name, a Resource Group &amp; Location</a:t>
            </a:r>
          </a:p>
          <a:p>
            <a:pPr marL="742950" lvl="1" indent="-285750">
              <a:buFont typeface="Arial" panose="020B0604020202020204" pitchFamily="34" charset="0"/>
              <a:buChar char="•"/>
            </a:pPr>
            <a:r>
              <a:rPr lang="en-GB" dirty="0"/>
              <a:t>Once the Hub has been setup in Azure, take note of the Hostname and Access Key.</a:t>
            </a:r>
          </a:p>
          <a:p>
            <a:endParaRPr lang="en-GB" dirty="0"/>
          </a:p>
          <a:p>
            <a:r>
              <a:rPr lang="en-GB" dirty="0"/>
              <a:t>Create a Backend Processor</a:t>
            </a:r>
          </a:p>
          <a:p>
            <a:pPr marL="742950" lvl="1" indent="-285750">
              <a:buFont typeface="Arial" panose="020B0604020202020204" pitchFamily="34" charset="0"/>
              <a:buChar char="•"/>
            </a:pPr>
            <a:r>
              <a:rPr lang="en-GB" dirty="0"/>
              <a:t>In Visual Studio, Create a new Console Application Project.</a:t>
            </a:r>
          </a:p>
          <a:p>
            <a:pPr marL="742950" lvl="1" indent="-285750">
              <a:buFont typeface="Arial" panose="020B0604020202020204" pitchFamily="34" charset="0"/>
              <a:buChar char="•"/>
            </a:pPr>
            <a:r>
              <a:rPr lang="en-GB" dirty="0"/>
              <a:t>Add the </a:t>
            </a:r>
            <a:r>
              <a:rPr lang="en-GB" dirty="0" err="1"/>
              <a:t>WindowsAzure.ServiceBus</a:t>
            </a:r>
            <a:r>
              <a:rPr lang="en-GB" dirty="0"/>
              <a:t> </a:t>
            </a:r>
            <a:r>
              <a:rPr lang="en-GB" dirty="0" err="1"/>
              <a:t>Nuget</a:t>
            </a:r>
            <a:r>
              <a:rPr lang="en-GB" dirty="0"/>
              <a:t> Package</a:t>
            </a:r>
          </a:p>
          <a:p>
            <a:pPr marL="742950" lvl="1" indent="-285750">
              <a:buFont typeface="Arial" panose="020B0604020202020204" pitchFamily="34" charset="0"/>
              <a:buChar char="•"/>
            </a:pPr>
            <a:r>
              <a:rPr lang="en-GB" dirty="0"/>
              <a:t>Connect to Azure using the connection string generated in the previous step.</a:t>
            </a:r>
          </a:p>
          <a:p>
            <a:pPr marL="742950" lvl="1" indent="-285750">
              <a:buFont typeface="Arial" panose="020B0604020202020204" pitchFamily="34" charset="0"/>
              <a:buChar char="•"/>
            </a:pPr>
            <a:r>
              <a:rPr lang="en-GB" dirty="0"/>
              <a:t>Now we can use an </a:t>
            </a:r>
            <a:r>
              <a:rPr lang="en-GB" dirty="0" err="1"/>
              <a:t>EventHubReciever</a:t>
            </a:r>
            <a:r>
              <a:rPr lang="en-GB" dirty="0"/>
              <a:t> to read messages from our device.</a:t>
            </a:r>
          </a:p>
          <a:p>
            <a:endParaRPr lang="en-GB" dirty="0"/>
          </a:p>
          <a:p>
            <a:r>
              <a:rPr lang="en-GB" dirty="0"/>
              <a:t>Simulate an </a:t>
            </a:r>
            <a:r>
              <a:rPr lang="en-GB" dirty="0" err="1"/>
              <a:t>IoT</a:t>
            </a:r>
            <a:r>
              <a:rPr lang="en-GB" dirty="0"/>
              <a:t> Device</a:t>
            </a:r>
          </a:p>
          <a:p>
            <a:pPr marL="742950" lvl="1" indent="-285750">
              <a:buFont typeface="Arial" panose="020B0604020202020204" pitchFamily="34" charset="0"/>
              <a:buChar char="•"/>
            </a:pPr>
            <a:r>
              <a:rPr lang="en-GB" dirty="0"/>
              <a:t>In Visual Studio, Create another Console Application</a:t>
            </a:r>
          </a:p>
          <a:p>
            <a:pPr marL="742950" lvl="1" indent="-285750">
              <a:buFont typeface="Arial" panose="020B0604020202020204" pitchFamily="34" charset="0"/>
              <a:buChar char="•"/>
            </a:pPr>
            <a:r>
              <a:rPr lang="en-GB" dirty="0"/>
              <a:t>And install the </a:t>
            </a:r>
            <a:r>
              <a:rPr lang="en-GB" dirty="0" err="1"/>
              <a:t>Microsoft.Azure.Devices.Client</a:t>
            </a:r>
            <a:r>
              <a:rPr lang="en-GB" dirty="0"/>
              <a:t> </a:t>
            </a:r>
            <a:r>
              <a:rPr lang="en-GB" dirty="0" err="1"/>
              <a:t>Nuget</a:t>
            </a:r>
            <a:r>
              <a:rPr lang="en-GB" dirty="0"/>
              <a:t> Package</a:t>
            </a:r>
          </a:p>
          <a:p>
            <a:pPr marL="742950" lvl="1" indent="-285750">
              <a:buFont typeface="Arial" panose="020B0604020202020204" pitchFamily="34" charset="0"/>
              <a:buChar char="•"/>
            </a:pPr>
            <a:r>
              <a:rPr lang="en-GB" dirty="0"/>
              <a:t>Again, insert the connection string we created earlier</a:t>
            </a:r>
          </a:p>
          <a:p>
            <a:pPr marL="742950" lvl="1" indent="-285750">
              <a:buFont typeface="Arial" panose="020B0604020202020204" pitchFamily="34" charset="0"/>
              <a:buChar char="•"/>
            </a:pPr>
            <a:r>
              <a:rPr lang="en-GB" dirty="0"/>
              <a:t>This application send random wind speed data to out </a:t>
            </a:r>
            <a:r>
              <a:rPr lang="en-GB" dirty="0" err="1"/>
              <a:t>IoT</a:t>
            </a:r>
            <a:r>
              <a:rPr lang="en-GB" dirty="0"/>
              <a:t> Hub using a </a:t>
            </a:r>
            <a:r>
              <a:rPr lang="en-GB" dirty="0" err="1"/>
              <a:t>DeviceClient</a:t>
            </a:r>
            <a:endParaRPr lang="en-GB" dirty="0"/>
          </a:p>
          <a:p>
            <a:pPr marL="742950" lvl="1" indent="-285750">
              <a:buFont typeface="Arial" panose="020B0604020202020204" pitchFamily="34" charset="0"/>
              <a:buChar char="•"/>
            </a:pPr>
            <a:endParaRPr lang="en-GB" dirty="0"/>
          </a:p>
        </p:txBody>
      </p:sp>
    </p:spTree>
    <p:extLst>
      <p:ext uri="{BB962C8B-B14F-4D97-AF65-F5344CB8AC3E}">
        <p14:creationId xmlns:p14="http://schemas.microsoft.com/office/powerpoint/2010/main" val="4072559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0844" y="318782"/>
            <a:ext cx="10234569" cy="4524315"/>
          </a:xfrm>
          <a:prstGeom prst="rect">
            <a:avLst/>
          </a:prstGeom>
          <a:noFill/>
        </p:spPr>
        <p:txBody>
          <a:bodyPr wrap="square" rtlCol="0">
            <a:spAutoFit/>
          </a:bodyPr>
          <a:lstStyle/>
          <a:p>
            <a:r>
              <a:rPr lang="en-GB" dirty="0"/>
              <a:t>The Big Finish</a:t>
            </a:r>
          </a:p>
          <a:p>
            <a:endParaRPr lang="en-GB" dirty="0"/>
          </a:p>
          <a:p>
            <a:r>
              <a:rPr lang="en-GB" dirty="0"/>
              <a:t>Lets combine everything I have shown you today into a intruder alarm system.</a:t>
            </a:r>
          </a:p>
          <a:p>
            <a:endParaRPr lang="en-GB" dirty="0"/>
          </a:p>
          <a:p>
            <a:r>
              <a:rPr lang="en-GB" dirty="0"/>
              <a:t>We will use two </a:t>
            </a:r>
            <a:r>
              <a:rPr lang="en-GB" dirty="0" err="1"/>
              <a:t>RPis</a:t>
            </a:r>
            <a:r>
              <a:rPr lang="en-GB" dirty="0"/>
              <a:t>, </a:t>
            </a:r>
          </a:p>
          <a:p>
            <a:r>
              <a:rPr lang="en-GB" dirty="0"/>
              <a:t>One will detect movement using a PIR sensor.</a:t>
            </a:r>
          </a:p>
          <a:p>
            <a:r>
              <a:rPr lang="en-GB" dirty="0"/>
              <a:t>The other will be the alarm system, were we will activate the alarm and sound a warning if an intruder is detected.</a:t>
            </a:r>
          </a:p>
          <a:p>
            <a:endParaRPr lang="en-GB" dirty="0"/>
          </a:p>
          <a:p>
            <a:r>
              <a:rPr lang="en-GB" dirty="0"/>
              <a:t>There will be an </a:t>
            </a:r>
            <a:r>
              <a:rPr lang="en-GB" dirty="0" err="1"/>
              <a:t>IoT</a:t>
            </a:r>
            <a:r>
              <a:rPr lang="en-GB" dirty="0"/>
              <a:t> Hub in Azure. The idea is the when we arm the system a command will be set to the Hub telling the other device to arm, and send an alert message when movement is detected. The other device will subscribe to the alert message and raise the alarm if it receives a message.</a:t>
            </a:r>
          </a:p>
          <a:p>
            <a:endParaRPr lang="en-GB" dirty="0"/>
          </a:p>
          <a:p>
            <a:r>
              <a:rPr lang="en-GB" dirty="0"/>
              <a:t>Stretch goal, the detection device will have a web cam attached and will capture an image and save it to Blob Storage. A background app will then send me a text message containing the pic.</a:t>
            </a:r>
          </a:p>
          <a:p>
            <a:endParaRPr lang="en-GB" dirty="0"/>
          </a:p>
        </p:txBody>
      </p:sp>
    </p:spTree>
    <p:extLst>
      <p:ext uri="{BB962C8B-B14F-4D97-AF65-F5344CB8AC3E}">
        <p14:creationId xmlns:p14="http://schemas.microsoft.com/office/powerpoint/2010/main" val="3951336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6345" y="436228"/>
            <a:ext cx="10511405" cy="5078313"/>
          </a:xfrm>
          <a:prstGeom prst="rect">
            <a:avLst/>
          </a:prstGeom>
          <a:noFill/>
        </p:spPr>
        <p:txBody>
          <a:bodyPr wrap="square" rtlCol="0">
            <a:spAutoFit/>
          </a:bodyPr>
          <a:lstStyle/>
          <a:p>
            <a:r>
              <a:rPr lang="en-GB" dirty="0"/>
              <a:t>Resources</a:t>
            </a:r>
          </a:p>
          <a:p>
            <a:endParaRPr lang="en-GB" dirty="0"/>
          </a:p>
          <a:p>
            <a:r>
              <a:rPr lang="en-GB" dirty="0">
                <a:hlinkClick r:id="rId2"/>
              </a:rPr>
              <a:t>http://windowsondevices.com</a:t>
            </a:r>
            <a:r>
              <a:rPr lang="en-GB" dirty="0"/>
              <a:t> – to download Windows 10 for your </a:t>
            </a:r>
            <a:r>
              <a:rPr lang="en-GB" dirty="0" err="1"/>
              <a:t>RPi</a:t>
            </a:r>
            <a:r>
              <a:rPr lang="en-GB" dirty="0"/>
              <a:t>, plus documentation &amp; samples.</a:t>
            </a:r>
          </a:p>
          <a:p>
            <a:r>
              <a:rPr lang="en-GB" dirty="0">
                <a:hlinkClick r:id="rId3"/>
              </a:rPr>
              <a:t>http://insider.windows.com</a:t>
            </a:r>
            <a:r>
              <a:rPr lang="en-GB" dirty="0"/>
              <a:t> – to register for the insider program to gain access to pre-release Windows 10 images.</a:t>
            </a:r>
          </a:p>
          <a:p>
            <a:endParaRPr lang="en-GB" dirty="0"/>
          </a:p>
          <a:p>
            <a:r>
              <a:rPr lang="en-GB" dirty="0">
                <a:hlinkClick r:id="rId4"/>
              </a:rPr>
              <a:t>http://adafruit.com</a:t>
            </a:r>
            <a:r>
              <a:rPr lang="en-GB" dirty="0"/>
              <a:t> &amp; </a:t>
            </a:r>
            <a:r>
              <a:rPr lang="en-GB" dirty="0">
                <a:hlinkClick r:id="rId5"/>
              </a:rPr>
              <a:t>http://sparkfun.com</a:t>
            </a:r>
            <a:r>
              <a:rPr lang="en-GB" dirty="0"/>
              <a:t> – Have lots of tutorials for </a:t>
            </a:r>
            <a:r>
              <a:rPr lang="en-GB" dirty="0" err="1"/>
              <a:t>RPi</a:t>
            </a:r>
            <a:r>
              <a:rPr lang="en-GB" dirty="0"/>
              <a:t> projects. </a:t>
            </a:r>
          </a:p>
          <a:p>
            <a:r>
              <a:rPr lang="en-GB" dirty="0"/>
              <a:t>But by your electronics from rs-online.com.</a:t>
            </a:r>
          </a:p>
          <a:p>
            <a:endParaRPr lang="en-GB" dirty="0"/>
          </a:p>
          <a:p>
            <a:r>
              <a:rPr lang="en-GB" dirty="0">
                <a:hlinkClick r:id="rId6"/>
              </a:rPr>
              <a:t>http://hackerday.io</a:t>
            </a:r>
            <a:r>
              <a:rPr lang="en-GB" dirty="0"/>
              <a:t> &amp; </a:t>
            </a:r>
            <a:r>
              <a:rPr lang="en-GB" dirty="0">
                <a:hlinkClick r:id="rId7"/>
              </a:rPr>
              <a:t>http://hackster.io</a:t>
            </a:r>
            <a:r>
              <a:rPr lang="en-GB" dirty="0"/>
              <a:t> are places where you can share your projects with the community.</a:t>
            </a:r>
          </a:p>
          <a:p>
            <a:endParaRPr lang="en-GB" dirty="0"/>
          </a:p>
          <a:p>
            <a:r>
              <a:rPr lang="en-GB" dirty="0"/>
              <a:t>Make: Electronics - </a:t>
            </a:r>
            <a:r>
              <a:rPr lang="en-GB" dirty="0">
                <a:hlinkClick r:id="rId8"/>
              </a:rPr>
              <a:t>http://www.amazon.co.uk/Make-Electronics-Learning-Discovery-Technology/dp/1680450263</a:t>
            </a:r>
            <a:r>
              <a:rPr lang="en-GB" dirty="0"/>
              <a:t> is a good beginners guide.</a:t>
            </a:r>
          </a:p>
          <a:p>
            <a:endParaRPr lang="en-GB" dirty="0"/>
          </a:p>
          <a:p>
            <a:r>
              <a:rPr lang="en-GB" dirty="0"/>
              <a:t>Search Amazon for “Raspberry Pi Projects” to get a list of good project ideas books.</a:t>
            </a:r>
          </a:p>
          <a:p>
            <a:r>
              <a:rPr lang="en-GB" dirty="0">
                <a:hlinkClick r:id="rId9"/>
              </a:rPr>
              <a:t>http://www.amazon.co.uk/s/ref=nb_sb_noss_2?url=search-alias%3Dstripbooks&amp;field-keywords=Raspberry+Pi+projects</a:t>
            </a:r>
            <a:endParaRPr lang="en-GB" dirty="0"/>
          </a:p>
          <a:p>
            <a:endParaRPr lang="en-GB" dirty="0"/>
          </a:p>
        </p:txBody>
      </p:sp>
    </p:spTree>
    <p:extLst>
      <p:ext uri="{BB962C8B-B14F-4D97-AF65-F5344CB8AC3E}">
        <p14:creationId xmlns:p14="http://schemas.microsoft.com/office/powerpoint/2010/main" val="497994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Tree>
    <p:extLst>
      <p:ext uri="{BB962C8B-B14F-4D97-AF65-F5344CB8AC3E}">
        <p14:creationId xmlns:p14="http://schemas.microsoft.com/office/powerpoint/2010/main" val="28789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62065" y="979714"/>
            <a:ext cx="8117633" cy="3693319"/>
          </a:xfrm>
          <a:prstGeom prst="rect">
            <a:avLst/>
          </a:prstGeom>
          <a:noFill/>
        </p:spPr>
        <p:txBody>
          <a:bodyPr wrap="square" rtlCol="0">
            <a:spAutoFit/>
          </a:bodyPr>
          <a:lstStyle/>
          <a:p>
            <a:r>
              <a:rPr lang="en-GB" u="sng" dirty="0"/>
              <a:t>About the Raspberry Pi</a:t>
            </a:r>
            <a:endParaRPr lang="en-GB" dirty="0"/>
          </a:p>
          <a:p>
            <a:endParaRPr lang="en-GB" u="sng" dirty="0"/>
          </a:p>
          <a:p>
            <a:r>
              <a:rPr lang="en-GB" dirty="0"/>
              <a:t>Released in February 2012 the Raspberry Pi is a credit card sized computer that has enabled people of all ages to learn programming and get into computing.</a:t>
            </a:r>
          </a:p>
          <a:p>
            <a:endParaRPr lang="en-GB" dirty="0"/>
          </a:p>
          <a:p>
            <a:r>
              <a:rPr lang="en-GB" dirty="0"/>
              <a:t>This compact device is capable of doing everything you would expect from a desktop, from browsing the internet to playing games. But unlike regular computers the Raspberry Pi can be used to interact with the outside world.</a:t>
            </a:r>
          </a:p>
          <a:p>
            <a:r>
              <a:rPr lang="en-GB" dirty="0"/>
              <a:t>The Raspberry Pi has been used to build robots, record weather information and power twitter pet feeders.</a:t>
            </a:r>
          </a:p>
          <a:p>
            <a:endParaRPr lang="en-GB" dirty="0"/>
          </a:p>
          <a:p>
            <a:r>
              <a:rPr lang="en-GB" dirty="0"/>
              <a:t>To start using the Raspberry Pi you will also need to a monitor (with HDMI input), a USB keyboard and mouse and a 5v USB </a:t>
            </a:r>
            <a:r>
              <a:rPr lang="en-GB" dirty="0" err="1"/>
              <a:t>mirco</a:t>
            </a:r>
            <a:r>
              <a:rPr lang="en-GB" dirty="0"/>
              <a:t> power supply.</a:t>
            </a:r>
          </a:p>
        </p:txBody>
      </p:sp>
    </p:spTree>
    <p:extLst>
      <p:ext uri="{BB962C8B-B14F-4D97-AF65-F5344CB8AC3E}">
        <p14:creationId xmlns:p14="http://schemas.microsoft.com/office/powerpoint/2010/main" val="2259301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8381" y="700428"/>
            <a:ext cx="8295238" cy="5457143"/>
          </a:xfrm>
          <a:prstGeom prst="rect">
            <a:avLst/>
          </a:prstGeom>
        </p:spPr>
      </p:pic>
      <p:sp>
        <p:nvSpPr>
          <p:cNvPr id="3" name="TextBox 2"/>
          <p:cNvSpPr txBox="1"/>
          <p:nvPr/>
        </p:nvSpPr>
        <p:spPr>
          <a:xfrm>
            <a:off x="1635853" y="167780"/>
            <a:ext cx="8514826" cy="369332"/>
          </a:xfrm>
          <a:prstGeom prst="rect">
            <a:avLst/>
          </a:prstGeom>
          <a:noFill/>
        </p:spPr>
        <p:txBody>
          <a:bodyPr wrap="square" rtlCol="0">
            <a:spAutoFit/>
          </a:bodyPr>
          <a:lstStyle/>
          <a:p>
            <a:r>
              <a:rPr lang="en-GB" dirty="0"/>
              <a:t>Tour of the board</a:t>
            </a:r>
          </a:p>
        </p:txBody>
      </p:sp>
    </p:spTree>
    <p:extLst>
      <p:ext uri="{BB962C8B-B14F-4D97-AF65-F5344CB8AC3E}">
        <p14:creationId xmlns:p14="http://schemas.microsoft.com/office/powerpoint/2010/main" val="133088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00294" y="260059"/>
            <a:ext cx="10255212" cy="5632311"/>
          </a:xfrm>
          <a:prstGeom prst="rect">
            <a:avLst/>
          </a:prstGeom>
          <a:noFill/>
        </p:spPr>
        <p:txBody>
          <a:bodyPr wrap="square" rtlCol="0">
            <a:spAutoFit/>
          </a:bodyPr>
          <a:lstStyle/>
          <a:p>
            <a:r>
              <a:rPr lang="en-GB" u="sng" dirty="0"/>
              <a:t>Windows 10 </a:t>
            </a:r>
            <a:r>
              <a:rPr lang="en-GB" u="sng" dirty="0" err="1"/>
              <a:t>IoT</a:t>
            </a:r>
            <a:endParaRPr lang="en-GB" u="sng" dirty="0"/>
          </a:p>
          <a:p>
            <a:endParaRPr lang="en-GB" dirty="0"/>
          </a:p>
          <a:p>
            <a:r>
              <a:rPr lang="en-GB" dirty="0"/>
              <a:t>On the 30</a:t>
            </a:r>
            <a:r>
              <a:rPr lang="en-GB" baseline="30000" dirty="0"/>
              <a:t>th</a:t>
            </a:r>
            <a:r>
              <a:rPr lang="en-GB" dirty="0"/>
              <a:t> April 2015 Microsoft and the Raspberry Pi foundation announced the </a:t>
            </a:r>
            <a:r>
              <a:rPr lang="en-GB" dirty="0" err="1"/>
              <a:t>IoT</a:t>
            </a:r>
            <a:r>
              <a:rPr lang="en-GB" dirty="0"/>
              <a:t> edition of Windows 10 which can be installed on the </a:t>
            </a:r>
            <a:r>
              <a:rPr lang="en-GB" dirty="0" err="1"/>
              <a:t>RPi</a:t>
            </a:r>
            <a:r>
              <a:rPr lang="en-GB" dirty="0"/>
              <a:t>.</a:t>
            </a:r>
          </a:p>
          <a:p>
            <a:endParaRPr lang="en-GB" dirty="0"/>
          </a:p>
          <a:p>
            <a:r>
              <a:rPr lang="en-GB" u="sng" dirty="0"/>
              <a:t>Installation of Windows 10 </a:t>
            </a:r>
            <a:r>
              <a:rPr lang="en-GB" u="sng" dirty="0" err="1"/>
              <a:t>IoT</a:t>
            </a:r>
            <a:r>
              <a:rPr lang="en-GB" u="sng" dirty="0"/>
              <a:t> Core</a:t>
            </a:r>
            <a:endParaRPr lang="en-GB" dirty="0"/>
          </a:p>
          <a:p>
            <a:endParaRPr lang="en-GB" dirty="0"/>
          </a:p>
          <a:p>
            <a:r>
              <a:rPr lang="en-GB" dirty="0"/>
              <a:t>Video</a:t>
            </a:r>
          </a:p>
          <a:p>
            <a:endParaRPr lang="en-GB" dirty="0"/>
          </a:p>
          <a:p>
            <a:r>
              <a:rPr lang="en-GB" dirty="0"/>
              <a:t>The setup of Windows on the </a:t>
            </a:r>
            <a:r>
              <a:rPr lang="en-GB" dirty="0" err="1"/>
              <a:t>RPi</a:t>
            </a:r>
            <a:r>
              <a:rPr lang="en-GB" dirty="0"/>
              <a:t> has been made a lot easier since it was first introduced. </a:t>
            </a:r>
          </a:p>
          <a:p>
            <a:r>
              <a:rPr lang="en-GB" dirty="0"/>
              <a:t>Before you start you need to be running a fully licensed copy of Windows 10 on a PC.</a:t>
            </a:r>
          </a:p>
          <a:p>
            <a:endParaRPr lang="en-GB" dirty="0"/>
          </a:p>
          <a:p>
            <a:pPr marL="342900" indent="-342900">
              <a:buAutoNum type="arabicPeriod"/>
            </a:pPr>
            <a:r>
              <a:rPr lang="en-GB" dirty="0"/>
              <a:t>Head over to </a:t>
            </a:r>
            <a:r>
              <a:rPr lang="en-GB" dirty="0">
                <a:hlinkClick r:id="rId2"/>
              </a:rPr>
              <a:t>http://windowsondevices.com</a:t>
            </a:r>
            <a:r>
              <a:rPr lang="en-GB" dirty="0"/>
              <a:t> and click the “Get Started Now” button.</a:t>
            </a:r>
          </a:p>
          <a:p>
            <a:pPr marL="342900" indent="-342900">
              <a:buAutoNum type="arabicPeriod"/>
            </a:pPr>
            <a:r>
              <a:rPr lang="en-GB" dirty="0"/>
              <a:t>Download and install the Windows 10 </a:t>
            </a:r>
            <a:r>
              <a:rPr lang="en-GB" dirty="0" err="1"/>
              <a:t>IoT</a:t>
            </a:r>
            <a:r>
              <a:rPr lang="en-GB" dirty="0"/>
              <a:t> Core Dashboard.</a:t>
            </a:r>
          </a:p>
          <a:p>
            <a:pPr marL="342900" indent="-342900">
              <a:buAutoNum type="arabicPeriod"/>
            </a:pPr>
            <a:r>
              <a:rPr lang="en-GB" dirty="0"/>
              <a:t>Once installed launch the </a:t>
            </a:r>
            <a:r>
              <a:rPr lang="en-GB" dirty="0" err="1"/>
              <a:t>Iot</a:t>
            </a:r>
            <a:r>
              <a:rPr lang="en-GB" dirty="0"/>
              <a:t> Dashboard and click the “Set up a new device” button.</a:t>
            </a:r>
          </a:p>
          <a:p>
            <a:pPr marL="342900" indent="-342900">
              <a:buAutoNum type="arabicPeriod"/>
            </a:pPr>
            <a:r>
              <a:rPr lang="en-GB" dirty="0"/>
              <a:t>Select the “Raspberry Pi 2” option from the Device Type menu (if you are setup a </a:t>
            </a:r>
            <a:r>
              <a:rPr lang="en-GB" dirty="0" err="1"/>
              <a:t>RPi</a:t>
            </a:r>
            <a:r>
              <a:rPr lang="en-GB" dirty="0"/>
              <a:t> 3 will need to select custom and navigate to the image file).</a:t>
            </a:r>
          </a:p>
          <a:p>
            <a:pPr marL="342900" indent="-342900">
              <a:buAutoNum type="arabicPeriod"/>
            </a:pPr>
            <a:r>
              <a:rPr lang="en-GB" dirty="0"/>
              <a:t>If you haven’t already inserted your SD card then insert it now and select it from the Drive menu.</a:t>
            </a:r>
          </a:p>
          <a:p>
            <a:pPr marL="342900" indent="-342900">
              <a:buAutoNum type="arabicPeriod"/>
            </a:pPr>
            <a:r>
              <a:rPr lang="en-GB" dirty="0"/>
              <a:t>Finally accept the T&amp;Cs and click the “Download and install” button. And wait.</a:t>
            </a:r>
          </a:p>
          <a:p>
            <a:endParaRPr lang="en-GB" dirty="0"/>
          </a:p>
        </p:txBody>
      </p:sp>
    </p:spTree>
    <p:extLst>
      <p:ext uri="{BB962C8B-B14F-4D97-AF65-F5344CB8AC3E}">
        <p14:creationId xmlns:p14="http://schemas.microsoft.com/office/powerpoint/2010/main" val="1873265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34353" y="475129"/>
            <a:ext cx="9932894" cy="1754326"/>
          </a:xfrm>
          <a:prstGeom prst="rect">
            <a:avLst/>
          </a:prstGeom>
          <a:noFill/>
        </p:spPr>
        <p:txBody>
          <a:bodyPr wrap="square" rtlCol="0">
            <a:spAutoFit/>
          </a:bodyPr>
          <a:lstStyle/>
          <a:p>
            <a:r>
              <a:rPr lang="en-GB" dirty="0"/>
              <a:t>Setup and Configuration</a:t>
            </a:r>
          </a:p>
          <a:p>
            <a:endParaRPr lang="en-GB" dirty="0"/>
          </a:p>
          <a:p>
            <a:r>
              <a:rPr lang="en-GB" dirty="0"/>
              <a:t>Now the SD card has been flashed insert it into the </a:t>
            </a:r>
            <a:r>
              <a:rPr lang="en-GB" dirty="0" err="1"/>
              <a:t>RPi</a:t>
            </a:r>
            <a:r>
              <a:rPr lang="en-GB" dirty="0"/>
              <a:t> and power it on. The first boot will take several mins as the OS does its initial installation.</a:t>
            </a:r>
          </a:p>
          <a:p>
            <a:endParaRPr lang="en-GB" dirty="0"/>
          </a:p>
          <a:p>
            <a:r>
              <a:rPr lang="en-GB" dirty="0"/>
              <a:t>When you see the following screen, you now have Windows running on your </a:t>
            </a:r>
            <a:r>
              <a:rPr lang="en-GB" dirty="0" err="1"/>
              <a:t>RPi</a:t>
            </a:r>
            <a:r>
              <a:rPr lang="en-GB" dirty="0"/>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6952" y="2229455"/>
            <a:ext cx="3038095" cy="2628571"/>
          </a:xfrm>
          <a:prstGeom prst="rect">
            <a:avLst/>
          </a:prstGeom>
        </p:spPr>
      </p:pic>
      <p:sp>
        <p:nvSpPr>
          <p:cNvPr id="4" name="TextBox 3"/>
          <p:cNvSpPr txBox="1"/>
          <p:nvPr/>
        </p:nvSpPr>
        <p:spPr>
          <a:xfrm>
            <a:off x="1434353" y="4858026"/>
            <a:ext cx="10085294" cy="923330"/>
          </a:xfrm>
          <a:prstGeom prst="rect">
            <a:avLst/>
          </a:prstGeom>
          <a:noFill/>
        </p:spPr>
        <p:txBody>
          <a:bodyPr wrap="square" rtlCol="0">
            <a:spAutoFit/>
          </a:bodyPr>
          <a:lstStyle/>
          <a:p>
            <a:r>
              <a:rPr lang="en-GB" dirty="0"/>
              <a:t>On this screen you can see some system info like OS version, device name and IP address.</a:t>
            </a:r>
          </a:p>
          <a:p>
            <a:r>
              <a:rPr lang="en-GB" dirty="0"/>
              <a:t>Across the top is a menu that gives you access to tutorials and samples from the “windows on devices” website. Device settings and the power button on the left.</a:t>
            </a:r>
          </a:p>
        </p:txBody>
      </p:sp>
    </p:spTree>
    <p:extLst>
      <p:ext uri="{BB962C8B-B14F-4D97-AF65-F5344CB8AC3E}">
        <p14:creationId xmlns:p14="http://schemas.microsoft.com/office/powerpoint/2010/main" val="2830178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4753" y="313765"/>
            <a:ext cx="10945906" cy="4801314"/>
          </a:xfrm>
          <a:prstGeom prst="rect">
            <a:avLst/>
          </a:prstGeom>
          <a:noFill/>
        </p:spPr>
        <p:txBody>
          <a:bodyPr wrap="square" rtlCol="0">
            <a:spAutoFit/>
          </a:bodyPr>
          <a:lstStyle/>
          <a:p>
            <a:r>
              <a:rPr lang="en-GB" dirty="0"/>
              <a:t>You can connect to and configure your </a:t>
            </a:r>
            <a:r>
              <a:rPr lang="en-GB" dirty="0" err="1"/>
              <a:t>RPi</a:t>
            </a:r>
            <a:r>
              <a:rPr lang="en-GB" dirty="0"/>
              <a:t> a number of ways. (demo of all of these)</a:t>
            </a:r>
          </a:p>
          <a:p>
            <a:endParaRPr lang="en-GB" dirty="0"/>
          </a:p>
          <a:p>
            <a:pPr marL="342900" indent="-342900">
              <a:buAutoNum type="arabicPeriod"/>
            </a:pPr>
            <a:r>
              <a:rPr lang="en-GB" dirty="0" err="1"/>
              <a:t>Powershell</a:t>
            </a:r>
            <a:r>
              <a:rPr lang="en-GB" dirty="0"/>
              <a:t> via a </a:t>
            </a:r>
            <a:r>
              <a:rPr lang="en-GB" dirty="0" err="1"/>
              <a:t>PsSession</a:t>
            </a:r>
            <a:r>
              <a:rPr lang="en-GB" dirty="0"/>
              <a:t> command </a:t>
            </a:r>
          </a:p>
          <a:p>
            <a:pPr marL="342900" indent="-342900">
              <a:buAutoNum type="arabicPeriod"/>
            </a:pPr>
            <a:r>
              <a:rPr lang="en-GB" dirty="0"/>
              <a:t>The </a:t>
            </a:r>
            <a:r>
              <a:rPr lang="en-GB" dirty="0" err="1"/>
              <a:t>IoT</a:t>
            </a:r>
            <a:r>
              <a:rPr lang="en-GB" dirty="0"/>
              <a:t> Core Dashboard</a:t>
            </a:r>
          </a:p>
          <a:p>
            <a:pPr marL="342900" indent="-342900">
              <a:buAutoNum type="arabicPeriod"/>
            </a:pPr>
            <a:r>
              <a:rPr lang="en-GB" dirty="0"/>
              <a:t>The build in webpage (my fav as it has lots of info).</a:t>
            </a:r>
          </a:p>
          <a:p>
            <a:pPr marL="342900" indent="-342900">
              <a:buAutoNum type="arabicPeriod"/>
            </a:pPr>
            <a:endParaRPr lang="en-GB" dirty="0"/>
          </a:p>
          <a:p>
            <a:r>
              <a:rPr lang="en-GB" dirty="0"/>
              <a:t>You should change the default password at this point (do this via the website).</a:t>
            </a:r>
          </a:p>
          <a:p>
            <a:endParaRPr lang="en-GB" dirty="0"/>
          </a:p>
          <a:p>
            <a:r>
              <a:rPr lang="en-GB" u="sng" dirty="0"/>
              <a:t>Setting up Visual Studio</a:t>
            </a:r>
          </a:p>
          <a:p>
            <a:endParaRPr lang="en-GB" dirty="0"/>
          </a:p>
          <a:p>
            <a:r>
              <a:rPr lang="en-GB" dirty="0"/>
              <a:t>The project you will use to write apps for the </a:t>
            </a:r>
            <a:r>
              <a:rPr lang="en-GB" dirty="0" err="1"/>
              <a:t>RPi</a:t>
            </a:r>
            <a:r>
              <a:rPr lang="en-GB" dirty="0"/>
              <a:t> will be Universal  Windows Projects (UWP) and you will have to enable developer mode on your Windows 10 desktop.</a:t>
            </a:r>
          </a:p>
          <a:p>
            <a:endParaRPr lang="en-GB" dirty="0"/>
          </a:p>
          <a:p>
            <a:r>
              <a:rPr lang="en-GB" dirty="0"/>
              <a:t>Simply, go to Settings &gt; Update &amp; Security &gt; For Developers and select the “Developer Mode” option.</a:t>
            </a:r>
          </a:p>
          <a:p>
            <a:endParaRPr lang="en-GB" dirty="0"/>
          </a:p>
          <a:p>
            <a:r>
              <a:rPr lang="en-GB" dirty="0"/>
              <a:t>The MS </a:t>
            </a:r>
            <a:r>
              <a:rPr lang="en-GB" dirty="0" err="1"/>
              <a:t>IoT</a:t>
            </a:r>
            <a:r>
              <a:rPr lang="en-GB" dirty="0"/>
              <a:t> team have also provided a project template for building headless apps. You can get this from the Visual Studio Gallery by searching “Windows </a:t>
            </a:r>
            <a:r>
              <a:rPr lang="en-GB" dirty="0" err="1"/>
              <a:t>IoT</a:t>
            </a:r>
            <a:r>
              <a:rPr lang="en-GB" dirty="0"/>
              <a:t> Core Project Templates”.</a:t>
            </a:r>
          </a:p>
        </p:txBody>
      </p:sp>
    </p:spTree>
    <p:extLst>
      <p:ext uri="{BB962C8B-B14F-4D97-AF65-F5344CB8AC3E}">
        <p14:creationId xmlns:p14="http://schemas.microsoft.com/office/powerpoint/2010/main" val="1219656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5106" y="331694"/>
            <a:ext cx="10793506" cy="2031325"/>
          </a:xfrm>
          <a:prstGeom prst="rect">
            <a:avLst/>
          </a:prstGeom>
          <a:noFill/>
        </p:spPr>
        <p:txBody>
          <a:bodyPr wrap="square" rtlCol="0">
            <a:spAutoFit/>
          </a:bodyPr>
          <a:lstStyle/>
          <a:p>
            <a:r>
              <a:rPr lang="en-GB" dirty="0"/>
              <a:t>Hello, World! Demo</a:t>
            </a:r>
          </a:p>
          <a:p>
            <a:endParaRPr lang="en-GB" dirty="0"/>
          </a:p>
          <a:p>
            <a:r>
              <a:rPr lang="en-GB" dirty="0"/>
              <a:t>Create a new project</a:t>
            </a:r>
          </a:p>
          <a:p>
            <a:r>
              <a:rPr lang="en-GB" dirty="0"/>
              <a:t>Add the XMAL</a:t>
            </a:r>
          </a:p>
          <a:p>
            <a:r>
              <a:rPr lang="en-GB" dirty="0"/>
              <a:t>Debug, Run</a:t>
            </a:r>
          </a:p>
          <a:p>
            <a:r>
              <a:rPr lang="en-GB" dirty="0"/>
              <a:t>Deploy</a:t>
            </a:r>
          </a:p>
          <a:p>
            <a:r>
              <a:rPr lang="en-GB" dirty="0"/>
              <a:t>Start/stop from web portal</a:t>
            </a:r>
          </a:p>
        </p:txBody>
      </p:sp>
    </p:spTree>
    <p:extLst>
      <p:ext uri="{BB962C8B-B14F-4D97-AF65-F5344CB8AC3E}">
        <p14:creationId xmlns:p14="http://schemas.microsoft.com/office/powerpoint/2010/main" val="2139842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74376" y="493059"/>
            <a:ext cx="10103224" cy="4524315"/>
          </a:xfrm>
          <a:prstGeom prst="rect">
            <a:avLst/>
          </a:prstGeom>
          <a:noFill/>
        </p:spPr>
        <p:txBody>
          <a:bodyPr wrap="square" rtlCol="0">
            <a:spAutoFit/>
          </a:bodyPr>
          <a:lstStyle/>
          <a:p>
            <a:r>
              <a:rPr lang="en-GB" dirty="0"/>
              <a:t>Basic Input and Output</a:t>
            </a:r>
          </a:p>
          <a:p>
            <a:endParaRPr lang="en-GB" dirty="0"/>
          </a:p>
          <a:p>
            <a:r>
              <a:rPr lang="en-GB" dirty="0"/>
              <a:t>While the </a:t>
            </a:r>
            <a:r>
              <a:rPr lang="en-GB" dirty="0" err="1"/>
              <a:t>RPi</a:t>
            </a:r>
            <a:r>
              <a:rPr lang="en-GB" dirty="0"/>
              <a:t> is a very inexpensive computer there are a few things the distinguish it from a regular laptop or desktop. The main difference is that the </a:t>
            </a:r>
            <a:r>
              <a:rPr lang="en-GB" dirty="0" err="1"/>
              <a:t>RPi</a:t>
            </a:r>
            <a:r>
              <a:rPr lang="en-GB" dirty="0"/>
              <a:t> can be used directly in electronics projects because it has </a:t>
            </a:r>
            <a:r>
              <a:rPr lang="en-GB" b="1" dirty="0"/>
              <a:t>G</a:t>
            </a:r>
            <a:r>
              <a:rPr lang="en-GB" dirty="0"/>
              <a:t>eneral </a:t>
            </a:r>
            <a:r>
              <a:rPr lang="en-GB" b="1" dirty="0"/>
              <a:t>P</a:t>
            </a:r>
            <a:r>
              <a:rPr lang="en-GB" dirty="0"/>
              <a:t>urpose </a:t>
            </a:r>
            <a:r>
              <a:rPr lang="en-GB" b="1" dirty="0"/>
              <a:t>I</a:t>
            </a:r>
            <a:r>
              <a:rPr lang="en-GB" dirty="0"/>
              <a:t>nput and </a:t>
            </a:r>
            <a:r>
              <a:rPr lang="en-GB" b="1" dirty="0"/>
              <a:t>O</a:t>
            </a:r>
            <a:r>
              <a:rPr lang="en-GB" dirty="0"/>
              <a:t>utput or GPIO pins.</a:t>
            </a:r>
          </a:p>
          <a:p>
            <a:endParaRPr lang="en-GB" dirty="0"/>
          </a:p>
          <a:p>
            <a:r>
              <a:rPr lang="en-GB" dirty="0"/>
              <a:t>The GPIO pins can be used to access hardware such as LEDs, motors and relays, which are examples of outputs. Or read the status of button, switches and sensors such as light, temperature and proximity.</a:t>
            </a:r>
          </a:p>
          <a:p>
            <a:endParaRPr lang="en-GB" dirty="0"/>
          </a:p>
          <a:p>
            <a:r>
              <a:rPr lang="en-GB" u="sng" dirty="0"/>
              <a:t>Additional Electronics Equipment</a:t>
            </a:r>
          </a:p>
          <a:p>
            <a:endParaRPr lang="en-GB" dirty="0"/>
          </a:p>
          <a:p>
            <a:pPr marL="285750" indent="-285750">
              <a:buFont typeface="Arial" panose="020B0604020202020204" pitchFamily="34" charset="0"/>
              <a:buChar char="•"/>
            </a:pPr>
            <a:r>
              <a:rPr lang="en-GB" dirty="0"/>
              <a:t>Solderless breadboard – If you have never seen or used a breadboard…  </a:t>
            </a:r>
          </a:p>
          <a:p>
            <a:pPr marL="285750" indent="-285750">
              <a:buFont typeface="Arial" panose="020B0604020202020204" pitchFamily="34" charset="0"/>
              <a:buChar char="•"/>
            </a:pPr>
            <a:r>
              <a:rPr lang="en-GB" dirty="0"/>
              <a:t>Jumper wires</a:t>
            </a:r>
          </a:p>
          <a:p>
            <a:pPr marL="285750" indent="-285750">
              <a:buFont typeface="Arial" panose="020B0604020202020204" pitchFamily="34" charset="0"/>
              <a:buChar char="•"/>
            </a:pPr>
            <a:r>
              <a:rPr lang="en-GB" dirty="0"/>
              <a:t>Electronic components</a:t>
            </a:r>
          </a:p>
          <a:p>
            <a:pPr marL="285750" indent="-285750">
              <a:buFont typeface="Arial" panose="020B0604020202020204" pitchFamily="34" charset="0"/>
              <a:buChar char="•"/>
            </a:pPr>
            <a:endParaRPr lang="en-GB" dirty="0"/>
          </a:p>
          <a:p>
            <a:r>
              <a:rPr lang="en-GB" dirty="0"/>
              <a:t>A GPIO breakout board is not necessary but is quite useful.</a:t>
            </a:r>
          </a:p>
        </p:txBody>
      </p:sp>
    </p:spTree>
    <p:extLst>
      <p:ext uri="{BB962C8B-B14F-4D97-AF65-F5344CB8AC3E}">
        <p14:creationId xmlns:p14="http://schemas.microsoft.com/office/powerpoint/2010/main" val="3947642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74376" y="493059"/>
            <a:ext cx="10103224" cy="5909310"/>
          </a:xfrm>
          <a:prstGeom prst="rect">
            <a:avLst/>
          </a:prstGeom>
          <a:noFill/>
        </p:spPr>
        <p:txBody>
          <a:bodyPr wrap="square" rtlCol="0">
            <a:spAutoFit/>
          </a:bodyPr>
          <a:lstStyle/>
          <a:p>
            <a:r>
              <a:rPr lang="en-GB" dirty="0"/>
              <a:t>GPIO Pin Layout</a:t>
            </a:r>
          </a:p>
          <a:p>
            <a:endParaRPr lang="en-GB" dirty="0"/>
          </a:p>
          <a:p>
            <a:r>
              <a:rPr lang="en-GB" dirty="0"/>
              <a:t>17 GPIO …</a:t>
            </a:r>
          </a:p>
          <a:p>
            <a:endParaRPr lang="en-GB" dirty="0"/>
          </a:p>
          <a:p>
            <a:r>
              <a:rPr lang="en-GB" dirty="0"/>
              <a:t>ADC</a:t>
            </a:r>
          </a:p>
          <a:p>
            <a:endParaRPr lang="en-GB" dirty="0"/>
          </a:p>
          <a:p>
            <a:r>
              <a:rPr lang="en-GB" dirty="0" err="1"/>
              <a:t>RPi</a:t>
            </a:r>
            <a:r>
              <a:rPr lang="en-GB" dirty="0"/>
              <a:t> doesn’t come with a ADC. You will have to use an external one and connect it to the SPI ports.</a:t>
            </a:r>
          </a:p>
          <a:p>
            <a:r>
              <a:rPr lang="en-GB" dirty="0"/>
              <a:t>MCP3008 example.</a:t>
            </a:r>
          </a:p>
          <a:p>
            <a:endParaRPr lang="en-GB" dirty="0"/>
          </a:p>
          <a:p>
            <a:r>
              <a:rPr lang="en-GB" dirty="0"/>
              <a:t>PWM</a:t>
            </a:r>
          </a:p>
          <a:p>
            <a:endParaRPr lang="en-GB" dirty="0"/>
          </a:p>
          <a:p>
            <a:r>
              <a:rPr lang="en-GB" dirty="0"/>
              <a:t>While available on the </a:t>
            </a:r>
            <a:r>
              <a:rPr lang="en-GB" dirty="0" err="1"/>
              <a:t>RPi</a:t>
            </a:r>
            <a:r>
              <a:rPr lang="en-GB" dirty="0"/>
              <a:t>, MS haven’t implemented the drivers yet. So you will have to simulate it.</a:t>
            </a:r>
          </a:p>
          <a:p>
            <a:endParaRPr lang="en-GB" dirty="0"/>
          </a:p>
          <a:p>
            <a:r>
              <a:rPr lang="en-GB" dirty="0"/>
              <a:t>Theremin – Is a digital musical instrument.</a:t>
            </a:r>
          </a:p>
          <a:p>
            <a:endParaRPr lang="en-GB" dirty="0"/>
          </a:p>
          <a:p>
            <a:r>
              <a:rPr lang="en-GB" dirty="0"/>
              <a:t>Demo</a:t>
            </a:r>
          </a:p>
          <a:p>
            <a:endParaRPr lang="en-GB" dirty="0"/>
          </a:p>
          <a:p>
            <a:r>
              <a:rPr lang="en-GB" dirty="0"/>
              <a:t>Using a background task this time.</a:t>
            </a:r>
          </a:p>
          <a:p>
            <a:r>
              <a:rPr lang="en-GB" dirty="0"/>
              <a:t>Included a library from GitHub, for PWM simulation.</a:t>
            </a:r>
          </a:p>
          <a:p>
            <a:r>
              <a:rPr lang="en-GB" dirty="0"/>
              <a:t>Setup the SPI, setup PWM.</a:t>
            </a:r>
          </a:p>
          <a:p>
            <a:r>
              <a:rPr lang="en-GB" dirty="0"/>
              <a:t>Loop through reading the sensor, then changing the PWM signal.</a:t>
            </a:r>
          </a:p>
        </p:txBody>
      </p:sp>
    </p:spTree>
    <p:extLst>
      <p:ext uri="{BB962C8B-B14F-4D97-AF65-F5344CB8AC3E}">
        <p14:creationId xmlns:p14="http://schemas.microsoft.com/office/powerpoint/2010/main" val="1655801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2015.potx" id="{8CF74668-65F2-4B67-A0C9-12DA55432E8C}" vid="{4273F9F2-CD37-4597-BC45-60D8B7CF1632}"/>
    </a:ext>
  </a:extLst>
</a:theme>
</file>

<file path=docProps/app.xml><?xml version="1.0" encoding="utf-8"?>
<Properties xmlns="http://schemas.openxmlformats.org/officeDocument/2006/extended-properties" xmlns:vt="http://schemas.openxmlformats.org/officeDocument/2006/docPropsVTypes">
  <Template/>
  <TotalTime>5022</TotalTime>
  <Words>1397</Words>
  <Application>Microsoft Office PowerPoint</Application>
  <PresentationFormat>Widescreen</PresentationFormat>
  <Paragraphs>160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Georgia</vt:lpstr>
      <vt:lpstr>News Cycle</vt:lpstr>
      <vt:lpstr>Office Theme</vt:lpstr>
      <vt:lpstr>Windows on The Raspberry Pi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Tasker</dc:creator>
  <cp:lastModifiedBy>Richard Tasker</cp:lastModifiedBy>
  <cp:revision>41</cp:revision>
  <cp:lastPrinted>2016-04-16T16:38:36Z</cp:lastPrinted>
  <dcterms:created xsi:type="dcterms:W3CDTF">2015-08-16T12:49:20Z</dcterms:created>
  <dcterms:modified xsi:type="dcterms:W3CDTF">2016-04-16T16:40:39Z</dcterms:modified>
</cp:coreProperties>
</file>