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0"/>
  </p:notesMasterIdLst>
  <p:sldIdLst>
    <p:sldId id="256" r:id="rId3"/>
    <p:sldId id="257" r:id="rId4"/>
    <p:sldId id="281" r:id="rId5"/>
    <p:sldId id="282" r:id="rId6"/>
    <p:sldId id="258" r:id="rId7"/>
    <p:sldId id="283" r:id="rId8"/>
    <p:sldId id="259" r:id="rId9"/>
    <p:sldId id="260" r:id="rId10"/>
    <p:sldId id="261" r:id="rId11"/>
    <p:sldId id="262" r:id="rId12"/>
    <p:sldId id="264" r:id="rId13"/>
    <p:sldId id="265" r:id="rId14"/>
    <p:sldId id="266" r:id="rId15"/>
    <p:sldId id="267" r:id="rId16"/>
    <p:sldId id="268" r:id="rId17"/>
    <p:sldId id="273" r:id="rId18"/>
    <p:sldId id="269" r:id="rId19"/>
    <p:sldId id="270" r:id="rId20"/>
    <p:sldId id="271" r:id="rId21"/>
    <p:sldId id="272" r:id="rId22"/>
    <p:sldId id="274" r:id="rId23"/>
    <p:sldId id="275" r:id="rId24"/>
    <p:sldId id="276" r:id="rId25"/>
    <p:sldId id="277" r:id="rId26"/>
    <p:sldId id="278" r:id="rId27"/>
    <p:sldId id="279" r:id="rId28"/>
    <p:sldId id="28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7373"/>
    <a:srgbClr val="CB6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0886" autoAdjust="0"/>
  </p:normalViewPr>
  <p:slideViewPr>
    <p:cSldViewPr>
      <p:cViewPr varScale="1">
        <p:scale>
          <a:sx n="82" d="100"/>
          <a:sy n="82" d="100"/>
        </p:scale>
        <p:origin x="176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9A4B1-5A86-4619-B723-CCAF1C8CA250}" type="datetimeFigureOut">
              <a:rPr lang="en-GB" smtClean="0"/>
              <a:t>29/07/2015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CBFB8-3C0D-4265-9EBB-AF74934A7B39}" type="slidenum">
              <a:rPr lang="en-GB" smtClean="0"/>
              <a:t>‹#›</a:t>
            </a:fld>
            <a:endParaRPr lang="en-GB"/>
          </a:p>
        </p:txBody>
      </p:sp>
    </p:spTree>
    <p:extLst>
      <p:ext uri="{BB962C8B-B14F-4D97-AF65-F5344CB8AC3E}">
        <p14:creationId xmlns:p14="http://schemas.microsoft.com/office/powerpoint/2010/main" val="228272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Introduction</a:t>
            </a:r>
          </a:p>
          <a:p>
            <a:endParaRPr lang="en-GB" dirty="0" smtClean="0"/>
          </a:p>
          <a:p>
            <a:r>
              <a:rPr lang="en-GB" u="sng" dirty="0" smtClean="0"/>
              <a:t>Who am I</a:t>
            </a:r>
            <a:endParaRPr lang="en-GB" u="sng" dirty="0" smtClean="0">
              <a:sym typeface="Wingdings" panose="05000000000000000000" pitchFamily="2" charset="2"/>
            </a:endParaRPr>
          </a:p>
          <a:p>
            <a:pPr marL="171450" indent="-171450">
              <a:buFont typeface="Arial" panose="020B0604020202020204" pitchFamily="34" charset="0"/>
              <a:buChar char="•"/>
            </a:pPr>
            <a:r>
              <a:rPr lang="en-GB" dirty="0" smtClean="0">
                <a:sym typeface="Wingdings" panose="05000000000000000000" pitchFamily="2" charset="2"/>
              </a:rPr>
              <a:t>Name</a:t>
            </a:r>
          </a:p>
          <a:p>
            <a:pPr marL="171450" indent="-171450">
              <a:buFont typeface="Arial" panose="020B0604020202020204" pitchFamily="34" charset="0"/>
              <a:buChar char="•"/>
            </a:pPr>
            <a:r>
              <a:rPr lang="en-GB" dirty="0" smtClean="0">
                <a:sym typeface="Wingdings" panose="05000000000000000000" pitchFamily="2" charset="2"/>
              </a:rPr>
              <a:t>Twitter</a:t>
            </a:r>
          </a:p>
          <a:p>
            <a:pPr marL="171450" indent="-171450">
              <a:buFont typeface="Arial" panose="020B0604020202020204" pitchFamily="34" charset="0"/>
              <a:buChar char="•"/>
            </a:pPr>
            <a:r>
              <a:rPr lang="en-GB" dirty="0" smtClean="0">
                <a:sym typeface="Wingdings" panose="05000000000000000000" pitchFamily="2" charset="2"/>
              </a:rPr>
              <a:t>Email</a:t>
            </a:r>
          </a:p>
          <a:p>
            <a:pPr marL="171450" indent="-171450">
              <a:buFont typeface="Arial" panose="020B0604020202020204" pitchFamily="34" charset="0"/>
              <a:buChar char="•"/>
            </a:pPr>
            <a:r>
              <a:rPr lang="en-GB" dirty="0" smtClean="0">
                <a:sym typeface="Wingdings" panose="05000000000000000000" pitchFamily="2" charset="2"/>
              </a:rPr>
              <a:t>Blog</a:t>
            </a:r>
          </a:p>
          <a:p>
            <a:pPr marL="171450" indent="-171450">
              <a:buFont typeface="Arial" panose="020B0604020202020204" pitchFamily="34" charset="0"/>
              <a:buChar char="•"/>
            </a:pPr>
            <a:r>
              <a:rPr lang="en-GB" dirty="0" smtClean="0">
                <a:sym typeface="Wingdings" panose="05000000000000000000" pitchFamily="2" charset="2"/>
              </a:rPr>
              <a:t>Bio</a:t>
            </a:r>
          </a:p>
          <a:p>
            <a:endParaRPr lang="en-GB" dirty="0" smtClean="0"/>
          </a:p>
          <a:p>
            <a:r>
              <a:rPr lang="en-GB" u="sng" dirty="0" smtClean="0"/>
              <a:t>What am I talking about &amp; who is this talk for</a:t>
            </a:r>
          </a:p>
          <a:p>
            <a:pPr marL="171450" indent="-171450">
              <a:buFont typeface="Arial" panose="020B0604020202020204" pitchFamily="34" charset="0"/>
              <a:buChar char="•"/>
            </a:pPr>
            <a:r>
              <a:rPr lang="en-GB" dirty="0" smtClean="0"/>
              <a:t>Azure, </a:t>
            </a:r>
            <a:r>
              <a:rPr lang="en-GB" dirty="0" err="1" smtClean="0"/>
              <a:t>WebApps</a:t>
            </a:r>
            <a:r>
              <a:rPr lang="en-GB" dirty="0" smtClean="0"/>
              <a:t> &amp; the Azure Services you can use</a:t>
            </a:r>
          </a:p>
          <a:p>
            <a:pPr marL="171450" indent="-171450">
              <a:buFont typeface="Arial" panose="020B0604020202020204" pitchFamily="34" charset="0"/>
              <a:buChar char="•"/>
            </a:pPr>
            <a:r>
              <a:rPr lang="en-GB" dirty="0" smtClean="0"/>
              <a:t>Aimed at</a:t>
            </a:r>
            <a:r>
              <a:rPr lang="en-GB" baseline="0" dirty="0" smtClean="0"/>
              <a:t> developers, but could be used for IT professionals new to Could Computing</a:t>
            </a:r>
          </a:p>
          <a:p>
            <a:pPr marL="171450" indent="-171450">
              <a:buFont typeface="Arial" panose="020B0604020202020204" pitchFamily="34" charset="0"/>
              <a:buChar char="•"/>
            </a:pPr>
            <a:r>
              <a:rPr lang="en-GB" baseline="0" dirty="0" smtClean="0"/>
              <a:t>Throughout talk give overviews, basic setup &amp; configuration and demos</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a:t>
            </a:fld>
            <a:endParaRPr lang="en-GB"/>
          </a:p>
        </p:txBody>
      </p:sp>
    </p:spTree>
    <p:extLst>
      <p:ext uri="{BB962C8B-B14F-4D97-AF65-F5344CB8AC3E}">
        <p14:creationId xmlns:p14="http://schemas.microsoft.com/office/powerpoint/2010/main" val="1413195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A managed service</a:t>
            </a:r>
          </a:p>
          <a:p>
            <a:pPr marL="171450" indent="-171450">
              <a:buFont typeface="Arial" panose="020B0604020202020204" pitchFamily="34" charset="0"/>
              <a:buChar char="•"/>
            </a:pPr>
            <a:r>
              <a:rPr lang="en-GB" dirty="0" smtClean="0"/>
              <a:t>Quick</a:t>
            </a:r>
            <a:r>
              <a:rPr lang="en-GB" baseline="0" dirty="0" smtClean="0"/>
              <a:t> deployments</a:t>
            </a:r>
          </a:p>
          <a:p>
            <a:pPr marL="171450" indent="-171450">
              <a:buFont typeface="Arial" panose="020B0604020202020204" pitchFamily="34" charset="0"/>
              <a:buChar char="•"/>
            </a:pPr>
            <a:r>
              <a:rPr lang="en-GB" dirty="0" smtClean="0"/>
              <a:t>Variety of supported languages</a:t>
            </a:r>
          </a:p>
          <a:p>
            <a:pPr marL="628650" lvl="1" indent="-171450">
              <a:buFont typeface="Arial" panose="020B0604020202020204" pitchFamily="34" charset="0"/>
              <a:buChar char="•"/>
            </a:pPr>
            <a:r>
              <a:rPr lang="en-GB" dirty="0" err="1" smtClean="0"/>
              <a:t>.Net</a:t>
            </a:r>
            <a:endParaRPr lang="en-GB" dirty="0" smtClean="0"/>
          </a:p>
          <a:p>
            <a:pPr marL="628650" lvl="1" indent="-171450">
              <a:buFont typeface="Arial" panose="020B0604020202020204" pitchFamily="34" charset="0"/>
              <a:buChar char="•"/>
            </a:pPr>
            <a:r>
              <a:rPr lang="en-GB" dirty="0" smtClean="0"/>
              <a:t>Java</a:t>
            </a:r>
          </a:p>
          <a:p>
            <a:pPr marL="628650" lvl="1" indent="-171450">
              <a:buFont typeface="Arial" panose="020B0604020202020204" pitchFamily="34" charset="0"/>
              <a:buChar char="•"/>
            </a:pPr>
            <a:r>
              <a:rPr lang="en-GB" dirty="0" smtClean="0"/>
              <a:t>Node</a:t>
            </a:r>
          </a:p>
          <a:p>
            <a:pPr marL="628650" lvl="1" indent="-171450">
              <a:buFont typeface="Arial" panose="020B0604020202020204" pitchFamily="34" charset="0"/>
              <a:buChar char="•"/>
            </a:pPr>
            <a:r>
              <a:rPr lang="en-GB" dirty="0" smtClean="0"/>
              <a:t>Python</a:t>
            </a:r>
          </a:p>
          <a:p>
            <a:pPr marL="628650" lvl="1" indent="-171450">
              <a:buFont typeface="Arial" panose="020B0604020202020204" pitchFamily="34" charset="0"/>
              <a:buChar char="•"/>
            </a:pPr>
            <a:r>
              <a:rPr lang="en-GB" dirty="0" smtClean="0"/>
              <a:t>To name a few</a:t>
            </a:r>
          </a:p>
          <a:p>
            <a:pPr marL="628650" lvl="1" indent="-171450">
              <a:buFont typeface="Arial" panose="020B0604020202020204" pitchFamily="34" charset="0"/>
              <a:buChar char="•"/>
            </a:pPr>
            <a:endParaRPr lang="en-GB" dirty="0" smtClean="0"/>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10</a:t>
            </a:fld>
            <a:endParaRPr lang="en-GB"/>
          </a:p>
        </p:txBody>
      </p:sp>
    </p:spTree>
    <p:extLst>
      <p:ext uri="{BB962C8B-B14F-4D97-AF65-F5344CB8AC3E}">
        <p14:creationId xmlns:p14="http://schemas.microsoft.com/office/powerpoint/2010/main" val="3509110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 building and deploying your own application, if you know you will be building an E-Commerce system or hosting a blog/CMS, the Azure team provide </a:t>
            </a:r>
          </a:p>
          <a:p>
            <a:r>
              <a:rPr lang="en-GB" dirty="0" smtClean="0"/>
              <a:t>a number of templates and framework in the Azure Marketplace.</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11</a:t>
            </a:fld>
            <a:endParaRPr lang="en-GB"/>
          </a:p>
        </p:txBody>
      </p:sp>
    </p:spTree>
    <p:extLst>
      <p:ext uri="{BB962C8B-B14F-4D97-AF65-F5344CB8AC3E}">
        <p14:creationId xmlns:p14="http://schemas.microsoft.com/office/powerpoint/2010/main" val="1729701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12</a:t>
            </a:fld>
            <a:endParaRPr lang="en-GB"/>
          </a:p>
        </p:txBody>
      </p:sp>
    </p:spTree>
    <p:extLst>
      <p:ext uri="{BB962C8B-B14F-4D97-AF65-F5344CB8AC3E}">
        <p14:creationId xmlns:p14="http://schemas.microsoft.com/office/powerpoint/2010/main" val="3835611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have an on premise server with a vanilla install of the latest version of Windows Server, how long will it take to provision a SQL Server install?</a:t>
            </a:r>
          </a:p>
          <a:p>
            <a:r>
              <a:rPr lang="en-GB" dirty="0" smtClean="0"/>
              <a:t>Lets create one now! I don't need you to time me this time. </a:t>
            </a:r>
          </a:p>
          <a:p>
            <a:endParaRPr lang="en-GB" dirty="0" smtClean="0"/>
          </a:p>
          <a:p>
            <a:r>
              <a:rPr lang="en-GB" dirty="0" smtClean="0"/>
              <a:t>While that is being setup it will talk a bit more about the Azure SQL Service. </a:t>
            </a:r>
          </a:p>
          <a:p>
            <a:r>
              <a:rPr lang="en-GB" dirty="0" smtClean="0"/>
              <a:t>What Azure is doing here is basically setting up a Database-as-a-Service. They are</a:t>
            </a:r>
            <a:r>
              <a:rPr lang="en-GB" baseline="0" dirty="0" smtClean="0"/>
              <a:t> </a:t>
            </a:r>
            <a:r>
              <a:rPr lang="en-GB" dirty="0" smtClean="0"/>
              <a:t>giving you a SQL Database in the cloud, which takes away all the maintenance and licensing costs. </a:t>
            </a:r>
          </a:p>
          <a:p>
            <a:r>
              <a:rPr lang="en-GB" dirty="0" smtClean="0"/>
              <a:t>And all that time spent setting up a SQL server has gone.</a:t>
            </a:r>
          </a:p>
          <a:p>
            <a:r>
              <a:rPr lang="en-GB" dirty="0" smtClean="0"/>
              <a:t>	</a:t>
            </a:r>
          </a:p>
          <a:p>
            <a:r>
              <a:rPr lang="en-GB" dirty="0" smtClean="0"/>
              <a:t>Azure SQL provides some great features such as,</a:t>
            </a:r>
          </a:p>
          <a:p>
            <a:pPr marL="171450" indent="-171450">
              <a:buFont typeface="Arial" panose="020B0604020202020204" pitchFamily="34" charset="0"/>
              <a:buChar char="•"/>
            </a:pPr>
            <a:r>
              <a:rPr lang="en-GB" dirty="0" smtClean="0"/>
              <a:t>Elastic Scale - If you business is doing well you may need to think about shading your DB. Azure provide a set of tools that will help you do so automatically.</a:t>
            </a:r>
          </a:p>
          <a:p>
            <a:pPr marL="171450" indent="-171450">
              <a:buFont typeface="Arial" panose="020B0604020202020204" pitchFamily="34" charset="0"/>
              <a:buChar char="•"/>
            </a:pPr>
            <a:r>
              <a:rPr lang="en-GB" dirty="0" smtClean="0"/>
              <a:t>Predicable Performance - Because each database is allocated a fixed amount of resource, even if there is a database on the same server being hammered, that wont effect your database.</a:t>
            </a:r>
          </a:p>
          <a:p>
            <a:pPr marL="171450" indent="-171450">
              <a:buFont typeface="Arial" panose="020B0604020202020204" pitchFamily="34" charset="0"/>
              <a:buChar char="•"/>
            </a:pPr>
            <a:r>
              <a:rPr lang="en-GB" dirty="0" smtClean="0"/>
              <a:t>Business Continuity - Each database in Azure SQL is part of a cluster of replication nodes, one primary and 2 secondary. All transactions are not considered successful until the data has been written to the primary and at least one of the secondary nodes. There is also the option to setup geo-replication.</a:t>
            </a:r>
          </a:p>
          <a:p>
            <a:pPr marL="171450" indent="-171450">
              <a:buFont typeface="Arial" panose="020B0604020202020204" pitchFamily="34" charset="0"/>
              <a:buChar char="•"/>
            </a:pPr>
            <a:r>
              <a:rPr lang="en-GB" dirty="0" smtClean="0"/>
              <a:t>And from the developer point of view, there is no major difference between Azure SQL and SQL Server. So you can continue using your favourite tools.</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13</a:t>
            </a:fld>
            <a:endParaRPr lang="en-GB"/>
          </a:p>
        </p:txBody>
      </p:sp>
    </p:spTree>
    <p:extLst>
      <p:ext uri="{BB962C8B-B14F-4D97-AF65-F5344CB8AC3E}">
        <p14:creationId xmlns:p14="http://schemas.microsoft.com/office/powerpoint/2010/main" val="1424571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Azure SQL vs SQL Server</a:t>
            </a:r>
          </a:p>
          <a:p>
            <a:r>
              <a:rPr lang="en-GB" dirty="0" smtClean="0"/>
              <a:t>The Azure version of SQL is a cut down version of SQL Server. If you are thinking of using Azure SQL you should know it does not support,</a:t>
            </a:r>
          </a:p>
          <a:p>
            <a:pPr marL="171450" indent="-171450">
              <a:buFont typeface="Arial" panose="020B0604020202020204" pitchFamily="34" charset="0"/>
              <a:buChar char="•"/>
            </a:pPr>
            <a:r>
              <a:rPr lang="en-GB" dirty="0" smtClean="0"/>
              <a:t>Windows Authentication - The server is in the cloud not within your company network.</a:t>
            </a:r>
          </a:p>
          <a:p>
            <a:pPr marL="171450" indent="-171450">
              <a:buFont typeface="Arial" panose="020B0604020202020204" pitchFamily="34" charset="0"/>
              <a:buChar char="•"/>
            </a:pPr>
            <a:r>
              <a:rPr lang="en-GB" dirty="0" smtClean="0"/>
              <a:t>Distributed Transactions - Your cannot create linked servers, therefore you cannot commit transactions between them.</a:t>
            </a:r>
          </a:p>
          <a:p>
            <a:pPr marL="171450" indent="-171450">
              <a:buFont typeface="Arial" panose="020B0604020202020204" pitchFamily="34" charset="0"/>
              <a:buChar char="•"/>
            </a:pPr>
            <a:r>
              <a:rPr lang="en-GB" dirty="0" smtClean="0"/>
              <a:t>Database Mirroring - This feature of SQL Server is redundant due to the data replication nodes and the Geo-Replication that can be setup.</a:t>
            </a:r>
          </a:p>
          <a:p>
            <a:pPr marL="171450" indent="-171450">
              <a:buFont typeface="Arial" panose="020B0604020202020204" pitchFamily="34" charset="0"/>
              <a:buChar char="•"/>
            </a:pPr>
            <a:r>
              <a:rPr lang="en-GB" dirty="0" smtClean="0"/>
              <a:t> SQL Server Agent / Jobs - These are not supported on Azure SQL, but you can use the Azure Automation services to replace whatever jobs you were running.</a:t>
            </a:r>
          </a:p>
        </p:txBody>
      </p:sp>
      <p:sp>
        <p:nvSpPr>
          <p:cNvPr id="4" name="Slide Number Placeholder 3"/>
          <p:cNvSpPr>
            <a:spLocks noGrp="1"/>
          </p:cNvSpPr>
          <p:nvPr>
            <p:ph type="sldNum" sz="quarter" idx="10"/>
          </p:nvPr>
        </p:nvSpPr>
        <p:spPr/>
        <p:txBody>
          <a:bodyPr/>
          <a:lstStyle/>
          <a:p>
            <a:fld id="{F9DCBFB8-3C0D-4265-9EBB-AF74934A7B39}" type="slidenum">
              <a:rPr lang="en-GB" smtClean="0"/>
              <a:t>14</a:t>
            </a:fld>
            <a:endParaRPr lang="en-GB"/>
          </a:p>
        </p:txBody>
      </p:sp>
    </p:spTree>
    <p:extLst>
      <p:ext uri="{BB962C8B-B14F-4D97-AF65-F5344CB8AC3E}">
        <p14:creationId xmlns:p14="http://schemas.microsoft.com/office/powerpoint/2010/main" val="3954749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also does a few things differently,</a:t>
            </a:r>
          </a:p>
          <a:p>
            <a:pPr marL="171450" indent="-171450">
              <a:buFont typeface="Arial" panose="020B0604020202020204" pitchFamily="34" charset="0"/>
              <a:buChar char="•"/>
            </a:pPr>
            <a:r>
              <a:rPr lang="en-GB" dirty="0" smtClean="0"/>
              <a:t>All tables must have a clustered index</a:t>
            </a:r>
          </a:p>
          <a:p>
            <a:pPr marL="171450" indent="-171450">
              <a:buFont typeface="Arial" panose="020B0604020202020204" pitchFamily="34" charset="0"/>
              <a:buChar char="•"/>
            </a:pPr>
            <a:r>
              <a:rPr lang="en-GB" dirty="0" smtClean="0"/>
              <a:t>Idle connections are closed after 30mis</a:t>
            </a:r>
          </a:p>
          <a:p>
            <a:pPr marL="171450" indent="-171450">
              <a:buFont typeface="Arial" panose="020B0604020202020204" pitchFamily="34" charset="0"/>
              <a:buChar char="•"/>
            </a:pPr>
            <a:r>
              <a:rPr lang="en-GB" dirty="0" smtClean="0"/>
              <a:t>You can only connect to your SQL instance on port 1433</a:t>
            </a:r>
          </a:p>
        </p:txBody>
      </p:sp>
      <p:sp>
        <p:nvSpPr>
          <p:cNvPr id="4" name="Slide Number Placeholder 3"/>
          <p:cNvSpPr>
            <a:spLocks noGrp="1"/>
          </p:cNvSpPr>
          <p:nvPr>
            <p:ph type="sldNum" sz="quarter" idx="10"/>
          </p:nvPr>
        </p:nvSpPr>
        <p:spPr/>
        <p:txBody>
          <a:bodyPr/>
          <a:lstStyle/>
          <a:p>
            <a:fld id="{F9DCBFB8-3C0D-4265-9EBB-AF74934A7B39}" type="slidenum">
              <a:rPr lang="en-GB" smtClean="0"/>
              <a:t>15</a:t>
            </a:fld>
            <a:endParaRPr lang="en-GB"/>
          </a:p>
        </p:txBody>
      </p:sp>
    </p:spTree>
    <p:extLst>
      <p:ext uri="{BB962C8B-B14F-4D97-AF65-F5344CB8AC3E}">
        <p14:creationId xmlns:p14="http://schemas.microsoft.com/office/powerpoint/2010/main" val="4161285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well as Azure SQL Azure provide a range of other data storage technologies such as My SQL or </a:t>
            </a:r>
            <a:r>
              <a:rPr lang="en-GB" dirty="0" err="1" smtClean="0"/>
              <a:t>Postgres</a:t>
            </a:r>
            <a:r>
              <a:rPr lang="en-GB" dirty="0" smtClean="0"/>
              <a:t> in the relational family. </a:t>
            </a:r>
            <a:r>
              <a:rPr lang="en-GB" dirty="0" err="1" smtClean="0"/>
              <a:t>Redis</a:t>
            </a:r>
            <a:r>
              <a:rPr lang="en-GB" dirty="0" smtClean="0"/>
              <a:t> and </a:t>
            </a:r>
            <a:r>
              <a:rPr lang="en-GB" dirty="0" err="1" smtClean="0"/>
              <a:t>Riak</a:t>
            </a:r>
            <a:r>
              <a:rPr lang="en-GB" dirty="0" smtClean="0"/>
              <a:t> in the Key/Value family.</a:t>
            </a:r>
          </a:p>
          <a:p>
            <a:r>
              <a:rPr lang="en-GB" dirty="0" smtClean="0"/>
              <a:t>For graph databases there is Neo4j and in the Document database space there is Mongo, </a:t>
            </a:r>
            <a:r>
              <a:rPr lang="en-GB" dirty="0" err="1" smtClean="0"/>
              <a:t>RethinkDb</a:t>
            </a:r>
            <a:r>
              <a:rPr lang="en-GB" dirty="0" smtClean="0"/>
              <a:t> and Azure </a:t>
            </a:r>
            <a:r>
              <a:rPr lang="en-GB" dirty="0" err="1" smtClean="0"/>
              <a:t>DocumentDB</a:t>
            </a:r>
            <a:r>
              <a:rPr lang="en-GB" dirty="0" smtClean="0"/>
              <a:t>.</a:t>
            </a:r>
          </a:p>
          <a:p>
            <a:r>
              <a:rPr lang="en-GB" dirty="0" smtClean="0"/>
              <a:t>		</a:t>
            </a:r>
          </a:p>
          <a:p>
            <a:r>
              <a:rPr lang="en-GB" dirty="0" smtClean="0"/>
              <a:t>Azure </a:t>
            </a:r>
            <a:r>
              <a:rPr lang="en-GB" dirty="0" err="1" smtClean="0"/>
              <a:t>DocumentDB</a:t>
            </a:r>
            <a:r>
              <a:rPr lang="en-GB" dirty="0" smtClean="0"/>
              <a:t> is Microsoft's offering in the field of NoSQL JSON document databases.</a:t>
            </a:r>
          </a:p>
          <a:p>
            <a:r>
              <a:rPr lang="en-GB" dirty="0" err="1" smtClean="0"/>
              <a:t>DocumentDB</a:t>
            </a:r>
            <a:r>
              <a:rPr lang="en-GB" dirty="0" smtClean="0"/>
              <a:t> is a fully managed document database as a service and designed to keep pace with modern rapidly evolving applications. </a:t>
            </a:r>
            <a:r>
              <a:rPr lang="en-GB" dirty="0" err="1" smtClean="0"/>
              <a:t>DocumentDB</a:t>
            </a:r>
            <a:r>
              <a:rPr lang="en-GB" dirty="0" smtClean="0"/>
              <a:t> </a:t>
            </a:r>
            <a:r>
              <a:rPr lang="en-GB" dirty="0" err="1" smtClean="0"/>
              <a:t>nativly</a:t>
            </a:r>
            <a:r>
              <a:rPr lang="en-GB" dirty="0" smtClean="0"/>
              <a:t> supports JSON and executes </a:t>
            </a:r>
            <a:r>
              <a:rPr lang="en-GB" dirty="0" err="1" smtClean="0"/>
              <a:t>Javascript</a:t>
            </a:r>
            <a:r>
              <a:rPr lang="en-GB" dirty="0" smtClean="0"/>
              <a:t> within it database engine. Meaning you can write and execute stored procedures and user defined functions directly on the database. </a:t>
            </a:r>
            <a:r>
              <a:rPr lang="en-GB" dirty="0" err="1" smtClean="0"/>
              <a:t>DocumentDB</a:t>
            </a:r>
            <a:r>
              <a:rPr lang="en-GB" dirty="0" smtClean="0"/>
              <a:t> automatically indexes all JSON documents, then allows you to query them with the 	familiar SQL syntax. A well as JavaScript Azure also provide SDKs in </a:t>
            </a:r>
            <a:r>
              <a:rPr lang="en-GB" dirty="0" err="1" smtClean="0"/>
              <a:t>.Net</a:t>
            </a:r>
            <a:r>
              <a:rPr lang="en-GB" dirty="0" smtClean="0"/>
              <a:t>, Java, Python and more, so you up and running quickly with the tools and languages you are already </a:t>
            </a:r>
            <a:r>
              <a:rPr lang="en-GB" dirty="0" smtClean="0"/>
              <a:t>familiar </a:t>
            </a:r>
            <a:r>
              <a:rPr lang="en-GB" dirty="0" smtClean="0"/>
              <a:t>with.</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16</a:t>
            </a:fld>
            <a:endParaRPr lang="en-GB"/>
          </a:p>
        </p:txBody>
      </p:sp>
    </p:spTree>
    <p:extLst>
      <p:ext uri="{BB962C8B-B14F-4D97-AF65-F5344CB8AC3E}">
        <p14:creationId xmlns:p14="http://schemas.microsoft.com/office/powerpoint/2010/main" val="2846866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Assumptions</a:t>
            </a:r>
          </a:p>
          <a:p>
            <a:pPr marL="171450" indent="-171450">
              <a:buFont typeface="Arial" panose="020B0604020202020204" pitchFamily="34" charset="0"/>
              <a:buChar char="•"/>
            </a:pPr>
            <a:r>
              <a:rPr lang="en-GB" dirty="0" smtClean="0"/>
              <a:t>Basic HTTP and C# knowledge.</a:t>
            </a:r>
          </a:p>
          <a:p>
            <a:pPr marL="171450" indent="-171450">
              <a:buFont typeface="Arial" panose="020B0604020202020204" pitchFamily="34" charset="0"/>
              <a:buChar char="•"/>
            </a:pPr>
            <a:r>
              <a:rPr lang="en-GB" dirty="0" smtClean="0"/>
              <a:t>The Azure SDK and Visual Studio installed I'll be using 2013/2015 Community.</a:t>
            </a:r>
          </a:p>
          <a:p>
            <a:pPr marL="171450" indent="-171450">
              <a:buFont typeface="Arial" panose="020B0604020202020204" pitchFamily="34" charset="0"/>
              <a:buChar char="•"/>
            </a:pPr>
            <a:r>
              <a:rPr lang="en-GB" dirty="0" smtClean="0"/>
              <a:t>An Azure subscription.</a:t>
            </a:r>
          </a:p>
          <a:p>
            <a:pPr marL="171450" indent="-171450">
              <a:buFont typeface="Arial" panose="020B0604020202020204" pitchFamily="34" charset="0"/>
              <a:buChar char="•"/>
            </a:pPr>
            <a:r>
              <a:rPr lang="en-GB" dirty="0" smtClean="0"/>
              <a:t>I wont be talking</a:t>
            </a:r>
            <a:r>
              <a:rPr lang="en-GB" baseline="0" dirty="0" smtClean="0"/>
              <a:t> about</a:t>
            </a:r>
            <a:r>
              <a:rPr lang="en-GB" dirty="0" smtClean="0"/>
              <a:t> </a:t>
            </a:r>
          </a:p>
          <a:p>
            <a:pPr marL="628650" lvl="1" indent="-171450">
              <a:buFont typeface="Arial" panose="020B0604020202020204" pitchFamily="34" charset="0"/>
              <a:buChar char="•"/>
            </a:pPr>
            <a:r>
              <a:rPr lang="en-GB" dirty="0" smtClean="0"/>
              <a:t>Infrastructure-as-a-Service features </a:t>
            </a:r>
          </a:p>
          <a:p>
            <a:pPr marL="628650" lvl="1" indent="-171450">
              <a:buFont typeface="Arial" panose="020B0604020202020204" pitchFamily="34" charset="0"/>
              <a:buChar char="•"/>
            </a:pPr>
            <a:r>
              <a:rPr lang="en-GB" dirty="0" smtClean="0"/>
              <a:t>BI tools</a:t>
            </a:r>
          </a:p>
          <a:p>
            <a:pPr marL="171450" lvl="0" indent="-171450">
              <a:buFont typeface="Arial" panose="020B0604020202020204" pitchFamily="34" charset="0"/>
              <a:buChar char="•"/>
            </a:pPr>
            <a:r>
              <a:rPr lang="en-GB" dirty="0" smtClean="0"/>
              <a:t>No Billing, but there is a calculator</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a:t>
            </a:fld>
            <a:endParaRPr lang="en-GB"/>
          </a:p>
        </p:txBody>
      </p:sp>
    </p:spTree>
    <p:extLst>
      <p:ext uri="{BB962C8B-B14F-4D97-AF65-F5344CB8AC3E}">
        <p14:creationId xmlns:p14="http://schemas.microsoft.com/office/powerpoint/2010/main" val="1306969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Microsoft Azure is a cloud computing.</a:t>
            </a:r>
          </a:p>
          <a:p>
            <a:r>
              <a:rPr lang="en-GB" dirty="0" smtClean="0"/>
              <a:t>Try, answer the question "Why go to the cloud, why not use On-Premises servers?“</a:t>
            </a:r>
            <a:endParaRPr lang="en-GB" u="none" baseline="0" dirty="0" smtClean="0"/>
          </a:p>
          <a:p>
            <a:pPr marL="171450" indent="-171450">
              <a:buFont typeface="Arial" panose="020B0604020202020204" pitchFamily="34" charset="0"/>
              <a:buChar char="•"/>
            </a:pPr>
            <a:endParaRPr lang="en-GB" u="sng"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3</a:t>
            </a:fld>
            <a:endParaRPr lang="en-GB"/>
          </a:p>
        </p:txBody>
      </p:sp>
    </p:spTree>
    <p:extLst>
      <p:ext uri="{BB962C8B-B14F-4D97-AF65-F5344CB8AC3E}">
        <p14:creationId xmlns:p14="http://schemas.microsoft.com/office/powerpoint/2010/main" val="2626162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On-Premises Data Centres</a:t>
            </a:r>
            <a:endParaRPr lang="en-GB" u="none" dirty="0" smtClean="0"/>
          </a:p>
          <a:p>
            <a:endParaRPr lang="en-GB" u="none" dirty="0" smtClean="0"/>
          </a:p>
          <a:p>
            <a:pPr marL="171450" indent="-171450">
              <a:buFont typeface="Arial" panose="020B0604020202020204" pitchFamily="34" charset="0"/>
              <a:buChar char="•"/>
            </a:pPr>
            <a:r>
              <a:rPr lang="en-GB" u="none" dirty="0" smtClean="0"/>
              <a:t>Purchasing</a:t>
            </a:r>
            <a:r>
              <a:rPr lang="en-GB" u="none" baseline="0" dirty="0" smtClean="0"/>
              <a:t> the hardware you need</a:t>
            </a:r>
          </a:p>
          <a:p>
            <a:pPr marL="171450" indent="-171450">
              <a:buFont typeface="Arial" panose="020B0604020202020204" pitchFamily="34" charset="0"/>
              <a:buChar char="•"/>
            </a:pPr>
            <a:r>
              <a:rPr lang="en-GB" u="none" baseline="0" dirty="0" smtClean="0"/>
              <a:t>Patch Tuesday, Yay! Added maintenance costs.</a:t>
            </a:r>
          </a:p>
          <a:p>
            <a:pPr marL="171450" indent="-171450">
              <a:buFont typeface="Arial" panose="020B0604020202020204" pitchFamily="34" charset="0"/>
              <a:buChar char="•"/>
            </a:pPr>
            <a:r>
              <a:rPr lang="en-GB" u="none" baseline="0" dirty="0" smtClean="0"/>
              <a:t>Times of high load? Can you deal with it?</a:t>
            </a:r>
          </a:p>
          <a:p>
            <a:pPr marL="171450" indent="-171450">
              <a:buFont typeface="Arial" panose="020B0604020202020204" pitchFamily="34" charset="0"/>
              <a:buChar char="•"/>
            </a:pPr>
            <a:r>
              <a:rPr lang="en-GB" u="none" baseline="0" dirty="0" smtClean="0"/>
              <a:t>You can! What is the unused hardware doing?</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4</a:t>
            </a:fld>
            <a:endParaRPr lang="en-GB"/>
          </a:p>
        </p:txBody>
      </p:sp>
    </p:spTree>
    <p:extLst>
      <p:ext uri="{BB962C8B-B14F-4D97-AF65-F5344CB8AC3E}">
        <p14:creationId xmlns:p14="http://schemas.microsoft.com/office/powerpoint/2010/main" val="3399677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u="none" baseline="0" dirty="0" smtClean="0"/>
              <a:t>As popularity increases, so does the hardware. Scale up.</a:t>
            </a:r>
          </a:p>
          <a:p>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5</a:t>
            </a:fld>
            <a:endParaRPr lang="en-GB"/>
          </a:p>
        </p:txBody>
      </p:sp>
    </p:spTree>
    <p:extLst>
      <p:ext uri="{BB962C8B-B14F-4D97-AF65-F5344CB8AC3E}">
        <p14:creationId xmlns:p14="http://schemas.microsoft.com/office/powerpoint/2010/main" val="1450769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Cloud Computing</a:t>
            </a:r>
            <a:endParaRPr lang="en-GB" u="none" dirty="0" smtClean="0"/>
          </a:p>
          <a:p>
            <a:endParaRPr lang="en-GB" u="none" dirty="0" smtClean="0"/>
          </a:p>
          <a:p>
            <a:pPr marL="171450" indent="-171450">
              <a:buFont typeface="Arial" panose="020B0604020202020204" pitchFamily="34" charset="0"/>
              <a:buChar char="•"/>
            </a:pPr>
            <a:r>
              <a:rPr lang="en-GB" u="none" dirty="0" smtClean="0"/>
              <a:t>Cloud Computing comes in 3 forms,</a:t>
            </a:r>
          </a:p>
          <a:p>
            <a:pPr marL="628650" lvl="1" indent="-171450">
              <a:buFont typeface="Arial" panose="020B0604020202020204" pitchFamily="34" charset="0"/>
              <a:buChar char="•"/>
            </a:pPr>
            <a:r>
              <a:rPr lang="en-GB" u="none" dirty="0" smtClean="0"/>
              <a:t>SaaS - Software-as-a-Service, such as Gmail.</a:t>
            </a:r>
          </a:p>
          <a:p>
            <a:pPr marL="628650" lvl="1" indent="-171450">
              <a:buFont typeface="Arial" panose="020B0604020202020204" pitchFamily="34" charset="0"/>
              <a:buChar char="•"/>
            </a:pPr>
            <a:r>
              <a:rPr lang="en-GB" u="none" dirty="0" smtClean="0"/>
              <a:t>PaaS - Platform-as-a-Service, for example hosting a website.</a:t>
            </a:r>
          </a:p>
          <a:p>
            <a:pPr marL="628650" lvl="1" indent="-171450">
              <a:buFont typeface="Arial" panose="020B0604020202020204" pitchFamily="34" charset="0"/>
              <a:buChar char="•"/>
            </a:pPr>
            <a:r>
              <a:rPr lang="en-GB" u="none" dirty="0" smtClean="0"/>
              <a:t>IaaS - Infrastructure-as-a-Service, such as a VM.</a:t>
            </a:r>
          </a:p>
          <a:p>
            <a:pPr marL="171450" lvl="0" indent="-171450">
              <a:buFont typeface="Arial" panose="020B0604020202020204" pitchFamily="34" charset="0"/>
              <a:buChar char="•"/>
            </a:pPr>
            <a:r>
              <a:rPr lang="en-GB" u="none" dirty="0" smtClean="0"/>
              <a:t>And</a:t>
            </a:r>
            <a:r>
              <a:rPr lang="en-GB" u="none" baseline="0" dirty="0" smtClean="0"/>
              <a:t> you’ve probably used at lease one, universally available</a:t>
            </a:r>
          </a:p>
          <a:p>
            <a:pPr marL="171450" lvl="0" indent="-171450">
              <a:buFont typeface="Arial" panose="020B0604020202020204" pitchFamily="34" charset="0"/>
              <a:buChar char="•"/>
            </a:pPr>
            <a:r>
              <a:rPr lang="en-GB" u="none" dirty="0" smtClean="0"/>
              <a:t>Reduction in cost when choosing the cloud</a:t>
            </a:r>
          </a:p>
          <a:p>
            <a:pPr marL="628650" lvl="1" indent="-171450">
              <a:buFont typeface="Arial" panose="020B0604020202020204" pitchFamily="34" charset="0"/>
              <a:buChar char="•"/>
            </a:pPr>
            <a:r>
              <a:rPr lang="en-GB" u="none" dirty="0" smtClean="0"/>
              <a:t>No expensive licences</a:t>
            </a:r>
          </a:p>
          <a:p>
            <a:pPr marL="628650" lvl="1" indent="-171450">
              <a:buFont typeface="Arial" panose="020B0604020202020204" pitchFamily="34" charset="0"/>
              <a:buChar char="•"/>
            </a:pPr>
            <a:r>
              <a:rPr lang="en-GB" u="none" dirty="0" smtClean="0"/>
              <a:t>No maintenance costs</a:t>
            </a:r>
          </a:p>
          <a:p>
            <a:pPr marL="171450" lvl="0" indent="-171450">
              <a:buFont typeface="Arial" panose="020B0604020202020204" pitchFamily="34" charset="0"/>
              <a:buChar char="•"/>
            </a:pPr>
            <a:endParaRPr lang="en-GB" u="none"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6</a:t>
            </a:fld>
            <a:endParaRPr lang="en-GB"/>
          </a:p>
        </p:txBody>
      </p:sp>
    </p:spTree>
    <p:extLst>
      <p:ext uri="{BB962C8B-B14F-4D97-AF65-F5344CB8AC3E}">
        <p14:creationId xmlns:p14="http://schemas.microsoft.com/office/powerpoint/2010/main" val="386670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Venders will also provide a range of services which will keep your costs down as well.</a:t>
            </a:r>
          </a:p>
          <a:p>
            <a:r>
              <a:rPr lang="en-GB" dirty="0" smtClean="0"/>
              <a:t>A common scenario is to use load balancers and auto scaling to provision just enough </a:t>
            </a:r>
          </a:p>
          <a:p>
            <a:r>
              <a:rPr lang="en-GB" dirty="0" smtClean="0"/>
              <a:t>hardware to cope with the current load. So you only pay for what you use.</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7</a:t>
            </a:fld>
            <a:endParaRPr lang="en-GB"/>
          </a:p>
        </p:txBody>
      </p:sp>
    </p:spTree>
    <p:extLst>
      <p:ext uri="{BB962C8B-B14F-4D97-AF65-F5344CB8AC3E}">
        <p14:creationId xmlns:p14="http://schemas.microsoft.com/office/powerpoint/2010/main" val="1408395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Azure is in 17 regions across the</a:t>
            </a:r>
            <a:r>
              <a:rPr lang="en-GB" baseline="0" dirty="0" smtClean="0"/>
              <a:t> globe, plus another two location in China, via 21ViaNet a 3</a:t>
            </a:r>
            <a:r>
              <a:rPr lang="en-GB" baseline="30000" dirty="0" smtClean="0"/>
              <a:t>rd</a:t>
            </a:r>
            <a:r>
              <a:rPr lang="en-GB" baseline="0" dirty="0" smtClean="0"/>
              <a:t> party provider.</a:t>
            </a:r>
          </a:p>
          <a:p>
            <a:endParaRPr lang="en-GB" baseline="0" dirty="0" smtClean="0"/>
          </a:p>
          <a:p>
            <a:r>
              <a:rPr lang="en-GB" baseline="0" dirty="0" smtClean="0"/>
              <a:t>Having so many data centres mean global deployments, or just to specific regions.</a:t>
            </a:r>
          </a:p>
          <a:p>
            <a:r>
              <a:rPr lang="en-GB" baseline="0" dirty="0" smtClean="0"/>
              <a:t>Some countries have laws protecting personal data, the Canadian Health Service for example.</a:t>
            </a:r>
          </a:p>
          <a:p>
            <a:endParaRPr lang="en-GB" baseline="0" dirty="0" smtClean="0"/>
          </a:p>
          <a:p>
            <a:r>
              <a:rPr lang="en-GB" u="sng" baseline="0" dirty="0" smtClean="0"/>
              <a:t>Azure Services</a:t>
            </a:r>
          </a:p>
          <a:p>
            <a:pPr marL="171450" indent="-171450">
              <a:buFont typeface="Arial" panose="020B0604020202020204" pitchFamily="34" charset="0"/>
              <a:buChar char="•"/>
            </a:pPr>
            <a:r>
              <a:rPr lang="en-GB" baseline="0" dirty="0" smtClean="0"/>
              <a:t>Compute services </a:t>
            </a:r>
          </a:p>
          <a:p>
            <a:pPr marL="628650" lvl="1" indent="-171450">
              <a:buFont typeface="Arial" panose="020B0604020202020204" pitchFamily="34" charset="0"/>
              <a:buChar char="•"/>
            </a:pPr>
            <a:r>
              <a:rPr lang="en-GB" baseline="0" dirty="0" smtClean="0"/>
              <a:t>Azure Cloud Services</a:t>
            </a:r>
          </a:p>
          <a:p>
            <a:pPr marL="628650" lvl="1" indent="-171450">
              <a:buFont typeface="Arial" panose="020B0604020202020204" pitchFamily="34" charset="0"/>
              <a:buChar char="•"/>
            </a:pPr>
            <a:r>
              <a:rPr lang="en-GB" baseline="0" dirty="0" smtClean="0"/>
              <a:t>Azure </a:t>
            </a:r>
            <a:r>
              <a:rPr lang="en-GB" baseline="0" dirty="0" err="1" smtClean="0"/>
              <a:t>WebApps</a:t>
            </a:r>
            <a:endParaRPr lang="en-GB" baseline="0" dirty="0" smtClean="0"/>
          </a:p>
          <a:p>
            <a:pPr marL="628650" lvl="1" indent="-171450">
              <a:buFont typeface="Arial" panose="020B0604020202020204" pitchFamily="34" charset="0"/>
              <a:buChar char="•"/>
            </a:pPr>
            <a:r>
              <a:rPr lang="en-GB" baseline="0" dirty="0" smtClean="0"/>
              <a:t>Azure Mobile Services.</a:t>
            </a:r>
          </a:p>
          <a:p>
            <a:pPr marL="171450" indent="-171450">
              <a:buFont typeface="Arial" panose="020B0604020202020204" pitchFamily="34" charset="0"/>
              <a:buChar char="•"/>
            </a:pPr>
            <a:r>
              <a:rPr lang="en-GB" baseline="0" dirty="0" smtClean="0"/>
              <a:t>Data services</a:t>
            </a:r>
          </a:p>
          <a:p>
            <a:pPr marL="628650" lvl="1" indent="-171450">
              <a:buFont typeface="Arial" panose="020B0604020202020204" pitchFamily="34" charset="0"/>
              <a:buChar char="•"/>
            </a:pPr>
            <a:r>
              <a:rPr lang="en-GB" baseline="0" dirty="0" smtClean="0"/>
              <a:t>Azure Storage</a:t>
            </a:r>
          </a:p>
          <a:p>
            <a:pPr marL="628650" lvl="1" indent="-171450">
              <a:buFont typeface="Arial" panose="020B0604020202020204" pitchFamily="34" charset="0"/>
              <a:buChar char="•"/>
            </a:pPr>
            <a:r>
              <a:rPr lang="en-GB" baseline="0" dirty="0" smtClean="0"/>
              <a:t>Azure SQL</a:t>
            </a:r>
          </a:p>
          <a:p>
            <a:pPr marL="628650" lvl="1" indent="-171450">
              <a:buFont typeface="Arial" panose="020B0604020202020204" pitchFamily="34" charset="0"/>
              <a:buChar char="•"/>
            </a:pPr>
            <a:r>
              <a:rPr lang="en-GB" baseline="0" dirty="0" err="1" smtClean="0"/>
              <a:t>Redis</a:t>
            </a:r>
            <a:r>
              <a:rPr lang="en-GB" baseline="0" dirty="0" smtClean="0"/>
              <a:t> Cache.</a:t>
            </a:r>
          </a:p>
          <a:p>
            <a:pPr marL="171450" indent="-171450">
              <a:buFont typeface="Arial" panose="020B0604020202020204" pitchFamily="34" charset="0"/>
              <a:buChar char="•"/>
            </a:pPr>
            <a:r>
              <a:rPr lang="en-GB" baseline="0" dirty="0" smtClean="0"/>
              <a:t>Application services</a:t>
            </a:r>
          </a:p>
          <a:p>
            <a:pPr marL="628650" lvl="1" indent="-171450">
              <a:buFont typeface="Arial" panose="020B0604020202020204" pitchFamily="34" charset="0"/>
              <a:buChar char="•"/>
            </a:pPr>
            <a:r>
              <a:rPr lang="en-GB" baseline="0" dirty="0" smtClean="0"/>
              <a:t>Azure Active Directory</a:t>
            </a:r>
          </a:p>
          <a:p>
            <a:pPr marL="628650" lvl="1" indent="-171450">
              <a:buFont typeface="Arial" panose="020B0604020202020204" pitchFamily="34" charset="0"/>
              <a:buChar char="•"/>
            </a:pPr>
            <a:r>
              <a:rPr lang="en-GB" baseline="0" dirty="0" smtClean="0"/>
              <a:t>Service Bus</a:t>
            </a:r>
          </a:p>
          <a:p>
            <a:pPr marL="628650" lvl="1" indent="-171450">
              <a:buFont typeface="Arial" panose="020B0604020202020204" pitchFamily="34" charset="0"/>
              <a:buChar char="•"/>
            </a:pPr>
            <a:r>
              <a:rPr lang="en-GB" baseline="0" dirty="0" smtClean="0"/>
              <a:t>HDInsight</a:t>
            </a:r>
          </a:p>
          <a:p>
            <a:pPr marL="628650" lvl="1" indent="-171450">
              <a:buFont typeface="Arial" panose="020B0604020202020204" pitchFamily="34" charset="0"/>
              <a:buChar char="•"/>
            </a:pPr>
            <a:r>
              <a:rPr lang="en-GB" baseline="0" dirty="0" smtClean="0"/>
              <a:t>Azure Scheduler</a:t>
            </a:r>
          </a:p>
          <a:p>
            <a:pPr marL="628650" lvl="1" indent="-171450">
              <a:buFont typeface="Arial" panose="020B0604020202020204" pitchFamily="34" charset="0"/>
              <a:buChar char="•"/>
            </a:pPr>
            <a:r>
              <a:rPr lang="en-GB" baseline="0" dirty="0" smtClean="0"/>
              <a:t>Azure Media Services.</a:t>
            </a:r>
          </a:p>
          <a:p>
            <a:pPr marL="171450" indent="-171450">
              <a:buFont typeface="Arial" panose="020B0604020202020204" pitchFamily="34" charset="0"/>
              <a:buChar char="•"/>
            </a:pPr>
            <a:r>
              <a:rPr lang="en-GB" baseline="0" dirty="0" smtClean="0"/>
              <a:t>Network services</a:t>
            </a:r>
          </a:p>
          <a:p>
            <a:pPr marL="628650" lvl="1" indent="-171450">
              <a:buFont typeface="Arial" panose="020B0604020202020204" pitchFamily="34" charset="0"/>
              <a:buChar char="•"/>
            </a:pPr>
            <a:r>
              <a:rPr lang="en-GB" baseline="0" dirty="0" smtClean="0"/>
              <a:t>Virtual Networks</a:t>
            </a:r>
          </a:p>
          <a:p>
            <a:pPr marL="628650" lvl="1" indent="-171450">
              <a:buFont typeface="Arial" panose="020B0604020202020204" pitchFamily="34" charset="0"/>
              <a:buChar char="•"/>
            </a:pPr>
            <a:r>
              <a:rPr lang="en-GB" baseline="0" dirty="0" smtClean="0"/>
              <a:t>Azure Content Delivery Network</a:t>
            </a:r>
          </a:p>
          <a:p>
            <a:pPr marL="628650" lvl="1" indent="-171450">
              <a:buFont typeface="Arial" panose="020B0604020202020204" pitchFamily="34" charset="0"/>
              <a:buChar char="•"/>
            </a:pPr>
            <a:r>
              <a:rPr lang="en-GB" baseline="0" dirty="0" smtClean="0"/>
              <a:t>Azure Traffic Manager.</a:t>
            </a:r>
          </a:p>
          <a:p>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8</a:t>
            </a:fld>
            <a:endParaRPr lang="en-GB"/>
          </a:p>
        </p:txBody>
      </p:sp>
    </p:spTree>
    <p:extLst>
      <p:ext uri="{BB962C8B-B14F-4D97-AF65-F5344CB8AC3E}">
        <p14:creationId xmlns:p14="http://schemas.microsoft.com/office/powerpoint/2010/main" val="859737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 services can be managed through the portals. </a:t>
            </a:r>
          </a:p>
          <a:p>
            <a:r>
              <a:rPr lang="en-GB" dirty="0" smtClean="0"/>
              <a:t>There are two portals.</a:t>
            </a:r>
          </a:p>
          <a:p>
            <a:endParaRPr lang="en-GB" dirty="0" smtClean="0"/>
          </a:p>
          <a:p>
            <a:r>
              <a:rPr lang="en-GB" dirty="0" smtClean="0"/>
              <a:t>manage.windowsazure.com – the Production site</a:t>
            </a:r>
          </a:p>
          <a:p>
            <a:endParaRPr lang="en-GB" dirty="0" smtClean="0"/>
          </a:p>
          <a:p>
            <a:r>
              <a:rPr lang="en-GB" dirty="0" smtClean="0"/>
              <a:t>portal.azure.com – The preview portal.</a:t>
            </a:r>
          </a:p>
          <a:p>
            <a:r>
              <a:rPr lang="en-GB" dirty="0" smtClean="0"/>
              <a:t>Not all features migrated yet and some new features are only</a:t>
            </a:r>
            <a:r>
              <a:rPr lang="en-GB" baseline="0" dirty="0" smtClean="0"/>
              <a:t> in the portal</a:t>
            </a:r>
          </a:p>
          <a:p>
            <a:endParaRPr lang="en-GB" baseline="0" dirty="0" smtClean="0"/>
          </a:p>
          <a:p>
            <a:r>
              <a:rPr lang="en-GB" baseline="0" dirty="0" smtClean="0"/>
              <a:t>This is where I will mainly be. </a:t>
            </a:r>
            <a:endParaRPr lang="en-GB" dirty="0" smtClean="0"/>
          </a:p>
          <a:p>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9</a:t>
            </a:fld>
            <a:endParaRPr lang="en-GB"/>
          </a:p>
        </p:txBody>
      </p:sp>
    </p:spTree>
    <p:extLst>
      <p:ext uri="{BB962C8B-B14F-4D97-AF65-F5344CB8AC3E}">
        <p14:creationId xmlns:p14="http://schemas.microsoft.com/office/powerpoint/2010/main" val="1844825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29/07/2015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64742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29/07/2015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84652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29/07/2015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18653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3" name="TextBox 2"/>
          <p:cNvSpPr txBox="1"/>
          <p:nvPr userDrawn="1"/>
        </p:nvSpPr>
        <p:spPr>
          <a:xfrm>
            <a:off x="0" y="259106"/>
            <a:ext cx="9144000" cy="1569660"/>
          </a:xfrm>
          <a:prstGeom prst="rect">
            <a:avLst/>
          </a:prstGeom>
          <a:blipFill dpi="0" rotWithShape="1">
            <a:blip r:embed="rId2"/>
            <a:srcRect/>
            <a:tile tx="0" ty="0" sx="100000" sy="100000" flip="none" algn="tl"/>
          </a:blipFill>
          <a:ln w="47625" cmpd="dbl">
            <a:noFill/>
          </a:ln>
          <a:effectLst/>
        </p:spPr>
        <p:txBody>
          <a:bodyPr wrap="square" rtlCol="0" anchor="ctr">
            <a:spAutoFit/>
          </a:bodyPr>
          <a:lstStyle/>
          <a:p>
            <a:pPr algn="ctr"/>
            <a:r>
              <a:rPr lang="en-GB" sz="4800" b="1" cap="all" dirty="0" smtClean="0">
                <a:solidFill>
                  <a:schemeClr val="bg1"/>
                </a:solidFill>
                <a:effectLst>
                  <a:outerShdw dist="38100" algn="tl">
                    <a:srgbClr val="000000">
                      <a:alpha val="10000"/>
                    </a:srgbClr>
                  </a:outerShdw>
                </a:effectLst>
                <a:latin typeface="News Cycle" panose="02000503000000000000" pitchFamily="2" charset="2"/>
              </a:rPr>
              <a:t>Azure: The Good Parts</a:t>
            </a:r>
          </a:p>
          <a:p>
            <a:pPr algn="ctr"/>
            <a:r>
              <a:rPr lang="en-GB" sz="4800" b="1" cap="all" dirty="0" err="1" smtClean="0">
                <a:solidFill>
                  <a:schemeClr val="bg1"/>
                </a:solidFill>
                <a:effectLst>
                  <a:outerShdw dist="38100" algn="tl">
                    <a:srgbClr val="000000">
                      <a:alpha val="10000"/>
                    </a:srgbClr>
                  </a:outerShdw>
                </a:effectLst>
                <a:latin typeface="News Cycle" panose="02000503000000000000" pitchFamily="2" charset="2"/>
              </a:rPr>
              <a:t>WebApps</a:t>
            </a:r>
            <a:endParaRPr lang="en-GB" sz="4800" b="1" cap="all" dirty="0">
              <a:solidFill>
                <a:schemeClr val="bg1"/>
              </a:solidFill>
              <a:effectLst>
                <a:outerShdw dist="38100" algn="tl">
                  <a:srgbClr val="000000">
                    <a:alpha val="10000"/>
                  </a:srgbClr>
                </a:outerShdw>
              </a:effectLst>
              <a:latin typeface="News Cycle" panose="02000503000000000000" pitchFamily="2" charset="2"/>
            </a:endParaRPr>
          </a:p>
        </p:txBody>
      </p:sp>
      <p:sp>
        <p:nvSpPr>
          <p:cNvPr id="4" name="TextBox 3"/>
          <p:cNvSpPr txBox="1"/>
          <p:nvPr userDrawn="1"/>
        </p:nvSpPr>
        <p:spPr>
          <a:xfrm>
            <a:off x="0" y="1861152"/>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58817" y="2877630"/>
            <a:ext cx="2141909" cy="2141909"/>
          </a:xfrm>
          <a:prstGeom prst="rect">
            <a:avLst/>
          </a:prstGeom>
        </p:spPr>
      </p:pic>
      <p:sp>
        <p:nvSpPr>
          <p:cNvPr id="6" name="TextBox 5"/>
          <p:cNvSpPr txBox="1"/>
          <p:nvPr userDrawn="1"/>
        </p:nvSpPr>
        <p:spPr>
          <a:xfrm>
            <a:off x="0" y="5151320"/>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spTree>
    <p:extLst>
      <p:ext uri="{BB962C8B-B14F-4D97-AF65-F5344CB8AC3E}">
        <p14:creationId xmlns:p14="http://schemas.microsoft.com/office/powerpoint/2010/main" val="23293289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5062744" y="2649813"/>
            <a:ext cx="3630613" cy="2663825"/>
          </a:xfrm>
          <a:prstGeom prst="rect">
            <a:avLst/>
          </a:prstGeom>
        </p:spPr>
        <p:txBody>
          <a:bodyPr/>
          <a:lstStyle/>
          <a:p>
            <a:endParaRPr lang="en-GB"/>
          </a:p>
        </p:txBody>
      </p:sp>
      <p:sp>
        <p:nvSpPr>
          <p:cNvPr id="10" name="Text Placeholder 9"/>
          <p:cNvSpPr>
            <a:spLocks noGrp="1"/>
          </p:cNvSpPr>
          <p:nvPr>
            <p:ph type="body" sz="quarter" idx="11"/>
          </p:nvPr>
        </p:nvSpPr>
        <p:spPr>
          <a:xfrm>
            <a:off x="198162" y="2649813"/>
            <a:ext cx="4294325" cy="2663825"/>
          </a:xfrm>
          <a:prstGeom prst="rect">
            <a:avLst/>
          </a:prstGeom>
        </p:spPr>
        <p:txBody>
          <a:bodyPr/>
          <a:lstStyle>
            <a:lvl1pPr>
              <a:defRPr sz="3000" cap="all" baseline="0">
                <a:solidFill>
                  <a:srgbClr val="737373"/>
                </a:solidFill>
                <a:latin typeface="News Cycle" panose="02000503000000000000" pitchFamily="2" charset="2"/>
              </a:defRPr>
            </a:lvl1pPr>
            <a:lvl2pPr>
              <a:defRPr>
                <a:solidFill>
                  <a:srgbClr val="737373"/>
                </a:solidFill>
                <a:latin typeface="Georgia" panose="02040502050405020303" pitchFamily="18" charset="0"/>
              </a:defRPr>
            </a:lvl2pPr>
            <a:lvl3pPr>
              <a:defRPr>
                <a:solidFill>
                  <a:srgbClr val="737373"/>
                </a:solidFill>
                <a:latin typeface="Georgia" panose="02040502050405020303" pitchFamily="18" charset="0"/>
              </a:defRPr>
            </a:lvl3pPr>
            <a:lvl4pPr>
              <a:defRPr>
                <a:solidFill>
                  <a:srgbClr val="737373"/>
                </a:solidFill>
                <a:latin typeface="Georgia" panose="02040502050405020303" pitchFamily="18" charset="0"/>
              </a:defRPr>
            </a:lvl4pPr>
            <a:lvl5pPr>
              <a:defRPr>
                <a:solidFill>
                  <a:srgbClr val="737373"/>
                </a:solidFill>
                <a:latin typeface="Georgia" panose="0204050205040502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itle 10"/>
          <p:cNvSpPr>
            <a:spLocks noGrp="1"/>
          </p:cNvSpPr>
          <p:nvPr>
            <p:ph type="title"/>
          </p:nvPr>
        </p:nvSpPr>
        <p:spPr>
          <a:xfrm>
            <a:off x="0" y="127458"/>
            <a:ext cx="9143999" cy="1325563"/>
          </a:xfrm>
          <a:prstGeom prst="rect">
            <a:avLst/>
          </a:prstGeom>
          <a:blipFill dpi="0" rotWithShape="1">
            <a:blip r:embed="rId2"/>
            <a:srcRect/>
            <a:tile tx="0" ty="0" sx="100000" sy="100000" flip="none" algn="tl"/>
          </a:blipFill>
        </p:spPr>
        <p:txBody>
          <a:bodyPr anchor="t"/>
          <a:lstStyle>
            <a:lvl1pPr algn="ctr">
              <a:defRPr sz="4800" cap="all" baseline="0">
                <a:solidFill>
                  <a:schemeClr val="bg1"/>
                </a:solidFill>
                <a:effectLst>
                  <a:outerShdw dist="38100" algn="ctr" rotWithShape="0">
                    <a:srgbClr val="000000">
                      <a:alpha val="10000"/>
                    </a:srgbClr>
                  </a:outerShdw>
                </a:effectLst>
                <a:latin typeface="News Cycle" panose="02000503000000000000" pitchFamily="2" charset="2"/>
              </a:defRPr>
            </a:lvl1pPr>
          </a:lstStyle>
          <a:p>
            <a:r>
              <a:rPr lang="en-US" dirty="0" smtClean="0"/>
              <a:t>Click to edit Master title style</a:t>
            </a:r>
            <a:endParaRPr lang="en-GB" dirty="0"/>
          </a:p>
        </p:txBody>
      </p:sp>
    </p:spTree>
    <p:extLst>
      <p:ext uri="{BB962C8B-B14F-4D97-AF65-F5344CB8AC3E}">
        <p14:creationId xmlns:p14="http://schemas.microsoft.com/office/powerpoint/2010/main" val="16872009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29/07/2015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01788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04FFFD-6AAA-4290-B9C8-6140E8302CD5}" type="datetimeFigureOut">
              <a:rPr lang="en-GB" smtClean="0"/>
              <a:t>29/07/2015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6591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04FFFD-6AAA-4290-B9C8-6140E8302CD5}" type="datetimeFigureOut">
              <a:rPr lang="en-GB" smtClean="0"/>
              <a:t>29/07/2015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54920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04FFFD-6AAA-4290-B9C8-6140E8302CD5}" type="datetimeFigureOut">
              <a:rPr lang="en-GB" smtClean="0"/>
              <a:t>29/07/2015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77240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04FFFD-6AAA-4290-B9C8-6140E8302CD5}" type="datetimeFigureOut">
              <a:rPr lang="en-GB" smtClean="0"/>
              <a:t>29/07/2015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37742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4FFFD-6AAA-4290-B9C8-6140E8302CD5}" type="datetimeFigureOut">
              <a:rPr lang="en-GB" smtClean="0"/>
              <a:t>29/07/2015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93054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29/07/2015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38653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29/07/2015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40943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4FFFD-6AAA-4290-B9C8-6140E8302CD5}" type="datetimeFigureOut">
              <a:rPr lang="en-GB" smtClean="0"/>
              <a:t>29/07/2015</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AF978-0802-493B-8F98-755CF921EC99}" type="slidenum">
              <a:rPr lang="en-GB" smtClean="0"/>
              <a:t>‹#›</a:t>
            </a:fld>
            <a:endParaRPr lang="en-GB"/>
          </a:p>
        </p:txBody>
      </p:sp>
    </p:spTree>
    <p:extLst>
      <p:ext uri="{BB962C8B-B14F-4D97-AF65-F5344CB8AC3E}">
        <p14:creationId xmlns:p14="http://schemas.microsoft.com/office/powerpoint/2010/main" val="1349050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329371"/>
      </p:ext>
    </p:extLst>
  </p:cSld>
  <p:clrMap bg1="lt1" tx1="dk1" bg2="lt2" tx2="dk2" accent1="accent1" accent2="accent2" accent3="accent3" accent4="accent4" accent5="accent5" accent6="accent6" hlink="hlink" folHlink="folHlink"/>
  <p:sldLayoutIdLst>
    <p:sldLayoutId id="2147483674" r:id="rId1"/>
    <p:sldLayoutId id="214748367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msdn.microsoft.com/library/azure/ee336281.aspx"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microsoft.com/en-us/download/details.aspx?id=46892"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azure.microsoft.com/en-gb/pricing/calculator" TargetMode="External"/><Relationship Id="rId4" Type="http://schemas.openxmlformats.org/officeDocument/2006/relationships/hyperlink" Target="https://www.visualstudio.com/en-us/products/visual-studio-community-vs.aspx"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www.troyhunt.com/2013/12/working-with-154-million-records-on.html"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en-gb/documentation/articles/service-bus-azure-and-service-bus-queues-compared-contrasted/" TargetMode="External"/><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214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7458"/>
            <a:ext cx="9143999" cy="757130"/>
          </a:xfrm>
        </p:spPr>
        <p:txBody>
          <a:bodyPr>
            <a:spAutoFit/>
          </a:bodyPr>
          <a:lstStyle/>
          <a:p>
            <a:r>
              <a:rPr lang="en-GB" dirty="0" smtClean="0"/>
              <a:t>Azure </a:t>
            </a:r>
            <a:r>
              <a:rPr lang="en-GB" dirty="0" err="1" smtClean="0"/>
              <a:t>WebApps</a:t>
            </a:r>
            <a:endParaRPr lang="en-GB"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Tree>
    <p:extLst>
      <p:ext uri="{BB962C8B-B14F-4D97-AF65-F5344CB8AC3E}">
        <p14:creationId xmlns:p14="http://schemas.microsoft.com/office/powerpoint/2010/main" val="388841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78845" y="1297295"/>
            <a:ext cx="2181967" cy="469905"/>
          </a:xfrm>
        </p:spPr>
        <p:txBody>
          <a:bodyPr/>
          <a:lstStyle/>
          <a:p>
            <a:pPr marL="0" indent="0">
              <a:buNone/>
            </a:pPr>
            <a:r>
              <a:rPr lang="en-GB" dirty="0" smtClean="0"/>
              <a:t>Blog / </a:t>
            </a:r>
            <a:r>
              <a:rPr lang="en-GB" dirty="0" err="1" smtClean="0">
                <a:solidFill>
                  <a:srgbClr val="CB623C"/>
                </a:solidFill>
              </a:rPr>
              <a:t>cms</a:t>
            </a:r>
            <a:endParaRPr lang="en-GB" dirty="0">
              <a:solidFill>
                <a:srgbClr val="CB623C"/>
              </a:solidFill>
            </a:endParaRPr>
          </a:p>
        </p:txBody>
      </p:sp>
      <p:sp>
        <p:nvSpPr>
          <p:cNvPr id="4" name="Title 3"/>
          <p:cNvSpPr>
            <a:spLocks noGrp="1"/>
          </p:cNvSpPr>
          <p:nvPr>
            <p:ph type="title"/>
          </p:nvPr>
        </p:nvSpPr>
        <p:spPr>
          <a:xfrm>
            <a:off x="0" y="127458"/>
            <a:ext cx="9143999" cy="757130"/>
          </a:xfrm>
        </p:spPr>
        <p:txBody>
          <a:bodyPr anchor="ctr" anchorCtr="0">
            <a:spAutoFit/>
          </a:bodyPr>
          <a:lstStyle/>
          <a:p>
            <a:r>
              <a:rPr lang="en-GB" dirty="0" err="1" smtClean="0"/>
              <a:t>Webapp</a:t>
            </a:r>
            <a:r>
              <a:rPr lang="en-GB" dirty="0" smtClean="0"/>
              <a:t> marketplace</a:t>
            </a:r>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845" y="2022694"/>
            <a:ext cx="1402037" cy="1402037"/>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r="69250"/>
          <a:stretch/>
        </p:blipFill>
        <p:spPr>
          <a:xfrm>
            <a:off x="2669957" y="1999815"/>
            <a:ext cx="1437103" cy="1402036"/>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r="78733"/>
          <a:stretch/>
        </p:blipFill>
        <p:spPr>
          <a:xfrm>
            <a:off x="5096135" y="1999815"/>
            <a:ext cx="1478549" cy="140203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63760" y="2019303"/>
            <a:ext cx="1405428" cy="1405428"/>
          </a:xfrm>
          <a:prstGeom prst="rect">
            <a:avLst/>
          </a:prstGeom>
        </p:spPr>
      </p:pic>
      <p:sp>
        <p:nvSpPr>
          <p:cNvPr id="10" name="Text Placeholder 2"/>
          <p:cNvSpPr txBox="1">
            <a:spLocks/>
          </p:cNvSpPr>
          <p:nvPr/>
        </p:nvSpPr>
        <p:spPr>
          <a:xfrm>
            <a:off x="278844" y="3770558"/>
            <a:ext cx="2391113" cy="507831"/>
          </a:xfrm>
          <a:prstGeom prst="rect">
            <a:avLst/>
          </a:prstGeom>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cap="all" baseline="0">
                <a:solidFill>
                  <a:srgbClr val="737373"/>
                </a:solidFill>
                <a:latin typeface="News Cycle" panose="02000503000000000000" pitchFamily="2" charset="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37373"/>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737373"/>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737373"/>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737373"/>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t>E-</a:t>
            </a:r>
            <a:r>
              <a:rPr lang="en-GB" dirty="0" smtClean="0">
                <a:solidFill>
                  <a:srgbClr val="CB623C"/>
                </a:solidFill>
              </a:rPr>
              <a:t>commerce</a:t>
            </a:r>
            <a:endParaRPr lang="en-GB" dirty="0">
              <a:solidFill>
                <a:srgbClr val="CB623C"/>
              </a:solidFill>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9199" y="4278389"/>
            <a:ext cx="2389585" cy="1786235"/>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t="18695"/>
          <a:stretch/>
        </p:blipFill>
        <p:spPr>
          <a:xfrm>
            <a:off x="5828179" y="4271573"/>
            <a:ext cx="1536622" cy="1799866"/>
          </a:xfrm>
          <a:prstGeom prst="rect">
            <a:avLst/>
          </a:prstGeom>
        </p:spPr>
      </p:pic>
    </p:spTree>
    <p:extLst>
      <p:ext uri="{BB962C8B-B14F-4D97-AF65-F5344CB8AC3E}">
        <p14:creationId xmlns:p14="http://schemas.microsoft.com/office/powerpoint/2010/main" val="73351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86587" y="3046460"/>
            <a:ext cx="7170826" cy="765081"/>
          </a:xfrm>
        </p:spPr>
        <p:txBody>
          <a:bodyPr anchor="ctr" anchorCtr="0">
            <a:spAutoFit/>
          </a:bodyPr>
          <a:lstStyle/>
          <a:p>
            <a:pPr marL="0" indent="0" algn="ctr">
              <a:buNone/>
            </a:pPr>
            <a:r>
              <a:rPr lang="en-GB" sz="4800" dirty="0" err="1" smtClean="0"/>
              <a:t>Webapp</a:t>
            </a:r>
            <a:r>
              <a:rPr lang="en-GB" sz="4800" dirty="0" smtClean="0">
                <a:solidFill>
                  <a:srgbClr val="CB623C"/>
                </a:solidFill>
              </a:rPr>
              <a:t> demo</a:t>
            </a:r>
            <a:endParaRPr lang="en-GB" sz="4800" dirty="0">
              <a:solidFill>
                <a:srgbClr val="CB623C"/>
              </a:solidFill>
            </a:endParaRPr>
          </a:p>
        </p:txBody>
      </p:sp>
    </p:spTree>
    <p:extLst>
      <p:ext uri="{BB962C8B-B14F-4D97-AF65-F5344CB8AC3E}">
        <p14:creationId xmlns:p14="http://schemas.microsoft.com/office/powerpoint/2010/main" val="377912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
        <p:nvSpPr>
          <p:cNvPr id="4" name="Title 3"/>
          <p:cNvSpPr>
            <a:spLocks noGrp="1"/>
          </p:cNvSpPr>
          <p:nvPr>
            <p:ph type="title"/>
          </p:nvPr>
        </p:nvSpPr>
        <p:spPr>
          <a:xfrm>
            <a:off x="0" y="127458"/>
            <a:ext cx="9143999" cy="757130"/>
          </a:xfrm>
        </p:spPr>
        <p:txBody>
          <a:bodyPr anchor="ctr" anchorCtr="0">
            <a:spAutoFit/>
          </a:bodyPr>
          <a:lstStyle/>
          <a:p>
            <a:r>
              <a:rPr lang="en-GB" dirty="0" smtClean="0"/>
              <a:t>Azure SQL</a:t>
            </a:r>
            <a:endParaRPr lang="en-GB" dirty="0"/>
          </a:p>
        </p:txBody>
      </p:sp>
    </p:spTree>
    <p:extLst>
      <p:ext uri="{BB962C8B-B14F-4D97-AF65-F5344CB8AC3E}">
        <p14:creationId xmlns:p14="http://schemas.microsoft.com/office/powerpoint/2010/main" val="668230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619670" y="1340768"/>
            <a:ext cx="5904658" cy="4752528"/>
          </a:xfrm>
        </p:spPr>
        <p:txBody>
          <a:bodyPr/>
          <a:lstStyle/>
          <a:p>
            <a:pPr marL="0" indent="0">
              <a:buNone/>
            </a:pPr>
            <a:r>
              <a:rPr lang="en-GB" dirty="0" smtClean="0"/>
              <a:t>Azure SQL does </a:t>
            </a:r>
            <a:r>
              <a:rPr lang="en-GB" dirty="0" smtClean="0">
                <a:solidFill>
                  <a:srgbClr val="CB623C"/>
                </a:solidFill>
              </a:rPr>
              <a:t>not</a:t>
            </a:r>
            <a:r>
              <a:rPr lang="en-GB" dirty="0" smtClean="0"/>
              <a:t> </a:t>
            </a:r>
            <a:r>
              <a:rPr lang="en-GB" dirty="0" smtClean="0">
                <a:solidFill>
                  <a:srgbClr val="CB623C"/>
                </a:solidFill>
              </a:rPr>
              <a:t>support</a:t>
            </a:r>
          </a:p>
          <a:p>
            <a:endParaRPr lang="en-GB" sz="2000" cap="none" dirty="0" smtClean="0">
              <a:latin typeface="Georgia" panose="02040502050405020303" pitchFamily="18" charset="0"/>
            </a:endParaRPr>
          </a:p>
          <a:p>
            <a:pPr>
              <a:lnSpc>
                <a:spcPct val="100000"/>
              </a:lnSpc>
            </a:pPr>
            <a:r>
              <a:rPr lang="en-GB" sz="2000" cap="none" dirty="0" smtClean="0">
                <a:latin typeface="Georgia" panose="02040502050405020303" pitchFamily="18" charset="0"/>
              </a:rPr>
              <a:t>Windows Authentication</a:t>
            </a:r>
          </a:p>
          <a:p>
            <a:pPr>
              <a:lnSpc>
                <a:spcPct val="100000"/>
              </a:lnSpc>
            </a:pPr>
            <a:r>
              <a:rPr lang="en-GB" sz="2000" cap="none" dirty="0" smtClean="0">
                <a:latin typeface="Georgia" panose="02040502050405020303" pitchFamily="18" charset="0"/>
              </a:rPr>
              <a:t>Distributed Transactions</a:t>
            </a:r>
          </a:p>
          <a:p>
            <a:pPr>
              <a:lnSpc>
                <a:spcPct val="100000"/>
              </a:lnSpc>
            </a:pPr>
            <a:r>
              <a:rPr lang="en-GB" sz="2000" cap="none" dirty="0" smtClean="0">
                <a:latin typeface="Georgia" panose="02040502050405020303" pitchFamily="18" charset="0"/>
              </a:rPr>
              <a:t>Database Mirroring</a:t>
            </a:r>
          </a:p>
          <a:p>
            <a:pPr>
              <a:lnSpc>
                <a:spcPct val="100000"/>
              </a:lnSpc>
            </a:pPr>
            <a:r>
              <a:rPr lang="en-GB" sz="2000" cap="none" dirty="0" smtClean="0">
                <a:latin typeface="Georgia" panose="02040502050405020303" pitchFamily="18" charset="0"/>
              </a:rPr>
              <a:t>SQL Server Agent / Jobs</a:t>
            </a:r>
          </a:p>
          <a:p>
            <a:pPr>
              <a:lnSpc>
                <a:spcPct val="100000"/>
              </a:lnSpc>
            </a:pPr>
            <a:endParaRPr lang="en-GB" sz="2000" cap="none" dirty="0">
              <a:latin typeface="Georgia" panose="02040502050405020303" pitchFamily="18" charset="0"/>
            </a:endParaRPr>
          </a:p>
          <a:p>
            <a:pPr marL="0" indent="0">
              <a:lnSpc>
                <a:spcPct val="100000"/>
              </a:lnSpc>
              <a:buNone/>
            </a:pPr>
            <a:r>
              <a:rPr lang="en-GB" sz="2000" cap="none" dirty="0">
                <a:latin typeface="Georgia" panose="02040502050405020303" pitchFamily="18" charset="0"/>
              </a:rPr>
              <a:t>Unsupported features - </a:t>
            </a:r>
            <a:r>
              <a:rPr lang="en-GB" sz="2000" cap="none" dirty="0">
                <a:latin typeface="Georgia" panose="02040502050405020303" pitchFamily="18" charset="0"/>
                <a:hlinkClick r:id="rId3"/>
              </a:rPr>
              <a:t>https://</a:t>
            </a:r>
            <a:r>
              <a:rPr lang="en-GB" sz="2000" cap="none" dirty="0" smtClean="0">
                <a:latin typeface="Georgia" panose="02040502050405020303" pitchFamily="18" charset="0"/>
                <a:hlinkClick r:id="rId3"/>
              </a:rPr>
              <a:t>msdn.microsoft.com/library/azure/ee336281.aspx</a:t>
            </a:r>
            <a:endParaRPr lang="en-GB" sz="2000" cap="none" dirty="0" smtClean="0">
              <a:latin typeface="Georgia" panose="02040502050405020303" pitchFamily="18" charset="0"/>
            </a:endParaRPr>
          </a:p>
        </p:txBody>
      </p:sp>
      <p:sp>
        <p:nvSpPr>
          <p:cNvPr id="4" name="Title 3"/>
          <p:cNvSpPr>
            <a:spLocks noGrp="1"/>
          </p:cNvSpPr>
          <p:nvPr>
            <p:ph type="title"/>
          </p:nvPr>
        </p:nvSpPr>
        <p:spPr>
          <a:xfrm>
            <a:off x="0" y="126000"/>
            <a:ext cx="9143999" cy="757130"/>
          </a:xfrm>
        </p:spPr>
        <p:txBody>
          <a:bodyPr anchor="ctr" anchorCtr="1">
            <a:spAutoFit/>
          </a:bodyPr>
          <a:lstStyle/>
          <a:p>
            <a:r>
              <a:rPr lang="en-GB" dirty="0" smtClean="0"/>
              <a:t>Azure SQL vs SQL Server</a:t>
            </a:r>
            <a:endParaRPr lang="en-GB" dirty="0"/>
          </a:p>
        </p:txBody>
      </p:sp>
    </p:spTree>
    <p:extLst>
      <p:ext uri="{BB962C8B-B14F-4D97-AF65-F5344CB8AC3E}">
        <p14:creationId xmlns:p14="http://schemas.microsoft.com/office/powerpoint/2010/main" val="258868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475656" y="1664804"/>
            <a:ext cx="6048672" cy="3528392"/>
          </a:xfrm>
        </p:spPr>
        <p:txBody>
          <a:bodyPr anchor="ctr" anchorCtr="1"/>
          <a:lstStyle/>
          <a:p>
            <a:pPr marL="0" indent="0">
              <a:buNone/>
            </a:pPr>
            <a:r>
              <a:rPr lang="en-GB" dirty="0" smtClean="0"/>
              <a:t>Other Azure </a:t>
            </a:r>
            <a:r>
              <a:rPr lang="en-GB" dirty="0" smtClean="0">
                <a:solidFill>
                  <a:srgbClr val="CB623C"/>
                </a:solidFill>
              </a:rPr>
              <a:t>SQL differences</a:t>
            </a:r>
          </a:p>
          <a:p>
            <a:endParaRPr lang="en-GB" sz="2000" cap="none" dirty="0" smtClean="0">
              <a:latin typeface="Georgia" panose="02040502050405020303" pitchFamily="18" charset="0"/>
            </a:endParaRPr>
          </a:p>
          <a:p>
            <a:pPr>
              <a:lnSpc>
                <a:spcPct val="200000"/>
              </a:lnSpc>
            </a:pPr>
            <a:r>
              <a:rPr lang="en-GB" sz="2000" cap="none" dirty="0" smtClean="0">
                <a:latin typeface="Georgia" panose="02040502050405020303" pitchFamily="18" charset="0"/>
              </a:rPr>
              <a:t>All Azure SQL tables must have a clustered index.</a:t>
            </a:r>
          </a:p>
          <a:p>
            <a:pPr>
              <a:lnSpc>
                <a:spcPct val="200000"/>
              </a:lnSpc>
            </a:pPr>
            <a:r>
              <a:rPr lang="en-GB" sz="2000" cap="none" dirty="0" smtClean="0">
                <a:latin typeface="Georgia" panose="02040502050405020303" pitchFamily="18" charset="0"/>
              </a:rPr>
              <a:t>Idle connections will be closed after 30 </a:t>
            </a:r>
            <a:r>
              <a:rPr lang="en-GB" sz="2000" cap="none" dirty="0" err="1" smtClean="0">
                <a:latin typeface="Georgia" panose="02040502050405020303" pitchFamily="18" charset="0"/>
              </a:rPr>
              <a:t>mins</a:t>
            </a:r>
            <a:endParaRPr lang="en-GB" sz="2000" cap="none" dirty="0" smtClean="0">
              <a:latin typeface="Georgia" panose="02040502050405020303" pitchFamily="18" charset="0"/>
            </a:endParaRPr>
          </a:p>
          <a:p>
            <a:pPr>
              <a:lnSpc>
                <a:spcPct val="200000"/>
              </a:lnSpc>
            </a:pPr>
            <a:r>
              <a:rPr lang="en-GB" sz="2000" cap="none" dirty="0" smtClean="0">
                <a:latin typeface="Georgia" panose="02040502050405020303" pitchFamily="18" charset="0"/>
              </a:rPr>
              <a:t>Azure SQL only accepts connection on port 1433</a:t>
            </a:r>
            <a:endParaRPr lang="en-GB" sz="2000" cap="none" dirty="0">
              <a:latin typeface="Georgia" panose="02040502050405020303" pitchFamily="18" charset="0"/>
            </a:endParaRPr>
          </a:p>
        </p:txBody>
      </p:sp>
      <p:sp>
        <p:nvSpPr>
          <p:cNvPr id="4" name="Title 3"/>
          <p:cNvSpPr>
            <a:spLocks noGrp="1"/>
          </p:cNvSpPr>
          <p:nvPr>
            <p:ph type="title"/>
          </p:nvPr>
        </p:nvSpPr>
        <p:spPr>
          <a:xfrm>
            <a:off x="0" y="126000"/>
            <a:ext cx="9143999" cy="757130"/>
          </a:xfrm>
        </p:spPr>
        <p:txBody>
          <a:bodyPr anchor="ctr" anchorCtr="1">
            <a:spAutoFit/>
          </a:bodyPr>
          <a:lstStyle/>
          <a:p>
            <a:r>
              <a:rPr lang="en-GB" dirty="0" smtClean="0"/>
              <a:t>Azure SQL vs SQL Server</a:t>
            </a:r>
            <a:endParaRPr lang="en-GB" dirty="0"/>
          </a:p>
        </p:txBody>
      </p:sp>
    </p:spTree>
    <p:extLst>
      <p:ext uri="{BB962C8B-B14F-4D97-AF65-F5344CB8AC3E}">
        <p14:creationId xmlns:p14="http://schemas.microsoft.com/office/powerpoint/2010/main" val="6641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8221"/>
          </a:xfrm>
        </p:spPr>
        <p:txBody>
          <a:bodyPr tIns="46800" anchor="ctr" anchorCtr="1">
            <a:spAutoFit/>
          </a:bodyPr>
          <a:lstStyle/>
          <a:p>
            <a:r>
              <a:rPr lang="en-GB" dirty="0" err="1" smtClean="0"/>
              <a:t>DocumentDB</a:t>
            </a:r>
            <a:endParaRPr lang="en-GB"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399" y="1196752"/>
            <a:ext cx="5299200" cy="5299200"/>
          </a:xfrm>
          <a:prstGeom prst="rect">
            <a:avLst/>
          </a:prstGeom>
        </p:spPr>
      </p:pic>
    </p:spTree>
    <p:extLst>
      <p:ext uri="{BB962C8B-B14F-4D97-AF65-F5344CB8AC3E}">
        <p14:creationId xmlns:p14="http://schemas.microsoft.com/office/powerpoint/2010/main" val="3541034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922512" y="1541288"/>
            <a:ext cx="5298976" cy="5298976"/>
          </a:xfrm>
        </p:spPr>
      </p:pic>
      <p:sp>
        <p:nvSpPr>
          <p:cNvPr id="4" name="Title 3"/>
          <p:cNvSpPr>
            <a:spLocks noGrp="1"/>
          </p:cNvSpPr>
          <p:nvPr>
            <p:ph type="title"/>
          </p:nvPr>
        </p:nvSpPr>
        <p:spPr>
          <a:xfrm>
            <a:off x="0" y="126000"/>
            <a:ext cx="9143999" cy="757130"/>
          </a:xfrm>
        </p:spPr>
        <p:txBody>
          <a:bodyPr anchor="ctr" anchorCtr="1">
            <a:spAutoFit/>
          </a:bodyPr>
          <a:lstStyle/>
          <a:p>
            <a:r>
              <a:rPr lang="en-GB" dirty="0" smtClean="0"/>
              <a:t>Azure Storage</a:t>
            </a:r>
            <a:endParaRPr lang="en-GB" dirty="0"/>
          </a:p>
        </p:txBody>
      </p:sp>
    </p:spTree>
    <p:extLst>
      <p:ext uri="{BB962C8B-B14F-4D97-AF65-F5344CB8AC3E}">
        <p14:creationId xmlns:p14="http://schemas.microsoft.com/office/powerpoint/2010/main" val="778141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Azure storage</a:t>
            </a:r>
            <a:endParaRPr lang="en-GB" dirty="0"/>
          </a:p>
        </p:txBody>
      </p:sp>
      <p:grpSp>
        <p:nvGrpSpPr>
          <p:cNvPr id="12" name="Group 11"/>
          <p:cNvGrpSpPr/>
          <p:nvPr/>
        </p:nvGrpSpPr>
        <p:grpSpPr>
          <a:xfrm>
            <a:off x="2530459" y="1780953"/>
            <a:ext cx="3976558" cy="780290"/>
            <a:chOff x="2530459" y="1780953"/>
            <a:chExt cx="3976558" cy="78029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8" name="TextBox 7"/>
            <p:cNvSpPr txBox="1"/>
            <p:nvPr/>
          </p:nvSpPr>
          <p:spPr>
            <a:xfrm>
              <a:off x="3898611" y="1894099"/>
              <a:ext cx="2608406"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BLOB </a:t>
              </a:r>
              <a:r>
                <a:rPr lang="en-GB" sz="3000" dirty="0" smtClean="0">
                  <a:solidFill>
                    <a:srgbClr val="CB623C"/>
                  </a:solidFill>
                  <a:latin typeface="News Cycle" panose="02000503000000000000" pitchFamily="2" charset="2"/>
                </a:rPr>
                <a:t>STORAGE</a:t>
              </a:r>
              <a:endParaRPr lang="en-GB" sz="3000" dirty="0">
                <a:solidFill>
                  <a:srgbClr val="CB623C"/>
                </a:solidFill>
                <a:latin typeface="News Cycle" panose="02000503000000000000" pitchFamily="2" charset="2"/>
              </a:endParaRPr>
            </a:p>
          </p:txBody>
        </p:sp>
      </p:grpSp>
      <p:grpSp>
        <p:nvGrpSpPr>
          <p:cNvPr id="13" name="Group 12"/>
          <p:cNvGrpSpPr/>
          <p:nvPr/>
        </p:nvGrpSpPr>
        <p:grpSpPr>
          <a:xfrm>
            <a:off x="2478285" y="3510335"/>
            <a:ext cx="4187430" cy="780290"/>
            <a:chOff x="2478285" y="3510335"/>
            <a:chExt cx="4187430" cy="78029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9" name="TextBox 8"/>
            <p:cNvSpPr txBox="1"/>
            <p:nvPr/>
          </p:nvSpPr>
          <p:spPr>
            <a:xfrm>
              <a:off x="3898611" y="3623481"/>
              <a:ext cx="2767104"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TABLE </a:t>
              </a:r>
              <a:r>
                <a:rPr lang="en-GB" sz="3000" dirty="0" smtClean="0">
                  <a:solidFill>
                    <a:srgbClr val="CB623C"/>
                  </a:solidFill>
                  <a:latin typeface="News Cycle" panose="02000503000000000000" pitchFamily="2" charset="2"/>
                </a:rPr>
                <a:t>STORAGE</a:t>
              </a:r>
              <a:endParaRPr lang="en-GB" sz="3000" dirty="0">
                <a:solidFill>
                  <a:srgbClr val="CB623C"/>
                </a:solidFill>
                <a:latin typeface="News Cycle" panose="02000503000000000000" pitchFamily="2" charset="2"/>
              </a:endParaRPr>
            </a:p>
          </p:txBody>
        </p:sp>
      </p:grpSp>
      <p:grpSp>
        <p:nvGrpSpPr>
          <p:cNvPr id="14" name="Group 13"/>
          <p:cNvGrpSpPr/>
          <p:nvPr/>
        </p:nvGrpSpPr>
        <p:grpSpPr>
          <a:xfrm>
            <a:off x="2478285" y="5239718"/>
            <a:ext cx="2888998" cy="780290"/>
            <a:chOff x="2478285" y="5239718"/>
            <a:chExt cx="2888998" cy="780290"/>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78285" y="5239718"/>
              <a:ext cx="780290" cy="780290"/>
            </a:xfrm>
            <a:prstGeom prst="rect">
              <a:avLst/>
            </a:prstGeom>
          </p:spPr>
        </p:pic>
        <p:sp>
          <p:nvSpPr>
            <p:cNvPr id="10" name="TextBox 9"/>
            <p:cNvSpPr txBox="1"/>
            <p:nvPr/>
          </p:nvSpPr>
          <p:spPr>
            <a:xfrm>
              <a:off x="3898611" y="5352863"/>
              <a:ext cx="1468672"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QUEUES</a:t>
              </a:r>
              <a:endParaRPr lang="en-GB" sz="3000" dirty="0">
                <a:solidFill>
                  <a:srgbClr val="737373"/>
                </a:solidFill>
                <a:latin typeface="News Cycle" panose="02000503000000000000" pitchFamily="2" charset="2"/>
              </a:endParaRPr>
            </a:p>
          </p:txBody>
        </p:sp>
      </p:grpSp>
    </p:spTree>
    <p:extLst>
      <p:ext uri="{BB962C8B-B14F-4D97-AF65-F5344CB8AC3E}">
        <p14:creationId xmlns:p14="http://schemas.microsoft.com/office/powerpoint/2010/main" val="2796503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544" y="404664"/>
            <a:ext cx="4786075" cy="780290"/>
            <a:chOff x="2530459" y="1780953"/>
            <a:chExt cx="4786075" cy="78029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898611" y="1817155"/>
              <a:ext cx="3417923"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BLOB </a:t>
              </a:r>
              <a:r>
                <a:rPr lang="en-GB" sz="4000" dirty="0" smtClean="0">
                  <a:solidFill>
                    <a:srgbClr val="CB623C"/>
                  </a:solidFill>
                  <a:latin typeface="News Cycle" panose="02000503000000000000" pitchFamily="2" charset="2"/>
                </a:rPr>
                <a:t>STORAGE</a:t>
              </a:r>
              <a:endParaRPr lang="en-GB" sz="4000" dirty="0">
                <a:solidFill>
                  <a:srgbClr val="CB623C"/>
                </a:solidFill>
                <a:latin typeface="News Cycle" panose="02000503000000000000" pitchFamily="2" charset="2"/>
              </a:endParaRPr>
            </a:p>
          </p:txBody>
        </p:sp>
      </p:grpSp>
      <p:sp>
        <p:nvSpPr>
          <p:cNvPr id="8" name="TextBox 7"/>
          <p:cNvSpPr txBox="1"/>
          <p:nvPr/>
        </p:nvSpPr>
        <p:spPr>
          <a:xfrm>
            <a:off x="1118026" y="1546049"/>
            <a:ext cx="6907947" cy="188295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BLOB = </a:t>
            </a:r>
            <a:r>
              <a:rPr lang="en-GB" sz="2000" b="1" dirty="0" smtClean="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inary </a:t>
            </a:r>
            <a:r>
              <a:rPr lang="en-GB" sz="2000" b="1" dirty="0" smtClean="0">
                <a:solidFill>
                  <a:srgbClr val="737373"/>
                </a:solidFill>
                <a:latin typeface="Georgia" panose="02040502050405020303" pitchFamily="18" charset="0"/>
              </a:rPr>
              <a:t>L</a:t>
            </a:r>
            <a:r>
              <a:rPr lang="en-GB" sz="2000" dirty="0" smtClean="0">
                <a:solidFill>
                  <a:srgbClr val="737373"/>
                </a:solidFill>
                <a:latin typeface="Georgia" panose="02040502050405020303" pitchFamily="18" charset="0"/>
              </a:rPr>
              <a:t>arge </a:t>
            </a:r>
            <a:r>
              <a:rPr lang="en-GB" sz="2000" b="1" dirty="0" smtClean="0">
                <a:solidFill>
                  <a:srgbClr val="737373"/>
                </a:solidFill>
                <a:latin typeface="Georgia" panose="02040502050405020303" pitchFamily="18" charset="0"/>
              </a:rPr>
              <a:t>Ob</a:t>
            </a:r>
            <a:r>
              <a:rPr lang="en-GB" sz="2000" dirty="0" smtClean="0">
                <a:solidFill>
                  <a:srgbClr val="737373"/>
                </a:solidFill>
                <a:latin typeface="Georgia" panose="02040502050405020303" pitchFamily="18" charset="0"/>
              </a:rPr>
              <a:t>ject</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File system for the cloud</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Client Libraries (</a:t>
            </a:r>
            <a:r>
              <a:rPr lang="en-GB" sz="2000" dirty="0" err="1" smtClean="0">
                <a:solidFill>
                  <a:srgbClr val="737373"/>
                </a:solidFill>
                <a:latin typeface="Georgia" panose="02040502050405020303" pitchFamily="18" charset="0"/>
              </a:rPr>
              <a:t>.Net</a:t>
            </a:r>
            <a:r>
              <a:rPr lang="en-GB" sz="2000" dirty="0" smtClean="0">
                <a:solidFill>
                  <a:srgbClr val="737373"/>
                </a:solidFill>
                <a:latin typeface="Georgia" panose="02040502050405020303" pitchFamily="18" charset="0"/>
              </a:rPr>
              <a:t>, Java, PHP, Node, Ruby &amp; Python)</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Unlimited containers &amp; files, up to 500TB</a:t>
            </a:r>
          </a:p>
        </p:txBody>
      </p:sp>
      <p:sp>
        <p:nvSpPr>
          <p:cNvPr id="9" name="TextBox 8"/>
          <p:cNvSpPr txBox="1"/>
          <p:nvPr/>
        </p:nvSpPr>
        <p:spPr>
          <a:xfrm>
            <a:off x="179511" y="3826297"/>
            <a:ext cx="8784976" cy="2169825"/>
          </a:xfrm>
          <a:prstGeom prst="rect">
            <a:avLst/>
          </a:prstGeom>
          <a:noFill/>
        </p:spPr>
        <p:txBody>
          <a:bodyPr wrap="square" rtlCol="0">
            <a:spAutoFit/>
          </a:bodyPr>
          <a:lstStyle/>
          <a:p>
            <a:pPr>
              <a:lnSpc>
                <a:spcPct val="250000"/>
              </a:lnSpc>
            </a:pPr>
            <a:r>
              <a:rPr lang="en-GB" dirty="0">
                <a:solidFill>
                  <a:srgbClr val="737373"/>
                </a:solidFill>
                <a:latin typeface="Georgia" panose="02040502050405020303" pitchFamily="18" charset="0"/>
              </a:rPr>
              <a:t>http</a:t>
            </a:r>
            <a:r>
              <a:rPr lang="en-GB" dirty="0" smtClean="0">
                <a:solidFill>
                  <a:srgbClr val="737373"/>
                </a:solidFill>
                <a:latin typeface="Georgia" panose="02040502050405020303" pitchFamily="18" charset="0"/>
              </a:rPr>
              <a:t>://[StorageAccountName].blob.core.windows.net/[Container]/[BlobName]</a:t>
            </a:r>
          </a:p>
          <a:p>
            <a:pPr>
              <a:lnSpc>
                <a:spcPct val="250000"/>
              </a:lnSpc>
            </a:pPr>
            <a:r>
              <a:rPr lang="en-GB" dirty="0" smtClean="0">
                <a:solidFill>
                  <a:srgbClr val="737373"/>
                </a:solidFill>
                <a:latin typeface="Georgia" panose="02040502050405020303" pitchFamily="18" charset="0"/>
              </a:rPr>
              <a:t>http</a:t>
            </a:r>
            <a:r>
              <a:rPr lang="en-GB" dirty="0">
                <a:solidFill>
                  <a:srgbClr val="737373"/>
                </a:solidFill>
                <a:latin typeface="Georgia" panose="02040502050405020303" pitchFamily="18" charset="0"/>
              </a:rPr>
              <a:t>://</a:t>
            </a:r>
            <a:r>
              <a:rPr lang="en-GB" dirty="0" smtClean="0">
                <a:solidFill>
                  <a:srgbClr val="737373"/>
                </a:solidFill>
                <a:latin typeface="Georgia" panose="02040502050405020303" pitchFamily="18" charset="0"/>
              </a:rPr>
              <a:t>ritasker.blob.core.windows.net/cars/ford/mustang/eleanor-1967.png</a:t>
            </a:r>
          </a:p>
          <a:p>
            <a:pPr>
              <a:lnSpc>
                <a:spcPct val="250000"/>
              </a:lnSpc>
            </a:pPr>
            <a:r>
              <a:rPr lang="en-GB" dirty="0" smtClean="0">
                <a:solidFill>
                  <a:srgbClr val="737373"/>
                </a:solidFill>
                <a:latin typeface="Georgia" panose="02040502050405020303" pitchFamily="18" charset="0"/>
              </a:rPr>
              <a:t>http</a:t>
            </a:r>
            <a:r>
              <a:rPr lang="en-GB" dirty="0">
                <a:solidFill>
                  <a:srgbClr val="737373"/>
                </a:solidFill>
                <a:latin typeface="Georgia" panose="02040502050405020303" pitchFamily="18" charset="0"/>
              </a:rPr>
              <a:t>://</a:t>
            </a:r>
            <a:r>
              <a:rPr lang="en-GB" dirty="0" smtClean="0">
                <a:solidFill>
                  <a:srgbClr val="737373"/>
                </a:solidFill>
                <a:latin typeface="Georgia" panose="02040502050405020303" pitchFamily="18" charset="0"/>
              </a:rPr>
              <a:t>ritasker.blob.core.windows.net/cars/chevrolet/camaro/bumblebee-2006.png</a:t>
            </a:r>
            <a:endParaRPr lang="en-GB" dirty="0">
              <a:solidFill>
                <a:srgbClr val="737373"/>
              </a:solidFill>
              <a:latin typeface="Georgia" panose="02040502050405020303" pitchFamily="18" charset="0"/>
            </a:endParaRPr>
          </a:p>
        </p:txBody>
      </p:sp>
    </p:spTree>
    <p:extLst>
      <p:ext uri="{BB962C8B-B14F-4D97-AF65-F5344CB8AC3E}">
        <p14:creationId xmlns:p14="http://schemas.microsoft.com/office/powerpoint/2010/main" val="1934589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2958" y="843679"/>
            <a:ext cx="8178084" cy="5170646"/>
          </a:xfrm>
          <a:prstGeom prst="rect">
            <a:avLst/>
          </a:prstGeom>
          <a:noFill/>
        </p:spPr>
        <p:txBody>
          <a:bodyPr wrap="square" rtlCol="0" anchor="ctr">
            <a:spAutoFit/>
          </a:bodyPr>
          <a:lstStyle/>
          <a:p>
            <a:r>
              <a:rPr lang="en-GB" sz="3000" dirty="0" smtClean="0">
                <a:solidFill>
                  <a:srgbClr val="737373"/>
                </a:solidFill>
                <a:latin typeface="News Cycle" panose="02000503000000000000" pitchFamily="2" charset="2"/>
              </a:rPr>
              <a:t>AZURE</a:t>
            </a:r>
            <a:r>
              <a:rPr lang="en-GB" sz="3000" dirty="0" smtClean="0">
                <a:latin typeface="News Cycle" panose="02000503000000000000" pitchFamily="2" charset="2"/>
              </a:rPr>
              <a:t> </a:t>
            </a:r>
            <a:r>
              <a:rPr lang="en-GB" sz="3000" dirty="0" smtClean="0">
                <a:solidFill>
                  <a:srgbClr val="CB623C"/>
                </a:solidFill>
                <a:latin typeface="News Cycle" panose="02000503000000000000" pitchFamily="2" charset="2"/>
              </a:rPr>
              <a:t>SDK</a:t>
            </a:r>
            <a:r>
              <a:rPr lang="en-GB" sz="3000" dirty="0" smtClean="0">
                <a:latin typeface="News Cycle" panose="02000503000000000000" pitchFamily="2" charset="2"/>
              </a:rPr>
              <a:t> </a:t>
            </a:r>
          </a:p>
          <a:p>
            <a:r>
              <a:rPr lang="en-GB" sz="3000" dirty="0" smtClean="0">
                <a:latin typeface="Georgia" panose="02040502050405020303" pitchFamily="18" charset="0"/>
                <a:hlinkClick r:id="rId3"/>
              </a:rPr>
              <a:t>https</a:t>
            </a:r>
            <a:r>
              <a:rPr lang="en-GB" sz="3000" dirty="0">
                <a:latin typeface="Georgia" panose="02040502050405020303" pitchFamily="18" charset="0"/>
                <a:hlinkClick r:id="rId3"/>
              </a:rPr>
              <a:t>://</a:t>
            </a:r>
            <a:r>
              <a:rPr lang="en-GB" sz="3000" dirty="0" smtClean="0">
                <a:latin typeface="Georgia" panose="02040502050405020303" pitchFamily="18" charset="0"/>
                <a:hlinkClick r:id="rId3"/>
              </a:rPr>
              <a:t>www.microsoft.com/en-us/download/details.aspx?id=46892</a:t>
            </a:r>
            <a:endParaRPr lang="en-GB" sz="3000" dirty="0" smtClean="0">
              <a:latin typeface="Georgia" panose="02040502050405020303" pitchFamily="18" charset="0"/>
            </a:endParaRPr>
          </a:p>
          <a:p>
            <a:endParaRPr lang="en-GB" sz="3000" dirty="0">
              <a:latin typeface="Georgia" panose="02040502050405020303" pitchFamily="18" charset="0"/>
            </a:endParaRPr>
          </a:p>
          <a:p>
            <a:r>
              <a:rPr lang="en-GB" sz="3000" dirty="0" smtClean="0">
                <a:solidFill>
                  <a:srgbClr val="737373"/>
                </a:solidFill>
                <a:latin typeface="News Cycle" panose="02000503000000000000" pitchFamily="2" charset="2"/>
              </a:rPr>
              <a:t>VISUAL </a:t>
            </a:r>
            <a:r>
              <a:rPr lang="en-GB" sz="3000" dirty="0">
                <a:solidFill>
                  <a:srgbClr val="737373"/>
                </a:solidFill>
                <a:latin typeface="News Cycle" panose="02000503000000000000" pitchFamily="2" charset="2"/>
              </a:rPr>
              <a:t>STUDIO </a:t>
            </a:r>
            <a:r>
              <a:rPr lang="en-GB" sz="3000" dirty="0">
                <a:solidFill>
                  <a:srgbClr val="CB623C"/>
                </a:solidFill>
                <a:latin typeface="News Cycle" panose="02000503000000000000" pitchFamily="2" charset="2"/>
              </a:rPr>
              <a:t>COMMUNITY EDITION</a:t>
            </a:r>
            <a:r>
              <a:rPr lang="en-GB" sz="3000" dirty="0">
                <a:latin typeface="News Cycle" panose="02000503000000000000" pitchFamily="2" charset="2"/>
              </a:rPr>
              <a:t> </a:t>
            </a:r>
            <a:r>
              <a:rPr lang="en-GB" sz="3000" dirty="0" smtClean="0">
                <a:latin typeface="Georgia" panose="02040502050405020303" pitchFamily="18" charset="0"/>
              </a:rPr>
              <a:t> </a:t>
            </a:r>
            <a:r>
              <a:rPr lang="en-GB" sz="3000" dirty="0">
                <a:latin typeface="Georgia" panose="02040502050405020303" pitchFamily="18" charset="0"/>
                <a:hlinkClick r:id="rId4"/>
              </a:rPr>
              <a:t>https://</a:t>
            </a:r>
            <a:r>
              <a:rPr lang="en-GB" sz="3000" dirty="0" smtClean="0">
                <a:latin typeface="Georgia" panose="02040502050405020303" pitchFamily="18" charset="0"/>
                <a:hlinkClick r:id="rId4"/>
              </a:rPr>
              <a:t>www.visualstudio.com/en-us/products/visual-studio-community-vs.aspx</a:t>
            </a:r>
            <a:endParaRPr lang="en-GB" sz="3000" dirty="0" smtClean="0">
              <a:latin typeface="Georgia" panose="02040502050405020303" pitchFamily="18" charset="0"/>
            </a:endParaRPr>
          </a:p>
          <a:p>
            <a:endParaRPr lang="en-GB" sz="3000" dirty="0">
              <a:latin typeface="Georgia" panose="02040502050405020303" pitchFamily="18" charset="0"/>
            </a:endParaRPr>
          </a:p>
          <a:p>
            <a:r>
              <a:rPr lang="en-GB" sz="3000" dirty="0">
                <a:solidFill>
                  <a:srgbClr val="737373"/>
                </a:solidFill>
                <a:latin typeface="News Cycle" panose="02000503000000000000" pitchFamily="2" charset="2"/>
              </a:rPr>
              <a:t>AZURE PRICING </a:t>
            </a:r>
            <a:r>
              <a:rPr lang="en-GB" sz="3000" dirty="0" smtClean="0">
                <a:solidFill>
                  <a:srgbClr val="CB623C"/>
                </a:solidFill>
                <a:latin typeface="News Cycle" panose="02000503000000000000" pitchFamily="2" charset="2"/>
              </a:rPr>
              <a:t>CACLUATOR</a:t>
            </a:r>
            <a:r>
              <a:rPr lang="en-GB" sz="3000" dirty="0" smtClean="0">
                <a:latin typeface="News Cycle" panose="02000503000000000000" pitchFamily="2" charset="2"/>
              </a:rPr>
              <a:t> </a:t>
            </a:r>
            <a:r>
              <a:rPr lang="en-GB" sz="3000" dirty="0">
                <a:latin typeface="Georgia" panose="02040502050405020303" pitchFamily="18" charset="0"/>
                <a:hlinkClick r:id="rId5"/>
              </a:rPr>
              <a:t>http://</a:t>
            </a:r>
            <a:r>
              <a:rPr lang="en-GB" sz="3000" dirty="0" smtClean="0">
                <a:latin typeface="Georgia" panose="02040502050405020303" pitchFamily="18" charset="0"/>
                <a:hlinkClick r:id="rId5"/>
              </a:rPr>
              <a:t>azure.microsoft.com/en-gb/pricing/calculator</a:t>
            </a:r>
            <a:endParaRPr lang="en-GB" sz="3000" dirty="0" smtClean="0">
              <a:latin typeface="Georgia" panose="02040502050405020303" pitchFamily="18" charset="0"/>
            </a:endParaRPr>
          </a:p>
        </p:txBody>
      </p:sp>
    </p:spTree>
    <p:extLst>
      <p:ext uri="{BB962C8B-B14F-4D97-AF65-F5344CB8AC3E}">
        <p14:creationId xmlns:p14="http://schemas.microsoft.com/office/powerpoint/2010/main" val="23186390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544" y="404664"/>
            <a:ext cx="5002480" cy="780290"/>
            <a:chOff x="2478285" y="3510335"/>
            <a:chExt cx="5002480" cy="78029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7" name="TextBox 6"/>
            <p:cNvSpPr txBox="1"/>
            <p:nvPr/>
          </p:nvSpPr>
          <p:spPr>
            <a:xfrm>
              <a:off x="3846437" y="3546537"/>
              <a:ext cx="3634328"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TABLE </a:t>
              </a:r>
              <a:r>
                <a:rPr lang="en-GB" sz="4000" dirty="0" smtClean="0">
                  <a:solidFill>
                    <a:srgbClr val="CB623C"/>
                  </a:solidFill>
                  <a:latin typeface="News Cycle" panose="02000503000000000000" pitchFamily="2" charset="2"/>
                </a:rPr>
                <a:t>STORAGE</a:t>
              </a:r>
              <a:endParaRPr lang="en-GB" sz="4000" dirty="0">
                <a:solidFill>
                  <a:srgbClr val="CB623C"/>
                </a:solidFill>
                <a:latin typeface="News Cycle" panose="02000503000000000000" pitchFamily="2" charset="2"/>
              </a:endParaRPr>
            </a:p>
          </p:txBody>
        </p:sp>
      </p:grpSp>
      <p:graphicFrame>
        <p:nvGraphicFramePr>
          <p:cNvPr id="8" name="Table 7"/>
          <p:cNvGraphicFramePr>
            <a:graphicFrameLocks noGrp="1"/>
          </p:cNvGraphicFramePr>
          <p:nvPr>
            <p:extLst>
              <p:ext uri="{D42A27DB-BD31-4B8C-83A1-F6EECF244321}">
                <p14:modId xmlns:p14="http://schemas.microsoft.com/office/powerpoint/2010/main" val="1789303901"/>
              </p:ext>
            </p:extLst>
          </p:nvPr>
        </p:nvGraphicFramePr>
        <p:xfrm>
          <a:off x="467546" y="1628800"/>
          <a:ext cx="8352927" cy="2016760"/>
        </p:xfrm>
        <a:graphic>
          <a:graphicData uri="http://schemas.openxmlformats.org/drawingml/2006/table">
            <a:tbl>
              <a:tblPr firstRow="1" bandRow="1">
                <a:tableStyleId>{5C22544A-7EE6-4342-B048-85BDC9FD1C3A}</a:tableStyleId>
              </a:tblPr>
              <a:tblGrid>
                <a:gridCol w="1296142"/>
                <a:gridCol w="1152128"/>
                <a:gridCol w="1296144"/>
                <a:gridCol w="1008112"/>
                <a:gridCol w="1944216"/>
                <a:gridCol w="1656185"/>
              </a:tblGrid>
              <a:tr h="370840">
                <a:tc>
                  <a:txBody>
                    <a:bodyPr/>
                    <a:lstStyle/>
                    <a:p>
                      <a:r>
                        <a:rPr lang="en-GB" sz="1600" dirty="0" smtClean="0"/>
                        <a:t>Partition Key</a:t>
                      </a:r>
                      <a:endParaRPr lang="en-GB" sz="1600" dirty="0"/>
                    </a:p>
                  </a:txBody>
                  <a:tcPr/>
                </a:tc>
                <a:tc>
                  <a:txBody>
                    <a:bodyPr/>
                    <a:lstStyle/>
                    <a:p>
                      <a:r>
                        <a:rPr lang="en-GB" sz="1600" dirty="0" smtClean="0"/>
                        <a:t>Row Key</a:t>
                      </a:r>
                      <a:endParaRPr lang="en-GB" sz="1600" dirty="0"/>
                    </a:p>
                  </a:txBody>
                  <a:tcPr/>
                </a:tc>
                <a:tc>
                  <a:txBody>
                    <a:bodyPr/>
                    <a:lstStyle/>
                    <a:p>
                      <a:r>
                        <a:rPr lang="en-GB" sz="1600" dirty="0" smtClean="0"/>
                        <a:t>Time Stamp</a:t>
                      </a:r>
                      <a:endParaRPr lang="en-GB" sz="1600" dirty="0"/>
                    </a:p>
                  </a:txBody>
                  <a:tcPr/>
                </a:tc>
                <a:tc>
                  <a:txBody>
                    <a:bodyPr/>
                    <a:lstStyle/>
                    <a:p>
                      <a:r>
                        <a:rPr lang="en-GB" sz="1600" dirty="0" smtClean="0"/>
                        <a:t>Log</a:t>
                      </a:r>
                      <a:r>
                        <a:rPr lang="en-GB" sz="1600" baseline="0" dirty="0" smtClean="0"/>
                        <a:t> Level</a:t>
                      </a:r>
                      <a:endParaRPr lang="en-GB" sz="1600" dirty="0"/>
                    </a:p>
                  </a:txBody>
                  <a:tcPr/>
                </a:tc>
                <a:tc>
                  <a:txBody>
                    <a:bodyPr/>
                    <a:lstStyle/>
                    <a:p>
                      <a:r>
                        <a:rPr lang="en-GB" sz="1600" dirty="0" smtClean="0"/>
                        <a:t>Message</a:t>
                      </a:r>
                      <a:endParaRPr lang="en-GB" sz="1600" dirty="0"/>
                    </a:p>
                  </a:txBody>
                  <a:tcPr/>
                </a:tc>
                <a:tc>
                  <a:txBody>
                    <a:bodyPr/>
                    <a:lstStyle/>
                    <a:p>
                      <a:r>
                        <a:rPr lang="en-GB" sz="1600" dirty="0" smtClean="0"/>
                        <a:t>Stack Trace</a:t>
                      </a:r>
                      <a:endParaRPr lang="en-GB" sz="1600" dirty="0"/>
                    </a:p>
                  </a:txBody>
                  <a:tcPr/>
                </a:tc>
              </a:tr>
              <a:tr h="370840">
                <a:tc>
                  <a:txBody>
                    <a:bodyPr/>
                    <a:lstStyle/>
                    <a:p>
                      <a:r>
                        <a:rPr lang="en-GB" sz="1600" dirty="0" smtClean="0"/>
                        <a:t>NE</a:t>
                      </a:r>
                      <a:endParaRPr lang="en-GB" sz="1600" dirty="0"/>
                    </a:p>
                  </a:txBody>
                  <a:tcPr/>
                </a:tc>
                <a:tc>
                  <a:txBody>
                    <a:bodyPr/>
                    <a:lstStyle/>
                    <a:p>
                      <a:r>
                        <a:rPr lang="en-GB" sz="1600" dirty="0" smtClean="0"/>
                        <a:t>ProdWR-1</a:t>
                      </a:r>
                      <a:endParaRPr lang="en-GB" sz="1600" dirty="0"/>
                    </a:p>
                  </a:txBody>
                  <a:tcPr/>
                </a:tc>
                <a:tc>
                  <a:txBody>
                    <a:bodyPr/>
                    <a:lstStyle/>
                    <a:p>
                      <a:r>
                        <a:rPr lang="en-GB" sz="1600" dirty="0" smtClean="0"/>
                        <a:t>10/07/2015 00:45:06</a:t>
                      </a:r>
                      <a:endParaRPr lang="en-GB" sz="1600" dirty="0"/>
                    </a:p>
                  </a:txBody>
                  <a:tcPr/>
                </a:tc>
                <a:tc>
                  <a:txBody>
                    <a:bodyPr/>
                    <a:lstStyle/>
                    <a:p>
                      <a:r>
                        <a:rPr lang="en-GB" sz="1600" dirty="0" smtClean="0"/>
                        <a:t>INFO</a:t>
                      </a:r>
                      <a:endParaRPr lang="en-GB" sz="1600" dirty="0"/>
                    </a:p>
                  </a:txBody>
                  <a:tcPr/>
                </a:tc>
                <a:tc>
                  <a:txBody>
                    <a:bodyPr/>
                    <a:lstStyle/>
                    <a:p>
                      <a:r>
                        <a:rPr lang="en-GB" sz="1600" dirty="0" smtClean="0"/>
                        <a:t>data clean complete</a:t>
                      </a:r>
                      <a:endParaRPr lang="en-GB" sz="1600" dirty="0"/>
                    </a:p>
                  </a:txBody>
                  <a:tcPr/>
                </a:tc>
                <a:tc>
                  <a:txBody>
                    <a:bodyPr/>
                    <a:lstStyle/>
                    <a:p>
                      <a:endParaRPr lang="en-GB" sz="1600" dirty="0"/>
                    </a:p>
                  </a:txBody>
                  <a:tcPr/>
                </a:tc>
              </a:tr>
              <a:tr h="370840">
                <a:tc>
                  <a:txBody>
                    <a:bodyPr/>
                    <a:lstStyle/>
                    <a:p>
                      <a:r>
                        <a:rPr lang="en-GB" sz="1600" dirty="0" smtClean="0"/>
                        <a:t>WE</a:t>
                      </a:r>
                      <a:endParaRPr lang="en-GB" sz="1600" dirty="0"/>
                    </a:p>
                  </a:txBody>
                  <a:tcPr/>
                </a:tc>
                <a:tc>
                  <a:txBody>
                    <a:bodyPr/>
                    <a:lstStyle/>
                    <a:p>
                      <a:r>
                        <a:rPr lang="en-GB" sz="1600" dirty="0" smtClean="0"/>
                        <a:t>ProdAPI-3</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t>10/07/2015 18:17:56</a:t>
                      </a:r>
                    </a:p>
                  </a:txBody>
                  <a:tcPr/>
                </a:tc>
                <a:tc>
                  <a:txBody>
                    <a:bodyPr/>
                    <a:lstStyle/>
                    <a:p>
                      <a:r>
                        <a:rPr lang="en-GB" sz="1600" dirty="0" smtClean="0"/>
                        <a:t>ERROR</a:t>
                      </a:r>
                      <a:endParaRPr lang="en-GB" sz="1600" dirty="0"/>
                    </a:p>
                  </a:txBody>
                  <a:tcPr/>
                </a:tc>
                <a:tc>
                  <a:txBody>
                    <a:bodyPr/>
                    <a:lstStyle/>
                    <a:p>
                      <a:r>
                        <a:rPr lang="en-GB" sz="1600" kern="1200" dirty="0" err="1" smtClean="0">
                          <a:solidFill>
                            <a:schemeClr val="dk1"/>
                          </a:solidFill>
                          <a:effectLst/>
                          <a:latin typeface="+mn-lt"/>
                          <a:ea typeface="+mn-ea"/>
                          <a:cs typeface="+mn-cs"/>
                        </a:rPr>
                        <a:t>MyCustomException</a:t>
                      </a:r>
                      <a:r>
                        <a:rPr lang="en-GB" sz="1600" kern="1200" dirty="0" smtClean="0">
                          <a:solidFill>
                            <a:schemeClr val="dk1"/>
                          </a:solidFill>
                          <a:effectLst/>
                          <a:latin typeface="+mn-lt"/>
                          <a:ea typeface="+mn-ea"/>
                          <a:cs typeface="+mn-cs"/>
                        </a:rPr>
                        <a:t> was thrown</a:t>
                      </a:r>
                      <a:endParaRPr lang="en-GB" sz="1600" dirty="0"/>
                    </a:p>
                  </a:txBody>
                  <a:tcPr/>
                </a:tc>
                <a:tc>
                  <a:txBody>
                    <a:bodyPr/>
                    <a:lstStyle/>
                    <a:p>
                      <a:r>
                        <a:rPr lang="en-GB" sz="1600" kern="1200" dirty="0" smtClean="0">
                          <a:solidFill>
                            <a:schemeClr val="dk1"/>
                          </a:solidFill>
                          <a:effectLst/>
                          <a:latin typeface="+mn-lt"/>
                          <a:ea typeface="+mn-ea"/>
                          <a:cs typeface="+mn-cs"/>
                        </a:rPr>
                        <a:t>ConsoleApplication1.MyCustomException: some message .... </a:t>
                      </a:r>
                      <a:endParaRPr lang="en-GB" sz="1600" dirty="0"/>
                    </a:p>
                  </a:txBody>
                  <a:tcPr/>
                </a:tc>
              </a:tr>
            </a:tbl>
          </a:graphicData>
        </a:graphic>
      </p:graphicFrame>
      <p:sp>
        <p:nvSpPr>
          <p:cNvPr id="9" name="TextBox 8"/>
          <p:cNvSpPr txBox="1"/>
          <p:nvPr/>
        </p:nvSpPr>
        <p:spPr>
          <a:xfrm>
            <a:off x="467544" y="3789040"/>
            <a:ext cx="2461764"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Users By </a:t>
            </a:r>
            <a:r>
              <a:rPr lang="en-GB" sz="3000" dirty="0" smtClean="0">
                <a:solidFill>
                  <a:srgbClr val="CB623C"/>
                </a:solidFill>
                <a:latin typeface="News Cycle" panose="02000503000000000000" pitchFamily="2" charset="2"/>
              </a:rPr>
              <a:t>Email</a:t>
            </a:r>
            <a:endParaRPr lang="en-GB" sz="3000" dirty="0">
              <a:solidFill>
                <a:srgbClr val="CB623C"/>
              </a:solidFill>
              <a:latin typeface="News Cycle" panose="02000503000000000000" pitchFamily="2" charset="2"/>
            </a:endParaRPr>
          </a:p>
        </p:txBody>
      </p:sp>
      <p:graphicFrame>
        <p:nvGraphicFramePr>
          <p:cNvPr id="10" name="Table 9"/>
          <p:cNvGraphicFramePr>
            <a:graphicFrameLocks noGrp="1"/>
          </p:cNvGraphicFramePr>
          <p:nvPr>
            <p:extLst>
              <p:ext uri="{D42A27DB-BD31-4B8C-83A1-F6EECF244321}">
                <p14:modId xmlns:p14="http://schemas.microsoft.com/office/powerpoint/2010/main" val="4018881012"/>
              </p:ext>
            </p:extLst>
          </p:nvPr>
        </p:nvGraphicFramePr>
        <p:xfrm>
          <a:off x="448692" y="4509120"/>
          <a:ext cx="8371781" cy="1737360"/>
        </p:xfrm>
        <a:graphic>
          <a:graphicData uri="http://schemas.openxmlformats.org/drawingml/2006/table">
            <a:tbl>
              <a:tblPr firstRow="1" bandRow="1">
                <a:tableStyleId>{5C22544A-7EE6-4342-B048-85BDC9FD1C3A}</a:tableStyleId>
              </a:tblPr>
              <a:tblGrid>
                <a:gridCol w="1674356"/>
                <a:gridCol w="1800880"/>
                <a:gridCol w="1547833"/>
                <a:gridCol w="1674356"/>
                <a:gridCol w="1674356"/>
              </a:tblGrid>
              <a:tr h="579120">
                <a:tc>
                  <a:txBody>
                    <a:bodyPr/>
                    <a:lstStyle/>
                    <a:p>
                      <a:r>
                        <a:rPr lang="en-GB" sz="1600" dirty="0" smtClean="0"/>
                        <a:t>Partition Key</a:t>
                      </a:r>
                      <a:endParaRPr lang="en-GB" sz="1600" dirty="0"/>
                    </a:p>
                  </a:txBody>
                  <a:tcPr/>
                </a:tc>
                <a:tc>
                  <a:txBody>
                    <a:bodyPr/>
                    <a:lstStyle/>
                    <a:p>
                      <a:r>
                        <a:rPr lang="en-GB" sz="1600" dirty="0" smtClean="0"/>
                        <a:t>Row Key</a:t>
                      </a:r>
                      <a:endParaRPr lang="en-GB" sz="1600" dirty="0"/>
                    </a:p>
                  </a:txBody>
                  <a:tcPr/>
                </a:tc>
                <a:tc>
                  <a:txBody>
                    <a:bodyPr/>
                    <a:lstStyle/>
                    <a:p>
                      <a:r>
                        <a:rPr lang="en-GB" sz="1600" dirty="0" smtClean="0"/>
                        <a:t>Time Stamp</a:t>
                      </a:r>
                      <a:endParaRPr lang="en-GB" sz="1600" dirty="0"/>
                    </a:p>
                  </a:txBody>
                  <a:tcPr/>
                </a:tc>
                <a:tc>
                  <a:txBody>
                    <a:bodyPr/>
                    <a:lstStyle/>
                    <a:p>
                      <a:r>
                        <a:rPr lang="en-GB" sz="1600" dirty="0" smtClean="0"/>
                        <a:t>First Name</a:t>
                      </a:r>
                      <a:endParaRPr lang="en-GB" sz="1600" dirty="0"/>
                    </a:p>
                  </a:txBody>
                  <a:tcPr/>
                </a:tc>
                <a:tc>
                  <a:txBody>
                    <a:bodyPr/>
                    <a:lstStyle/>
                    <a:p>
                      <a:r>
                        <a:rPr lang="en-GB" sz="1600" dirty="0" smtClean="0"/>
                        <a:t>Last Name</a:t>
                      </a:r>
                      <a:endParaRPr lang="en-GB" sz="1600" dirty="0"/>
                    </a:p>
                  </a:txBody>
                  <a:tcPr/>
                </a:tc>
              </a:tr>
              <a:tr h="579120">
                <a:tc>
                  <a:txBody>
                    <a:bodyPr/>
                    <a:lstStyle/>
                    <a:p>
                      <a:r>
                        <a:rPr lang="en-GB" sz="1600" dirty="0" smtClean="0"/>
                        <a:t>gmail.com</a:t>
                      </a:r>
                      <a:endParaRPr lang="en-GB" sz="1600" dirty="0"/>
                    </a:p>
                  </a:txBody>
                  <a:tcPr/>
                </a:tc>
                <a:tc>
                  <a:txBody>
                    <a:bodyPr/>
                    <a:lstStyle/>
                    <a:p>
                      <a:r>
                        <a:rPr lang="en-GB" sz="1600" dirty="0" smtClean="0"/>
                        <a:t>the. </a:t>
                      </a:r>
                      <a:r>
                        <a:rPr lang="en-GB" sz="1600" dirty="0" err="1" smtClean="0"/>
                        <a:t>orinoco.strain</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t>08/05/1612 00:45:06</a:t>
                      </a:r>
                    </a:p>
                  </a:txBody>
                  <a:tcPr/>
                </a:tc>
                <a:tc>
                  <a:txBody>
                    <a:bodyPr/>
                    <a:lstStyle/>
                    <a:p>
                      <a:r>
                        <a:rPr lang="en-GB" sz="1600" dirty="0" smtClean="0"/>
                        <a:t>John</a:t>
                      </a:r>
                      <a:endParaRPr lang="en-GB" sz="1600" dirty="0"/>
                    </a:p>
                  </a:txBody>
                  <a:tcPr/>
                </a:tc>
                <a:tc>
                  <a:txBody>
                    <a:bodyPr/>
                    <a:lstStyle/>
                    <a:p>
                      <a:r>
                        <a:rPr lang="en-GB" sz="1600" dirty="0" smtClean="0"/>
                        <a:t>Rolfe</a:t>
                      </a:r>
                      <a:endParaRPr lang="en-GB" sz="1600" dirty="0"/>
                    </a:p>
                  </a:txBody>
                  <a:tcPr/>
                </a:tc>
              </a:tr>
              <a:tr h="579120">
                <a:tc>
                  <a:txBody>
                    <a:bodyPr/>
                    <a:lstStyle/>
                    <a:p>
                      <a:r>
                        <a:rPr lang="en-GB" sz="1600" dirty="0" smtClean="0"/>
                        <a:t>hotmail.com</a:t>
                      </a:r>
                      <a:endParaRPr lang="en-GB" sz="1600" dirty="0"/>
                    </a:p>
                  </a:txBody>
                  <a:tcPr/>
                </a:tc>
                <a:tc>
                  <a:txBody>
                    <a:bodyPr/>
                    <a:lstStyle/>
                    <a:p>
                      <a:r>
                        <a:rPr lang="en-GB" sz="1600" dirty="0" err="1" smtClean="0"/>
                        <a:t>pocahontas</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t>02/04/1614 00:45:06</a:t>
                      </a:r>
                    </a:p>
                  </a:txBody>
                  <a:tcPr/>
                </a:tc>
                <a:tc>
                  <a:txBody>
                    <a:bodyPr/>
                    <a:lstStyle/>
                    <a:p>
                      <a:r>
                        <a:rPr lang="en-GB" sz="1600" dirty="0" smtClean="0"/>
                        <a:t>Rebecca</a:t>
                      </a:r>
                      <a:endParaRPr lang="en-GB" sz="1600" dirty="0"/>
                    </a:p>
                  </a:txBody>
                  <a:tcPr/>
                </a:tc>
                <a:tc>
                  <a:txBody>
                    <a:bodyPr/>
                    <a:lstStyle/>
                    <a:p>
                      <a:r>
                        <a:rPr lang="en-GB" sz="1600" dirty="0" smtClean="0"/>
                        <a:t>Rolfe</a:t>
                      </a:r>
                      <a:endParaRPr lang="en-GB" sz="1600" dirty="0"/>
                    </a:p>
                  </a:txBody>
                  <a:tcPr/>
                </a:tc>
              </a:tr>
            </a:tbl>
          </a:graphicData>
        </a:graphic>
      </p:graphicFrame>
    </p:spTree>
    <p:extLst>
      <p:ext uri="{BB962C8B-B14F-4D97-AF65-F5344CB8AC3E}">
        <p14:creationId xmlns:p14="http://schemas.microsoft.com/office/powerpoint/2010/main" val="1266549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52833" y="2691036"/>
            <a:ext cx="8838334" cy="1475928"/>
          </a:xfrm>
        </p:spPr>
        <p:txBody>
          <a:bodyPr/>
          <a:lstStyle/>
          <a:p>
            <a:pPr marL="0" indent="0" algn="ctr">
              <a:buNone/>
            </a:pPr>
            <a:r>
              <a:rPr lang="en-GB" sz="1800" cap="none" dirty="0" smtClean="0"/>
              <a:t>Working </a:t>
            </a:r>
            <a:r>
              <a:rPr lang="en-GB" sz="1800" cap="none" dirty="0"/>
              <a:t>with 154 million records on Azure Table Storage – the story of “Have I been </a:t>
            </a:r>
            <a:r>
              <a:rPr lang="en-GB" sz="1800" cap="none" dirty="0" err="1"/>
              <a:t>pwned</a:t>
            </a:r>
            <a:r>
              <a:rPr lang="en-GB" sz="1800" cap="none" dirty="0" smtClean="0"/>
              <a:t>?” </a:t>
            </a:r>
          </a:p>
          <a:p>
            <a:pPr marL="0" indent="0" algn="ctr">
              <a:buNone/>
            </a:pPr>
            <a:r>
              <a:rPr lang="en-GB" sz="1800" cap="none" dirty="0" smtClean="0">
                <a:solidFill>
                  <a:srgbClr val="CB623C"/>
                </a:solidFill>
              </a:rPr>
              <a:t>Troy Hunt</a:t>
            </a:r>
            <a:endParaRPr lang="en-GB" sz="1800" cap="none" dirty="0">
              <a:solidFill>
                <a:srgbClr val="CB623C"/>
              </a:solidFill>
            </a:endParaRPr>
          </a:p>
          <a:p>
            <a:pPr marL="0" indent="0" algn="ctr">
              <a:buNone/>
            </a:pPr>
            <a:r>
              <a:rPr lang="en-GB" sz="1800" cap="none" dirty="0" smtClean="0">
                <a:latin typeface="Georgia" panose="02040502050405020303" pitchFamily="18" charset="0"/>
                <a:hlinkClick r:id="rId2"/>
              </a:rPr>
              <a:t>http</a:t>
            </a:r>
            <a:r>
              <a:rPr lang="en-GB" sz="1800" cap="none" dirty="0">
                <a:latin typeface="Georgia" panose="02040502050405020303" pitchFamily="18" charset="0"/>
                <a:hlinkClick r:id="rId2"/>
              </a:rPr>
              <a:t>://</a:t>
            </a:r>
            <a:r>
              <a:rPr lang="en-GB" sz="1800" cap="none" dirty="0" smtClean="0">
                <a:latin typeface="Georgia" panose="02040502050405020303" pitchFamily="18" charset="0"/>
                <a:hlinkClick r:id="rId2"/>
              </a:rPr>
              <a:t>www.troyhunt.com/2013/12/working-with-154-million-records-on.html</a:t>
            </a:r>
            <a:endParaRPr lang="en-GB" sz="1800" cap="none" dirty="0" smtClean="0">
              <a:latin typeface="Georgia" panose="02040502050405020303" pitchFamily="18" charset="0"/>
            </a:endParaRPr>
          </a:p>
          <a:p>
            <a:pPr marL="0" indent="0">
              <a:buNone/>
            </a:pPr>
            <a:endParaRPr lang="en-GB" sz="1800" cap="none" dirty="0">
              <a:latin typeface="Georgia" panose="02040502050405020303" pitchFamily="18" charset="0"/>
            </a:endParaRPr>
          </a:p>
        </p:txBody>
      </p:sp>
    </p:spTree>
    <p:extLst>
      <p:ext uri="{BB962C8B-B14F-4D97-AF65-F5344CB8AC3E}">
        <p14:creationId xmlns:p14="http://schemas.microsoft.com/office/powerpoint/2010/main" val="3957108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67544" y="404664"/>
            <a:ext cx="4810120" cy="780290"/>
            <a:chOff x="2478285" y="3510335"/>
            <a:chExt cx="4810120" cy="78029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8" name="TextBox 7"/>
            <p:cNvSpPr txBox="1"/>
            <p:nvPr/>
          </p:nvSpPr>
          <p:spPr>
            <a:xfrm>
              <a:off x="3846437" y="3546537"/>
              <a:ext cx="3441968"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AZURE </a:t>
              </a:r>
              <a:r>
                <a:rPr lang="en-GB" sz="4000" dirty="0" smtClean="0">
                  <a:solidFill>
                    <a:srgbClr val="CB623C"/>
                  </a:solidFill>
                  <a:latin typeface="News Cycle" panose="02000503000000000000" pitchFamily="2" charset="2"/>
                </a:rPr>
                <a:t>QUEUES</a:t>
              </a:r>
              <a:endParaRPr lang="en-GB" sz="4000" dirty="0">
                <a:solidFill>
                  <a:srgbClr val="CB623C"/>
                </a:solidFill>
                <a:latin typeface="News Cycle" panose="02000503000000000000" pitchFamily="2" charset="2"/>
              </a:endParaRPr>
            </a:p>
          </p:txBody>
        </p:sp>
      </p:grpSp>
      <p:sp>
        <p:nvSpPr>
          <p:cNvPr id="9" name="TextBox 8"/>
          <p:cNvSpPr txBox="1"/>
          <p:nvPr/>
        </p:nvSpPr>
        <p:spPr>
          <a:xfrm>
            <a:off x="503548" y="1700808"/>
            <a:ext cx="8136904" cy="12926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Max message size, </a:t>
            </a:r>
            <a:r>
              <a:rPr lang="en-GB" sz="2000" dirty="0">
                <a:solidFill>
                  <a:srgbClr val="737373"/>
                </a:solidFill>
                <a:latin typeface="Georgia" panose="02040502050405020303" pitchFamily="18" charset="0"/>
              </a:rPr>
              <a:t>64KB</a:t>
            </a:r>
            <a:endParaRPr lang="en-GB" sz="2000" dirty="0" smtClean="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Only limited by Storage Account size, 500TB</a:t>
            </a:r>
            <a:endParaRPr lang="en-GB" dirty="0" smtClean="0">
              <a:solidFill>
                <a:srgbClr val="737373"/>
              </a:solidFill>
              <a:latin typeface="Georgia" panose="02040502050405020303" pitchFamily="18" charset="0"/>
            </a:endParaRPr>
          </a:p>
          <a:p>
            <a:pPr marL="285750" indent="-285750">
              <a:buFont typeface="Arial" panose="020B0604020202020204" pitchFamily="34" charset="0"/>
              <a:buChar char="•"/>
            </a:pPr>
            <a:endParaRPr lang="en-GB" dirty="0">
              <a:solidFill>
                <a:srgbClr val="737373"/>
              </a:solidFill>
              <a:latin typeface="Georgia" panose="02040502050405020303" pitchFamily="18" charset="0"/>
            </a:endParaRPr>
          </a:p>
        </p:txBody>
      </p:sp>
      <p:grpSp>
        <p:nvGrpSpPr>
          <p:cNvPr id="11" name="Group 10"/>
          <p:cNvGrpSpPr/>
          <p:nvPr/>
        </p:nvGrpSpPr>
        <p:grpSpPr>
          <a:xfrm>
            <a:off x="467544" y="2993470"/>
            <a:ext cx="4266702" cy="780290"/>
            <a:chOff x="2478285" y="3510335"/>
            <a:chExt cx="4266702" cy="78029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13" name="TextBox 12"/>
            <p:cNvSpPr txBox="1"/>
            <p:nvPr/>
          </p:nvSpPr>
          <p:spPr>
            <a:xfrm>
              <a:off x="3846437" y="3546537"/>
              <a:ext cx="2898550"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SERVICE </a:t>
              </a:r>
              <a:r>
                <a:rPr lang="en-GB" sz="4000" dirty="0" smtClean="0">
                  <a:solidFill>
                    <a:srgbClr val="CB623C"/>
                  </a:solidFill>
                  <a:latin typeface="News Cycle" panose="02000503000000000000" pitchFamily="2" charset="2"/>
                </a:rPr>
                <a:t>BUS</a:t>
              </a:r>
              <a:endParaRPr lang="en-GB" sz="4000" dirty="0">
                <a:solidFill>
                  <a:srgbClr val="CB623C"/>
                </a:solidFill>
                <a:latin typeface="News Cycle" panose="02000503000000000000" pitchFamily="2" charset="2"/>
              </a:endParaRPr>
            </a:p>
          </p:txBody>
        </p:sp>
      </p:grpSp>
      <p:sp>
        <p:nvSpPr>
          <p:cNvPr id="14" name="TextBox 13"/>
          <p:cNvSpPr txBox="1"/>
          <p:nvPr/>
        </p:nvSpPr>
        <p:spPr>
          <a:xfrm>
            <a:off x="503548" y="3809962"/>
            <a:ext cx="8136904" cy="24468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smtClean="0">
                <a:solidFill>
                  <a:srgbClr val="737373"/>
                </a:solidFill>
                <a:latin typeface="Georgia" panose="02040502050405020303" pitchFamily="18" charset="0"/>
              </a:rPr>
              <a:t>AMQP</a:t>
            </a:r>
          </a:p>
          <a:p>
            <a:pPr marL="285750" indent="-285750">
              <a:lnSpc>
                <a:spcPct val="150000"/>
              </a:lnSpc>
              <a:buFont typeface="Arial" panose="020B0604020202020204" pitchFamily="34" charset="0"/>
              <a:buChar char="•"/>
            </a:pPr>
            <a:r>
              <a:rPr lang="en-GB" dirty="0" smtClean="0">
                <a:solidFill>
                  <a:srgbClr val="737373"/>
                </a:solidFill>
                <a:latin typeface="Georgia" panose="02040502050405020303" pitchFamily="18" charset="0"/>
              </a:rPr>
              <a:t>Transactions</a:t>
            </a:r>
          </a:p>
          <a:p>
            <a:pPr marL="285750" indent="-285750">
              <a:lnSpc>
                <a:spcPct val="150000"/>
              </a:lnSpc>
              <a:buFont typeface="Arial" panose="020B0604020202020204" pitchFamily="34" charset="0"/>
              <a:buChar char="•"/>
            </a:pPr>
            <a:r>
              <a:rPr lang="en-GB" dirty="0" smtClean="0">
                <a:solidFill>
                  <a:srgbClr val="737373"/>
                </a:solidFill>
                <a:latin typeface="Georgia" panose="02040502050405020303" pitchFamily="18" charset="0"/>
              </a:rPr>
              <a:t>Duplicate Detection</a:t>
            </a:r>
          </a:p>
          <a:p>
            <a:pPr marL="285750" indent="-285750">
              <a:lnSpc>
                <a:spcPct val="150000"/>
              </a:lnSpc>
              <a:buFont typeface="Arial" panose="020B0604020202020204" pitchFamily="34" charset="0"/>
              <a:buChar char="•"/>
            </a:pPr>
            <a:r>
              <a:rPr lang="en-GB" dirty="0" smtClean="0">
                <a:solidFill>
                  <a:srgbClr val="737373"/>
                </a:solidFill>
                <a:latin typeface="Georgia" panose="02040502050405020303" pitchFamily="18" charset="0"/>
              </a:rPr>
              <a:t>Dead-Lettering</a:t>
            </a:r>
          </a:p>
          <a:p>
            <a:pPr marL="285750" indent="-285750">
              <a:lnSpc>
                <a:spcPct val="150000"/>
              </a:lnSpc>
              <a:buFont typeface="Arial" panose="020B0604020202020204" pitchFamily="34" charset="0"/>
              <a:buChar char="•"/>
            </a:pPr>
            <a:r>
              <a:rPr lang="en-GB" dirty="0" smtClean="0">
                <a:solidFill>
                  <a:srgbClr val="737373"/>
                </a:solidFill>
                <a:latin typeface="Georgia" panose="02040502050405020303" pitchFamily="18" charset="0"/>
              </a:rPr>
              <a:t>Pub/Sub</a:t>
            </a:r>
          </a:p>
          <a:p>
            <a:pPr marL="285750" indent="-285750">
              <a:buFont typeface="Arial" panose="020B0604020202020204" pitchFamily="34" charset="0"/>
              <a:buChar char="•"/>
            </a:pPr>
            <a:endParaRPr lang="en-GB" dirty="0">
              <a:solidFill>
                <a:srgbClr val="737373"/>
              </a:solidFill>
              <a:latin typeface="Georgia" panose="02040502050405020303" pitchFamily="18" charset="0"/>
            </a:endParaRPr>
          </a:p>
        </p:txBody>
      </p:sp>
      <p:sp>
        <p:nvSpPr>
          <p:cNvPr id="15" name="TextBox 14"/>
          <p:cNvSpPr txBox="1"/>
          <p:nvPr/>
        </p:nvSpPr>
        <p:spPr>
          <a:xfrm>
            <a:off x="135529" y="6284660"/>
            <a:ext cx="8872942" cy="261610"/>
          </a:xfrm>
          <a:prstGeom prst="rect">
            <a:avLst/>
          </a:prstGeom>
          <a:noFill/>
        </p:spPr>
        <p:txBody>
          <a:bodyPr wrap="none" rtlCol="0">
            <a:spAutoFit/>
          </a:bodyPr>
          <a:lstStyle/>
          <a:p>
            <a:r>
              <a:rPr lang="en-GB" sz="1100" dirty="0">
                <a:solidFill>
                  <a:srgbClr val="737373"/>
                </a:solidFill>
                <a:latin typeface="Georgia" panose="02040502050405020303" pitchFamily="18" charset="0"/>
              </a:rPr>
              <a:t>More info at </a:t>
            </a:r>
            <a:r>
              <a:rPr lang="en-GB" sz="1100" dirty="0">
                <a:solidFill>
                  <a:srgbClr val="737373"/>
                </a:solidFill>
                <a:latin typeface="Georgia" panose="02040502050405020303" pitchFamily="18" charset="0"/>
                <a:hlinkClick r:id="rId3"/>
              </a:rPr>
              <a:t>https://azure.microsoft.com/en-gb/documentation/articles/service-bus-azure-and-service-bus-queues-compared-contrasted</a:t>
            </a:r>
            <a:r>
              <a:rPr lang="en-GB" sz="1100" dirty="0" smtClean="0">
                <a:solidFill>
                  <a:srgbClr val="737373"/>
                </a:solidFill>
                <a:latin typeface="Georgia" panose="02040502050405020303" pitchFamily="18" charset="0"/>
                <a:hlinkClick r:id="rId3"/>
              </a:rPr>
              <a:t>/</a:t>
            </a:r>
            <a:r>
              <a:rPr lang="en-GB" sz="1100" dirty="0" smtClean="0">
                <a:solidFill>
                  <a:srgbClr val="737373"/>
                </a:solidFill>
                <a:latin typeface="Georgia" panose="02040502050405020303" pitchFamily="18" charset="0"/>
              </a:rPr>
              <a:t> </a:t>
            </a:r>
            <a:endParaRPr lang="en-GB" sz="11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1365724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544" y="404664"/>
            <a:ext cx="6283280" cy="780290"/>
            <a:chOff x="2478285" y="3510335"/>
            <a:chExt cx="6283280" cy="78029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7" name="TextBox 6"/>
            <p:cNvSpPr txBox="1"/>
            <p:nvPr/>
          </p:nvSpPr>
          <p:spPr>
            <a:xfrm>
              <a:off x="3846437" y="3546537"/>
              <a:ext cx="4915128"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STORAGE </a:t>
              </a:r>
              <a:r>
                <a:rPr lang="en-GB" sz="4000" dirty="0" smtClean="0">
                  <a:solidFill>
                    <a:srgbClr val="CB623C"/>
                  </a:solidFill>
                  <a:latin typeface="News Cycle" panose="02000503000000000000" pitchFamily="2" charset="2"/>
                </a:rPr>
                <a:t>LIMITATIONS</a:t>
              </a:r>
              <a:endParaRPr lang="en-GB" sz="4000" dirty="0">
                <a:solidFill>
                  <a:srgbClr val="CB623C"/>
                </a:solidFill>
                <a:latin typeface="News Cycle" panose="02000503000000000000" pitchFamily="2" charset="2"/>
              </a:endParaRPr>
            </a:p>
          </p:txBody>
        </p:sp>
      </p:grpSp>
      <p:graphicFrame>
        <p:nvGraphicFramePr>
          <p:cNvPr id="9" name="Table 8"/>
          <p:cNvGraphicFramePr>
            <a:graphicFrameLocks noGrp="1"/>
          </p:cNvGraphicFramePr>
          <p:nvPr>
            <p:extLst>
              <p:ext uri="{D42A27DB-BD31-4B8C-83A1-F6EECF244321}">
                <p14:modId xmlns:p14="http://schemas.microsoft.com/office/powerpoint/2010/main" val="4156867401"/>
              </p:ext>
            </p:extLst>
          </p:nvPr>
        </p:nvGraphicFramePr>
        <p:xfrm>
          <a:off x="465569" y="1916832"/>
          <a:ext cx="8280920" cy="3726414"/>
        </p:xfrm>
        <a:graphic>
          <a:graphicData uri="http://schemas.openxmlformats.org/drawingml/2006/table">
            <a:tbl>
              <a:tblPr bandRow="1">
                <a:tableStyleId>{5C22544A-7EE6-4342-B048-85BDC9FD1C3A}</a:tableStyleId>
              </a:tblPr>
              <a:tblGrid>
                <a:gridCol w="4140460"/>
                <a:gridCol w="4140460"/>
              </a:tblGrid>
              <a:tr h="414046">
                <a:tc>
                  <a:txBody>
                    <a:bodyPr/>
                    <a:lstStyle/>
                    <a:p>
                      <a:r>
                        <a:rPr lang="en-GB" dirty="0" smtClean="0">
                          <a:solidFill>
                            <a:srgbClr val="737373"/>
                          </a:solidFill>
                          <a:latin typeface="Georgia" panose="02040502050405020303" pitchFamily="18" charset="0"/>
                        </a:rPr>
                        <a:t>Accounts / Subscription</a:t>
                      </a:r>
                      <a:endParaRPr lang="en-GB" dirty="0">
                        <a:solidFill>
                          <a:srgbClr val="737373"/>
                        </a:solidFill>
                        <a:latin typeface="Georgia" panose="02040502050405020303" pitchFamily="18" charset="0"/>
                      </a:endParaRPr>
                    </a:p>
                  </a:txBody>
                  <a:tcPr/>
                </a:tc>
                <a:tc>
                  <a:txBody>
                    <a:bodyPr/>
                    <a:lstStyle/>
                    <a:p>
                      <a:r>
                        <a:rPr lang="en-GB" dirty="0" smtClean="0">
                          <a:solidFill>
                            <a:srgbClr val="737373"/>
                          </a:solidFill>
                          <a:latin typeface="Georgia" panose="02040502050405020303" pitchFamily="18" charset="0"/>
                        </a:rPr>
                        <a:t>20</a:t>
                      </a:r>
                      <a:endParaRPr lang="en-GB" dirty="0">
                        <a:solidFill>
                          <a:srgbClr val="737373"/>
                        </a:solidFill>
                        <a:latin typeface="Georgia" panose="02040502050405020303" pitchFamily="18" charset="0"/>
                      </a:endParaRPr>
                    </a:p>
                  </a:txBody>
                  <a:tcPr/>
                </a:tc>
              </a:tr>
              <a:tr h="414046">
                <a:tc>
                  <a:txBody>
                    <a:bodyPr/>
                    <a:lstStyle/>
                    <a:p>
                      <a:r>
                        <a:rPr lang="en-GB" dirty="0" smtClean="0">
                          <a:solidFill>
                            <a:srgbClr val="737373"/>
                          </a:solidFill>
                          <a:latin typeface="Georgia" panose="02040502050405020303" pitchFamily="18" charset="0"/>
                        </a:rPr>
                        <a:t>TB / Account</a:t>
                      </a:r>
                      <a:endParaRPr lang="en-GB" dirty="0">
                        <a:solidFill>
                          <a:srgbClr val="737373"/>
                        </a:solidFill>
                        <a:latin typeface="Georgia" panose="02040502050405020303" pitchFamily="18" charset="0"/>
                      </a:endParaRPr>
                    </a:p>
                  </a:txBody>
                  <a:tcPr/>
                </a:tc>
                <a:tc>
                  <a:txBody>
                    <a:bodyPr/>
                    <a:lstStyle/>
                    <a:p>
                      <a:r>
                        <a:rPr lang="en-GB" dirty="0" smtClean="0">
                          <a:solidFill>
                            <a:srgbClr val="737373"/>
                          </a:solidFill>
                          <a:latin typeface="Georgia" panose="02040502050405020303" pitchFamily="18" charset="0"/>
                        </a:rPr>
                        <a:t>500</a:t>
                      </a:r>
                      <a:endParaRPr lang="en-GB" dirty="0">
                        <a:solidFill>
                          <a:srgbClr val="737373"/>
                        </a:solidFill>
                        <a:latin typeface="Georgia" panose="02040502050405020303" pitchFamily="18" charset="0"/>
                      </a:endParaRPr>
                    </a:p>
                  </a:txBody>
                  <a:tcPr/>
                </a:tc>
              </a:tr>
              <a:tr h="414046">
                <a:tc>
                  <a:txBody>
                    <a:bodyPr/>
                    <a:lstStyle/>
                    <a:p>
                      <a:r>
                        <a:rPr lang="en-GB" dirty="0" smtClean="0">
                          <a:solidFill>
                            <a:srgbClr val="737373"/>
                          </a:solidFill>
                          <a:latin typeface="Georgia" panose="02040502050405020303" pitchFamily="18" charset="0"/>
                        </a:rPr>
                        <a:t>Max</a:t>
                      </a:r>
                      <a:r>
                        <a:rPr lang="en-GB" baseline="0" dirty="0" smtClean="0">
                          <a:solidFill>
                            <a:srgbClr val="737373"/>
                          </a:solidFill>
                          <a:latin typeface="Georgia" panose="02040502050405020303" pitchFamily="18" charset="0"/>
                        </a:rPr>
                        <a:t> File Share Size</a:t>
                      </a:r>
                      <a:endParaRPr lang="en-GB" dirty="0">
                        <a:solidFill>
                          <a:srgbClr val="737373"/>
                        </a:solidFill>
                        <a:latin typeface="Georgia" panose="02040502050405020303" pitchFamily="18" charset="0"/>
                      </a:endParaRPr>
                    </a:p>
                  </a:txBody>
                  <a:tcPr/>
                </a:tc>
                <a:tc>
                  <a:txBody>
                    <a:bodyPr/>
                    <a:lstStyle/>
                    <a:p>
                      <a:r>
                        <a:rPr lang="en-GB" dirty="0" smtClean="0">
                          <a:solidFill>
                            <a:srgbClr val="737373"/>
                          </a:solidFill>
                          <a:latin typeface="Georgia" panose="02040502050405020303" pitchFamily="18" charset="0"/>
                        </a:rPr>
                        <a:t>5TB</a:t>
                      </a:r>
                      <a:endParaRPr lang="en-GB" dirty="0">
                        <a:solidFill>
                          <a:srgbClr val="737373"/>
                        </a:solidFill>
                        <a:latin typeface="Georgia" panose="02040502050405020303" pitchFamily="18" charset="0"/>
                      </a:endParaRPr>
                    </a:p>
                  </a:txBody>
                  <a:tcPr/>
                </a:tc>
              </a:tr>
              <a:tr h="414046">
                <a:tc>
                  <a:txBody>
                    <a:bodyPr/>
                    <a:lstStyle/>
                    <a:p>
                      <a:r>
                        <a:rPr lang="en-GB" dirty="0" smtClean="0">
                          <a:solidFill>
                            <a:srgbClr val="737373"/>
                          </a:solidFill>
                          <a:latin typeface="Georgia" panose="02040502050405020303" pitchFamily="18" charset="0"/>
                        </a:rPr>
                        <a:t>IOPS/ Account</a:t>
                      </a:r>
                      <a:r>
                        <a:rPr lang="en-GB" baseline="0" dirty="0" smtClean="0">
                          <a:solidFill>
                            <a:srgbClr val="737373"/>
                          </a:solidFill>
                          <a:latin typeface="Georgia" panose="02040502050405020303" pitchFamily="18" charset="0"/>
                        </a:rPr>
                        <a:t> / Sec</a:t>
                      </a:r>
                      <a:endParaRPr lang="en-GB" dirty="0">
                        <a:solidFill>
                          <a:srgbClr val="737373"/>
                        </a:solidFill>
                        <a:latin typeface="Georgia" panose="02040502050405020303" pitchFamily="18" charset="0"/>
                      </a:endParaRPr>
                    </a:p>
                  </a:txBody>
                  <a:tcPr/>
                </a:tc>
                <a:tc>
                  <a:txBody>
                    <a:bodyPr/>
                    <a:lstStyle/>
                    <a:p>
                      <a:r>
                        <a:rPr lang="en-GB" dirty="0" smtClean="0">
                          <a:solidFill>
                            <a:srgbClr val="737373"/>
                          </a:solidFill>
                          <a:latin typeface="Georgia" panose="02040502050405020303" pitchFamily="18" charset="0"/>
                        </a:rPr>
                        <a:t>20,000</a:t>
                      </a:r>
                      <a:endParaRPr lang="en-GB" dirty="0">
                        <a:solidFill>
                          <a:srgbClr val="737373"/>
                        </a:solidFill>
                        <a:latin typeface="Georgia" panose="02040502050405020303" pitchFamily="18" charset="0"/>
                      </a:endParaRPr>
                    </a:p>
                  </a:txBody>
                  <a:tcPr/>
                </a:tc>
              </a:tr>
              <a:tr h="414046">
                <a:tc>
                  <a:txBody>
                    <a:bodyPr/>
                    <a:lstStyle/>
                    <a:p>
                      <a:r>
                        <a:rPr lang="en-GB" dirty="0" smtClean="0">
                          <a:solidFill>
                            <a:srgbClr val="737373"/>
                          </a:solidFill>
                          <a:latin typeface="Georgia" panose="02040502050405020303" pitchFamily="18" charset="0"/>
                        </a:rPr>
                        <a:t>Throughput</a:t>
                      </a:r>
                      <a:r>
                        <a:rPr lang="en-GB" baseline="0" dirty="0" smtClean="0">
                          <a:solidFill>
                            <a:srgbClr val="737373"/>
                          </a:solidFill>
                          <a:latin typeface="Georgia" panose="02040502050405020303" pitchFamily="18" charset="0"/>
                        </a:rPr>
                        <a:t> Single Blob</a:t>
                      </a:r>
                      <a:endParaRPr lang="en-GB" dirty="0">
                        <a:solidFill>
                          <a:srgbClr val="737373"/>
                        </a:solidFill>
                        <a:latin typeface="Georgia" panose="02040502050405020303" pitchFamily="18" charset="0"/>
                      </a:endParaRPr>
                    </a:p>
                  </a:txBody>
                  <a:tcPr/>
                </a:tc>
                <a:tc>
                  <a:txBody>
                    <a:bodyPr/>
                    <a:lstStyle/>
                    <a:p>
                      <a:r>
                        <a:rPr lang="en-GB" dirty="0" smtClean="0">
                          <a:solidFill>
                            <a:srgbClr val="737373"/>
                          </a:solidFill>
                          <a:latin typeface="Georgia" panose="02040502050405020303" pitchFamily="18" charset="0"/>
                        </a:rPr>
                        <a:t>60MB or 500 </a:t>
                      </a:r>
                      <a:r>
                        <a:rPr lang="en-GB" dirty="0" err="1" smtClean="0">
                          <a:solidFill>
                            <a:srgbClr val="737373"/>
                          </a:solidFill>
                          <a:latin typeface="Georgia" panose="02040502050405020303" pitchFamily="18" charset="0"/>
                        </a:rPr>
                        <a:t>reqs</a:t>
                      </a:r>
                      <a:endParaRPr lang="en-GB" dirty="0">
                        <a:solidFill>
                          <a:srgbClr val="737373"/>
                        </a:solidFill>
                        <a:latin typeface="Georgia" panose="02040502050405020303" pitchFamily="18" charset="0"/>
                      </a:endParaRPr>
                    </a:p>
                  </a:txBody>
                  <a:tcPr/>
                </a:tc>
              </a:tr>
              <a:tr h="414046">
                <a:tc>
                  <a:txBody>
                    <a:bodyPr/>
                    <a:lstStyle/>
                    <a:p>
                      <a:r>
                        <a:rPr lang="en-GB" dirty="0" smtClean="0">
                          <a:solidFill>
                            <a:srgbClr val="737373"/>
                          </a:solidFill>
                          <a:latin typeface="Georgia" panose="02040502050405020303" pitchFamily="18" charset="0"/>
                        </a:rPr>
                        <a:t>Throughput</a:t>
                      </a:r>
                      <a:r>
                        <a:rPr lang="en-GB" baseline="0" dirty="0" smtClean="0">
                          <a:solidFill>
                            <a:srgbClr val="737373"/>
                          </a:solidFill>
                          <a:latin typeface="Georgia" panose="02040502050405020303" pitchFamily="18" charset="0"/>
                        </a:rPr>
                        <a:t> Single Queue</a:t>
                      </a:r>
                      <a:endParaRPr lang="en-GB" dirty="0">
                        <a:solidFill>
                          <a:srgbClr val="737373"/>
                        </a:solidFill>
                        <a:latin typeface="Georgia" panose="02040502050405020303" pitchFamily="18" charset="0"/>
                      </a:endParaRPr>
                    </a:p>
                  </a:txBody>
                  <a:tcPr/>
                </a:tc>
                <a:tc>
                  <a:txBody>
                    <a:bodyPr/>
                    <a:lstStyle/>
                    <a:p>
                      <a:r>
                        <a:rPr lang="en-GB" dirty="0" smtClean="0">
                          <a:solidFill>
                            <a:srgbClr val="737373"/>
                          </a:solidFill>
                          <a:latin typeface="Georgia" panose="02040502050405020303" pitchFamily="18" charset="0"/>
                        </a:rPr>
                        <a:t> 2000 messages / sec</a:t>
                      </a:r>
                      <a:endParaRPr lang="en-GB" dirty="0">
                        <a:solidFill>
                          <a:srgbClr val="737373"/>
                        </a:solidFill>
                        <a:latin typeface="Georgia" panose="02040502050405020303" pitchFamily="18" charset="0"/>
                      </a:endParaRPr>
                    </a:p>
                  </a:txBody>
                  <a:tcPr/>
                </a:tc>
              </a:tr>
              <a:tr h="414046">
                <a:tc>
                  <a:txBody>
                    <a:bodyPr/>
                    <a:lstStyle/>
                    <a:p>
                      <a:r>
                        <a:rPr lang="en-GB" dirty="0" smtClean="0">
                          <a:solidFill>
                            <a:srgbClr val="737373"/>
                          </a:solidFill>
                          <a:latin typeface="Georgia" panose="02040502050405020303" pitchFamily="18" charset="0"/>
                        </a:rPr>
                        <a:t>Throughput</a:t>
                      </a:r>
                      <a:r>
                        <a:rPr lang="en-GB" baseline="0" dirty="0" smtClean="0">
                          <a:solidFill>
                            <a:srgbClr val="737373"/>
                          </a:solidFill>
                          <a:latin typeface="Georgia" panose="02040502050405020303" pitchFamily="18" charset="0"/>
                        </a:rPr>
                        <a:t> Single Table Partition</a:t>
                      </a:r>
                      <a:endParaRPr lang="en-GB" dirty="0">
                        <a:solidFill>
                          <a:srgbClr val="737373"/>
                        </a:solidFill>
                        <a:latin typeface="Georgia" panose="02040502050405020303" pitchFamily="18" charset="0"/>
                      </a:endParaRPr>
                    </a:p>
                  </a:txBody>
                  <a:tcPr/>
                </a:tc>
                <a:tc>
                  <a:txBody>
                    <a:bodyPr/>
                    <a:lstStyle/>
                    <a:p>
                      <a:r>
                        <a:rPr lang="en-GB" dirty="0" smtClean="0">
                          <a:solidFill>
                            <a:srgbClr val="737373"/>
                          </a:solidFill>
                          <a:latin typeface="Georgia" panose="02040502050405020303" pitchFamily="18" charset="0"/>
                        </a:rPr>
                        <a:t>2000 entities / sec</a:t>
                      </a:r>
                      <a:endParaRPr lang="en-GB" dirty="0">
                        <a:solidFill>
                          <a:srgbClr val="737373"/>
                        </a:solidFill>
                        <a:latin typeface="Georgia" panose="02040502050405020303" pitchFamily="18" charset="0"/>
                      </a:endParaRPr>
                    </a:p>
                  </a:txBody>
                  <a:tcPr/>
                </a:tc>
              </a:tr>
              <a:tr h="414046">
                <a:tc>
                  <a:txBody>
                    <a:bodyPr/>
                    <a:lstStyle/>
                    <a:p>
                      <a:r>
                        <a:rPr lang="en-GB" dirty="0" smtClean="0">
                          <a:solidFill>
                            <a:srgbClr val="737373"/>
                          </a:solidFill>
                          <a:latin typeface="Georgia" panose="02040502050405020303" pitchFamily="18" charset="0"/>
                        </a:rPr>
                        <a:t>Max Ingress / Account (EU)</a:t>
                      </a:r>
                      <a:endParaRPr lang="en-GB" dirty="0">
                        <a:solidFill>
                          <a:srgbClr val="737373"/>
                        </a:solidFill>
                        <a:latin typeface="Georgia" panose="02040502050405020303" pitchFamily="18" charset="0"/>
                      </a:endParaRPr>
                    </a:p>
                  </a:txBody>
                  <a:tcPr/>
                </a:tc>
                <a:tc>
                  <a:txBody>
                    <a:bodyPr/>
                    <a:lstStyle/>
                    <a:p>
                      <a:r>
                        <a:rPr lang="en-GB" dirty="0" smtClean="0">
                          <a:solidFill>
                            <a:srgbClr val="737373"/>
                          </a:solidFill>
                          <a:latin typeface="Georgia" panose="02040502050405020303" pitchFamily="18" charset="0"/>
                        </a:rPr>
                        <a:t>5Gbps (GRS), 10Gbps (LRS)</a:t>
                      </a:r>
                      <a:endParaRPr lang="en-GB" dirty="0">
                        <a:solidFill>
                          <a:srgbClr val="737373"/>
                        </a:solidFill>
                        <a:latin typeface="Georgia" panose="02040502050405020303" pitchFamily="18" charset="0"/>
                      </a:endParaRPr>
                    </a:p>
                  </a:txBody>
                  <a:tcPr/>
                </a:tc>
              </a:tr>
              <a:tr h="414046">
                <a:tc>
                  <a:txBody>
                    <a:bodyPr/>
                    <a:lstStyle/>
                    <a:p>
                      <a:r>
                        <a:rPr lang="en-GB" dirty="0" smtClean="0">
                          <a:solidFill>
                            <a:srgbClr val="737373"/>
                          </a:solidFill>
                          <a:latin typeface="Georgia" panose="02040502050405020303" pitchFamily="18" charset="0"/>
                        </a:rPr>
                        <a:t>Max Egress / Account (EU)</a:t>
                      </a:r>
                      <a:endParaRPr lang="en-GB" dirty="0">
                        <a:solidFill>
                          <a:srgbClr val="737373"/>
                        </a:solidFill>
                        <a:latin typeface="Georgia" panose="02040502050405020303" pitchFamily="18" charset="0"/>
                      </a:endParaRPr>
                    </a:p>
                  </a:txBody>
                  <a:tcPr/>
                </a:tc>
                <a:tc>
                  <a:txBody>
                    <a:bodyPr/>
                    <a:lstStyle/>
                    <a:p>
                      <a:r>
                        <a:rPr lang="en-GB" dirty="0" smtClean="0">
                          <a:solidFill>
                            <a:srgbClr val="737373"/>
                          </a:solidFill>
                          <a:latin typeface="Georgia" panose="02040502050405020303" pitchFamily="18" charset="0"/>
                        </a:rPr>
                        <a:t>10Gbps (GRS), 15Gbps (LRS)</a:t>
                      </a:r>
                      <a:endParaRPr lang="en-GB" dirty="0">
                        <a:solidFill>
                          <a:srgbClr val="737373"/>
                        </a:solidFill>
                        <a:latin typeface="Georgia" panose="02040502050405020303" pitchFamily="18" charset="0"/>
                      </a:endParaRPr>
                    </a:p>
                  </a:txBody>
                  <a:tcPr/>
                </a:tc>
              </a:tr>
            </a:tbl>
          </a:graphicData>
        </a:graphic>
      </p:graphicFrame>
    </p:spTree>
    <p:extLst>
      <p:ext uri="{BB962C8B-B14F-4D97-AF65-F5344CB8AC3E}">
        <p14:creationId xmlns:p14="http://schemas.microsoft.com/office/powerpoint/2010/main" val="3542197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123728" y="2780928"/>
            <a:ext cx="4909506" cy="780290"/>
            <a:chOff x="2478285" y="3510335"/>
            <a:chExt cx="4909506" cy="78029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7" name="TextBox 6"/>
            <p:cNvSpPr txBox="1"/>
            <p:nvPr/>
          </p:nvSpPr>
          <p:spPr>
            <a:xfrm>
              <a:off x="3846437" y="3546537"/>
              <a:ext cx="3541354"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STORAGE </a:t>
              </a:r>
              <a:r>
                <a:rPr lang="en-GB" sz="4000" dirty="0" smtClean="0">
                  <a:solidFill>
                    <a:srgbClr val="CB623C"/>
                  </a:solidFill>
                  <a:latin typeface="News Cycle" panose="02000503000000000000" pitchFamily="2" charset="2"/>
                </a:rPr>
                <a:t>DEMO</a:t>
              </a:r>
              <a:endParaRPr lang="en-GB" sz="4000" dirty="0">
                <a:solidFill>
                  <a:srgbClr val="CB623C"/>
                </a:solidFill>
                <a:latin typeface="News Cycle" panose="02000503000000000000" pitchFamily="2" charset="2"/>
              </a:endParaRPr>
            </a:p>
          </p:txBody>
        </p:sp>
      </p:grpSp>
    </p:spTree>
    <p:extLst>
      <p:ext uri="{BB962C8B-B14F-4D97-AF65-F5344CB8AC3E}">
        <p14:creationId xmlns:p14="http://schemas.microsoft.com/office/powerpoint/2010/main" val="3340390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922399" y="1124744"/>
            <a:ext cx="5299200" cy="5299200"/>
          </a:xfrm>
        </p:spPr>
      </p:pic>
      <p:sp>
        <p:nvSpPr>
          <p:cNvPr id="4" name="Title 3"/>
          <p:cNvSpPr>
            <a:spLocks noGrp="1"/>
          </p:cNvSpPr>
          <p:nvPr>
            <p:ph type="title"/>
          </p:nvPr>
        </p:nvSpPr>
        <p:spPr>
          <a:xfrm>
            <a:off x="0" y="126000"/>
            <a:ext cx="9143999" cy="757130"/>
          </a:xfrm>
        </p:spPr>
        <p:txBody>
          <a:bodyPr anchor="ctr" anchorCtr="1">
            <a:spAutoFit/>
          </a:bodyPr>
          <a:lstStyle/>
          <a:p>
            <a:r>
              <a:rPr lang="en-GB" dirty="0" smtClean="0"/>
              <a:t>Cloud services</a:t>
            </a:r>
            <a:endParaRPr lang="en-GB" dirty="0"/>
          </a:p>
        </p:txBody>
      </p:sp>
    </p:spTree>
    <p:extLst>
      <p:ext uri="{BB962C8B-B14F-4D97-AF65-F5344CB8AC3E}">
        <p14:creationId xmlns:p14="http://schemas.microsoft.com/office/powerpoint/2010/main" val="712399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67545" y="2649813"/>
            <a:ext cx="8208912" cy="2663825"/>
          </a:xfrm>
        </p:spPr>
        <p:txBody>
          <a:bodyPr/>
          <a:lstStyle/>
          <a:p>
            <a:pPr>
              <a:lnSpc>
                <a:spcPct val="150000"/>
              </a:lnSpc>
            </a:pPr>
            <a:r>
              <a:rPr lang="en-GB" sz="2000" cap="none" dirty="0" smtClean="0">
                <a:latin typeface="Georgia" panose="02040502050405020303" pitchFamily="18" charset="0"/>
              </a:rPr>
              <a:t>Service for VM clusters</a:t>
            </a:r>
          </a:p>
          <a:p>
            <a:pPr lvl="1">
              <a:lnSpc>
                <a:spcPct val="150000"/>
              </a:lnSpc>
            </a:pPr>
            <a:r>
              <a:rPr lang="en-GB" sz="1800" dirty="0" smtClean="0"/>
              <a:t>Single Point of Entry</a:t>
            </a:r>
          </a:p>
          <a:p>
            <a:pPr lvl="1">
              <a:lnSpc>
                <a:spcPct val="150000"/>
              </a:lnSpc>
            </a:pPr>
            <a:r>
              <a:rPr lang="en-GB" sz="1800" dirty="0" smtClean="0"/>
              <a:t>Load Balancer</a:t>
            </a:r>
          </a:p>
          <a:p>
            <a:pPr lvl="1">
              <a:lnSpc>
                <a:spcPct val="150000"/>
              </a:lnSpc>
            </a:pPr>
            <a:r>
              <a:rPr lang="en-GB" sz="1800" cap="none" dirty="0" smtClean="0"/>
              <a:t>Availability</a:t>
            </a:r>
          </a:p>
          <a:p>
            <a:pPr>
              <a:lnSpc>
                <a:spcPct val="150000"/>
              </a:lnSpc>
            </a:pPr>
            <a:r>
              <a:rPr lang="en-GB" sz="2000" cap="none" dirty="0" smtClean="0">
                <a:latin typeface="Georgia" panose="02040502050405020303" pitchFamily="18" charset="0"/>
              </a:rPr>
              <a:t>Consists of Web and Worker Roles</a:t>
            </a:r>
          </a:p>
          <a:p>
            <a:pPr marL="0" indent="0">
              <a:buNone/>
            </a:pPr>
            <a:endParaRPr lang="en-GB" sz="2000" cap="none" dirty="0" smtClean="0">
              <a:latin typeface="Georgia" panose="02040502050405020303" pitchFamily="18" charset="0"/>
            </a:endParaRPr>
          </a:p>
          <a:p>
            <a:pPr lvl="1"/>
            <a:endParaRPr lang="en-GB" sz="1400" cap="none" dirty="0">
              <a:latin typeface="Georgia" panose="02040502050405020303" pitchFamily="18" charset="0"/>
            </a:endParaRPr>
          </a:p>
        </p:txBody>
      </p:sp>
      <p:sp>
        <p:nvSpPr>
          <p:cNvPr id="4" name="Title 3"/>
          <p:cNvSpPr>
            <a:spLocks noGrp="1"/>
          </p:cNvSpPr>
          <p:nvPr>
            <p:ph type="title"/>
          </p:nvPr>
        </p:nvSpPr>
        <p:spPr/>
        <p:txBody>
          <a:bodyPr anchor="ctr" anchorCtr="1"/>
          <a:lstStyle/>
          <a:p>
            <a:r>
              <a:rPr lang="en-GB" dirty="0" smtClean="0"/>
              <a:t>Cloud services vs </a:t>
            </a:r>
            <a:br>
              <a:rPr lang="en-GB" dirty="0" smtClean="0"/>
            </a:br>
            <a:r>
              <a:rPr lang="en-GB" dirty="0" smtClean="0"/>
              <a:t>Cloud </a:t>
            </a:r>
            <a:r>
              <a:rPr lang="en-GB" dirty="0"/>
              <a:t>services</a:t>
            </a:r>
          </a:p>
        </p:txBody>
      </p:sp>
    </p:spTree>
    <p:extLst>
      <p:ext uri="{BB962C8B-B14F-4D97-AF65-F5344CB8AC3E}">
        <p14:creationId xmlns:p14="http://schemas.microsoft.com/office/powerpoint/2010/main" val="2892933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544" y="404664"/>
            <a:ext cx="5141942" cy="780290"/>
            <a:chOff x="2530459" y="1780953"/>
            <a:chExt cx="5141942" cy="78029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898611" y="1817155"/>
              <a:ext cx="3773790"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CLOUD </a:t>
              </a:r>
              <a:r>
                <a:rPr lang="en-GB" sz="4000" dirty="0" smtClean="0">
                  <a:solidFill>
                    <a:srgbClr val="CB623C"/>
                  </a:solidFill>
                  <a:latin typeface="News Cycle" panose="02000503000000000000" pitchFamily="2" charset="2"/>
                </a:rPr>
                <a:t>SERVICES</a:t>
              </a:r>
              <a:endParaRPr lang="en-GB" sz="4000" dirty="0">
                <a:solidFill>
                  <a:srgbClr val="CB623C"/>
                </a:solidFill>
                <a:latin typeface="News Cycle" panose="02000503000000000000" pitchFamily="2" charset="2"/>
              </a:endParaRPr>
            </a:p>
          </p:txBody>
        </p:sp>
      </p:grpSp>
      <p:grpSp>
        <p:nvGrpSpPr>
          <p:cNvPr id="8" name="Group 7"/>
          <p:cNvGrpSpPr/>
          <p:nvPr/>
        </p:nvGrpSpPr>
        <p:grpSpPr>
          <a:xfrm>
            <a:off x="591546" y="1918810"/>
            <a:ext cx="3383447" cy="780290"/>
            <a:chOff x="2530459" y="1780953"/>
            <a:chExt cx="3383447" cy="78029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10" name="TextBox 9"/>
            <p:cNvSpPr txBox="1"/>
            <p:nvPr/>
          </p:nvSpPr>
          <p:spPr>
            <a:xfrm>
              <a:off x="3898611" y="1894099"/>
              <a:ext cx="2015295"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ROLES</a:t>
              </a:r>
              <a:endParaRPr lang="en-GB" sz="3000" dirty="0">
                <a:solidFill>
                  <a:srgbClr val="CB623C"/>
                </a:solidFill>
                <a:latin typeface="News Cycle" panose="02000503000000000000" pitchFamily="2" charset="2"/>
              </a:endParaRPr>
            </a:p>
          </p:txBody>
        </p:sp>
      </p:grpSp>
      <p:grpSp>
        <p:nvGrpSpPr>
          <p:cNvPr id="11" name="Group 10"/>
          <p:cNvGrpSpPr/>
          <p:nvPr/>
        </p:nvGrpSpPr>
        <p:grpSpPr>
          <a:xfrm>
            <a:off x="591546" y="4329589"/>
            <a:ext cx="4032664" cy="780290"/>
            <a:chOff x="2530459" y="1780953"/>
            <a:chExt cx="4032664" cy="780290"/>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13" name="TextBox 12"/>
            <p:cNvSpPr txBox="1"/>
            <p:nvPr/>
          </p:nvSpPr>
          <p:spPr>
            <a:xfrm>
              <a:off x="3898611" y="1894099"/>
              <a:ext cx="2664512"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WORKER </a:t>
              </a:r>
              <a:r>
                <a:rPr lang="en-GB" sz="3000" dirty="0" smtClean="0">
                  <a:solidFill>
                    <a:srgbClr val="CB623C"/>
                  </a:solidFill>
                  <a:latin typeface="News Cycle" panose="02000503000000000000" pitchFamily="2" charset="2"/>
                </a:rPr>
                <a:t>ROLES</a:t>
              </a:r>
              <a:endParaRPr lang="en-GB" sz="3000" dirty="0">
                <a:solidFill>
                  <a:srgbClr val="CB623C"/>
                </a:solidFill>
                <a:latin typeface="News Cycle" panose="02000503000000000000" pitchFamily="2" charset="2"/>
              </a:endParaRPr>
            </a:p>
          </p:txBody>
        </p:sp>
      </p:grpSp>
      <p:sp>
        <p:nvSpPr>
          <p:cNvPr id="14" name="TextBox 13"/>
          <p:cNvSpPr txBox="1"/>
          <p:nvPr/>
        </p:nvSpPr>
        <p:spPr>
          <a:xfrm>
            <a:off x="760630" y="2936992"/>
            <a:ext cx="6428726" cy="1015663"/>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solidFill>
                  <a:srgbClr val="737373"/>
                </a:solidFill>
                <a:latin typeface="Georgia" panose="02040502050405020303" pitchFamily="18" charset="0"/>
              </a:rPr>
              <a:t>Runs IIS</a:t>
            </a:r>
          </a:p>
          <a:p>
            <a:pPr marL="285750" indent="-285750">
              <a:buFont typeface="Arial" panose="020B0604020202020204" pitchFamily="34" charset="0"/>
              <a:buChar char="•"/>
            </a:pPr>
            <a:r>
              <a:rPr lang="en-GB" sz="2000" dirty="0" smtClean="0">
                <a:solidFill>
                  <a:srgbClr val="737373"/>
                </a:solidFill>
                <a:latin typeface="Georgia" panose="02040502050405020303" pitchFamily="18" charset="0"/>
              </a:rPr>
              <a:t>Multiple Endpoints</a:t>
            </a:r>
          </a:p>
          <a:p>
            <a:pPr marL="285750" indent="-285750">
              <a:buFont typeface="Arial" panose="020B0604020202020204" pitchFamily="34" charset="0"/>
              <a:buChar char="•"/>
            </a:pPr>
            <a:r>
              <a:rPr lang="en-GB" sz="2000" dirty="0" err="1" smtClean="0">
                <a:solidFill>
                  <a:srgbClr val="737373"/>
                </a:solidFill>
                <a:latin typeface="Georgia" panose="02040502050405020303" pitchFamily="18" charset="0"/>
              </a:rPr>
              <a:t>OnStart</a:t>
            </a:r>
            <a:r>
              <a:rPr lang="en-GB" sz="2000" dirty="0" smtClean="0">
                <a:solidFill>
                  <a:srgbClr val="737373"/>
                </a:solidFill>
                <a:latin typeface="Georgia" panose="02040502050405020303" pitchFamily="18" charset="0"/>
              </a:rPr>
              <a:t> executes before the web app starts</a:t>
            </a:r>
            <a:endParaRPr lang="en-GB" sz="2000" dirty="0">
              <a:solidFill>
                <a:srgbClr val="737373"/>
              </a:solidFill>
              <a:latin typeface="Georgia" panose="02040502050405020303" pitchFamily="18" charset="0"/>
            </a:endParaRPr>
          </a:p>
        </p:txBody>
      </p:sp>
      <p:sp>
        <p:nvSpPr>
          <p:cNvPr id="15" name="TextBox 14"/>
          <p:cNvSpPr txBox="1"/>
          <p:nvPr/>
        </p:nvSpPr>
        <p:spPr>
          <a:xfrm>
            <a:off x="899592" y="5229200"/>
            <a:ext cx="6428726" cy="707886"/>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solidFill>
                  <a:srgbClr val="737373"/>
                </a:solidFill>
                <a:latin typeface="Georgia" panose="02040502050405020303" pitchFamily="18" charset="0"/>
              </a:rPr>
              <a:t>Doesn’t run IIS</a:t>
            </a:r>
          </a:p>
          <a:p>
            <a:pPr marL="285750" indent="-285750">
              <a:buFont typeface="Arial" panose="020B0604020202020204" pitchFamily="34" charset="0"/>
              <a:buChar char="•"/>
            </a:pPr>
            <a:r>
              <a:rPr lang="en-GB" sz="2000" dirty="0" smtClean="0">
                <a:solidFill>
                  <a:srgbClr val="737373"/>
                </a:solidFill>
                <a:latin typeface="Georgia" panose="02040502050405020303" pitchFamily="18" charset="0"/>
              </a:rPr>
              <a:t>Doesn’t affect the performance of web roles</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2029543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000"/>
            <a:ext cx="9143999" cy="757130"/>
          </a:xfrm>
        </p:spPr>
        <p:txBody>
          <a:bodyPr anchor="ctr" anchorCtr="1">
            <a:spAutoFit/>
          </a:bodyPr>
          <a:lstStyle/>
          <a:p>
            <a:r>
              <a:rPr lang="en-GB" dirty="0" smtClean="0"/>
              <a:t>What is Azure</a:t>
            </a:r>
            <a:endParaRPr lang="en-GB" dirty="0"/>
          </a:p>
        </p:txBody>
      </p:sp>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314" b="13314"/>
          <a:stretch>
            <a:fillRect/>
          </a:stretch>
        </p:blipFill>
        <p:spPr>
          <a:xfrm>
            <a:off x="3491880" y="2996952"/>
            <a:ext cx="2160238" cy="1584994"/>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1926" y="1197571"/>
            <a:ext cx="1260000" cy="12600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12" y="4805768"/>
            <a:ext cx="1260000" cy="12600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96440" y="1736952"/>
            <a:ext cx="1260000" cy="12600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6440" y="4805768"/>
            <a:ext cx="1260000" cy="126000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27412" y="1646359"/>
            <a:ext cx="1260000" cy="1260000"/>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61926" y="5435768"/>
            <a:ext cx="1260000" cy="1260000"/>
          </a:xfrm>
          <a:prstGeom prst="rect">
            <a:avLst/>
          </a:prstGeom>
        </p:spPr>
      </p:pic>
    </p:spTree>
    <p:extLst>
      <p:ext uri="{BB962C8B-B14F-4D97-AF65-F5344CB8AC3E}">
        <p14:creationId xmlns:p14="http://schemas.microsoft.com/office/powerpoint/2010/main" val="486634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0" y="2204864"/>
            <a:ext cx="8064898" cy="2663825"/>
          </a:xfrm>
        </p:spPr>
        <p:txBody>
          <a:bodyPr/>
          <a:lstStyle/>
          <a:p>
            <a:r>
              <a:rPr lang="en-GB" cap="none" dirty="0" smtClean="0">
                <a:latin typeface="Georgia" panose="02040502050405020303" pitchFamily="18" charset="0"/>
              </a:rPr>
              <a:t>Purchase exactly what you need</a:t>
            </a:r>
          </a:p>
          <a:p>
            <a:r>
              <a:rPr lang="en-GB" cap="none" dirty="0" smtClean="0">
                <a:latin typeface="Georgia" panose="02040502050405020303" pitchFamily="18" charset="0"/>
              </a:rPr>
              <a:t>Setup and maintenance costs</a:t>
            </a:r>
          </a:p>
          <a:p>
            <a:pPr>
              <a:lnSpc>
                <a:spcPct val="150000"/>
              </a:lnSpc>
            </a:pPr>
            <a:r>
              <a:rPr lang="en-GB" cap="none" dirty="0" smtClean="0">
                <a:latin typeface="Georgia" panose="02040502050405020303" pitchFamily="18" charset="0"/>
              </a:rPr>
              <a:t>Have you bought too much or too little hardware</a:t>
            </a:r>
          </a:p>
        </p:txBody>
      </p:sp>
      <p:sp>
        <p:nvSpPr>
          <p:cNvPr id="4" name="Title 3"/>
          <p:cNvSpPr>
            <a:spLocks noGrp="1"/>
          </p:cNvSpPr>
          <p:nvPr>
            <p:ph type="title"/>
          </p:nvPr>
        </p:nvSpPr>
        <p:spPr>
          <a:xfrm>
            <a:off x="0" y="126000"/>
            <a:ext cx="9143999" cy="757130"/>
          </a:xfrm>
        </p:spPr>
        <p:txBody>
          <a:bodyPr anchor="ctr" anchorCtr="1">
            <a:spAutoFit/>
          </a:bodyPr>
          <a:lstStyle/>
          <a:p>
            <a:r>
              <a:rPr lang="en-GB" dirty="0" smtClean="0"/>
              <a:t>On-Premise Computing</a:t>
            </a:r>
            <a:endParaRPr lang="en-GB" dirty="0"/>
          </a:p>
        </p:txBody>
      </p:sp>
    </p:spTree>
    <p:extLst>
      <p:ext uri="{BB962C8B-B14F-4D97-AF65-F5344CB8AC3E}">
        <p14:creationId xmlns:p14="http://schemas.microsoft.com/office/powerpoint/2010/main" val="295819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6925" y="1905000"/>
            <a:ext cx="2505075" cy="304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308" y="1143000"/>
            <a:ext cx="3757613" cy="45720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079" y="2667000"/>
            <a:ext cx="1252538" cy="1524000"/>
          </a:xfrm>
          <a:prstGeom prst="rect">
            <a:avLst/>
          </a:prstGeom>
        </p:spPr>
      </p:pic>
    </p:spTree>
    <p:extLst>
      <p:ext uri="{BB962C8B-B14F-4D97-AF65-F5344CB8AC3E}">
        <p14:creationId xmlns:p14="http://schemas.microsoft.com/office/powerpoint/2010/main" val="13909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700"/>
                            </p:stCondLst>
                            <p:childTnLst>
                              <p:par>
                                <p:cTn id="9" presetID="10" presetClass="entr" presetSubtype="0" fill="hold"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3200"/>
                            </p:stCondLst>
                            <p:childTnLst>
                              <p:par>
                                <p:cTn id="13" presetID="10" presetClass="entr" presetSubtype="0" fill="hold" nodeType="afterEffect">
                                  <p:stCondLst>
                                    <p:cond delay="5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9550" y="1628800"/>
            <a:ext cx="8064898" cy="4248472"/>
          </a:xfrm>
        </p:spPr>
        <p:txBody>
          <a:bodyPr/>
          <a:lstStyle/>
          <a:p>
            <a:pPr>
              <a:lnSpc>
                <a:spcPct val="150000"/>
              </a:lnSpc>
            </a:pPr>
            <a:r>
              <a:rPr lang="en-GB" cap="none" dirty="0" smtClean="0">
                <a:latin typeface="Georgia" panose="02040502050405020303" pitchFamily="18" charset="0"/>
              </a:rPr>
              <a:t>Comes in 3 forms</a:t>
            </a:r>
          </a:p>
          <a:p>
            <a:pPr lvl="1">
              <a:lnSpc>
                <a:spcPct val="150000"/>
              </a:lnSpc>
            </a:pPr>
            <a:r>
              <a:rPr lang="en-GB" dirty="0" smtClean="0"/>
              <a:t>SaaS – Software-as-a-Service</a:t>
            </a:r>
          </a:p>
          <a:p>
            <a:pPr lvl="1">
              <a:lnSpc>
                <a:spcPct val="150000"/>
              </a:lnSpc>
            </a:pPr>
            <a:r>
              <a:rPr lang="en-GB" cap="none" dirty="0" smtClean="0">
                <a:latin typeface="Georgia" panose="02040502050405020303" pitchFamily="18" charset="0"/>
              </a:rPr>
              <a:t>PaaS – Platform-as-a-Service </a:t>
            </a:r>
          </a:p>
          <a:p>
            <a:pPr lvl="1">
              <a:lnSpc>
                <a:spcPct val="150000"/>
              </a:lnSpc>
            </a:pPr>
            <a:r>
              <a:rPr lang="en-GB" dirty="0" smtClean="0"/>
              <a:t>IaaS – Infrastructure-as-a-Service</a:t>
            </a:r>
          </a:p>
          <a:p>
            <a:pPr>
              <a:lnSpc>
                <a:spcPct val="150000"/>
              </a:lnSpc>
            </a:pPr>
            <a:r>
              <a:rPr lang="en-GB" cap="none" dirty="0">
                <a:latin typeface="Georgia" panose="02040502050405020303" pitchFamily="18" charset="0"/>
              </a:rPr>
              <a:t>Its universally available</a:t>
            </a:r>
            <a:endParaRPr lang="en-GB" cap="none" dirty="0" smtClean="0">
              <a:latin typeface="Georgia" panose="02040502050405020303" pitchFamily="18" charset="0"/>
            </a:endParaRPr>
          </a:p>
          <a:p>
            <a:pPr>
              <a:lnSpc>
                <a:spcPct val="150000"/>
              </a:lnSpc>
            </a:pPr>
            <a:r>
              <a:rPr lang="en-GB" cap="none" dirty="0" smtClean="0">
                <a:latin typeface="Georgia" panose="02040502050405020303" pitchFamily="18" charset="0"/>
              </a:rPr>
              <a:t>Reduced cost</a:t>
            </a:r>
          </a:p>
        </p:txBody>
      </p:sp>
      <p:sp>
        <p:nvSpPr>
          <p:cNvPr id="4" name="Title 3"/>
          <p:cNvSpPr>
            <a:spLocks noGrp="1"/>
          </p:cNvSpPr>
          <p:nvPr>
            <p:ph type="title"/>
          </p:nvPr>
        </p:nvSpPr>
        <p:spPr>
          <a:xfrm>
            <a:off x="0" y="126000"/>
            <a:ext cx="9143999" cy="757130"/>
          </a:xfrm>
        </p:spPr>
        <p:txBody>
          <a:bodyPr anchor="ctr" anchorCtr="1">
            <a:spAutoFit/>
          </a:bodyPr>
          <a:lstStyle/>
          <a:p>
            <a:r>
              <a:rPr lang="en-GB" dirty="0" smtClean="0"/>
              <a:t>Cloud Computing</a:t>
            </a:r>
            <a:endParaRPr lang="en-GB" dirty="0"/>
          </a:p>
        </p:txBody>
      </p:sp>
    </p:spTree>
    <p:extLst>
      <p:ext uri="{BB962C8B-B14F-4D97-AF65-F5344CB8AC3E}">
        <p14:creationId xmlns:p14="http://schemas.microsoft.com/office/powerpoint/2010/main" val="306312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441" y="1617857"/>
            <a:ext cx="3006090" cy="36576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955" y="1600200"/>
            <a:ext cx="3006090" cy="3657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1600200"/>
            <a:ext cx="3006090" cy="3657600"/>
          </a:xfrm>
          <a:prstGeom prst="rect">
            <a:avLst/>
          </a:prstGeom>
        </p:spPr>
      </p:pic>
    </p:spTree>
    <p:extLst>
      <p:ext uri="{BB962C8B-B14F-4D97-AF65-F5344CB8AC3E}">
        <p14:creationId xmlns:p14="http://schemas.microsoft.com/office/powerpoint/2010/main" val="172625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7 -0.00255 L -0.33663 -0.00093 " pathEditMode="relative" rAng="0" ptsTypes="AA">
                                      <p:cBhvr>
                                        <p:cTn id="6" dur="2000" fill="hold"/>
                                        <p:tgtEl>
                                          <p:spTgt spid="2"/>
                                        </p:tgtEl>
                                        <p:attrNameLst>
                                          <p:attrName>ppt_x</p:attrName>
                                          <p:attrName>ppt_y</p:attrName>
                                        </p:attrNameLst>
                                      </p:cBhvr>
                                      <p:rCtr x="-16840" y="69"/>
                                    </p:animMotion>
                                  </p:childTnLst>
                                </p:cTn>
                              </p:par>
                              <p:par>
                                <p:cTn id="7" presetID="10"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2000"/>
                                        <p:tgtEl>
                                          <p:spTgt spid="2"/>
                                        </p:tgtEl>
                                      </p:cBhvr>
                                    </p:animEffect>
                                  </p:childTnLst>
                                </p:cTn>
                              </p:par>
                              <p:par>
                                <p:cTn id="10" presetID="42" presetClass="path" presetSubtype="0" accel="50000" decel="50000" fill="hold" nodeType="withEffect">
                                  <p:stCondLst>
                                    <p:cond delay="0"/>
                                  </p:stCondLst>
                                  <p:childTnLst>
                                    <p:animMotion origin="layout" path="M 1.66667E-6 0 L 0.33177 0 " pathEditMode="relative" rAng="0" ptsTypes="AA">
                                      <p:cBhvr>
                                        <p:cTn id="11" dur="2000" fill="hold"/>
                                        <p:tgtEl>
                                          <p:spTgt spid="4"/>
                                        </p:tgtEl>
                                        <p:attrNameLst>
                                          <p:attrName>ppt_x</p:attrName>
                                          <p:attrName>ppt_y</p:attrName>
                                        </p:attrNameLst>
                                      </p:cBhvr>
                                      <p:rCtr x="16580" y="0"/>
                                    </p:animMotion>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68" y="1028365"/>
            <a:ext cx="8707065" cy="4801270"/>
          </a:xfrm>
          <a:prstGeom prst="rect">
            <a:avLst/>
          </a:prstGeom>
        </p:spPr>
      </p:pic>
    </p:spTree>
    <p:extLst>
      <p:ext uri="{BB962C8B-B14F-4D97-AF65-F5344CB8AC3E}">
        <p14:creationId xmlns:p14="http://schemas.microsoft.com/office/powerpoint/2010/main" val="3178500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9839" y="2492896"/>
            <a:ext cx="3844322" cy="830997"/>
          </a:xfrm>
          <a:prstGeom prst="rect">
            <a:avLst/>
          </a:prstGeom>
          <a:noFill/>
        </p:spPr>
        <p:txBody>
          <a:bodyPr wrap="none" rtlCol="0">
            <a:spAutoFit/>
          </a:bodyPr>
          <a:lstStyle/>
          <a:p>
            <a:pPr algn="ctr"/>
            <a:r>
              <a:rPr lang="en-GB" sz="4800" dirty="0" smtClean="0">
                <a:solidFill>
                  <a:srgbClr val="737373"/>
                </a:solidFill>
                <a:latin typeface="News Cycle" panose="02000503000000000000" pitchFamily="2" charset="2"/>
              </a:rPr>
              <a:t>PORTAL</a:t>
            </a:r>
            <a:r>
              <a:rPr lang="en-GB" sz="4800" dirty="0" smtClean="0">
                <a:latin typeface="News Cycle" panose="02000503000000000000" pitchFamily="2" charset="2"/>
              </a:rPr>
              <a:t> </a:t>
            </a:r>
            <a:r>
              <a:rPr lang="en-GB" sz="4800" dirty="0" smtClean="0">
                <a:solidFill>
                  <a:srgbClr val="CB623C"/>
                </a:solidFill>
                <a:latin typeface="News Cycle" panose="02000503000000000000" pitchFamily="2" charset="2"/>
              </a:rPr>
              <a:t>DEMO</a:t>
            </a:r>
            <a:endParaRPr lang="en-GB" sz="4800" dirty="0">
              <a:solidFill>
                <a:srgbClr val="CB623C"/>
              </a:solidFill>
              <a:latin typeface="News Cycle" panose="02000503000000000000" pitchFamily="2" charset="2"/>
            </a:endParaRPr>
          </a:p>
        </p:txBody>
      </p:sp>
    </p:spTree>
    <p:extLst>
      <p:ext uri="{BB962C8B-B14F-4D97-AF65-F5344CB8AC3E}">
        <p14:creationId xmlns:p14="http://schemas.microsoft.com/office/powerpoint/2010/main" val="1739078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2454</TotalTime>
  <Words>1258</Words>
  <Application>Microsoft Office PowerPoint</Application>
  <PresentationFormat>On-screen Show (4:3)</PresentationFormat>
  <Paragraphs>265</Paragraphs>
  <Slides>27</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Calibri</vt:lpstr>
      <vt:lpstr>Calibri Light</vt:lpstr>
      <vt:lpstr>Georgia</vt:lpstr>
      <vt:lpstr>News Cycle</vt:lpstr>
      <vt:lpstr>Wingdings</vt:lpstr>
      <vt:lpstr>Office Theme</vt:lpstr>
      <vt:lpstr>Master</vt:lpstr>
      <vt:lpstr>PowerPoint Presentation</vt:lpstr>
      <vt:lpstr>PowerPoint Presentation</vt:lpstr>
      <vt:lpstr>What is Azure</vt:lpstr>
      <vt:lpstr>On-Premise Computing</vt:lpstr>
      <vt:lpstr>PowerPoint Presentation</vt:lpstr>
      <vt:lpstr>Cloud Computing</vt:lpstr>
      <vt:lpstr>PowerPoint Presentation</vt:lpstr>
      <vt:lpstr>PowerPoint Presentation</vt:lpstr>
      <vt:lpstr>PowerPoint Presentation</vt:lpstr>
      <vt:lpstr>Azure WebApps</vt:lpstr>
      <vt:lpstr>Webapp marketplace</vt:lpstr>
      <vt:lpstr>PowerPoint Presentation</vt:lpstr>
      <vt:lpstr>Azure SQL</vt:lpstr>
      <vt:lpstr>Azure SQL vs SQL Server</vt:lpstr>
      <vt:lpstr>Azure SQL vs SQL Server</vt:lpstr>
      <vt:lpstr>DocumentDB</vt:lpstr>
      <vt:lpstr>Azure Storage</vt:lpstr>
      <vt:lpstr>Azure storage</vt:lpstr>
      <vt:lpstr>PowerPoint Presentation</vt:lpstr>
      <vt:lpstr>PowerPoint Presentation</vt:lpstr>
      <vt:lpstr>PowerPoint Presentation</vt:lpstr>
      <vt:lpstr>PowerPoint Presentation</vt:lpstr>
      <vt:lpstr>PowerPoint Presentation</vt:lpstr>
      <vt:lpstr>PowerPoint Presentation</vt:lpstr>
      <vt:lpstr>Cloud services</vt:lpstr>
      <vt:lpstr>Cloud services vs  Cloud services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Tasker</dc:creator>
  <cp:lastModifiedBy>Richard Tasker</cp:lastModifiedBy>
  <cp:revision>97</cp:revision>
  <dcterms:created xsi:type="dcterms:W3CDTF">2015-06-30T18:38:15Z</dcterms:created>
  <dcterms:modified xsi:type="dcterms:W3CDTF">2015-07-29T23:43:29Z</dcterms:modified>
</cp:coreProperties>
</file>