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623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155" autoAdjust="0"/>
  </p:normalViewPr>
  <p:slideViewPr>
    <p:cSldViewPr snapToGrid="0">
      <p:cViewPr varScale="1">
        <p:scale>
          <a:sx n="99" d="100"/>
          <a:sy n="99"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9D917-83ED-48C8-8091-B106EC0DA6B6}" type="datetimeFigureOut">
              <a:rPr lang="en-GB" smtClean="0"/>
              <a:t>26/08/2015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14251-4CC6-470C-9E0A-DF7512539CB3}" type="slidenum">
              <a:rPr lang="en-GB" smtClean="0"/>
              <a:t>‹#›</a:t>
            </a:fld>
            <a:endParaRPr lang="en-GB"/>
          </a:p>
        </p:txBody>
      </p:sp>
    </p:spTree>
    <p:extLst>
      <p:ext uri="{BB962C8B-B14F-4D97-AF65-F5344CB8AC3E}">
        <p14:creationId xmlns:p14="http://schemas.microsoft.com/office/powerpoint/2010/main" val="137252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Problem</a:t>
            </a:r>
          </a:p>
          <a:p>
            <a:endParaRPr lang="en-GB" dirty="0" smtClean="0"/>
          </a:p>
          <a:p>
            <a:r>
              <a:rPr lang="en-GB" dirty="0" smtClean="0"/>
              <a:t>There</a:t>
            </a:r>
            <a:r>
              <a:rPr lang="en-GB" baseline="0" dirty="0" smtClean="0"/>
              <a:t> are lots of good practices we could talk about here to help us here. But what it boils down to is, if a system is being constantly developed and there is no time for maintenance then you will end up with a Big Pile of Mud.</a:t>
            </a:r>
            <a:endParaRPr lang="en-GB" dirty="0"/>
          </a:p>
        </p:txBody>
      </p:sp>
      <p:sp>
        <p:nvSpPr>
          <p:cNvPr id="4" name="Slide Number Placeholder 3"/>
          <p:cNvSpPr>
            <a:spLocks noGrp="1"/>
          </p:cNvSpPr>
          <p:nvPr>
            <p:ph type="sldNum" sz="quarter" idx="10"/>
          </p:nvPr>
        </p:nvSpPr>
        <p:spPr/>
        <p:txBody>
          <a:bodyPr/>
          <a:lstStyle/>
          <a:p>
            <a:fld id="{C7B14251-4CC6-470C-9E0A-DF7512539CB3}" type="slidenum">
              <a:rPr lang="en-GB" smtClean="0"/>
              <a:t>2</a:t>
            </a:fld>
            <a:endParaRPr lang="en-GB"/>
          </a:p>
        </p:txBody>
      </p:sp>
    </p:spTree>
    <p:extLst>
      <p:ext uri="{BB962C8B-B14F-4D97-AF65-F5344CB8AC3E}">
        <p14:creationId xmlns:p14="http://schemas.microsoft.com/office/powerpoint/2010/main" val="300589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The</a:t>
            </a:r>
            <a:r>
              <a:rPr lang="en-GB" baseline="0" dirty="0" smtClean="0"/>
              <a:t> Mediator pattern is a behavioural pattern, which defines an object that encapsulates how a set of objects interact.</a:t>
            </a:r>
          </a:p>
          <a:p>
            <a:pPr marL="171450" indent="-171450">
              <a:buFont typeface="Arial" panose="020B0604020202020204" pitchFamily="34" charset="0"/>
              <a:buChar char="•"/>
            </a:pPr>
            <a:r>
              <a:rPr lang="en-GB" baseline="0" dirty="0" smtClean="0"/>
              <a:t>It promotes loose coupling by keeping the objects from referencing each other</a:t>
            </a:r>
          </a:p>
          <a:p>
            <a:pPr marL="171450" indent="-171450">
              <a:buFont typeface="Arial" panose="020B0604020202020204" pitchFamily="34" charset="0"/>
              <a:buChar char="•"/>
            </a:pPr>
            <a:r>
              <a:rPr lang="en-GB" baseline="0" dirty="0" smtClean="0"/>
              <a:t>The Mediator simplifies the relationships between objects by being a single point of communication.</a:t>
            </a:r>
            <a:endParaRPr lang="en-GB" dirty="0"/>
          </a:p>
        </p:txBody>
      </p:sp>
      <p:sp>
        <p:nvSpPr>
          <p:cNvPr id="4" name="Slide Number Placeholder 3"/>
          <p:cNvSpPr>
            <a:spLocks noGrp="1"/>
          </p:cNvSpPr>
          <p:nvPr>
            <p:ph type="sldNum" sz="quarter" idx="10"/>
          </p:nvPr>
        </p:nvSpPr>
        <p:spPr/>
        <p:txBody>
          <a:bodyPr/>
          <a:lstStyle/>
          <a:p>
            <a:fld id="{C7B14251-4CC6-470C-9E0A-DF7512539CB3}" type="slidenum">
              <a:rPr lang="en-GB" smtClean="0"/>
              <a:t>3</a:t>
            </a:fld>
            <a:endParaRPr lang="en-GB"/>
          </a:p>
        </p:txBody>
      </p:sp>
    </p:spTree>
    <p:extLst>
      <p:ext uri="{BB962C8B-B14F-4D97-AF65-F5344CB8AC3E}">
        <p14:creationId xmlns:p14="http://schemas.microsoft.com/office/powerpoint/2010/main" val="2297260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Mediator</a:t>
            </a:r>
          </a:p>
          <a:p>
            <a:pPr marL="171450" indent="-171450">
              <a:buFont typeface="Arial" panose="020B0604020202020204" pitchFamily="34" charset="0"/>
              <a:buChar char="•"/>
            </a:pPr>
            <a:r>
              <a:rPr lang="en-GB" dirty="0" smtClean="0"/>
              <a:t>Knows</a:t>
            </a:r>
            <a:r>
              <a:rPr lang="en-GB" baseline="0" dirty="0" smtClean="0"/>
              <a:t> about the Colleague classes</a:t>
            </a:r>
          </a:p>
          <a:p>
            <a:pPr marL="171450" indent="-171450">
              <a:buFont typeface="Arial" panose="020B0604020202020204" pitchFamily="34" charset="0"/>
              <a:buChar char="•"/>
            </a:pPr>
            <a:r>
              <a:rPr lang="en-GB" baseline="0" dirty="0" smtClean="0"/>
              <a:t>Coordinates the communication between the Colleagues</a:t>
            </a:r>
          </a:p>
          <a:p>
            <a:pPr marL="171450" indent="-171450">
              <a:buFont typeface="Arial" panose="020B0604020202020204" pitchFamily="34" charset="0"/>
              <a:buChar char="•"/>
            </a:pPr>
            <a:endParaRPr lang="en-GB" baseline="0" dirty="0" smtClean="0"/>
          </a:p>
          <a:p>
            <a:pPr marL="0" indent="0">
              <a:buFont typeface="Arial" panose="020B0604020202020204" pitchFamily="34" charset="0"/>
              <a:buNone/>
            </a:pPr>
            <a:r>
              <a:rPr lang="en-GB" baseline="0" dirty="0" smtClean="0"/>
              <a:t>The Colleague</a:t>
            </a:r>
          </a:p>
          <a:p>
            <a:pPr marL="171450" indent="-171450">
              <a:buFont typeface="Arial" panose="020B0604020202020204" pitchFamily="34" charset="0"/>
              <a:buChar char="•"/>
            </a:pPr>
            <a:r>
              <a:rPr lang="en-GB" baseline="0" dirty="0" smtClean="0"/>
              <a:t>References its Mediator</a:t>
            </a:r>
          </a:p>
          <a:p>
            <a:pPr marL="171450" indent="-171450">
              <a:buFont typeface="Arial" panose="020B0604020202020204" pitchFamily="34" charset="0"/>
              <a:buChar char="•"/>
            </a:pPr>
            <a:r>
              <a:rPr lang="en-GB" baseline="0" dirty="0" smtClean="0"/>
              <a:t>Communicates only with the Mediator</a:t>
            </a:r>
            <a:endParaRPr lang="en-GB" dirty="0"/>
          </a:p>
        </p:txBody>
      </p:sp>
      <p:sp>
        <p:nvSpPr>
          <p:cNvPr id="4" name="Slide Number Placeholder 3"/>
          <p:cNvSpPr>
            <a:spLocks noGrp="1"/>
          </p:cNvSpPr>
          <p:nvPr>
            <p:ph type="sldNum" sz="quarter" idx="10"/>
          </p:nvPr>
        </p:nvSpPr>
        <p:spPr/>
        <p:txBody>
          <a:bodyPr/>
          <a:lstStyle/>
          <a:p>
            <a:fld id="{C7B14251-4CC6-470C-9E0A-DF7512539CB3}" type="slidenum">
              <a:rPr lang="en-GB" smtClean="0"/>
              <a:t>4</a:t>
            </a:fld>
            <a:endParaRPr lang="en-GB"/>
          </a:p>
        </p:txBody>
      </p:sp>
    </p:spTree>
    <p:extLst>
      <p:ext uri="{BB962C8B-B14F-4D97-AF65-F5344CB8AC3E}">
        <p14:creationId xmlns:p14="http://schemas.microsoft.com/office/powerpoint/2010/main" val="299719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Air Traffic Controller</a:t>
            </a:r>
          </a:p>
          <a:p>
            <a:endParaRPr lang="en-GB" dirty="0" smtClean="0"/>
          </a:p>
          <a:p>
            <a:r>
              <a:rPr lang="en-GB" dirty="0" smtClean="0"/>
              <a:t>Could you imagine what it would be like if the planes at an airport had to talk to each other so they can all land safely?</a:t>
            </a:r>
          </a:p>
          <a:p>
            <a:endParaRPr lang="en-GB" dirty="0" smtClean="0"/>
          </a:p>
          <a:p>
            <a:r>
              <a:rPr lang="en-GB" dirty="0" smtClean="0"/>
              <a:t>The Air Traffic Control Tower at an air port is the Mediator object, in this analogy</a:t>
            </a:r>
            <a:r>
              <a:rPr lang="en-GB" baseline="0" dirty="0" smtClean="0"/>
              <a:t>. The tower communicates with  and coordinates the aircraft so they land safely.</a:t>
            </a:r>
            <a:endParaRPr lang="en-GB" dirty="0"/>
          </a:p>
        </p:txBody>
      </p:sp>
      <p:sp>
        <p:nvSpPr>
          <p:cNvPr id="4" name="Slide Number Placeholder 3"/>
          <p:cNvSpPr>
            <a:spLocks noGrp="1"/>
          </p:cNvSpPr>
          <p:nvPr>
            <p:ph type="sldNum" sz="quarter" idx="10"/>
          </p:nvPr>
        </p:nvSpPr>
        <p:spPr/>
        <p:txBody>
          <a:bodyPr/>
          <a:lstStyle/>
          <a:p>
            <a:fld id="{C7B14251-4CC6-470C-9E0A-DF7512539CB3}" type="slidenum">
              <a:rPr lang="en-GB" smtClean="0"/>
              <a:t>5</a:t>
            </a:fld>
            <a:endParaRPr lang="en-GB"/>
          </a:p>
        </p:txBody>
      </p:sp>
    </p:spTree>
    <p:extLst>
      <p:ext uri="{BB962C8B-B14F-4D97-AF65-F5344CB8AC3E}">
        <p14:creationId xmlns:p14="http://schemas.microsoft.com/office/powerpoint/2010/main" val="36130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Example – Chat Room</a:t>
            </a:r>
          </a:p>
          <a:p>
            <a:endParaRPr lang="en-GB" dirty="0" smtClean="0"/>
          </a:p>
          <a:p>
            <a:r>
              <a:rPr lang="en-GB" dirty="0" smtClean="0"/>
              <a:t>More Advanced</a:t>
            </a:r>
            <a:r>
              <a:rPr lang="en-GB" baseline="0" dirty="0" smtClean="0"/>
              <a:t> Example – Event/Message Dispatcher</a:t>
            </a:r>
          </a:p>
          <a:p>
            <a:r>
              <a:rPr lang="en-GB" baseline="0" dirty="0" smtClean="0"/>
              <a:t>The Handlers are the colleagues and there can be many of them per Event or Message.</a:t>
            </a:r>
          </a:p>
          <a:p>
            <a:r>
              <a:rPr lang="en-GB" baseline="0" dirty="0" smtClean="0"/>
              <a:t>The Mediator is the Dispatcher, It can register and remove Handlers and looks up the Handlers for the Event / Messages.</a:t>
            </a:r>
            <a:endParaRPr lang="en-GB" dirty="0"/>
          </a:p>
        </p:txBody>
      </p:sp>
      <p:sp>
        <p:nvSpPr>
          <p:cNvPr id="4" name="Slide Number Placeholder 3"/>
          <p:cNvSpPr>
            <a:spLocks noGrp="1"/>
          </p:cNvSpPr>
          <p:nvPr>
            <p:ph type="sldNum" sz="quarter" idx="10"/>
          </p:nvPr>
        </p:nvSpPr>
        <p:spPr/>
        <p:txBody>
          <a:bodyPr/>
          <a:lstStyle/>
          <a:p>
            <a:fld id="{C7B14251-4CC6-470C-9E0A-DF7512539CB3}" type="slidenum">
              <a:rPr lang="en-GB" smtClean="0"/>
              <a:t>6</a:t>
            </a:fld>
            <a:endParaRPr lang="en-GB"/>
          </a:p>
        </p:txBody>
      </p:sp>
    </p:spTree>
    <p:extLst>
      <p:ext uri="{BB962C8B-B14F-4D97-AF65-F5344CB8AC3E}">
        <p14:creationId xmlns:p14="http://schemas.microsoft.com/office/powerpoint/2010/main" val="240960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Advantages</a:t>
            </a:r>
          </a:p>
          <a:p>
            <a:endParaRPr lang="en-GB" dirty="0" smtClean="0"/>
          </a:p>
          <a:p>
            <a:r>
              <a:rPr lang="en-GB" sz="1200" b="0" i="0" kern="1200" dirty="0" smtClean="0">
                <a:solidFill>
                  <a:schemeClr val="tx1"/>
                </a:solidFill>
                <a:effectLst/>
                <a:latin typeface="+mn-lt"/>
                <a:ea typeface="+mn-ea"/>
                <a:cs typeface="+mn-cs"/>
              </a:rPr>
              <a:t>Colleagues (or peers) are not coupled to one another. Each talks to the Mediator, which in turn knows and conducts the orchestration of the others. The "many to many" mapping between colleagues that would otherwise exist, has been reduced to a Many-to-one.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Disadvantages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If there are any bugs or issues with the Mediator object. This will</a:t>
            </a:r>
            <a:r>
              <a:rPr lang="en-GB" sz="1200" b="0" i="0" kern="1200" baseline="0" dirty="0" smtClean="0">
                <a:solidFill>
                  <a:schemeClr val="tx1"/>
                </a:solidFill>
                <a:effectLst/>
                <a:latin typeface="+mn-lt"/>
                <a:ea typeface="+mn-ea"/>
                <a:cs typeface="+mn-cs"/>
              </a:rPr>
              <a:t> affect that whole area of the system. </a:t>
            </a:r>
          </a:p>
          <a:p>
            <a:r>
              <a:rPr lang="en-GB" sz="1200" b="0" i="0" kern="1200" baseline="0" dirty="0" smtClean="0">
                <a:solidFill>
                  <a:schemeClr val="tx1"/>
                </a:solidFill>
                <a:effectLst/>
                <a:latin typeface="+mn-lt"/>
                <a:ea typeface="+mn-ea"/>
                <a:cs typeface="+mn-cs"/>
              </a:rPr>
              <a:t>As new colleagues are added and the communication via the mediator increases, it tends to become cumbersome and results in a dip in performance.</a:t>
            </a:r>
            <a:endParaRPr lang="en-GB" dirty="0"/>
          </a:p>
        </p:txBody>
      </p:sp>
      <p:sp>
        <p:nvSpPr>
          <p:cNvPr id="4" name="Slide Number Placeholder 3"/>
          <p:cNvSpPr>
            <a:spLocks noGrp="1"/>
          </p:cNvSpPr>
          <p:nvPr>
            <p:ph type="sldNum" sz="quarter" idx="10"/>
          </p:nvPr>
        </p:nvSpPr>
        <p:spPr/>
        <p:txBody>
          <a:bodyPr/>
          <a:lstStyle/>
          <a:p>
            <a:fld id="{C7B14251-4CC6-470C-9E0A-DF7512539CB3}" type="slidenum">
              <a:rPr lang="en-GB" smtClean="0"/>
              <a:t>7</a:t>
            </a:fld>
            <a:endParaRPr lang="en-GB"/>
          </a:p>
        </p:txBody>
      </p:sp>
    </p:spTree>
    <p:extLst>
      <p:ext uri="{BB962C8B-B14F-4D97-AF65-F5344CB8AC3E}">
        <p14:creationId xmlns:p14="http://schemas.microsoft.com/office/powerpoint/2010/main" val="2454610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purpose of the Mediator Pattern is to manage the complexity of the system by handling how they interact with each other. Otherwise, each of these classes will have references to the other classes in order to interact, when required. This would result in a spider web type system classes. So this can be avoided by using the Mediator Pattern.</a:t>
            </a:r>
            <a:endParaRPr lang="en-GB" dirty="0"/>
          </a:p>
        </p:txBody>
      </p:sp>
      <p:sp>
        <p:nvSpPr>
          <p:cNvPr id="4" name="Slide Number Placeholder 3"/>
          <p:cNvSpPr>
            <a:spLocks noGrp="1"/>
          </p:cNvSpPr>
          <p:nvPr>
            <p:ph type="sldNum" sz="quarter" idx="10"/>
          </p:nvPr>
        </p:nvSpPr>
        <p:spPr/>
        <p:txBody>
          <a:bodyPr/>
          <a:lstStyle/>
          <a:p>
            <a:fld id="{C7B14251-4CC6-470C-9E0A-DF7512539CB3}" type="slidenum">
              <a:rPr lang="en-GB" smtClean="0"/>
              <a:t>8</a:t>
            </a:fld>
            <a:endParaRPr lang="en-GB"/>
          </a:p>
        </p:txBody>
      </p:sp>
    </p:spTree>
    <p:extLst>
      <p:ext uri="{BB962C8B-B14F-4D97-AF65-F5344CB8AC3E}">
        <p14:creationId xmlns:p14="http://schemas.microsoft.com/office/powerpoint/2010/main" val="79942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CB623C"/>
                </a:solidFill>
                <a:latin typeface="News Cycle" panose="02000503000000000000" pitchFamily="2"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Tree>
    <p:extLst>
      <p:ext uri="{BB962C8B-B14F-4D97-AF65-F5344CB8AC3E}">
        <p14:creationId xmlns:p14="http://schemas.microsoft.com/office/powerpoint/2010/main" val="44750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1686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603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Box 2"/>
          <p:cNvSpPr txBox="1"/>
          <p:nvPr userDrawn="1"/>
        </p:nvSpPr>
        <p:spPr>
          <a:xfrm>
            <a:off x="1524000" y="10452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82817" y="2386171"/>
            <a:ext cx="2141909" cy="2141909"/>
          </a:xfrm>
          <a:prstGeom prst="rect">
            <a:avLst/>
          </a:prstGeom>
        </p:spPr>
      </p:pic>
      <p:sp>
        <p:nvSpPr>
          <p:cNvPr id="5" name="TextBox 4"/>
          <p:cNvSpPr txBox="1"/>
          <p:nvPr userDrawn="1"/>
        </p:nvSpPr>
        <p:spPr>
          <a:xfrm>
            <a:off x="1524000" y="5007225"/>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342795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Thank You</a:t>
            </a:r>
            <a:endParaRPr lang="en-GB" dirty="0"/>
          </a:p>
        </p:txBody>
      </p:sp>
      <p:sp>
        <p:nvSpPr>
          <p:cNvPr id="3" name="TextBox 2"/>
          <p:cNvSpPr txBox="1"/>
          <p:nvPr userDrawn="1"/>
        </p:nvSpPr>
        <p:spPr>
          <a:xfrm>
            <a:off x="1524000" y="10452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82817" y="2386171"/>
            <a:ext cx="2141909" cy="2141909"/>
          </a:xfrm>
          <a:prstGeom prst="rect">
            <a:avLst/>
          </a:prstGeom>
        </p:spPr>
      </p:pic>
      <p:sp>
        <p:nvSpPr>
          <p:cNvPr id="5" name="TextBox 4"/>
          <p:cNvSpPr txBox="1"/>
          <p:nvPr userDrawn="1"/>
        </p:nvSpPr>
        <p:spPr>
          <a:xfrm>
            <a:off x="1524000" y="5007225"/>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415462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3629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452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8052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0545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72405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87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1744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0609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26000"/>
            <a:ext cx="12192000" cy="701731"/>
          </a:xfrm>
          <a:prstGeom prst="rect">
            <a:avLst/>
          </a:prstGeom>
          <a:blipFill dpi="0" rotWithShape="1">
            <a:blip r:embed="rId16"/>
            <a:srcRect/>
            <a:tile tx="0" ty="0" sx="100000" sy="100000" flip="none" algn="tl"/>
          </a:blipFill>
        </p:spPr>
        <p:txBody>
          <a:bodyPr vert="horz" lIns="91440" tIns="45720" rIns="91440" bIns="45720" rtlCol="0" anchor="ctr" anchorCtr="1">
            <a:sp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22696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cap="all" baseline="0">
          <a:solidFill>
            <a:schemeClr val="bg1">
              <a:lumMod val="95000"/>
            </a:schemeClr>
          </a:solidFill>
          <a:effectLst>
            <a:outerShdw blurRad="38100" dist="38100" algn="tl">
              <a:srgbClr val="000000">
                <a:alpha val="10000"/>
              </a:srgbClr>
            </a:outerShdw>
          </a:effectLst>
          <a:latin typeface="News Cycle" panose="02000503000000000000" pitchFamily="2" charset="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37373"/>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346"/>
            <a:ext cx="12192000" cy="709040"/>
          </a:xfrm>
        </p:spPr>
        <p:txBody>
          <a:bodyPr/>
          <a:lstStyle/>
          <a:p>
            <a:r>
              <a:rPr lang="en-GB" dirty="0" smtClean="0"/>
              <a:t>The Mediator Pattern</a:t>
            </a:r>
            <a:endParaRPr lang="en-GB" dirty="0"/>
          </a:p>
        </p:txBody>
      </p:sp>
    </p:spTree>
    <p:extLst>
      <p:ext uri="{BB962C8B-B14F-4D97-AF65-F5344CB8AC3E}">
        <p14:creationId xmlns:p14="http://schemas.microsoft.com/office/powerpoint/2010/main" val="67984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22346"/>
            <a:ext cx="12192000" cy="709040"/>
          </a:xfrm>
        </p:spPr>
        <p:txBody>
          <a:bodyPr/>
          <a:lstStyle/>
          <a:p>
            <a:r>
              <a:rPr lang="en-GB" dirty="0" smtClean="0"/>
              <a:t>The Problem</a:t>
            </a:r>
            <a:endParaRPr lang="en-GB" dirty="0"/>
          </a:p>
        </p:txBody>
      </p:sp>
      <p:sp>
        <p:nvSpPr>
          <p:cNvPr id="4" name="Content Placeholder 3"/>
          <p:cNvSpPr>
            <a:spLocks noGrp="1"/>
          </p:cNvSpPr>
          <p:nvPr>
            <p:ph idx="1"/>
          </p:nvPr>
        </p:nvSpPr>
        <p:spPr>
          <a:xfrm>
            <a:off x="838200" y="2413338"/>
            <a:ext cx="10515600" cy="2031325"/>
          </a:xfrm>
        </p:spPr>
        <p:txBody>
          <a:bodyPr>
            <a:spAutoFit/>
          </a:bodyPr>
          <a:lstStyle/>
          <a:p>
            <a:pPr marL="0" indent="0" algn="ctr">
              <a:lnSpc>
                <a:spcPct val="150000"/>
              </a:lnSpc>
              <a:buNone/>
            </a:pPr>
            <a:r>
              <a:rPr lang="en-GB" i="1" dirty="0" smtClean="0"/>
              <a:t>“The system has lots of reusable components, which interact with each other. But </a:t>
            </a:r>
            <a:r>
              <a:rPr lang="en-GB" i="1" dirty="0"/>
              <a:t>the dependencies </a:t>
            </a:r>
            <a:r>
              <a:rPr lang="en-GB" i="1" dirty="0" smtClean="0"/>
              <a:t>between the components are starting to become hard to maintain.”</a:t>
            </a:r>
            <a:endParaRPr lang="en-GB" i="1" dirty="0"/>
          </a:p>
        </p:txBody>
      </p:sp>
    </p:spTree>
    <p:extLst>
      <p:ext uri="{BB962C8B-B14F-4D97-AF65-F5344CB8AC3E}">
        <p14:creationId xmlns:p14="http://schemas.microsoft.com/office/powerpoint/2010/main" val="381183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46"/>
            <a:ext cx="12192000" cy="709040"/>
          </a:xfrm>
        </p:spPr>
        <p:txBody>
          <a:bodyPr/>
          <a:lstStyle/>
          <a:p>
            <a:r>
              <a:rPr lang="en-GB" dirty="0" smtClean="0"/>
              <a:t>The Solution</a:t>
            </a:r>
            <a:endParaRPr lang="en-GB" dirty="0"/>
          </a:p>
        </p:txBody>
      </p:sp>
      <p:sp>
        <p:nvSpPr>
          <p:cNvPr id="3" name="Content Placeholder 2"/>
          <p:cNvSpPr>
            <a:spLocks noGrp="1"/>
          </p:cNvSpPr>
          <p:nvPr>
            <p:ph idx="1"/>
          </p:nvPr>
        </p:nvSpPr>
        <p:spPr>
          <a:xfrm>
            <a:off x="838200" y="1961932"/>
            <a:ext cx="10515600" cy="2934137"/>
          </a:xfrm>
        </p:spPr>
        <p:txBody>
          <a:bodyPr>
            <a:spAutoFit/>
          </a:bodyPr>
          <a:lstStyle/>
          <a:p>
            <a:pPr>
              <a:lnSpc>
                <a:spcPct val="200000"/>
              </a:lnSpc>
            </a:pPr>
            <a:r>
              <a:rPr lang="en-GB" dirty="0" smtClean="0"/>
              <a:t>Encapsulates how objects interact</a:t>
            </a:r>
          </a:p>
          <a:p>
            <a:pPr>
              <a:lnSpc>
                <a:spcPct val="200000"/>
              </a:lnSpc>
            </a:pPr>
            <a:r>
              <a:rPr lang="en-GB" dirty="0" smtClean="0"/>
              <a:t>Promotes loose coupling</a:t>
            </a:r>
          </a:p>
          <a:p>
            <a:pPr>
              <a:lnSpc>
                <a:spcPct val="200000"/>
              </a:lnSpc>
            </a:pPr>
            <a:r>
              <a:rPr lang="en-GB" dirty="0" smtClean="0"/>
              <a:t>Simplifies the relationships of objects </a:t>
            </a:r>
            <a:endParaRPr lang="en-GB" dirty="0"/>
          </a:p>
        </p:txBody>
      </p:sp>
      <p:sp>
        <p:nvSpPr>
          <p:cNvPr id="4" name="TextBox 3"/>
          <p:cNvSpPr txBox="1"/>
          <p:nvPr/>
        </p:nvSpPr>
        <p:spPr>
          <a:xfrm>
            <a:off x="838200" y="1135049"/>
            <a:ext cx="2561968" cy="523220"/>
          </a:xfrm>
          <a:prstGeom prst="rect">
            <a:avLst/>
          </a:prstGeom>
          <a:noFill/>
        </p:spPr>
        <p:txBody>
          <a:bodyPr wrap="square" rtlCol="0">
            <a:spAutoFit/>
          </a:bodyPr>
          <a:lstStyle/>
          <a:p>
            <a:r>
              <a:rPr lang="en-GB" sz="2800" cap="all" dirty="0" smtClean="0">
                <a:solidFill>
                  <a:srgbClr val="737373"/>
                </a:solidFill>
                <a:latin typeface="News Cycle" panose="02000503000000000000" pitchFamily="2" charset="2"/>
              </a:rPr>
              <a:t>The</a:t>
            </a:r>
            <a:r>
              <a:rPr lang="en-GB" sz="2800" cap="all" dirty="0" smtClean="0">
                <a:latin typeface="News Cycle" panose="02000503000000000000" pitchFamily="2" charset="2"/>
              </a:rPr>
              <a:t> </a:t>
            </a:r>
            <a:r>
              <a:rPr lang="en-GB" sz="2800" cap="all" dirty="0" smtClean="0">
                <a:solidFill>
                  <a:srgbClr val="CB623C"/>
                </a:solidFill>
                <a:latin typeface="News Cycle" panose="02000503000000000000" pitchFamily="2" charset="2"/>
              </a:rPr>
              <a:t>Mediator</a:t>
            </a:r>
            <a:endParaRPr lang="en-GB" sz="2800" cap="all"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168786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46"/>
            <a:ext cx="12192000" cy="709040"/>
          </a:xfrm>
        </p:spPr>
        <p:txBody>
          <a:bodyPr/>
          <a:lstStyle/>
          <a:p>
            <a:r>
              <a:rPr lang="en-GB" dirty="0" smtClean="0"/>
              <a:t>The Participants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6155" y="1349778"/>
            <a:ext cx="7159690" cy="4942216"/>
          </a:xfrm>
        </p:spPr>
      </p:pic>
      <p:sp>
        <p:nvSpPr>
          <p:cNvPr id="5" name="TextBox 4"/>
          <p:cNvSpPr txBox="1"/>
          <p:nvPr/>
        </p:nvSpPr>
        <p:spPr>
          <a:xfrm>
            <a:off x="2516155" y="6291994"/>
            <a:ext cx="7147249" cy="253916"/>
          </a:xfrm>
          <a:prstGeom prst="rect">
            <a:avLst/>
          </a:prstGeom>
          <a:noFill/>
        </p:spPr>
        <p:txBody>
          <a:bodyPr wrap="square" rtlCol="0">
            <a:spAutoFit/>
          </a:bodyPr>
          <a:lstStyle/>
          <a:p>
            <a:r>
              <a:rPr lang="en-GB" sz="1050" dirty="0">
                <a:solidFill>
                  <a:srgbClr val="737373"/>
                </a:solidFill>
                <a:latin typeface="Georgia" panose="02040502050405020303" pitchFamily="18" charset="0"/>
              </a:rPr>
              <a:t>http://www.oodesign.com/images/design_patterns/mediator_implementation_-_uml_class_diagram.gif</a:t>
            </a:r>
          </a:p>
        </p:txBody>
      </p:sp>
    </p:spTree>
    <p:extLst>
      <p:ext uri="{BB962C8B-B14F-4D97-AF65-F5344CB8AC3E}">
        <p14:creationId xmlns:p14="http://schemas.microsoft.com/office/powerpoint/2010/main" val="406036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46"/>
            <a:ext cx="12192000" cy="709040"/>
          </a:xfrm>
        </p:spPr>
        <p:txBody>
          <a:bodyPr/>
          <a:lstStyle/>
          <a:p>
            <a:r>
              <a:rPr lang="en-GB" dirty="0" smtClean="0"/>
              <a:t>A Real World Analogy</a:t>
            </a:r>
            <a:endParaRPr lang="en-GB"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52" t="9617" r="4546" b="9617"/>
          <a:stretch/>
        </p:blipFill>
        <p:spPr>
          <a:xfrm>
            <a:off x="2085974" y="1142999"/>
            <a:ext cx="8023764" cy="5184000"/>
          </a:xfrm>
        </p:spPr>
      </p:pic>
      <p:sp>
        <p:nvSpPr>
          <p:cNvPr id="5" name="TextBox 4"/>
          <p:cNvSpPr txBox="1"/>
          <p:nvPr/>
        </p:nvSpPr>
        <p:spPr>
          <a:xfrm>
            <a:off x="2085974" y="6324601"/>
            <a:ext cx="8020052" cy="253916"/>
          </a:xfrm>
          <a:prstGeom prst="rect">
            <a:avLst/>
          </a:prstGeom>
          <a:noFill/>
        </p:spPr>
        <p:txBody>
          <a:bodyPr wrap="square" rtlCol="0">
            <a:spAutoFit/>
          </a:bodyPr>
          <a:lstStyle/>
          <a:p>
            <a:r>
              <a:rPr lang="en-GB" sz="1050" dirty="0">
                <a:solidFill>
                  <a:srgbClr val="737373"/>
                </a:solidFill>
                <a:latin typeface="Georgia" panose="02040502050405020303" pitchFamily="18" charset="0"/>
              </a:rPr>
              <a:t>http://www.zwink.com/data/photos/367_1_jdz_ps1_045.jpg</a:t>
            </a:r>
          </a:p>
        </p:txBody>
      </p:sp>
    </p:spTree>
    <p:extLst>
      <p:ext uri="{BB962C8B-B14F-4D97-AF65-F5344CB8AC3E}">
        <p14:creationId xmlns:p14="http://schemas.microsoft.com/office/powerpoint/2010/main" val="302840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46"/>
            <a:ext cx="12192000" cy="709040"/>
          </a:xfrm>
        </p:spPr>
        <p:txBody>
          <a:bodyPr/>
          <a:lstStyle/>
          <a:p>
            <a:r>
              <a:rPr lang="en-GB" dirty="0" smtClean="0"/>
              <a:t>C# Example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0298" y="1110827"/>
            <a:ext cx="8631404" cy="5184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balanced" dir="t">
              <a:rot lat="0" lon="0" rev="10800000"/>
            </a:lightRig>
          </a:scene3d>
          <a:sp3d extrusionH="25400" contourW="12700" prstMaterial="dkEdge">
            <a:bevelT w="304800" h="152400" prst="hardEdge"/>
            <a:extrusionClr>
              <a:schemeClr val="bg1"/>
            </a:extrusionClr>
            <a:contourClr>
              <a:schemeClr val="bg1"/>
            </a:contourClr>
          </a:sp3d>
        </p:spPr>
      </p:pic>
      <p:sp>
        <p:nvSpPr>
          <p:cNvPr id="5" name="TextBox 4"/>
          <p:cNvSpPr txBox="1"/>
          <p:nvPr/>
        </p:nvSpPr>
        <p:spPr>
          <a:xfrm>
            <a:off x="1780298" y="6447310"/>
            <a:ext cx="8631404" cy="253916"/>
          </a:xfrm>
          <a:prstGeom prst="rect">
            <a:avLst/>
          </a:prstGeom>
          <a:noFill/>
        </p:spPr>
        <p:txBody>
          <a:bodyPr wrap="square" rtlCol="0">
            <a:spAutoFit/>
          </a:bodyPr>
          <a:lstStyle/>
          <a:p>
            <a:r>
              <a:rPr lang="en-GB" sz="1050" dirty="0">
                <a:solidFill>
                  <a:srgbClr val="737373"/>
                </a:solidFill>
                <a:latin typeface="Georgia" panose="02040502050405020303" pitchFamily="18" charset="0"/>
              </a:rPr>
              <a:t>http://www.microsoft.com/security/portal/blog-images/nitol/nitol-fig4.png</a:t>
            </a:r>
          </a:p>
        </p:txBody>
      </p:sp>
    </p:spTree>
    <p:extLst>
      <p:ext uri="{BB962C8B-B14F-4D97-AF65-F5344CB8AC3E}">
        <p14:creationId xmlns:p14="http://schemas.microsoft.com/office/powerpoint/2010/main" val="217468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46"/>
            <a:ext cx="12192000" cy="709040"/>
          </a:xfrm>
        </p:spPr>
        <p:txBody>
          <a:bodyPr/>
          <a:lstStyle/>
          <a:p>
            <a:r>
              <a:rPr lang="en-GB" dirty="0" smtClean="0"/>
              <a:t>Advantages \ Disadvantages </a:t>
            </a:r>
            <a:endParaRPr lang="en-GB" dirty="0"/>
          </a:p>
        </p:txBody>
      </p:sp>
      <p:sp>
        <p:nvSpPr>
          <p:cNvPr id="3" name="Content Placeholder 2"/>
          <p:cNvSpPr>
            <a:spLocks noGrp="1"/>
          </p:cNvSpPr>
          <p:nvPr>
            <p:ph idx="1"/>
          </p:nvPr>
        </p:nvSpPr>
        <p:spPr>
          <a:xfrm>
            <a:off x="838200" y="1801231"/>
            <a:ext cx="10923872" cy="996170"/>
          </a:xfrm>
        </p:spPr>
        <p:txBody>
          <a:bodyPr wrap="square">
            <a:spAutoFit/>
          </a:bodyPr>
          <a:lstStyle/>
          <a:p>
            <a:r>
              <a:rPr lang="en-GB" dirty="0"/>
              <a:t>Excellent at decoupling</a:t>
            </a:r>
          </a:p>
          <a:p>
            <a:r>
              <a:rPr lang="en-GB" dirty="0" smtClean="0"/>
              <a:t>Reduces relationships </a:t>
            </a:r>
            <a:r>
              <a:rPr lang="en-GB" dirty="0"/>
              <a:t>from "many-to-many" to "many-to-one</a:t>
            </a:r>
            <a:r>
              <a:rPr lang="en-GB" dirty="0" smtClean="0"/>
              <a:t>"</a:t>
            </a:r>
            <a:endParaRPr lang="en-GB" dirty="0"/>
          </a:p>
        </p:txBody>
      </p:sp>
      <p:sp>
        <p:nvSpPr>
          <p:cNvPr id="4" name="TextBox 3"/>
          <p:cNvSpPr txBox="1"/>
          <p:nvPr/>
        </p:nvSpPr>
        <p:spPr>
          <a:xfrm>
            <a:off x="838200" y="1278011"/>
            <a:ext cx="2561968" cy="523220"/>
          </a:xfrm>
          <a:prstGeom prst="rect">
            <a:avLst/>
          </a:prstGeom>
          <a:noFill/>
        </p:spPr>
        <p:txBody>
          <a:bodyPr wrap="square" rtlCol="0">
            <a:spAutoFit/>
          </a:bodyPr>
          <a:lstStyle/>
          <a:p>
            <a:r>
              <a:rPr lang="en-GB" sz="2800" cap="all" dirty="0" smtClean="0">
                <a:solidFill>
                  <a:srgbClr val="CB623C"/>
                </a:solidFill>
                <a:latin typeface="News Cycle" panose="02000503000000000000" pitchFamily="2" charset="2"/>
              </a:rPr>
              <a:t>Advantages</a:t>
            </a:r>
            <a:endParaRPr lang="en-GB" sz="2800" cap="all" dirty="0">
              <a:solidFill>
                <a:srgbClr val="CB623C"/>
              </a:solidFill>
              <a:latin typeface="News Cycle" panose="02000503000000000000" pitchFamily="2" charset="2"/>
            </a:endParaRPr>
          </a:p>
        </p:txBody>
      </p:sp>
      <p:sp>
        <p:nvSpPr>
          <p:cNvPr id="5" name="Content Placeholder 2"/>
          <p:cNvSpPr txBox="1">
            <a:spLocks/>
          </p:cNvSpPr>
          <p:nvPr/>
        </p:nvSpPr>
        <p:spPr>
          <a:xfrm>
            <a:off x="838200" y="4542841"/>
            <a:ext cx="10923872" cy="99617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37373"/>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Introduces a single point of </a:t>
            </a:r>
            <a:r>
              <a:rPr lang="en-GB" dirty="0" smtClean="0"/>
              <a:t>failure</a:t>
            </a:r>
          </a:p>
          <a:p>
            <a:r>
              <a:rPr lang="en-GB" dirty="0" smtClean="0"/>
              <a:t>Could introduce a performance </a:t>
            </a:r>
            <a:r>
              <a:rPr lang="en-GB" dirty="0"/>
              <a:t>hit</a:t>
            </a:r>
          </a:p>
        </p:txBody>
      </p:sp>
      <p:sp>
        <p:nvSpPr>
          <p:cNvPr id="6" name="TextBox 5"/>
          <p:cNvSpPr txBox="1"/>
          <p:nvPr/>
        </p:nvSpPr>
        <p:spPr>
          <a:xfrm>
            <a:off x="838200" y="3893433"/>
            <a:ext cx="2761649" cy="523220"/>
          </a:xfrm>
          <a:prstGeom prst="rect">
            <a:avLst/>
          </a:prstGeom>
          <a:noFill/>
        </p:spPr>
        <p:txBody>
          <a:bodyPr wrap="square" rtlCol="0">
            <a:spAutoFit/>
          </a:bodyPr>
          <a:lstStyle/>
          <a:p>
            <a:r>
              <a:rPr lang="en-GB" sz="2800" cap="all" dirty="0" smtClean="0">
                <a:solidFill>
                  <a:srgbClr val="CB623C"/>
                </a:solidFill>
                <a:latin typeface="News Cycle" panose="02000503000000000000" pitchFamily="2" charset="2"/>
              </a:rPr>
              <a:t>Disadvantages</a:t>
            </a:r>
            <a:endParaRPr lang="en-GB" sz="2800" cap="all"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90489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03766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15.potx" id="{DBF26E28-C380-44E3-8E97-982BF4B4556C}" vid="{66D41B49-60EB-45F0-87AD-8CC9CC2B7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509</Words>
  <Application>Microsoft Office PowerPoint</Application>
  <PresentationFormat>Widescreen</PresentationFormat>
  <Paragraphs>60</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News Cycle</vt:lpstr>
      <vt:lpstr>Office Theme</vt:lpstr>
      <vt:lpstr>The Mediator Pattern</vt:lpstr>
      <vt:lpstr>The Problem</vt:lpstr>
      <vt:lpstr>The Solution</vt:lpstr>
      <vt:lpstr>The Participants</vt:lpstr>
      <vt:lpstr>A Real World Analogy</vt:lpstr>
      <vt:lpstr>C# Example</vt:lpstr>
      <vt:lpstr>Advantages \ Disadvantages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21</cp:revision>
  <dcterms:created xsi:type="dcterms:W3CDTF">2015-08-16T12:49:20Z</dcterms:created>
  <dcterms:modified xsi:type="dcterms:W3CDTF">2015-08-26T20:22:13Z</dcterms:modified>
</cp:coreProperties>
</file>