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6" r:id="rId3"/>
    <p:sldId id="281" r:id="rId4"/>
    <p:sldId id="262" r:id="rId5"/>
    <p:sldId id="264" r:id="rId6"/>
    <p:sldId id="290" r:id="rId7"/>
    <p:sldId id="291" r:id="rId8"/>
    <p:sldId id="292" r:id="rId9"/>
    <p:sldId id="289" r:id="rId10"/>
    <p:sldId id="293" r:id="rId11"/>
    <p:sldId id="294" r:id="rId12"/>
    <p:sldId id="295" r:id="rId13"/>
    <p:sldId id="284" r:id="rId14"/>
    <p:sldId id="266" r:id="rId15"/>
    <p:sldId id="273" r:id="rId16"/>
    <p:sldId id="269" r:id="rId17"/>
    <p:sldId id="272" r:id="rId18"/>
    <p:sldId id="274" r:id="rId19"/>
    <p:sldId id="275" r:id="rId20"/>
    <p:sldId id="280" r:id="rId21"/>
    <p:sldId id="286" r:id="rId22"/>
    <p:sldId id="271" r:id="rId23"/>
    <p:sldId id="287"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373"/>
    <a:srgbClr val="CB6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517" autoAdjust="0"/>
  </p:normalViewPr>
  <p:slideViewPr>
    <p:cSldViewPr>
      <p:cViewPr>
        <p:scale>
          <a:sx n="90" d="100"/>
          <a:sy n="90" d="100"/>
        </p:scale>
        <p:origin x="2250" y="138"/>
      </p:cViewPr>
      <p:guideLst>
        <p:guide orient="horz" pos="2160"/>
        <p:guide pos="2880"/>
      </p:guideLst>
    </p:cSldViewPr>
  </p:slideViewPr>
  <p:notesTextViewPr>
    <p:cViewPr>
      <p:scale>
        <a:sx n="125" d="100"/>
        <a:sy n="125" d="100"/>
      </p:scale>
      <p:origin x="0" y="-114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9A4B1-5A86-4619-B723-CCAF1C8CA250}" type="datetimeFigureOut">
              <a:rPr lang="en-GB" smtClean="0"/>
              <a:t>20/09/2015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CBFB8-3C0D-4265-9EBB-AF74934A7B39}" type="slidenum">
              <a:rPr lang="en-GB" smtClean="0"/>
              <a:t>‹#›</a:t>
            </a:fld>
            <a:endParaRPr lang="en-GB"/>
          </a:p>
        </p:txBody>
      </p:sp>
    </p:spTree>
    <p:extLst>
      <p:ext uri="{BB962C8B-B14F-4D97-AF65-F5344CB8AC3E}">
        <p14:creationId xmlns:p14="http://schemas.microsoft.com/office/powerpoint/2010/main" val="228272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Introduction</a:t>
            </a:r>
          </a:p>
          <a:p>
            <a:endParaRPr lang="en-GB" dirty="0" smtClean="0"/>
          </a:p>
          <a:p>
            <a:r>
              <a:rPr lang="en-GB" u="sng" dirty="0" smtClean="0"/>
              <a:t>Who am I</a:t>
            </a:r>
            <a:endParaRPr lang="en-GB" u="sng"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Name</a:t>
            </a:r>
          </a:p>
          <a:p>
            <a:pPr marL="171450" indent="-171450">
              <a:buFont typeface="Arial" panose="020B0604020202020204" pitchFamily="34" charset="0"/>
              <a:buChar char="•"/>
            </a:pPr>
            <a:r>
              <a:rPr lang="en-GB" dirty="0" smtClean="0">
                <a:sym typeface="Wingdings" panose="05000000000000000000" pitchFamily="2" charset="2"/>
              </a:rPr>
              <a:t>Bio – </a:t>
            </a:r>
            <a:r>
              <a:rPr lang="en-GB" sz="1200" b="0" i="0" kern="1200" dirty="0" smtClean="0">
                <a:solidFill>
                  <a:schemeClr val="tx1"/>
                </a:solidFill>
                <a:effectLst/>
                <a:latin typeface="+mn-lt"/>
                <a:ea typeface="+mn-ea"/>
                <a:cs typeface="+mn-cs"/>
              </a:rPr>
              <a:t>I</a:t>
            </a:r>
            <a:r>
              <a:rPr lang="en-GB" sz="1200" b="0" i="0" kern="1200" baseline="0" dirty="0" smtClean="0">
                <a:solidFill>
                  <a:schemeClr val="tx1"/>
                </a:solidFill>
                <a:effectLst/>
                <a:latin typeface="+mn-lt"/>
                <a:ea typeface="+mn-ea"/>
                <a:cs typeface="+mn-cs"/>
              </a:rPr>
              <a:t> am primarily a </a:t>
            </a:r>
            <a:r>
              <a:rPr lang="en-GB" sz="1200" b="0" i="0" kern="1200" dirty="0" err="1" smtClean="0">
                <a:solidFill>
                  <a:schemeClr val="tx1"/>
                </a:solidFill>
                <a:effectLst/>
                <a:latin typeface="+mn-lt"/>
                <a:ea typeface="+mn-ea"/>
                <a:cs typeface="+mn-cs"/>
              </a:rPr>
              <a:t>.Net</a:t>
            </a:r>
            <a:r>
              <a:rPr lang="en-GB" sz="1200" b="0" i="0" kern="1200" dirty="0" smtClean="0">
                <a:solidFill>
                  <a:schemeClr val="tx1"/>
                </a:solidFill>
                <a:effectLst/>
                <a:latin typeface="+mn-lt"/>
                <a:ea typeface="+mn-ea"/>
                <a:cs typeface="+mn-cs"/>
              </a:rPr>
              <a:t> Developer, but I also dabble in Ruby, JS and Python. I am originally from Southport but came to Yorkshire to study and stayed.</a:t>
            </a:r>
            <a:r>
              <a:rPr lang="en-GB" sz="1200" b="0" i="0" kern="1200" baseline="0" dirty="0" smtClean="0">
                <a:solidFill>
                  <a:schemeClr val="tx1"/>
                </a:solidFill>
                <a:effectLst/>
                <a:latin typeface="+mn-lt"/>
                <a:ea typeface="+mn-ea"/>
                <a:cs typeface="+mn-cs"/>
              </a:rPr>
              <a:t> Currently I am working for a start-up </a:t>
            </a:r>
            <a:r>
              <a:rPr lang="en-GB" sz="1200" b="0" i="0" kern="1200" dirty="0" smtClean="0">
                <a:solidFill>
                  <a:schemeClr val="tx1"/>
                </a:solidFill>
                <a:effectLst/>
                <a:latin typeface="+mn-lt"/>
                <a:ea typeface="+mn-ea"/>
                <a:cs typeface="+mn-cs"/>
              </a:rPr>
              <a:t>building the API for our app on the Azure.</a:t>
            </a:r>
            <a:endParaRPr lang="en-GB" dirty="0" smtClean="0">
              <a:sym typeface="Wingdings" panose="05000000000000000000" pitchFamily="2" charset="2"/>
            </a:endParaRPr>
          </a:p>
          <a:p>
            <a:pPr marL="171450" indent="-171450">
              <a:buFont typeface="Arial" panose="020B0604020202020204" pitchFamily="34" charset="0"/>
              <a:buChar char="•"/>
            </a:pPr>
            <a:r>
              <a:rPr lang="en-GB" dirty="0" smtClean="0">
                <a:sym typeface="Wingdings" panose="05000000000000000000" pitchFamily="2" charset="2"/>
              </a:rPr>
              <a:t>You can find me online</a:t>
            </a:r>
          </a:p>
          <a:p>
            <a:endParaRPr lang="en-GB" dirty="0" smtClean="0"/>
          </a:p>
          <a:p>
            <a:r>
              <a:rPr lang="en-GB" u="sng" dirty="0" smtClean="0"/>
              <a:t>What am I talking about &amp; who is this talk for</a:t>
            </a:r>
          </a:p>
          <a:p>
            <a:pPr marL="171450" indent="-171450">
              <a:buFont typeface="Arial" panose="020B0604020202020204" pitchFamily="34" charset="0"/>
              <a:buChar char="•"/>
            </a:pPr>
            <a:r>
              <a:rPr lang="en-GB" dirty="0" smtClean="0"/>
              <a:t>Azure, </a:t>
            </a:r>
            <a:r>
              <a:rPr lang="en-GB" dirty="0" err="1" smtClean="0"/>
              <a:t>WebApps</a:t>
            </a:r>
            <a:r>
              <a:rPr lang="en-GB" dirty="0" smtClean="0"/>
              <a:t> &amp; the Azure Services you can use</a:t>
            </a:r>
          </a:p>
          <a:p>
            <a:pPr marL="171450" indent="-171450">
              <a:buFont typeface="Arial" panose="020B0604020202020204" pitchFamily="34" charset="0"/>
              <a:buChar char="•"/>
            </a:pPr>
            <a:r>
              <a:rPr lang="en-GB" dirty="0" smtClean="0"/>
              <a:t>Aimed at</a:t>
            </a:r>
            <a:r>
              <a:rPr lang="en-GB" baseline="0" dirty="0" smtClean="0"/>
              <a:t> developers and those wanting to know more about the Azure platform.</a:t>
            </a:r>
          </a:p>
          <a:p>
            <a:pPr marL="171450" indent="-171450">
              <a:buFont typeface="Arial" panose="020B0604020202020204" pitchFamily="34" charset="0"/>
              <a:buChar char="•"/>
            </a:pPr>
            <a:r>
              <a:rPr lang="en-GB" baseline="0" dirty="0" smtClean="0"/>
              <a:t>Azure is a massive platform and even though I am talking about a small section of it I can only give you an overview in time given. But if you have questions ask me I will do my best to answer them now or email me.</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a:t>
            </a:fld>
            <a:endParaRPr lang="en-GB"/>
          </a:p>
        </p:txBody>
      </p:sp>
    </p:spTree>
    <p:extLst>
      <p:ext uri="{BB962C8B-B14F-4D97-AF65-F5344CB8AC3E}">
        <p14:creationId xmlns:p14="http://schemas.microsoft.com/office/powerpoint/2010/main" val="1413195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is a sample </a:t>
            </a:r>
            <a:r>
              <a:rPr lang="en-GB" dirty="0" err="1" smtClean="0"/>
              <a:t>WebRole.cs</a:t>
            </a:r>
            <a:r>
              <a:rPr lang="en-GB" dirty="0" smtClean="0"/>
              <a:t> file.</a:t>
            </a:r>
          </a:p>
          <a:p>
            <a:endParaRPr lang="en-GB" dirty="0" smtClean="0"/>
          </a:p>
          <a:p>
            <a:r>
              <a:rPr lang="en-GB" dirty="0" smtClean="0"/>
              <a:t>This is what starts up when</a:t>
            </a:r>
            <a:r>
              <a:rPr lang="en-GB" baseline="0" dirty="0" smtClean="0"/>
              <a:t> the web role starts in Azure. </a:t>
            </a:r>
            <a:r>
              <a:rPr lang="en-GB" baseline="0" dirty="0" err="1" smtClean="0"/>
              <a:t>Genrally</a:t>
            </a:r>
            <a:r>
              <a:rPr lang="en-GB" baseline="0" dirty="0" smtClean="0"/>
              <a:t> this is blank, but you can add event handlers, like I have, for when the web role starts and when the web role stops. </a:t>
            </a:r>
          </a:p>
          <a:p>
            <a:endParaRPr lang="en-GB" baseline="0" dirty="0" smtClean="0"/>
          </a:p>
          <a:p>
            <a:r>
              <a:rPr lang="en-GB" baseline="0" dirty="0" smtClean="0"/>
              <a:t>For example if your web app used a </a:t>
            </a:r>
            <a:r>
              <a:rPr lang="en-GB" baseline="0" dirty="0" err="1" smtClean="0"/>
              <a:t>Redis</a:t>
            </a:r>
            <a:r>
              <a:rPr lang="en-GB" baseline="0" dirty="0" smtClean="0"/>
              <a:t> cache you could prime the cache before the app starts. Or check if queues and tables exist and create them if they don’t.</a:t>
            </a:r>
          </a:p>
          <a:p>
            <a:endParaRPr lang="en-GB" baseline="0" dirty="0" smtClean="0"/>
          </a:p>
          <a:p>
            <a:r>
              <a:rPr lang="en-GB" baseline="0" dirty="0" smtClean="0"/>
              <a:t>Lets have a look at the configuration project.</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10</a:t>
            </a:fld>
            <a:endParaRPr lang="en-GB"/>
          </a:p>
        </p:txBody>
      </p:sp>
    </p:spTree>
    <p:extLst>
      <p:ext uri="{BB962C8B-B14F-4D97-AF65-F5344CB8AC3E}">
        <p14:creationId xmlns:p14="http://schemas.microsoft.com/office/powerpoint/2010/main" val="376027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Double-Clicking the file in the Roles folder will give you access to the Web Roles properties.</a:t>
            </a:r>
          </a:p>
          <a:p>
            <a:endParaRPr lang="en-GB" dirty="0" smtClean="0"/>
          </a:p>
          <a:p>
            <a:pPr marL="171450" indent="-171450">
              <a:buFont typeface="Arial" panose="020B0604020202020204" pitchFamily="34" charset="0"/>
              <a:buChar char="•"/>
            </a:pPr>
            <a:r>
              <a:rPr lang="en-GB" dirty="0" smtClean="0"/>
              <a:t>Configuration – The</a:t>
            </a:r>
            <a:r>
              <a:rPr lang="en-GB" baseline="0" dirty="0" smtClean="0"/>
              <a:t> instance count and VM size can be set here as well as the Diagnostics settings.</a:t>
            </a:r>
          </a:p>
          <a:p>
            <a:pPr marL="171450" indent="-171450">
              <a:buFont typeface="Arial" panose="020B0604020202020204" pitchFamily="34" charset="0"/>
              <a:buChar char="•"/>
            </a:pPr>
            <a:r>
              <a:rPr lang="en-GB" baseline="0" dirty="0" smtClean="0"/>
              <a:t>Settings this is like </a:t>
            </a:r>
            <a:r>
              <a:rPr lang="en-GB" baseline="0" dirty="0" err="1" smtClean="0"/>
              <a:t>web.config</a:t>
            </a:r>
            <a:r>
              <a:rPr lang="en-GB" baseline="0" dirty="0" smtClean="0"/>
              <a:t>, providing settings that can be used in code. You can also override these settings in the Azure portal while the web role is running.</a:t>
            </a:r>
          </a:p>
          <a:p>
            <a:pPr marL="171450" indent="-171450">
              <a:buFont typeface="Arial" panose="020B0604020202020204" pitchFamily="34" charset="0"/>
              <a:buChar char="•"/>
            </a:pPr>
            <a:r>
              <a:rPr lang="en-GB" baseline="0" dirty="0" smtClean="0"/>
              <a:t>Endpoints - By default a HTTP endpoint on port 80 will be open. You could change this or add a HTTPS endpoint.</a:t>
            </a:r>
          </a:p>
          <a:p>
            <a:pPr marL="171450" indent="-171450">
              <a:buFont typeface="Arial" panose="020B0604020202020204" pitchFamily="34" charset="0"/>
              <a:buChar char="•"/>
            </a:pPr>
            <a:r>
              <a:rPr lang="en-GB" baseline="0" dirty="0" smtClean="0"/>
              <a:t>Certificates – Here you can configure the SSL and RDP certificates you have uploaded to the Azure portal.</a:t>
            </a:r>
          </a:p>
          <a:p>
            <a:pPr marL="171450" indent="-171450">
              <a:buFont typeface="Arial" panose="020B0604020202020204" pitchFamily="34" charset="0"/>
              <a:buChar char="•"/>
            </a:pPr>
            <a:r>
              <a:rPr lang="en-GB" baseline="0" dirty="0" smtClean="0"/>
              <a:t>Local Storage and Cache - You can provide a local file store for each of the instances and a distributed in-memory cache for all role instances, these can be configured here.</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11</a:t>
            </a:fld>
            <a:endParaRPr lang="en-GB"/>
          </a:p>
        </p:txBody>
      </p:sp>
    </p:spTree>
    <p:extLst>
      <p:ext uri="{BB962C8B-B14F-4D97-AF65-F5344CB8AC3E}">
        <p14:creationId xmlns:p14="http://schemas.microsoft.com/office/powerpoint/2010/main" val="277872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Web Apps</a:t>
            </a:r>
          </a:p>
          <a:p>
            <a:endParaRPr lang="en-GB" dirty="0" smtClean="0"/>
          </a:p>
          <a:p>
            <a:pPr marL="171450" indent="-171450">
              <a:buFont typeface="Arial" panose="020B0604020202020204" pitchFamily="34" charset="0"/>
              <a:buChar char="•"/>
            </a:pPr>
            <a:r>
              <a:rPr lang="en-GB" dirty="0" smtClean="0"/>
              <a:t>Fast to deploy – You can deploy almost</a:t>
            </a:r>
            <a:r>
              <a:rPr lang="en-GB" baseline="0" dirty="0" smtClean="0"/>
              <a:t> instantly it takes seconds compared to the 5+ </a:t>
            </a:r>
            <a:r>
              <a:rPr lang="en-GB" baseline="0" dirty="0" err="1" smtClean="0"/>
              <a:t>mins</a:t>
            </a:r>
            <a:r>
              <a:rPr lang="en-GB" baseline="0" dirty="0" smtClean="0"/>
              <a:t> it takes a Web Role.</a:t>
            </a:r>
          </a:p>
          <a:p>
            <a:pPr marL="171450" indent="-171450">
              <a:buFont typeface="Arial" panose="020B0604020202020204" pitchFamily="34" charset="0"/>
              <a:buChar char="•"/>
            </a:pPr>
            <a:r>
              <a:rPr lang="en-GB" baseline="0" dirty="0" smtClean="0"/>
              <a:t>Fast Provisioning and scaling – Again this takes seconds, you can provision and scale a web app much quicker than a Web Role.</a:t>
            </a:r>
          </a:p>
          <a:p>
            <a:pPr marL="171450" indent="-171450">
              <a:buFont typeface="Arial" panose="020B0604020202020204" pitchFamily="34" charset="0"/>
              <a:buChar char="•"/>
            </a:pPr>
            <a:r>
              <a:rPr lang="en-GB" baseline="0" dirty="0" smtClean="0"/>
              <a:t>Install Marketplace Apps – Out of the box you have support for installing some of the common open source web applications.</a:t>
            </a:r>
          </a:p>
          <a:p>
            <a:pPr marL="171450" indent="-171450">
              <a:buFont typeface="Arial" panose="020B0604020202020204" pitchFamily="34" charset="0"/>
              <a:buChar char="•"/>
            </a:pPr>
            <a:r>
              <a:rPr lang="en-GB" baseline="0" dirty="0" err="1" smtClean="0"/>
              <a:t>Config</a:t>
            </a:r>
            <a:r>
              <a:rPr lang="en-GB" baseline="0" dirty="0" smtClean="0"/>
              <a:t> transforms on deploy – If you have a </a:t>
            </a:r>
            <a:r>
              <a:rPr lang="en-GB" baseline="0" dirty="0" err="1" smtClean="0"/>
              <a:t>web.release.config</a:t>
            </a:r>
            <a:r>
              <a:rPr lang="en-GB" baseline="0" dirty="0" smtClean="0"/>
              <a:t> file then the XDT transformations in this file will automatically be applied before deploying your site.</a:t>
            </a:r>
          </a:p>
          <a:p>
            <a:pPr marL="171450" indent="-171450">
              <a:buFont typeface="Arial" panose="020B0604020202020204" pitchFamily="34" charset="0"/>
              <a:buChar char="•"/>
            </a:pPr>
            <a:r>
              <a:rPr lang="en-GB" baseline="0" dirty="0" smtClean="0"/>
              <a:t>Remote debugging in VS - You can perform remote debugging from Visual Studio</a:t>
            </a:r>
            <a:endParaRPr lang="en-GB" baseline="0" dirty="0"/>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smtClean="0"/>
              <a:t>Web Roles</a:t>
            </a:r>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baseline="0" dirty="0" smtClean="0"/>
              <a:t>Use non standard HTTP ports - If you need to create an application that has non standard HTTP ports open you can’t use Web Sites they only allow ports 80 for http and 443 for https.</a:t>
            </a:r>
          </a:p>
          <a:p>
            <a:pPr marL="171450" indent="-171450">
              <a:lnSpc>
                <a:spcPct val="150000"/>
              </a:lnSpc>
              <a:buFont typeface="Arial" panose="020B0604020202020204" pitchFamily="34" charset="0"/>
              <a:buChar char="•"/>
            </a:pPr>
            <a:r>
              <a:rPr lang="en-GB" sz="1200" dirty="0" smtClean="0">
                <a:solidFill>
                  <a:srgbClr val="737373"/>
                </a:solidFill>
                <a:latin typeface="Georgia" panose="02040502050405020303" pitchFamily="18" charset="0"/>
              </a:rPr>
              <a:t>Can RDP into the VMs – It is possible to setup</a:t>
            </a:r>
            <a:r>
              <a:rPr lang="en-GB" sz="1200" baseline="0" dirty="0" smtClean="0">
                <a:solidFill>
                  <a:srgbClr val="737373"/>
                </a:solidFill>
                <a:latin typeface="Georgia" panose="02040502050405020303" pitchFamily="18" charset="0"/>
              </a:rPr>
              <a:t> a remote desktop session for a web role. This gives you the ability to install extra software or configure the server as you want.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Run start up scripts with elevated privileges</a:t>
            </a:r>
            <a:r>
              <a:rPr lang="en-GB" sz="1200" baseline="0" dirty="0" smtClean="0">
                <a:solidFill>
                  <a:srgbClr val="737373"/>
                </a:solidFill>
                <a:latin typeface="Georgia" panose="02040502050405020303" pitchFamily="18" charset="0"/>
              </a:rPr>
              <a:t> - You can define a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task for a web role by adding the </a:t>
            </a:r>
            <a:r>
              <a:rPr lang="en-GB" sz="1200" baseline="0" dirty="0" err="1" smtClean="0">
                <a:solidFill>
                  <a:srgbClr val="737373"/>
                </a:solidFill>
                <a:latin typeface="Georgia" panose="02040502050405020303" pitchFamily="18" charset="0"/>
              </a:rPr>
              <a:t>Startup</a:t>
            </a:r>
            <a:r>
              <a:rPr lang="en-GB" sz="1200" baseline="0" dirty="0" smtClean="0">
                <a:solidFill>
                  <a:srgbClr val="737373"/>
                </a:solidFill>
                <a:latin typeface="Georgia" panose="02040502050405020303" pitchFamily="18" charset="0"/>
              </a:rPr>
              <a:t> element to the service definition file in the configuration project. You could run a script that would add firewall rules or define environment variables before the web roles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Full control of IIS – This is done via a start up task, you could install and configure IIS to use PHP before the web role</a:t>
            </a:r>
            <a:r>
              <a:rPr lang="en-GB" sz="1200" baseline="0" dirty="0" smtClean="0">
                <a:solidFill>
                  <a:srgbClr val="737373"/>
                </a:solidFill>
                <a:latin typeface="Georgia" panose="02040502050405020303" pitchFamily="18" charset="0"/>
              </a:rPr>
              <a:t> starts.</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Two deploy slots by default – With a web role you get</a:t>
            </a:r>
            <a:r>
              <a:rPr lang="en-GB" sz="1200" baseline="0" dirty="0" smtClean="0">
                <a:solidFill>
                  <a:srgbClr val="737373"/>
                </a:solidFill>
                <a:latin typeface="Georgia" panose="02040502050405020303" pitchFamily="18" charset="0"/>
              </a:rPr>
              <a:t> 2 deployment slots, staging and production. Which is really useful if you have a farm of instances. You don’t have to pull nodes out of the farm to upgrade them. You just have to deploy to the staging slot then flip them into the production slot.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dirty="0" smtClean="0">
                <a:solidFill>
                  <a:srgbClr val="737373"/>
                </a:solidFill>
                <a:latin typeface="Georgia" panose="02040502050405020303" pitchFamily="18" charset="0"/>
              </a:rPr>
              <a:t>Deploy multiple web sites – It is possible to deploy multiple web sites in one web role by defining them</a:t>
            </a:r>
            <a:r>
              <a:rPr lang="en-GB" sz="1200" baseline="0" dirty="0" smtClean="0">
                <a:solidFill>
                  <a:srgbClr val="737373"/>
                </a:solidFill>
                <a:latin typeface="Georgia" panose="02040502050405020303" pitchFamily="18" charset="0"/>
              </a:rPr>
              <a:t> in the </a:t>
            </a:r>
            <a:r>
              <a:rPr lang="en-GB" sz="1200" baseline="0" dirty="0" err="1" smtClean="0">
                <a:solidFill>
                  <a:srgbClr val="737373"/>
                </a:solidFill>
                <a:latin typeface="Georgia" panose="02040502050405020303" pitchFamily="18" charset="0"/>
              </a:rPr>
              <a:t>ServiceDefinition</a:t>
            </a:r>
            <a:r>
              <a:rPr lang="en-GB" sz="1200" baseline="0" dirty="0" smtClean="0">
                <a:solidFill>
                  <a:srgbClr val="737373"/>
                </a:solidFill>
                <a:latin typeface="Georgia" panose="02040502050405020303" pitchFamily="18" charset="0"/>
              </a:rPr>
              <a:t> file using the site element.</a:t>
            </a:r>
          </a:p>
          <a:p>
            <a:pPr marL="171450" marR="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In conclusion, most of the time a web site will be the best choice. It is the simplest to setup and fastest to deploy. But if you need multiple sites that are massively scalable that require you to run some sort of start up process then maybe Web Roles are for you. </a:t>
            </a: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GB" sz="1200" baseline="0" dirty="0" smtClean="0">
              <a:solidFill>
                <a:srgbClr val="737373"/>
              </a:solidFill>
              <a:latin typeface="Georgia" panose="02040502050405020303" pitchFamily="18" charset="0"/>
            </a:endParaRPr>
          </a:p>
          <a:p>
            <a: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GB" sz="1200" baseline="0" dirty="0" smtClean="0">
                <a:solidFill>
                  <a:srgbClr val="737373"/>
                </a:solidFill>
                <a:latin typeface="Georgia" panose="02040502050405020303" pitchFamily="18" charset="0"/>
              </a:rPr>
              <a:t>Any questions.</a:t>
            </a:r>
            <a:endParaRPr lang="en-GB" sz="1200" dirty="0" smtClean="0">
              <a:solidFill>
                <a:srgbClr val="737373"/>
              </a:solidFill>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F9DCBFB8-3C0D-4265-9EBB-AF74934A7B39}" type="slidenum">
              <a:rPr lang="en-GB" smtClean="0"/>
              <a:t>12</a:t>
            </a:fld>
            <a:endParaRPr lang="en-GB"/>
          </a:p>
        </p:txBody>
      </p:sp>
    </p:spTree>
    <p:extLst>
      <p:ext uri="{BB962C8B-B14F-4D97-AF65-F5344CB8AC3E}">
        <p14:creationId xmlns:p14="http://schemas.microsoft.com/office/powerpoint/2010/main" val="369986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have an on premise server with a vanilla install of the latest version of Windows Server, how long will it take to provision a SQL Server install?</a:t>
            </a:r>
          </a:p>
          <a:p>
            <a:r>
              <a:rPr lang="en-GB" dirty="0" smtClean="0"/>
              <a:t>Lets create one now! I don't need you to time me this time. </a:t>
            </a:r>
          </a:p>
          <a:p>
            <a:endParaRPr lang="en-GB" dirty="0" smtClean="0"/>
          </a:p>
          <a:p>
            <a:r>
              <a:rPr lang="en-GB" dirty="0" smtClean="0"/>
              <a:t>While that is being setup it will talk a bit more about the Azure SQL Service. </a:t>
            </a:r>
          </a:p>
          <a:p>
            <a:r>
              <a:rPr lang="en-GB" dirty="0" smtClean="0"/>
              <a:t>What Azure is doing here is basically setting up a Database-as-a-Service. They are</a:t>
            </a:r>
            <a:r>
              <a:rPr lang="en-GB" baseline="0" dirty="0" smtClean="0"/>
              <a:t> </a:t>
            </a:r>
            <a:r>
              <a:rPr lang="en-GB" dirty="0" smtClean="0"/>
              <a:t>giving you a SQL Database in the cloud, which takes away all the maintenance and licensing costs. </a:t>
            </a:r>
          </a:p>
          <a:p>
            <a:r>
              <a:rPr lang="en-GB" dirty="0" smtClean="0"/>
              <a:t>And all that time spent setting up a SQL server has gone.</a:t>
            </a:r>
          </a:p>
          <a:p>
            <a:r>
              <a:rPr lang="en-GB" dirty="0" smtClean="0"/>
              <a:t>	</a:t>
            </a:r>
          </a:p>
          <a:p>
            <a:r>
              <a:rPr lang="en-GB" dirty="0" smtClean="0"/>
              <a:t>Azure SQL provides some great features such as,</a:t>
            </a:r>
          </a:p>
          <a:p>
            <a:pPr marL="171450" indent="-171450">
              <a:buFont typeface="Arial" panose="020B0604020202020204" pitchFamily="34" charset="0"/>
              <a:buChar char="•"/>
            </a:pPr>
            <a:r>
              <a:rPr lang="en-GB" dirty="0" smtClean="0"/>
              <a:t>Elastic Scale - If you business is doing well you may need to think about shading your DB. Azure provide a set of tools that will help you do so automatically.</a:t>
            </a:r>
          </a:p>
          <a:p>
            <a:pPr marL="171450" indent="-171450">
              <a:buFont typeface="Arial" panose="020B0604020202020204" pitchFamily="34" charset="0"/>
              <a:buChar char="•"/>
            </a:pPr>
            <a:r>
              <a:rPr lang="en-GB" dirty="0" smtClean="0"/>
              <a:t>Predicable Performance - Because each database is allocated a fixed amount of resource, even if there is a database on the same server being hammered, that wont effect your database.</a:t>
            </a:r>
          </a:p>
          <a:p>
            <a:pPr marL="171450" indent="-171450">
              <a:buFont typeface="Arial" panose="020B0604020202020204" pitchFamily="34" charset="0"/>
              <a:buChar char="•"/>
            </a:pPr>
            <a:r>
              <a:rPr lang="en-GB" dirty="0" smtClean="0"/>
              <a:t>Business Continuity - Each database in Azure SQL is part of a cluster of replication nodes, one primary and 2 secondary. All transactions are not considered successful until the data has been written to the primary and at least one of the secondary nodes. There is also the option to setup geo-replication.</a:t>
            </a:r>
          </a:p>
          <a:p>
            <a:pPr marL="171450" indent="-171450">
              <a:buFont typeface="Arial" panose="020B0604020202020204" pitchFamily="34" charset="0"/>
              <a:buChar char="•"/>
            </a:pPr>
            <a:r>
              <a:rPr lang="en-GB" dirty="0" smtClean="0"/>
              <a:t>And from the developer point of view, there is no major difference between Azure SQL and SQL Server. So you can continue using your favourite tools.</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13</a:t>
            </a:fld>
            <a:endParaRPr lang="en-GB"/>
          </a:p>
        </p:txBody>
      </p:sp>
    </p:spTree>
    <p:extLst>
      <p:ext uri="{BB962C8B-B14F-4D97-AF65-F5344CB8AC3E}">
        <p14:creationId xmlns:p14="http://schemas.microsoft.com/office/powerpoint/2010/main" val="1424571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well as Azure SQL Azure provide a range of other data storage technologies such as My SQL or </a:t>
            </a:r>
            <a:r>
              <a:rPr lang="en-GB" dirty="0" err="1" smtClean="0"/>
              <a:t>Postgres</a:t>
            </a:r>
            <a:r>
              <a:rPr lang="en-GB" dirty="0" smtClean="0"/>
              <a:t> in the relational family. </a:t>
            </a:r>
            <a:r>
              <a:rPr lang="en-GB" dirty="0" err="1" smtClean="0"/>
              <a:t>Redis</a:t>
            </a:r>
            <a:r>
              <a:rPr lang="en-GB" dirty="0" smtClean="0"/>
              <a:t> and </a:t>
            </a:r>
            <a:r>
              <a:rPr lang="en-GB" dirty="0" err="1" smtClean="0"/>
              <a:t>Riak</a:t>
            </a:r>
            <a:r>
              <a:rPr lang="en-GB" dirty="0" smtClean="0"/>
              <a:t> in the Key/Value family.</a:t>
            </a:r>
          </a:p>
          <a:p>
            <a:r>
              <a:rPr lang="en-GB" dirty="0" smtClean="0"/>
              <a:t>For graph databases there is Neo4j and in the Document database space there is Mongo, </a:t>
            </a:r>
            <a:r>
              <a:rPr lang="en-GB" dirty="0" err="1" smtClean="0"/>
              <a:t>RethinkDb</a:t>
            </a:r>
            <a:r>
              <a:rPr lang="en-GB" dirty="0" smtClean="0"/>
              <a:t> and Azure </a:t>
            </a:r>
            <a:r>
              <a:rPr lang="en-GB" dirty="0" err="1" smtClean="0"/>
              <a:t>DocumentDB</a:t>
            </a:r>
            <a:r>
              <a:rPr lang="en-GB" dirty="0" smtClean="0"/>
              <a:t>.</a:t>
            </a:r>
          </a:p>
          <a:p>
            <a:r>
              <a:rPr lang="en-GB" dirty="0" smtClean="0"/>
              <a:t>		</a:t>
            </a:r>
          </a:p>
          <a:p>
            <a:r>
              <a:rPr lang="en-GB" dirty="0" smtClean="0"/>
              <a:t>Azure </a:t>
            </a:r>
            <a:r>
              <a:rPr lang="en-GB" dirty="0" err="1" smtClean="0"/>
              <a:t>DocumentDB</a:t>
            </a:r>
            <a:r>
              <a:rPr lang="en-GB" dirty="0" smtClean="0"/>
              <a:t> is Microsoft's offering in the field of NoSQL JSON document databases.</a:t>
            </a:r>
          </a:p>
          <a:p>
            <a:r>
              <a:rPr lang="en-GB" dirty="0" err="1" smtClean="0"/>
              <a:t>DocumentDB</a:t>
            </a:r>
            <a:r>
              <a:rPr lang="en-GB" dirty="0" smtClean="0"/>
              <a:t> is a fully managed document database as a service and designed to keep pace with modern rapidly evolving applications. </a:t>
            </a:r>
            <a:r>
              <a:rPr lang="en-GB" dirty="0" err="1" smtClean="0"/>
              <a:t>DocumentDB</a:t>
            </a:r>
            <a:r>
              <a:rPr lang="en-GB" dirty="0" smtClean="0"/>
              <a:t> </a:t>
            </a:r>
            <a:r>
              <a:rPr lang="en-GB" dirty="0" err="1" smtClean="0"/>
              <a:t>nativly</a:t>
            </a:r>
            <a:r>
              <a:rPr lang="en-GB" dirty="0" smtClean="0"/>
              <a:t> supports JSON and executes </a:t>
            </a:r>
            <a:r>
              <a:rPr lang="en-GB" dirty="0" err="1" smtClean="0"/>
              <a:t>Javascript</a:t>
            </a:r>
            <a:r>
              <a:rPr lang="en-GB" dirty="0" smtClean="0"/>
              <a:t> within it database engine. Meaning you can write and execute stored procedures and user defined functions directly on the database. </a:t>
            </a:r>
            <a:r>
              <a:rPr lang="en-GB" dirty="0" err="1" smtClean="0"/>
              <a:t>DocumentDB</a:t>
            </a:r>
            <a:r>
              <a:rPr lang="en-GB" dirty="0" smtClean="0"/>
              <a:t> automatically indexes all JSON documents, then allows you to query them with the familiar SQL syntax. A well as JavaScript Azure also provide SDKs in </a:t>
            </a:r>
            <a:r>
              <a:rPr lang="en-GB" dirty="0" err="1" smtClean="0"/>
              <a:t>.Net</a:t>
            </a:r>
            <a:r>
              <a:rPr lang="en-GB" dirty="0" smtClean="0"/>
              <a:t>, Java, Python and more, so you up and running quickly with the tools and languages you are already familiar with.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14</a:t>
            </a:fld>
            <a:endParaRPr lang="en-GB"/>
          </a:p>
        </p:txBody>
      </p:sp>
    </p:spTree>
    <p:extLst>
      <p:ext uri="{BB962C8B-B14F-4D97-AF65-F5344CB8AC3E}">
        <p14:creationId xmlns:p14="http://schemas.microsoft.com/office/powerpoint/2010/main" val="2846866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15</a:t>
            </a:fld>
            <a:endParaRPr lang="en-GB"/>
          </a:p>
        </p:txBody>
      </p:sp>
    </p:spTree>
    <p:extLst>
      <p:ext uri="{BB962C8B-B14F-4D97-AF65-F5344CB8AC3E}">
        <p14:creationId xmlns:p14="http://schemas.microsoft.com/office/powerpoint/2010/main" val="24808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Table storage is a schema-less NoSQL data store, that is scalable, redundant and fast. </a:t>
            </a:r>
          </a:p>
          <a:p>
            <a:endParaRPr lang="en-GB" dirty="0" smtClean="0"/>
          </a:p>
          <a:p>
            <a:r>
              <a:rPr lang="en-GB" dirty="0" smtClean="0"/>
              <a:t>It is fast because every table has a clustered index which should be used to query the data. </a:t>
            </a:r>
          </a:p>
          <a:p>
            <a:r>
              <a:rPr lang="en-GB" dirty="0" smtClean="0"/>
              <a:t>The index consists of a Partition Key and a Row Key and together they make a unique ID. The Partition Key is used to shard the data between different nodes in the storage cluster, records with the same partition key are stored on the same node and the row key is used for uniqueness within the partition. The tables also have timestamp column which updates when the record is updated. The timestamp column is also used as an E-Tag to maintain data integrity. </a:t>
            </a:r>
          </a:p>
          <a:p>
            <a:r>
              <a:rPr lang="en-GB" dirty="0" smtClean="0"/>
              <a:t>		</a:t>
            </a:r>
          </a:p>
          <a:p>
            <a:r>
              <a:rPr lang="en-GB" dirty="0" smtClean="0"/>
              <a:t>As well as the 3 system properties each table entity can have up to 252 additional properties which are key / values. Because table storage is scheme less not every record needs all the properties. </a:t>
            </a:r>
          </a:p>
          <a:p>
            <a:endParaRPr lang="en-GB" dirty="0" smtClean="0"/>
          </a:p>
          <a:p>
            <a:r>
              <a:rPr lang="en-GB" dirty="0" smtClean="0"/>
              <a:t>In this example table storage is being used as a log. The first record is only logging the fact a clean up job had completed. The second has logged an exception, with a stack trace for someone to review later.</a:t>
            </a:r>
          </a:p>
          <a:p>
            <a:endParaRPr lang="en-GB" dirty="0" smtClean="0"/>
          </a:p>
          <a:p>
            <a:r>
              <a:rPr lang="en-GB" dirty="0" smtClean="0"/>
              <a:t>When designing your tables your really need to think about how to partition your data to get the maximum performance benefits.</a:t>
            </a:r>
          </a:p>
          <a:p>
            <a:r>
              <a:rPr lang="en-GB" dirty="0" smtClean="0"/>
              <a:t>In this example I have a collection of users indexed by email. The domain part and the local part of the email address has been used as the partition and row keys. When I search for a user by email I will split the email on the @ symbol and only search for the user within the relevant partition. Because you are querying on a subset of the data this is lighting quick.</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16</a:t>
            </a:fld>
            <a:endParaRPr lang="en-GB"/>
          </a:p>
        </p:txBody>
      </p:sp>
    </p:spTree>
    <p:extLst>
      <p:ext uri="{BB962C8B-B14F-4D97-AF65-F5344CB8AC3E}">
        <p14:creationId xmlns:p14="http://schemas.microsoft.com/office/powerpoint/2010/main" val="3715315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Troy Hunt has written a really good blog post about how he setup table storage for his Have I been </a:t>
            </a:r>
            <a:r>
              <a:rPr lang="en-GB" dirty="0" err="1" smtClean="0"/>
              <a:t>Pwnd</a:t>
            </a:r>
            <a:r>
              <a:rPr lang="en-GB" dirty="0" smtClean="0"/>
              <a:t> site. In it he say that he had to put a 400ms delay into his code because table storage was returning too quickly and the UX didn't feel real.</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17</a:t>
            </a:fld>
            <a:endParaRPr lang="en-GB"/>
          </a:p>
        </p:txBody>
      </p:sp>
    </p:spTree>
    <p:extLst>
      <p:ext uri="{BB962C8B-B14F-4D97-AF65-F5344CB8AC3E}">
        <p14:creationId xmlns:p14="http://schemas.microsoft.com/office/powerpoint/2010/main" val="2856833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Azure Queues is a simple service for storing and retrieving messages. </a:t>
            </a:r>
          </a:p>
          <a:p>
            <a:r>
              <a:rPr lang="en-GB" dirty="0" smtClean="0"/>
              <a:t>Each message a max limit of 64KB in size but you can have as many messages as you want in as many queues as you want up to the 500GB limit. </a:t>
            </a:r>
          </a:p>
          <a:p>
            <a:endParaRPr lang="en-GB" dirty="0" smtClean="0"/>
          </a:p>
          <a:p>
            <a:r>
              <a:rPr lang="en-GB" dirty="0" smtClean="0"/>
              <a:t>Azure does provide another queue service </a:t>
            </a:r>
            <a:r>
              <a:rPr lang="en-GB" dirty="0" err="1" smtClean="0"/>
              <a:t>ServiceBus</a:t>
            </a:r>
            <a:r>
              <a:rPr lang="en-GB" dirty="0" smtClean="0"/>
              <a:t>. This is a more advanced queue which follows the AMQP standard and has features such as sessions, topics, transactions, duplicate detection, automatic dead-lettering, and publish/subscribe capabilities. If you are interacting with external systems using the AMQP or just want to use some of these features then Service Bus might be for you. But if you are not concerned with that and you just want a simple way to communicate with the different parts of your app then Azure Queues would be the better choice.</a:t>
            </a:r>
          </a:p>
          <a:p>
            <a:r>
              <a:rPr lang="en-GB" dirty="0" smtClean="0"/>
              <a:t> </a:t>
            </a:r>
          </a:p>
          <a:p>
            <a:r>
              <a:rPr lang="en-GB" dirty="0" smtClean="0"/>
              <a:t>For more info see, https://azure.microsoft.com/en-gb/documentation/articles/service-bus-azure-and-service-bus-queues-compared-contrasted/</a:t>
            </a:r>
          </a:p>
          <a:p>
            <a:endParaRPr lang="en-GB" dirty="0" smtClean="0"/>
          </a:p>
          <a:p>
            <a:r>
              <a:rPr lang="en-GB" u="sng" dirty="0" smtClean="0"/>
              <a:t>Why Use Queues</a:t>
            </a:r>
            <a:endParaRPr lang="en-GB" u="none" dirty="0" smtClean="0"/>
          </a:p>
          <a:p>
            <a:endParaRPr lang="en-GB" u="none" dirty="0" smtClean="0"/>
          </a:p>
          <a:p>
            <a:r>
              <a:rPr lang="en-GB" u="none" dirty="0" smtClean="0"/>
              <a:t>What would you use queues for? A good example is a website that allows users to upload images. But the site needs to create a thumbnail for each image. The thumbnail generation will take a long time to complete. You wouldn't want to hold the user up while that process is happening. So uploading the image to blob storage and putting the image blob </a:t>
            </a:r>
            <a:r>
              <a:rPr lang="en-GB" u="none" dirty="0" err="1" smtClean="0"/>
              <a:t>url</a:t>
            </a:r>
            <a:r>
              <a:rPr lang="en-GB" u="none" dirty="0" smtClean="0"/>
              <a:t> in a message on a queue so the image can be processed outside of the </a:t>
            </a:r>
            <a:r>
              <a:rPr lang="en-GB" u="none" dirty="0" err="1" smtClean="0"/>
              <a:t>webapp</a:t>
            </a:r>
            <a:r>
              <a:rPr lang="en-GB" u="none" dirty="0" smtClean="0"/>
              <a:t>. Doing this stops the having to wait for the image to be processed before continuing. But also return the request thread to the thread pool freeing it up to handle the next request. Which is one of the first steps to make your site scalable.</a:t>
            </a:r>
            <a:endParaRPr lang="en-GB" u="none" dirty="0"/>
          </a:p>
        </p:txBody>
      </p:sp>
      <p:sp>
        <p:nvSpPr>
          <p:cNvPr id="4" name="Slide Number Placeholder 3"/>
          <p:cNvSpPr>
            <a:spLocks noGrp="1"/>
          </p:cNvSpPr>
          <p:nvPr>
            <p:ph type="sldNum" sz="quarter" idx="10"/>
          </p:nvPr>
        </p:nvSpPr>
        <p:spPr/>
        <p:txBody>
          <a:bodyPr/>
          <a:lstStyle/>
          <a:p>
            <a:fld id="{F9DCBFB8-3C0D-4265-9EBB-AF74934A7B39}" type="slidenum">
              <a:rPr lang="en-GB" smtClean="0"/>
              <a:t>18</a:t>
            </a:fld>
            <a:endParaRPr lang="en-GB"/>
          </a:p>
        </p:txBody>
      </p:sp>
    </p:spTree>
    <p:extLst>
      <p:ext uri="{BB962C8B-B14F-4D97-AF65-F5344CB8AC3E}">
        <p14:creationId xmlns:p14="http://schemas.microsoft.com/office/powerpoint/2010/main" val="1799822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Web Roles</a:t>
            </a:r>
          </a:p>
          <a:p>
            <a:endParaRPr lang="en-GB" dirty="0" smtClean="0"/>
          </a:p>
          <a:p>
            <a:pPr marL="171450" indent="-171450">
              <a:buFont typeface="Arial" panose="020B0604020202020204" pitchFamily="34" charset="0"/>
              <a:buChar char="•"/>
            </a:pPr>
            <a:r>
              <a:rPr lang="en-GB" dirty="0" smtClean="0"/>
              <a:t>Run on top of IIS, so you can host </a:t>
            </a:r>
            <a:r>
              <a:rPr lang="en-GB" dirty="0" err="1" smtClean="0"/>
              <a:t>ASP.Net</a:t>
            </a:r>
            <a:r>
              <a:rPr lang="en-GB" dirty="0" smtClean="0"/>
              <a:t> Websites and Web APIs, WCF Services or any other technology that can be ran on IIS.</a:t>
            </a:r>
          </a:p>
          <a:p>
            <a:pPr marL="171450" indent="-171450">
              <a:buFont typeface="Arial" panose="020B0604020202020204" pitchFamily="34" charset="0"/>
              <a:buChar char="•"/>
            </a:pPr>
            <a:r>
              <a:rPr lang="en-GB" dirty="0" smtClean="0"/>
              <a:t>You can have multiple application endpoints in one Web Role instance. For example, you could expose your app via a HTML interface, a REST API or a WCF service.</a:t>
            </a:r>
          </a:p>
          <a:p>
            <a:pPr marL="171450" indent="-171450">
              <a:buFont typeface="Arial" panose="020B0604020202020204" pitchFamily="34" charset="0"/>
              <a:buChar char="•"/>
            </a:pPr>
            <a:r>
              <a:rPr lang="en-GB" dirty="0" smtClean="0"/>
              <a:t>The Azure Cloud Service calls the </a:t>
            </a:r>
            <a:r>
              <a:rPr lang="en-GB" dirty="0" err="1" smtClean="0"/>
              <a:t>OnStart</a:t>
            </a:r>
            <a:r>
              <a:rPr lang="en-GB" dirty="0" smtClean="0"/>
              <a:t> event before the it starts the main web application. This means you can get the app into a ready state, like prepopulating a cache or creating tables or queues.</a:t>
            </a:r>
          </a:p>
          <a:p>
            <a:endParaRPr lang="en-GB" dirty="0" smtClean="0"/>
          </a:p>
          <a:p>
            <a:r>
              <a:rPr lang="en-GB" u="sng" dirty="0" smtClean="0"/>
              <a:t>Worker Roles</a:t>
            </a:r>
          </a:p>
          <a:p>
            <a:endParaRPr lang="en-GB" dirty="0" smtClean="0"/>
          </a:p>
          <a:p>
            <a:pPr marL="171450" indent="-171450">
              <a:buFont typeface="Arial" panose="020B0604020202020204" pitchFamily="34" charset="0"/>
              <a:buChar char="•"/>
            </a:pPr>
            <a:r>
              <a:rPr lang="en-GB" dirty="0" err="1" smtClean="0"/>
              <a:t>WorkerRoles</a:t>
            </a:r>
            <a:r>
              <a:rPr lang="en-GB" dirty="0" smtClean="0"/>
              <a:t> don't run on IIS. They can be considered as Windows services that execute background tasks but in the cloud.</a:t>
            </a:r>
          </a:p>
          <a:p>
            <a:pPr marL="171450" indent="-171450">
              <a:buFont typeface="Arial" panose="020B0604020202020204" pitchFamily="34" charset="0"/>
              <a:buChar char="•"/>
            </a:pPr>
            <a:r>
              <a:rPr lang="en-GB" dirty="0" smtClean="0"/>
              <a:t>Worker Roles are hosted in their own VMs. So any heavy lifting the Worker Roles does wont impact on the performance of other recourses. Unlike </a:t>
            </a:r>
            <a:r>
              <a:rPr lang="en-GB" dirty="0" err="1" smtClean="0"/>
              <a:t>WebJobs</a:t>
            </a:r>
            <a:r>
              <a:rPr lang="en-GB" dirty="0" smtClean="0"/>
              <a:t> but I will come on to that later.</a:t>
            </a:r>
          </a:p>
          <a:p>
            <a:pPr marL="171450" indent="-171450">
              <a:buFont typeface="Arial" panose="020B0604020202020204" pitchFamily="34" charset="0"/>
              <a:buChar char="•"/>
            </a:pPr>
            <a:r>
              <a:rPr lang="en-GB" dirty="0" smtClean="0"/>
              <a:t>The Web / Worker Role pattern is a common architectural design pattern within the Azure Cloud Services, common scenarios for this pattern is to have the Web Role handle any HTTP requests coming in to the app. Then for the Web Role to pass any intensive work off to the Worker Role usually via a queue.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19</a:t>
            </a:fld>
            <a:endParaRPr lang="en-GB"/>
          </a:p>
        </p:txBody>
      </p:sp>
    </p:spTree>
    <p:extLst>
      <p:ext uri="{BB962C8B-B14F-4D97-AF65-F5344CB8AC3E}">
        <p14:creationId xmlns:p14="http://schemas.microsoft.com/office/powerpoint/2010/main" val="201539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baseline="0" dirty="0" smtClean="0"/>
              <a:t>On-</a:t>
            </a:r>
            <a:r>
              <a:rPr lang="en-GB" u="sng" baseline="0" dirty="0" err="1" smtClean="0"/>
              <a:t>Prem</a:t>
            </a:r>
            <a:r>
              <a:rPr lang="en-GB" u="sng" baseline="0" dirty="0" smtClean="0"/>
              <a:t> Vs Cloud Computing</a:t>
            </a:r>
          </a:p>
          <a:p>
            <a:endParaRPr lang="en-GB" baseline="0" dirty="0" smtClean="0"/>
          </a:p>
          <a:p>
            <a:r>
              <a:rPr lang="en-GB" baseline="0" dirty="0" smtClean="0"/>
              <a:t>If you have an on-premises data canter you have to deal with the purchasing and installation of the hardware, virtualisation, installing of operating systems plus any software required. Then there is the setup of the network, configuring of firewalls, etc. Then once you have got the servers setup you then need to maintain the servers. All in all a costly process.</a:t>
            </a:r>
          </a:p>
          <a:p>
            <a:endParaRPr lang="en-GB" baseline="0" dirty="0" smtClean="0"/>
          </a:p>
          <a:p>
            <a:r>
              <a:rPr lang="en-GB" baseline="0" dirty="0" smtClean="0"/>
              <a:t>With cloud computing the vender is responsible for the servers. They will purchase servers, update and upgrade them for you. The only thing you have to pay for is the use of the servers.</a:t>
            </a:r>
          </a:p>
          <a:p>
            <a:endParaRPr lang="en-GB" baseline="0" dirty="0" smtClean="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Azure is Microsoft’s entrant to the Cloud computing market.</a:t>
            </a:r>
          </a:p>
          <a:p>
            <a:endParaRPr lang="en-GB" dirty="0" smtClean="0"/>
          </a:p>
          <a:p>
            <a:r>
              <a:rPr lang="en-GB" dirty="0" smtClean="0"/>
              <a:t>Microsoft</a:t>
            </a:r>
            <a:r>
              <a:rPr lang="en-GB" baseline="0" dirty="0" smtClean="0"/>
              <a:t> provide a lot of services via the Azure platform, each service will fall into either the Infrastructure-as-a-Service (IaaS) or the Platform-as-a-Service (PaaS) categories.</a:t>
            </a:r>
          </a:p>
          <a:p>
            <a:endParaRPr lang="en-GB" baseline="0" dirty="0" smtClean="0"/>
          </a:p>
          <a:p>
            <a:r>
              <a:rPr lang="en-GB" baseline="0" dirty="0" smtClean="0"/>
              <a:t>With IaaS you get access to virtualised hardware, such as virtual servers, load balancers, VPNs, mail servers, Identity servers, etc.</a:t>
            </a:r>
          </a:p>
          <a:p>
            <a:r>
              <a:rPr lang="en-GB" baseline="0" dirty="0" smtClean="0"/>
              <a:t>PaaS gives you access to managed services and software. You don’t have to worry about patching servers or upgrading the software this is done for you. All of the services I will talk about today come under the PaaS category. </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2</a:t>
            </a:fld>
            <a:endParaRPr lang="en-GB"/>
          </a:p>
        </p:txBody>
      </p:sp>
    </p:spTree>
    <p:extLst>
      <p:ext uri="{BB962C8B-B14F-4D97-AF65-F5344CB8AC3E}">
        <p14:creationId xmlns:p14="http://schemas.microsoft.com/office/powerpoint/2010/main" val="2626162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have told you that any heavy lifting or any background task should be done with a worker role rather than you app and that still holds true. But let me introduce you to the worker roles little brother the </a:t>
            </a:r>
            <a:r>
              <a:rPr lang="en-GB" dirty="0" err="1" smtClean="0"/>
              <a:t>WebJob</a:t>
            </a:r>
            <a:r>
              <a:rPr lang="en-GB" dirty="0" smtClean="0"/>
              <a:t>. </a:t>
            </a:r>
          </a:p>
          <a:p>
            <a:r>
              <a:rPr lang="en-GB" dirty="0" err="1" smtClean="0"/>
              <a:t>WebJobs</a:t>
            </a:r>
            <a:r>
              <a:rPr lang="en-GB" dirty="0" smtClean="0"/>
              <a:t> allow you to run programs or scripts in your </a:t>
            </a:r>
            <a:r>
              <a:rPr lang="en-GB" dirty="0" err="1" smtClean="0"/>
              <a:t>WebApp</a:t>
            </a:r>
            <a:r>
              <a:rPr lang="en-GB" dirty="0" smtClean="0"/>
              <a:t> service. You can run a </a:t>
            </a:r>
            <a:r>
              <a:rPr lang="en-GB" dirty="0" err="1" smtClean="0"/>
              <a:t>WebJob</a:t>
            </a:r>
            <a:r>
              <a:rPr lang="en-GB" dirty="0" smtClean="0"/>
              <a:t> either on demand or continuously. </a:t>
            </a:r>
          </a:p>
          <a:p>
            <a:r>
              <a:rPr lang="en-GB" dirty="0" smtClean="0"/>
              <a:t>		</a:t>
            </a:r>
          </a:p>
          <a:p>
            <a:r>
              <a:rPr lang="en-GB" dirty="0" err="1" smtClean="0"/>
              <a:t>WebJobs</a:t>
            </a:r>
            <a:r>
              <a:rPr lang="en-GB" dirty="0" smtClean="0"/>
              <a:t> run along side you </a:t>
            </a:r>
            <a:r>
              <a:rPr lang="en-GB" dirty="0" err="1" smtClean="0"/>
              <a:t>WebApp</a:t>
            </a:r>
            <a:r>
              <a:rPr lang="en-GB" dirty="0" smtClean="0"/>
              <a:t> and uses the same resources, hence why I say its the worker roles little brother as you will still want to do any intensive work with a worker role because they wont effect the performance of the web app.</a:t>
            </a:r>
          </a:p>
          <a:p>
            <a:r>
              <a:rPr lang="en-GB" dirty="0" smtClean="0"/>
              <a:t>		</a:t>
            </a:r>
          </a:p>
          <a:p>
            <a:r>
              <a:rPr lang="en-GB" dirty="0" err="1" smtClean="0"/>
              <a:t>Webjobs</a:t>
            </a:r>
            <a:r>
              <a:rPr lang="en-GB" dirty="0" smtClean="0"/>
              <a:t> can be as simple as </a:t>
            </a:r>
            <a:r>
              <a:rPr lang="en-GB" dirty="0" err="1" smtClean="0"/>
              <a:t>Console.Writeline</a:t>
            </a:r>
            <a:r>
              <a:rPr lang="en-GB" dirty="0" smtClean="0"/>
              <a:t>("Hello world") or you can use the Azure </a:t>
            </a:r>
            <a:r>
              <a:rPr lang="en-GB" dirty="0" err="1" smtClean="0"/>
              <a:t>WebJobs</a:t>
            </a:r>
            <a:r>
              <a:rPr lang="en-GB" dirty="0" smtClean="0"/>
              <a:t> SDK to pull in cool features such as triggering a job when a file is uploaded to a blob storage container or when a message is put on a queue.</a:t>
            </a:r>
          </a:p>
          <a:p>
            <a:r>
              <a:rPr lang="en-GB" dirty="0" smtClean="0"/>
              <a:t>		</a:t>
            </a:r>
          </a:p>
          <a:p>
            <a:r>
              <a:rPr lang="en-GB" dirty="0" smtClean="0"/>
              <a:t>So if the Web and Worker role architecture is too much for your small </a:t>
            </a:r>
            <a:r>
              <a:rPr lang="en-GB" dirty="0" err="1" smtClean="0"/>
              <a:t>WebApp</a:t>
            </a:r>
            <a:r>
              <a:rPr lang="en-GB" dirty="0" smtClean="0"/>
              <a:t> then </a:t>
            </a:r>
            <a:r>
              <a:rPr lang="en-GB" dirty="0" err="1" smtClean="0"/>
              <a:t>WebJobs</a:t>
            </a:r>
            <a:r>
              <a:rPr lang="en-GB" dirty="0" smtClean="0"/>
              <a:t> is one of the many services available and waiting for you on Azure.</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20</a:t>
            </a:fld>
            <a:endParaRPr lang="en-GB"/>
          </a:p>
        </p:txBody>
      </p:sp>
    </p:spTree>
    <p:extLst>
      <p:ext uri="{BB962C8B-B14F-4D97-AF65-F5344CB8AC3E}">
        <p14:creationId xmlns:p14="http://schemas.microsoft.com/office/powerpoint/2010/main" val="739052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Blob is an acronym for Binary Large </a:t>
            </a:r>
            <a:r>
              <a:rPr lang="en-GB" dirty="0" err="1" smtClean="0"/>
              <a:t>OBject</a:t>
            </a:r>
            <a:r>
              <a:rPr lang="en-GB" dirty="0" smtClean="0"/>
              <a:t>, which are files. </a:t>
            </a:r>
          </a:p>
          <a:p>
            <a:endParaRPr lang="en-GB" dirty="0" smtClean="0"/>
          </a:p>
          <a:p>
            <a:r>
              <a:rPr lang="en-GB" dirty="0" smtClean="0"/>
              <a:t>They can be anything from images to database backups. Due to the nature of the cloud you don't know which server your request has been sent to. So you should avoid saving files to the servers file system. </a:t>
            </a:r>
          </a:p>
          <a:p>
            <a:endParaRPr lang="en-GB" dirty="0" smtClean="0"/>
          </a:p>
          <a:p>
            <a:r>
              <a:rPr lang="en-GB" dirty="0" smtClean="0"/>
              <a:t>Blob storage gives you the ability to store and access files from anywhere in the world. You can interact with blob storage via its REST API or via any of the client libraries provided. You can also give read only access by sharing a URL to the blob.</a:t>
            </a:r>
          </a:p>
          <a:p>
            <a:r>
              <a:rPr lang="en-GB" dirty="0" smtClean="0"/>
              <a:t>		</a:t>
            </a:r>
          </a:p>
          <a:p>
            <a:r>
              <a:rPr lang="en-GB" dirty="0" smtClean="0"/>
              <a:t>You will need a storage account before you can access blob storage. Once you have one then you can start adding containers. Containers can be thought of like folders on you file system. A storage account can have an unlimited number of containers and a container can have an unlimited number of files, up to the storage account limit of 500TB.</a:t>
            </a:r>
          </a:p>
          <a:p>
            <a:r>
              <a:rPr lang="en-GB" dirty="0" smtClean="0"/>
              <a:t>		</a:t>
            </a:r>
          </a:p>
          <a:p>
            <a:r>
              <a:rPr lang="en-GB" dirty="0" smtClean="0"/>
              <a:t>Blob storage only allows for a single level of containers, therefore you cannot have containers within containers. But blob storage does try to simulate a hierarchical file system by pre-pending what would be folder names and slashes to beginning of the file name. </a:t>
            </a:r>
          </a:p>
          <a:p>
            <a:endParaRPr lang="en-GB" dirty="0" smtClean="0"/>
          </a:p>
          <a:p>
            <a:r>
              <a:rPr lang="en-GB" dirty="0" smtClean="0"/>
              <a:t>In the following examples, "cars" is the container name and everything after is the blob name. Depending on the blob storage viewer you use you will see a folder structure or just a list of blobs in the container.</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21</a:t>
            </a:fld>
            <a:endParaRPr lang="en-GB"/>
          </a:p>
        </p:txBody>
      </p:sp>
    </p:spTree>
    <p:extLst>
      <p:ext uri="{BB962C8B-B14F-4D97-AF65-F5344CB8AC3E}">
        <p14:creationId xmlns:p14="http://schemas.microsoft.com/office/powerpoint/2010/main" val="414265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What is it</a:t>
            </a:r>
          </a:p>
          <a:p>
            <a:pPr marL="0" indent="0">
              <a:buFont typeface="Arial" panose="020B0604020202020204" pitchFamily="34" charset="0"/>
              <a:buNone/>
            </a:pPr>
            <a:endParaRPr lang="en-GB" dirty="0" smtClean="0"/>
          </a:p>
          <a:p>
            <a:pPr marL="0" indent="0">
              <a:buFont typeface="Arial" panose="020B0604020202020204" pitchFamily="34" charset="0"/>
              <a:buNone/>
            </a:pPr>
            <a:r>
              <a:rPr lang="en-GB" dirty="0" err="1" smtClean="0"/>
              <a:t>WebApp</a:t>
            </a:r>
            <a:r>
              <a:rPr lang="en-GB" baseline="0" dirty="0" err="1" smtClean="0"/>
              <a:t>s</a:t>
            </a:r>
            <a:r>
              <a:rPr lang="en-GB" baseline="0" dirty="0" smtClean="0"/>
              <a:t> are a managed cloud service that allows developers to very quickly build, deploy and manage a web sites and web apps into Azure.</a:t>
            </a:r>
          </a:p>
          <a:p>
            <a:pPr marL="0" indent="0">
              <a:buFont typeface="Arial" panose="020B0604020202020204" pitchFamily="34" charset="0"/>
              <a:buNone/>
            </a:pPr>
            <a:r>
              <a:rPr lang="en-GB" baseline="0" dirty="0" smtClean="0"/>
              <a:t>The Azure team have tried to make building your app as familiar to you as possible.</a:t>
            </a:r>
            <a:endParaRPr lang="en-GB" dirty="0" smtClean="0"/>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3</a:t>
            </a:fld>
            <a:endParaRPr lang="en-GB"/>
          </a:p>
        </p:txBody>
      </p:sp>
    </p:spTree>
    <p:extLst>
      <p:ext uri="{BB962C8B-B14F-4D97-AF65-F5344CB8AC3E}">
        <p14:creationId xmlns:p14="http://schemas.microsoft.com/office/powerpoint/2010/main" val="350911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You can deploy applications written in </a:t>
            </a:r>
            <a:r>
              <a:rPr lang="en-GB" baseline="0" dirty="0" err="1" smtClean="0"/>
              <a:t>.Net</a:t>
            </a:r>
            <a:r>
              <a:rPr lang="en-GB" baseline="0" dirty="0" smtClean="0"/>
              <a:t>, </a:t>
            </a:r>
            <a:r>
              <a:rPr lang="en-GB" baseline="0" dirty="0" err="1" smtClean="0"/>
              <a:t>NodeJS</a:t>
            </a:r>
            <a:r>
              <a:rPr lang="en-GB" baseline="0" dirty="0" smtClean="0"/>
              <a:t>, PHP, Python and Java.</a:t>
            </a:r>
          </a:p>
          <a:p>
            <a:r>
              <a:rPr lang="en-GB" dirty="0" smtClean="0"/>
              <a:t>In addition to creating</a:t>
            </a:r>
            <a:r>
              <a:rPr lang="en-GB" baseline="0" dirty="0" smtClean="0"/>
              <a:t> your own application there are several popular platforms and framework available in the Azure Marketplace you can use as a starting point.</a:t>
            </a:r>
          </a:p>
          <a:p>
            <a:endParaRPr lang="en-GB" baseline="0" dirty="0" smtClean="0"/>
          </a:p>
          <a:p>
            <a:r>
              <a:rPr lang="en-GB" baseline="0" dirty="0" smtClean="0"/>
              <a:t>It is very easy to setup, or modify an existing, Continuous Deployment pipeline to Azure. If you are using GitHub, </a:t>
            </a:r>
            <a:r>
              <a:rPr lang="en-GB" baseline="0" dirty="0" err="1" smtClean="0"/>
              <a:t>BitBucket</a:t>
            </a:r>
            <a:r>
              <a:rPr lang="en-GB" baseline="0" dirty="0" smtClean="0"/>
              <a:t> or something similar, you can add a web hook so you code is deployed when someone commits. Or like I do use Octopus deploy to deploy after the build and tests have passed on the CI server.</a:t>
            </a:r>
          </a:p>
          <a:p>
            <a:endParaRPr lang="en-GB" baseline="0" dirty="0" smtClean="0"/>
          </a:p>
          <a:p>
            <a:r>
              <a:rPr lang="en-GB" baseline="0" dirty="0" smtClean="0"/>
              <a:t>But if you don’t have these tools or you application doesn't need them you can deploy directly from Visual Studio or via an FTP client.</a:t>
            </a:r>
          </a:p>
          <a:p>
            <a:endParaRPr lang="en-GB" baseline="0" dirty="0" smtClean="0"/>
          </a:p>
          <a:p>
            <a:r>
              <a:rPr lang="en-GB" baseline="0" dirty="0" smtClean="0"/>
              <a:t>For any console wizards in the room there is a suite of CLI tools and APIs you can use to deploy and configure your app via </a:t>
            </a:r>
            <a:r>
              <a:rPr lang="en-GB" baseline="0" dirty="0" err="1" smtClean="0"/>
              <a:t>powershell</a:t>
            </a:r>
            <a:r>
              <a:rPr lang="en-GB" baseline="0" dirty="0" smtClean="0"/>
              <a:t> or bash.</a:t>
            </a: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4</a:t>
            </a:fld>
            <a:endParaRPr lang="en-GB"/>
          </a:p>
        </p:txBody>
      </p:sp>
    </p:spTree>
    <p:extLst>
      <p:ext uri="{BB962C8B-B14F-4D97-AF65-F5344CB8AC3E}">
        <p14:creationId xmlns:p14="http://schemas.microsoft.com/office/powerpoint/2010/main" val="172970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your app has been deployed and</a:t>
            </a:r>
            <a:r>
              <a:rPr lang="en-GB" baseline="0" dirty="0" smtClean="0"/>
              <a:t> you login to the Azure portal, you can access your apps management blade.</a:t>
            </a:r>
          </a:p>
          <a:p>
            <a:r>
              <a:rPr lang="en-GB" baseline="0" dirty="0" smtClean="0"/>
              <a:t>This is a typical example of a management blade, this is actually the blade from our dev environment.</a:t>
            </a:r>
          </a:p>
          <a:p>
            <a:r>
              <a:rPr lang="en-GB" baseline="0" dirty="0" smtClean="0"/>
              <a:t>At the top there is a graph showing you all the requests coming in and any errors, thankfully there aren’t any.</a:t>
            </a:r>
          </a:p>
          <a:p>
            <a:endParaRPr lang="en-GB" baseline="0" dirty="0" smtClean="0"/>
          </a:p>
          <a:p>
            <a:r>
              <a:rPr lang="en-GB" baseline="0" dirty="0" smtClean="0"/>
              <a:t>Clicking the Settings icon will open up the Settings blade. Don’t worry I am not going through all of these.</a:t>
            </a:r>
          </a:p>
          <a:p>
            <a:endParaRPr lang="en-GB" baseline="0" dirty="0" smtClean="0"/>
          </a:p>
          <a:p>
            <a:r>
              <a:rPr lang="en-GB" baseline="0" dirty="0" smtClean="0"/>
              <a:t>But a few settings to point out.</a:t>
            </a:r>
          </a:p>
          <a:p>
            <a:pPr marL="171450" indent="-171450">
              <a:buFont typeface="Arial" panose="020B0604020202020204" pitchFamily="34" charset="0"/>
              <a:buChar char="•"/>
            </a:pPr>
            <a:r>
              <a:rPr lang="en-GB" baseline="0" dirty="0" smtClean="0"/>
              <a:t>Properties – is were you can find, URLs, FTP addresses and credentials, subscriptions IDs, etc.</a:t>
            </a:r>
          </a:p>
          <a:p>
            <a:pPr marL="171450" indent="-171450">
              <a:buFont typeface="Arial" panose="020B0604020202020204" pitchFamily="34" charset="0"/>
              <a:buChar char="•"/>
            </a:pPr>
            <a:r>
              <a:rPr lang="en-GB" baseline="0" dirty="0" smtClean="0"/>
              <a:t>Application Setting – Here you can select runtime versions of </a:t>
            </a:r>
            <a:r>
              <a:rPr lang="en-GB" baseline="0" dirty="0" err="1" smtClean="0"/>
              <a:t>.Net</a:t>
            </a:r>
            <a:r>
              <a:rPr lang="en-GB" baseline="0" dirty="0" smtClean="0"/>
              <a:t>, Java, PHP. You also override any connection strings and app settings you have.</a:t>
            </a:r>
          </a:p>
          <a:p>
            <a:pPr marL="171450" indent="-171450">
              <a:buFont typeface="Arial" panose="020B0604020202020204" pitchFamily="34" charset="0"/>
              <a:buChar char="•"/>
            </a:pPr>
            <a:r>
              <a:rPr lang="en-GB" baseline="0" dirty="0" smtClean="0"/>
              <a:t>You can change the size of the server instance in App Service Plan.</a:t>
            </a:r>
          </a:p>
          <a:p>
            <a:pPr marL="171450" indent="-171450">
              <a:buFont typeface="Arial" panose="020B0604020202020204" pitchFamily="34" charset="0"/>
              <a:buChar char="•"/>
            </a:pPr>
            <a:r>
              <a:rPr lang="en-GB" baseline="0" dirty="0" smtClean="0"/>
              <a:t>Scaling we will look at shortly.</a:t>
            </a:r>
          </a:p>
          <a:p>
            <a:pPr marL="171450" indent="-171450">
              <a:buFont typeface="Arial" panose="020B0604020202020204" pitchFamily="34" charset="0"/>
              <a:buChar char="•"/>
            </a:pPr>
            <a:r>
              <a:rPr lang="en-GB" baseline="0" dirty="0" smtClean="0"/>
              <a:t>Then we have a few options for deploying, this is were you can generate web hooks and set deployment credentials.</a:t>
            </a:r>
          </a:p>
          <a:p>
            <a:pPr marL="171450" indent="-171450">
              <a:buFont typeface="Arial" panose="020B0604020202020204" pitchFamily="34" charset="0"/>
              <a:buChar char="•"/>
            </a:pPr>
            <a:r>
              <a:rPr lang="en-GB" baseline="0" dirty="0" smtClean="0"/>
              <a:t>The next section is around routing. You can upload SSL certs, configure fail over and load balancing here.</a:t>
            </a:r>
          </a:p>
          <a:p>
            <a:pPr marL="171450" indent="-171450">
              <a:buFont typeface="Arial" panose="020B0604020202020204" pitchFamily="34" charset="0"/>
              <a:buChar char="•"/>
            </a:pPr>
            <a:r>
              <a:rPr lang="en-GB" baseline="0" dirty="0" smtClean="0"/>
              <a:t>The last two cover background tasks such as backups scheduled jobs and access to the management blade.</a:t>
            </a:r>
          </a:p>
        </p:txBody>
      </p:sp>
      <p:sp>
        <p:nvSpPr>
          <p:cNvPr id="4" name="Slide Number Placeholder 3"/>
          <p:cNvSpPr>
            <a:spLocks noGrp="1"/>
          </p:cNvSpPr>
          <p:nvPr>
            <p:ph type="sldNum" sz="quarter" idx="10"/>
          </p:nvPr>
        </p:nvSpPr>
        <p:spPr/>
        <p:txBody>
          <a:bodyPr/>
          <a:lstStyle/>
          <a:p>
            <a:fld id="{F9DCBFB8-3C0D-4265-9EBB-AF74934A7B39}" type="slidenum">
              <a:rPr lang="en-GB" smtClean="0"/>
              <a:t>5</a:t>
            </a:fld>
            <a:endParaRPr lang="en-GB"/>
          </a:p>
        </p:txBody>
      </p:sp>
    </p:spTree>
    <p:extLst>
      <p:ext uri="{BB962C8B-B14F-4D97-AF65-F5344CB8AC3E}">
        <p14:creationId xmlns:p14="http://schemas.microsoft.com/office/powerpoint/2010/main" val="255090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dirty="0" smtClean="0"/>
              <a:t>Scaling in the cloud is one of the biggest selling points</a:t>
            </a:r>
            <a:r>
              <a:rPr lang="en-GB" baseline="0" dirty="0" smtClean="0"/>
              <a:t> of cloud computing in my opinion. You can scale you app with on-</a:t>
            </a:r>
            <a:r>
              <a:rPr lang="en-GB" baseline="0" dirty="0" err="1" smtClean="0"/>
              <a:t>prem</a:t>
            </a:r>
            <a:r>
              <a:rPr lang="en-GB" baseline="0" dirty="0" smtClean="0"/>
              <a:t> servers, but you need the servers up front and if you get an unexpected spike in traffic your servers may not be able to handle it.</a:t>
            </a:r>
          </a:p>
          <a:p>
            <a:pPr marL="0" indent="0">
              <a:buFont typeface="Arial" panose="020B0604020202020204" pitchFamily="34" charset="0"/>
              <a:buNone/>
            </a:pPr>
            <a:r>
              <a:rPr lang="en-GB" baseline="0" dirty="0" smtClean="0"/>
              <a:t>When in the cloud you only pay for what you need, and you can keep scaling out.</a:t>
            </a:r>
            <a:endParaRPr lang="en-GB" dirty="0" smtClean="0"/>
          </a:p>
          <a:p>
            <a:endParaRPr lang="en-GB" dirty="0" smtClean="0"/>
          </a:p>
          <a:p>
            <a:r>
              <a:rPr lang="en-GB" dirty="0" smtClean="0"/>
              <a:t>If you app becomes hugely successful or you company starts to grow, you will want to consider scaling the web app.</a:t>
            </a:r>
          </a:p>
          <a:p>
            <a:r>
              <a:rPr lang="en-GB" dirty="0" smtClean="0"/>
              <a:t>There are 3 options</a:t>
            </a:r>
            <a:r>
              <a:rPr lang="en-GB" baseline="0" dirty="0" smtClean="0"/>
              <a:t> available to you,</a:t>
            </a:r>
          </a:p>
          <a:p>
            <a:pPr marL="171450" indent="-171450">
              <a:buFont typeface="Arial" panose="020B0604020202020204" pitchFamily="34" charset="0"/>
              <a:buChar char="•"/>
            </a:pPr>
            <a:r>
              <a:rPr lang="en-GB" baseline="0" dirty="0" smtClean="0"/>
              <a:t>On-Demand</a:t>
            </a:r>
          </a:p>
          <a:p>
            <a:pPr marL="171450" indent="-171450">
              <a:buFont typeface="Arial" panose="020B0604020202020204" pitchFamily="34" charset="0"/>
              <a:buChar char="•"/>
            </a:pPr>
            <a:r>
              <a:rPr lang="en-GB" baseline="0" dirty="0" smtClean="0"/>
              <a:t>CPU Usage</a:t>
            </a:r>
          </a:p>
          <a:p>
            <a:pPr marL="171450" indent="-171450">
              <a:buFont typeface="Arial" panose="020B0604020202020204" pitchFamily="34" charset="0"/>
              <a:buChar char="•"/>
            </a:pPr>
            <a:r>
              <a:rPr lang="en-GB" dirty="0" smtClean="0"/>
              <a:t>Rule Based Auto-Scale</a:t>
            </a:r>
          </a:p>
          <a:p>
            <a:pPr marL="171450" indent="-171450">
              <a:buFont typeface="Arial" panose="020B0604020202020204" pitchFamily="34" charset="0"/>
              <a:buChar char="•"/>
            </a:pPr>
            <a:endParaRPr lang="en-GB" dirty="0" smtClean="0"/>
          </a:p>
          <a:p>
            <a:pPr marL="0" indent="0">
              <a:buFont typeface="Arial" panose="020B0604020202020204" pitchFamily="34" charset="0"/>
              <a:buNone/>
            </a:pPr>
            <a:r>
              <a:rPr lang="en-GB" dirty="0" smtClean="0"/>
              <a:t>On-Demand – Simply</a:t>
            </a:r>
            <a:r>
              <a:rPr lang="en-GB" baseline="0" dirty="0" smtClean="0"/>
              <a:t> select how many instances you want. This is good when load increases slowly and predictably.</a:t>
            </a:r>
          </a:p>
          <a:p>
            <a:pPr marL="0" indent="0">
              <a:buFont typeface="Arial" panose="020B0604020202020204" pitchFamily="34" charset="0"/>
              <a:buNone/>
            </a:pPr>
            <a:endParaRPr lang="en-GB" baseline="0" dirty="0" smtClean="0"/>
          </a:p>
          <a:p>
            <a:pPr marL="0" indent="0">
              <a:buFont typeface="Arial" panose="020B0604020202020204" pitchFamily="34" charset="0"/>
              <a:buNone/>
            </a:pPr>
            <a:r>
              <a:rPr lang="en-GB" baseline="0" dirty="0" smtClean="0"/>
              <a:t>CPU Usage – The first of the auto scale options. This option tries to keep the average CPU load of the running server instances between the selected boundary. In this example the target CPU </a:t>
            </a:r>
            <a:r>
              <a:rPr lang="en-GB" baseline="0" dirty="0" err="1" smtClean="0"/>
              <a:t>uage</a:t>
            </a:r>
            <a:r>
              <a:rPr lang="en-GB" baseline="0" dirty="0" smtClean="0"/>
              <a:t> is somewhere between 40-70% and it will scale from 2 instances up to a max of 8.</a:t>
            </a: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6</a:t>
            </a:fld>
            <a:endParaRPr lang="en-GB"/>
          </a:p>
        </p:txBody>
      </p:sp>
    </p:spTree>
    <p:extLst>
      <p:ext uri="{BB962C8B-B14F-4D97-AF65-F5344CB8AC3E}">
        <p14:creationId xmlns:p14="http://schemas.microsoft.com/office/powerpoint/2010/main" val="894654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Advanced Rules</a:t>
            </a:r>
          </a:p>
          <a:p>
            <a:endParaRPr lang="en-GB" dirty="0" smtClean="0"/>
          </a:p>
          <a:p>
            <a:r>
              <a:rPr lang="en-GB" dirty="0" smtClean="0"/>
              <a:t>This is the second auto scale option available on Azure. And is more configurable than</a:t>
            </a:r>
            <a:r>
              <a:rPr lang="en-GB" baseline="0" dirty="0" smtClean="0"/>
              <a:t> CPU Usage.</a:t>
            </a:r>
          </a:p>
          <a:p>
            <a:r>
              <a:rPr lang="en-GB" baseline="0" dirty="0" smtClean="0"/>
              <a:t>For example imagine your app is a high volume stock trading site, during business hours you will receive high load, but out side of those hours there will be relatively no traffic.</a:t>
            </a:r>
          </a:p>
          <a:p>
            <a:r>
              <a:rPr lang="en-GB" baseline="0" dirty="0" smtClean="0"/>
              <a:t>Or if you are social media app and some pointless celeb posts something ridicules. There will be an expected spike in traffic.</a:t>
            </a:r>
          </a:p>
          <a:p>
            <a:endParaRPr lang="en-GB" baseline="0" dirty="0" smtClean="0"/>
          </a:p>
          <a:p>
            <a:r>
              <a:rPr lang="en-GB" baseline="0" dirty="0" smtClean="0"/>
              <a:t>With the Schedule and Performance Rules you can setup profiles that will monitor specific metrics, over a defined period of time then increase or decrease the number of server instances.</a:t>
            </a:r>
          </a:p>
          <a:p>
            <a:r>
              <a:rPr lang="en-GB" baseline="0" dirty="0" smtClean="0"/>
              <a:t>Some of the metrics you can monitor are CPU usage, memory usage, ingress and egress and even message queue length.</a:t>
            </a:r>
          </a:p>
          <a:p>
            <a:endParaRPr lang="en-GB" baseline="0" dirty="0" smtClean="0"/>
          </a:p>
          <a:p>
            <a:r>
              <a:rPr lang="en-GB" baseline="0" dirty="0" smtClean="0"/>
              <a:t>In this example there are three profiles, </a:t>
            </a:r>
          </a:p>
          <a:p>
            <a:pPr marL="171450" indent="-171450">
              <a:buFont typeface="Arial" panose="020B0604020202020204" pitchFamily="34" charset="0"/>
              <a:buChar char="•"/>
            </a:pPr>
            <a:r>
              <a:rPr lang="en-GB" baseline="0" dirty="0" smtClean="0"/>
              <a:t>Week Day, triggers Mon – Fri after 09:00</a:t>
            </a:r>
          </a:p>
          <a:p>
            <a:pPr marL="171450" indent="-171450">
              <a:buFont typeface="Arial" panose="020B0604020202020204" pitchFamily="34" charset="0"/>
              <a:buChar char="•"/>
            </a:pPr>
            <a:r>
              <a:rPr lang="en-GB" baseline="0" dirty="0" smtClean="0"/>
              <a:t>Week Night</a:t>
            </a:r>
            <a:r>
              <a:rPr lang="en-GB" baseline="0" dirty="0" smtClean="0"/>
              <a:t>, triggers Mon – Fri after 18:00</a:t>
            </a:r>
            <a:endParaRPr lang="en-GB" baseline="0" dirty="0" smtClean="0"/>
          </a:p>
          <a:p>
            <a:pPr marL="171450" indent="-171450">
              <a:buFont typeface="Arial" panose="020B0604020202020204" pitchFamily="34" charset="0"/>
              <a:buChar char="•"/>
            </a:pPr>
            <a:r>
              <a:rPr lang="en-GB" baseline="0" dirty="0" smtClean="0"/>
              <a:t>Weekend</a:t>
            </a:r>
            <a:r>
              <a:rPr lang="en-GB" baseline="0" dirty="0" smtClean="0"/>
              <a:t>, triggers Sat – Sun after 01:00</a:t>
            </a:r>
            <a:endParaRPr lang="en-GB" baseline="0" dirty="0" smtClean="0"/>
          </a:p>
          <a:p>
            <a:endParaRPr lang="en-GB" baseline="0" dirty="0" smtClean="0"/>
          </a:p>
          <a:p>
            <a:r>
              <a:rPr lang="en-GB" baseline="0" dirty="0" smtClean="0"/>
              <a:t>When the Week Day profile is active, Azure will increment the server instance count by 1, to a max of 8 when the average CPU usage is above 85% for 5 </a:t>
            </a:r>
            <a:r>
              <a:rPr lang="en-GB" baseline="0" dirty="0" err="1" smtClean="0"/>
              <a:t>mins</a:t>
            </a:r>
            <a:r>
              <a:rPr lang="en-GB" baseline="0" dirty="0" smtClean="0"/>
              <a:t>. Then remove an instance when the CPU load is less than 65% for 5 </a:t>
            </a:r>
            <a:r>
              <a:rPr lang="en-GB" baseline="0" dirty="0" err="1" smtClean="0"/>
              <a:t>mins</a:t>
            </a:r>
            <a:r>
              <a:rPr lang="en-GB" baseline="0" dirty="0" smtClean="0"/>
              <a:t>. </a:t>
            </a:r>
          </a:p>
          <a:p>
            <a:r>
              <a:rPr lang="en-GB" baseline="0" dirty="0" smtClean="0"/>
              <a:t>When the Week Night profile is active, Azure</a:t>
            </a:r>
            <a:r>
              <a:rPr lang="en-GB" baseline="0" dirty="0" smtClean="0"/>
              <a:t> will only add up to 5 servers when the CPU load is at 95% for 10mins, and remove a server at 75%. </a:t>
            </a:r>
          </a:p>
          <a:p>
            <a:r>
              <a:rPr lang="en-GB" baseline="0" dirty="0" smtClean="0"/>
              <a:t>Over the weekend Azure will go to a max of 3 server when the CPU load is at 95% or more for half an hour and decreasing the server count at 75% for 30 </a:t>
            </a:r>
            <a:r>
              <a:rPr lang="en-GB" baseline="0" dirty="0" err="1" smtClean="0"/>
              <a:t>mins</a:t>
            </a:r>
            <a:r>
              <a:rPr lang="en-GB" baseline="0" dirty="0" smtClean="0"/>
              <a:t>.</a:t>
            </a:r>
          </a:p>
          <a:p>
            <a:endParaRPr lang="en-GB" baseline="0" dirty="0" smtClean="0"/>
          </a:p>
          <a:p>
            <a:r>
              <a:rPr lang="en-GB" baseline="0" dirty="0" smtClean="0"/>
              <a:t>Any Questions on Web Apps?</a:t>
            </a:r>
          </a:p>
          <a:p>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7</a:t>
            </a:fld>
            <a:endParaRPr lang="en-GB"/>
          </a:p>
        </p:txBody>
      </p:sp>
    </p:spTree>
    <p:extLst>
      <p:ext uri="{BB962C8B-B14F-4D97-AF65-F5344CB8AC3E}">
        <p14:creationId xmlns:p14="http://schemas.microsoft.com/office/powerpoint/2010/main" val="1859648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a:buFont typeface="Arial" panose="020B0604020202020204" pitchFamily="34" charset="0"/>
              <a:buNone/>
            </a:pPr>
            <a:r>
              <a:rPr lang="en-GB" dirty="0" smtClean="0"/>
              <a:t>Web Roles are Web Apps on steroids.</a:t>
            </a:r>
          </a:p>
          <a:p>
            <a:pPr marL="0" lvl="0" indent="0" algn="l">
              <a:buFont typeface="Arial" panose="020B0604020202020204" pitchFamily="34" charset="0"/>
              <a:buNone/>
            </a:pPr>
            <a:endParaRPr lang="en-GB" dirty="0" smtClean="0"/>
          </a:p>
          <a:p>
            <a:pPr marL="0" lvl="0" indent="0" algn="l">
              <a:buFont typeface="Arial" panose="020B0604020202020204" pitchFamily="34" charset="0"/>
              <a:buNone/>
            </a:pPr>
            <a:r>
              <a:rPr lang="en-GB" dirty="0" smtClean="0"/>
              <a:t>Web Roles part of the Cloud Service feature on Azure and like Web</a:t>
            </a:r>
            <a:r>
              <a:rPr lang="en-GB" baseline="0" dirty="0" smtClean="0"/>
              <a:t> Apps can be used to host a website or web application in IIS.</a:t>
            </a:r>
          </a:p>
          <a:p>
            <a:pPr marL="0" lvl="0" indent="0" algn="l">
              <a:buFont typeface="Arial" panose="020B0604020202020204" pitchFamily="34" charset="0"/>
              <a:buNone/>
            </a:pPr>
            <a:endParaRPr lang="en-GB" baseline="0" dirty="0" smtClean="0"/>
          </a:p>
          <a:p>
            <a:pPr marL="0" lvl="0" indent="0" algn="l">
              <a:buFont typeface="Arial" panose="020B0604020202020204" pitchFamily="34" charset="0"/>
              <a:buNone/>
            </a:pPr>
            <a:endParaRPr lang="en-GB" dirty="0" smtClean="0"/>
          </a:p>
        </p:txBody>
      </p:sp>
      <p:sp>
        <p:nvSpPr>
          <p:cNvPr id="4" name="Slide Number Placeholder 3"/>
          <p:cNvSpPr>
            <a:spLocks noGrp="1"/>
          </p:cNvSpPr>
          <p:nvPr>
            <p:ph type="sldNum" sz="quarter" idx="10"/>
          </p:nvPr>
        </p:nvSpPr>
        <p:spPr/>
        <p:txBody>
          <a:bodyPr/>
          <a:lstStyle/>
          <a:p>
            <a:fld id="{F9DCBFB8-3C0D-4265-9EBB-AF74934A7B39}" type="slidenum">
              <a:rPr lang="en-GB" smtClean="0"/>
              <a:t>8</a:t>
            </a:fld>
            <a:endParaRPr lang="en-GB"/>
          </a:p>
        </p:txBody>
      </p:sp>
    </p:spTree>
    <p:extLst>
      <p:ext uri="{BB962C8B-B14F-4D97-AF65-F5344CB8AC3E}">
        <p14:creationId xmlns:p14="http://schemas.microsoft.com/office/powerpoint/2010/main" val="19112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setup of a Web Role is different to a conventional </a:t>
            </a:r>
            <a:r>
              <a:rPr lang="en-GB" dirty="0" err="1" smtClean="0"/>
              <a:t>.Net</a:t>
            </a:r>
            <a:r>
              <a:rPr lang="en-GB" dirty="0" smtClean="0"/>
              <a:t> MVC application.</a:t>
            </a:r>
          </a:p>
          <a:p>
            <a:endParaRPr lang="en-GB" dirty="0" smtClean="0"/>
          </a:p>
          <a:p>
            <a:pPr marL="228600" indent="-228600">
              <a:buFont typeface="+mj-lt"/>
              <a:buAutoNum type="arabicPeriod"/>
            </a:pPr>
            <a:r>
              <a:rPr lang="en-GB" dirty="0" smtClean="0"/>
              <a:t>In</a:t>
            </a:r>
            <a:r>
              <a:rPr lang="en-GB" baseline="0" dirty="0" smtClean="0"/>
              <a:t> VS Create a new project, and select the Azure Cloud Service project type.</a:t>
            </a:r>
          </a:p>
          <a:p>
            <a:pPr marL="228600" indent="-228600">
              <a:buFont typeface="+mj-lt"/>
              <a:buAutoNum type="arabicPeriod"/>
            </a:pPr>
            <a:r>
              <a:rPr lang="en-GB" baseline="0" dirty="0" smtClean="0"/>
              <a:t>In the Cloud Service window, select the </a:t>
            </a:r>
            <a:r>
              <a:rPr lang="en-GB" baseline="0" dirty="0" err="1" smtClean="0"/>
              <a:t>ASP.Net</a:t>
            </a:r>
            <a:r>
              <a:rPr lang="en-GB" baseline="0" dirty="0" smtClean="0"/>
              <a:t> Web Role option and click the little right arrow. You can then edit the name of the service if you wish.</a:t>
            </a:r>
          </a:p>
          <a:p>
            <a:pPr marL="228600" indent="-228600">
              <a:buFont typeface="+mj-lt"/>
              <a:buAutoNum type="arabicPeriod"/>
            </a:pPr>
            <a:r>
              <a:rPr lang="en-GB" baseline="0" dirty="0" smtClean="0"/>
              <a:t>This next window should be familiar. I have just selected a MVC project.</a:t>
            </a:r>
          </a:p>
          <a:p>
            <a:pPr marL="0" indent="0">
              <a:buFont typeface="+mj-lt"/>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Visual Studio adds 2 project to the solution, the MVC project and the Service Configuration project.</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service Configuration project is the starting point for the web role, this project contains all the app setting for the web role and also the instance configuration. Which I will touch on shortly.</a:t>
            </a:r>
          </a:p>
          <a:p>
            <a:pPr marL="0" marR="0" indent="0" algn="l" defTabSz="914400" rtl="0" eaLnBrk="1" fontAlgn="auto" latinLnBrk="0" hangingPunct="1">
              <a:lnSpc>
                <a:spcPct val="100000"/>
              </a:lnSpc>
              <a:spcBef>
                <a:spcPts val="0"/>
              </a:spcBef>
              <a:spcAft>
                <a:spcPts val="0"/>
              </a:spcAft>
              <a:buClrTx/>
              <a:buSzTx/>
              <a:buFont typeface="+mj-lt"/>
              <a:buNone/>
              <a:tabLst/>
              <a:defRPr/>
            </a:pPr>
            <a:r>
              <a:rPr lang="en-GB" baseline="0" dirty="0" smtClean="0"/>
              <a:t>The MVC project is a normal MVC project with one difference. The </a:t>
            </a:r>
            <a:r>
              <a:rPr lang="en-GB" baseline="0" dirty="0" err="1" smtClean="0"/>
              <a:t>WebRole.cs</a:t>
            </a:r>
            <a:r>
              <a:rPr lang="en-GB" baseline="0" dirty="0" smtClean="0"/>
              <a:t> class.</a:t>
            </a:r>
            <a:endParaRPr lang="en-GB" baseline="0" dirty="0" smtClean="0"/>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F9DCBFB8-3C0D-4265-9EBB-AF74934A7B39}" type="slidenum">
              <a:rPr lang="en-GB" smtClean="0"/>
              <a:t>9</a:t>
            </a:fld>
            <a:endParaRPr lang="en-GB"/>
          </a:p>
        </p:txBody>
      </p:sp>
    </p:spTree>
    <p:extLst>
      <p:ext uri="{BB962C8B-B14F-4D97-AF65-F5344CB8AC3E}">
        <p14:creationId xmlns:p14="http://schemas.microsoft.com/office/powerpoint/2010/main" val="157607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647420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84652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1865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3" name="TextBox 2"/>
          <p:cNvSpPr txBox="1"/>
          <p:nvPr userDrawn="1"/>
        </p:nvSpPr>
        <p:spPr>
          <a:xfrm>
            <a:off x="0" y="259106"/>
            <a:ext cx="9144000" cy="1569660"/>
          </a:xfrm>
          <a:prstGeom prst="rect">
            <a:avLst/>
          </a:prstGeom>
          <a:blipFill dpi="0" rotWithShape="1">
            <a:blip r:embed="rId2"/>
            <a:srcRect/>
            <a:tile tx="0" ty="0" sx="100000" sy="100000" flip="none" algn="tl"/>
          </a:blipFill>
          <a:ln w="47625" cmpd="dbl">
            <a:noFill/>
          </a:ln>
          <a:effectLst/>
        </p:spPr>
        <p:txBody>
          <a:bodyPr wrap="square" rtlCol="0" anchor="ctr">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Azure: The Good Parts</a:t>
            </a:r>
          </a:p>
          <a:p>
            <a:pPr algn="ctr"/>
            <a:r>
              <a:rPr lang="en-GB" sz="4800" b="1" cap="all" dirty="0" err="1" smtClean="0">
                <a:solidFill>
                  <a:schemeClr val="bg1"/>
                </a:solidFill>
                <a:effectLst>
                  <a:outerShdw dist="38100" algn="tl">
                    <a:srgbClr val="000000">
                      <a:alpha val="10000"/>
                    </a:srgbClr>
                  </a:outerShdw>
                </a:effectLst>
                <a:latin typeface="News Cycle" panose="02000503000000000000" pitchFamily="2" charset="2"/>
              </a:rPr>
              <a:t>WebApps</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sp>
        <p:nvSpPr>
          <p:cNvPr id="4" name="TextBox 3"/>
          <p:cNvSpPr txBox="1"/>
          <p:nvPr userDrawn="1"/>
        </p:nvSpPr>
        <p:spPr>
          <a:xfrm>
            <a:off x="0" y="1861152"/>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8817" y="2877630"/>
            <a:ext cx="2141909" cy="2141909"/>
          </a:xfrm>
          <a:prstGeom prst="rect">
            <a:avLst/>
          </a:prstGeom>
        </p:spPr>
      </p:pic>
      <p:sp>
        <p:nvSpPr>
          <p:cNvPr id="6" name="TextBox 5"/>
          <p:cNvSpPr txBox="1"/>
          <p:nvPr userDrawn="1"/>
        </p:nvSpPr>
        <p:spPr>
          <a:xfrm>
            <a:off x="0" y="5151320"/>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spTree>
    <p:extLst>
      <p:ext uri="{BB962C8B-B14F-4D97-AF65-F5344CB8AC3E}">
        <p14:creationId xmlns:p14="http://schemas.microsoft.com/office/powerpoint/2010/main" val="2329328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sp>
        <p:nvSpPr>
          <p:cNvPr id="3" name="TextBox 2"/>
          <p:cNvSpPr txBox="1"/>
          <p:nvPr userDrawn="1"/>
        </p:nvSpPr>
        <p:spPr>
          <a:xfrm>
            <a:off x="0" y="126000"/>
            <a:ext cx="9144000" cy="830997"/>
          </a:xfrm>
          <a:prstGeom prst="rect">
            <a:avLst/>
          </a:prstGeom>
          <a:blipFill dpi="0" rotWithShape="1">
            <a:blip r:embed="rId2"/>
            <a:srcRect/>
            <a:tile tx="0" ty="0" sx="100000" sy="100000" flip="none" algn="tl"/>
          </a:blipFill>
          <a:ln w="47625" cmpd="dbl">
            <a:noFill/>
          </a:ln>
          <a:effectLst/>
        </p:spPr>
        <p:txBody>
          <a:bodyPr wrap="square" rtlCol="0" anchor="ctr" anchorCtr="1">
            <a:spAutoFit/>
          </a:bodyPr>
          <a:lstStyle/>
          <a:p>
            <a:pPr algn="ctr"/>
            <a:r>
              <a:rPr lang="en-GB" sz="4800" b="1" cap="all" dirty="0" smtClean="0">
                <a:solidFill>
                  <a:schemeClr val="bg1"/>
                </a:solidFill>
                <a:effectLst>
                  <a:outerShdw dist="38100" algn="tl">
                    <a:srgbClr val="000000">
                      <a:alpha val="10000"/>
                    </a:srgbClr>
                  </a:outerShdw>
                </a:effectLst>
                <a:latin typeface="News Cycle" panose="02000503000000000000" pitchFamily="2" charset="2"/>
              </a:rPr>
              <a:t>Thank you for listening</a:t>
            </a:r>
            <a:endParaRPr lang="en-GB" sz="4800" b="1" cap="all" dirty="0">
              <a:solidFill>
                <a:schemeClr val="bg1"/>
              </a:solidFill>
              <a:effectLst>
                <a:outerShdw dist="38100" algn="tl">
                  <a:srgbClr val="000000">
                    <a:alpha val="10000"/>
                  </a:srgbClr>
                </a:outerShdw>
              </a:effectLst>
              <a:latin typeface="News Cycle" panose="02000503000000000000" pitchFamily="2" charset="2"/>
            </a:endParaRPr>
          </a:p>
        </p:txBody>
      </p:sp>
      <p:grpSp>
        <p:nvGrpSpPr>
          <p:cNvPr id="2" name="Group 1"/>
          <p:cNvGrpSpPr/>
          <p:nvPr userDrawn="1"/>
        </p:nvGrpSpPr>
        <p:grpSpPr>
          <a:xfrm>
            <a:off x="0" y="1484784"/>
            <a:ext cx="9144000" cy="4767496"/>
            <a:chOff x="-38945" y="1548426"/>
            <a:chExt cx="9144000" cy="4767496"/>
          </a:xfrm>
        </p:grpSpPr>
        <p:sp>
          <p:nvSpPr>
            <p:cNvPr id="4" name="TextBox 3"/>
            <p:cNvSpPr txBox="1"/>
            <p:nvPr userDrawn="1"/>
          </p:nvSpPr>
          <p:spPr>
            <a:xfrm>
              <a:off x="-38945" y="1548426"/>
              <a:ext cx="9144000" cy="861774"/>
            </a:xfrm>
            <a:prstGeom prst="rect">
              <a:avLst/>
            </a:prstGeom>
            <a:noFill/>
          </p:spPr>
          <p:txBody>
            <a:bodyPr wrap="square" rtlCol="0" anchor="ctr">
              <a:spAutoFit/>
            </a:bodyPr>
            <a:lstStyle/>
            <a:p>
              <a:pPr algn="ctr"/>
              <a:r>
                <a:rPr lang="en-GB" sz="2000" dirty="0" smtClean="0">
                  <a:solidFill>
                    <a:srgbClr val="737373"/>
                  </a:solidFill>
                  <a:latin typeface="News Cycle" panose="02000503000000000000" pitchFamily="2" charset="2"/>
                </a:rPr>
                <a:t>Presented By</a:t>
              </a:r>
            </a:p>
            <a:p>
              <a:pPr algn="ctr"/>
              <a:r>
                <a:rPr lang="en-GB" sz="3000" cap="all" dirty="0" smtClean="0">
                  <a:solidFill>
                    <a:srgbClr val="737373"/>
                  </a:solidFill>
                  <a:latin typeface="News Cycle" panose="02000503000000000000" pitchFamily="2" charset="2"/>
                </a:rPr>
                <a:t>Richard </a:t>
              </a:r>
              <a:r>
                <a:rPr lang="en-GB" sz="3000" cap="all" dirty="0" smtClean="0">
                  <a:solidFill>
                    <a:srgbClr val="CB623C"/>
                  </a:solidFill>
                  <a:latin typeface="News Cycle" panose="02000503000000000000" pitchFamily="2" charset="2"/>
                </a:rPr>
                <a:t>Tasker</a:t>
              </a:r>
              <a:endParaRPr lang="en-GB" sz="3000" cap="all" dirty="0">
                <a:solidFill>
                  <a:srgbClr val="CB623C"/>
                </a:solidFill>
                <a:latin typeface="News Cycle" panose="02000503000000000000" pitchFamily="2" charset="2"/>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19872" y="2564904"/>
              <a:ext cx="2141909" cy="2141909"/>
            </a:xfrm>
            <a:prstGeom prst="rect">
              <a:avLst/>
            </a:prstGeom>
          </p:spPr>
        </p:pic>
        <p:sp>
          <p:nvSpPr>
            <p:cNvPr id="6" name="TextBox 5"/>
            <p:cNvSpPr txBox="1"/>
            <p:nvPr userDrawn="1"/>
          </p:nvSpPr>
          <p:spPr>
            <a:xfrm>
              <a:off x="-38945" y="4838594"/>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a:t>
              </a:r>
              <a:r>
                <a:rPr lang="en-GB" sz="2000" dirty="0" smtClean="0">
                  <a:solidFill>
                    <a:srgbClr val="737373"/>
                  </a:solidFill>
                  <a:latin typeface="Georgia" panose="02040502050405020303" pitchFamily="18" charset="0"/>
                </a:rPr>
                <a:t>witter: </a:t>
              </a:r>
              <a:r>
                <a:rPr lang="en-GB" sz="2000" dirty="0" smtClean="0">
                  <a:solidFill>
                    <a:srgbClr val="CB623C"/>
                  </a:solidFill>
                  <a:latin typeface="News Cycle" panose="02000503000000000000" pitchFamily="2" charset="2"/>
                </a:rPr>
                <a:t>@</a:t>
              </a:r>
              <a:r>
                <a:rPr lang="en-GB" sz="2000" dirty="0" err="1" smtClean="0">
                  <a:solidFill>
                    <a:srgbClr val="CB623C"/>
                  </a:solidFill>
                  <a:latin typeface="News Cycle" panose="02000503000000000000" pitchFamily="2" charset="2"/>
                </a:rPr>
                <a:t>ritasker</a:t>
              </a:r>
              <a:endParaRPr lang="en-GB" sz="2000" dirty="0" smtClean="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a:t>
              </a:r>
              <a:r>
                <a:rPr lang="en-GB" sz="2000" dirty="0" smtClean="0">
                  <a:solidFill>
                    <a:srgbClr val="737373"/>
                  </a:solidFill>
                  <a:latin typeface="Georgia" panose="02040502050405020303" pitchFamily="18" charset="0"/>
                </a:rPr>
                <a:t>mail: </a:t>
              </a:r>
              <a:r>
                <a:rPr lang="en-GB" sz="2000" dirty="0" smtClean="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log: </a:t>
              </a:r>
              <a:r>
                <a:rPr lang="en-GB" sz="2000" dirty="0" smtClean="0">
                  <a:solidFill>
                    <a:srgbClr val="CB623C"/>
                  </a:solidFill>
                  <a:latin typeface="News Cycle" panose="02000503000000000000" pitchFamily="2" charset="2"/>
                </a:rPr>
                <a:t>richardtasker.co.uk</a:t>
              </a:r>
              <a:endParaRPr lang="en-GB" sz="2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8963681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062744" y="2649813"/>
            <a:ext cx="3630613" cy="2663825"/>
          </a:xfrm>
          <a:prstGeom prst="rect">
            <a:avLst/>
          </a:prstGeom>
        </p:spPr>
        <p:txBody>
          <a:bodyPr/>
          <a:lstStyle/>
          <a:p>
            <a:endParaRPr lang="en-GB"/>
          </a:p>
        </p:txBody>
      </p:sp>
      <p:sp>
        <p:nvSpPr>
          <p:cNvPr id="10" name="Text Placeholder 9"/>
          <p:cNvSpPr>
            <a:spLocks noGrp="1"/>
          </p:cNvSpPr>
          <p:nvPr>
            <p:ph type="body" sz="quarter" idx="11"/>
          </p:nvPr>
        </p:nvSpPr>
        <p:spPr>
          <a:xfrm>
            <a:off x="198162" y="2649813"/>
            <a:ext cx="4294325" cy="2663825"/>
          </a:xfrm>
          <a:prstGeom prst="rect">
            <a:avLst/>
          </a:prstGeom>
        </p:spPr>
        <p:txBody>
          <a:bodyPr/>
          <a:lstStyle>
            <a:lvl1pPr>
              <a:defRPr sz="3000" cap="all" baseline="0">
                <a:solidFill>
                  <a:srgbClr val="737373"/>
                </a:solidFill>
                <a:latin typeface="News Cycle" panose="02000503000000000000" pitchFamily="2" charset="2"/>
              </a:defRPr>
            </a:lvl1pPr>
            <a:lvl2pPr>
              <a:defRPr>
                <a:solidFill>
                  <a:srgbClr val="737373"/>
                </a:solidFill>
                <a:latin typeface="Georgia" panose="02040502050405020303" pitchFamily="18" charset="0"/>
              </a:defRPr>
            </a:lvl2pPr>
            <a:lvl3pPr>
              <a:defRPr>
                <a:solidFill>
                  <a:srgbClr val="737373"/>
                </a:solidFill>
                <a:latin typeface="Georgia" panose="02040502050405020303" pitchFamily="18" charset="0"/>
              </a:defRPr>
            </a:lvl3pPr>
            <a:lvl4pPr>
              <a:defRPr>
                <a:solidFill>
                  <a:srgbClr val="737373"/>
                </a:solidFill>
                <a:latin typeface="Georgia" panose="02040502050405020303" pitchFamily="18" charset="0"/>
              </a:defRPr>
            </a:lvl4pPr>
            <a:lvl5pPr>
              <a:defRPr>
                <a:solidFill>
                  <a:srgbClr val="737373"/>
                </a:solidFill>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p:nvPr>
        </p:nvSpPr>
        <p:spPr>
          <a:xfrm>
            <a:off x="0" y="127458"/>
            <a:ext cx="9143999" cy="1325563"/>
          </a:xfrm>
          <a:prstGeom prst="rect">
            <a:avLst/>
          </a:prstGeom>
          <a:blipFill dpi="0" rotWithShape="1">
            <a:blip r:embed="rId2"/>
            <a:srcRect/>
            <a:tile tx="0" ty="0" sx="100000" sy="100000" flip="none" algn="tl"/>
          </a:blipFill>
        </p:spPr>
        <p:txBody>
          <a:bodyPr anchor="t"/>
          <a:lstStyle>
            <a:lvl1pPr algn="ctr">
              <a:defRPr sz="4800" cap="all" baseline="0">
                <a:solidFill>
                  <a:schemeClr val="bg1"/>
                </a:solidFill>
                <a:effectLst>
                  <a:outerShdw dist="38100" algn="ctr" rotWithShape="0">
                    <a:srgbClr val="000000">
                      <a:alpha val="10000"/>
                    </a:srgbClr>
                  </a:outerShdw>
                </a:effectLst>
                <a:latin typeface="News Cycle" panose="02000503000000000000" pitchFamily="2" charset="2"/>
              </a:defRPr>
            </a:lvl1pPr>
          </a:lstStyle>
          <a:p>
            <a:r>
              <a:rPr lang="en-US" dirty="0" smtClean="0"/>
              <a:t>Click to edit Master title style</a:t>
            </a:r>
            <a:endParaRPr lang="en-GB" dirty="0"/>
          </a:p>
        </p:txBody>
      </p:sp>
    </p:spTree>
    <p:extLst>
      <p:ext uri="{BB962C8B-B14F-4D97-AF65-F5344CB8AC3E}">
        <p14:creationId xmlns:p14="http://schemas.microsoft.com/office/powerpoint/2010/main" val="16872009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04FFFD-6AAA-4290-B9C8-6140E8302CD5}"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01788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04FFFD-6AAA-4290-B9C8-6140E8302CD5}"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26591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04FFFD-6AAA-4290-B9C8-6140E8302CD5}" type="datetimeFigureOut">
              <a:rPr lang="en-GB" smtClean="0"/>
              <a:t>20/09/2015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54920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04FFFD-6AAA-4290-B9C8-6140E8302CD5}" type="datetimeFigureOut">
              <a:rPr lang="en-GB" smtClean="0"/>
              <a:t>20/09/2015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77240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4FFFD-6AAA-4290-B9C8-6140E8302CD5}" type="datetimeFigureOut">
              <a:rPr lang="en-GB" smtClean="0"/>
              <a:t>20/09/2015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37742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4FFFD-6AAA-4290-B9C8-6140E8302CD5}" type="datetimeFigureOut">
              <a:rPr lang="en-GB" smtClean="0"/>
              <a:t>20/09/2015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93054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1386535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04FFFD-6AAA-4290-B9C8-6140E8302CD5}" type="datetimeFigureOut">
              <a:rPr lang="en-GB" smtClean="0"/>
              <a:t>20/09/2015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CAF978-0802-493B-8F98-755CF921EC99}" type="slidenum">
              <a:rPr lang="en-GB" smtClean="0"/>
              <a:t>‹#›</a:t>
            </a:fld>
            <a:endParaRPr lang="en-GB"/>
          </a:p>
        </p:txBody>
      </p:sp>
    </p:spTree>
    <p:extLst>
      <p:ext uri="{BB962C8B-B14F-4D97-AF65-F5344CB8AC3E}">
        <p14:creationId xmlns:p14="http://schemas.microsoft.com/office/powerpoint/2010/main" val="34094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4FFFD-6AAA-4290-B9C8-6140E8302CD5}" type="datetimeFigureOut">
              <a:rPr lang="en-GB" smtClean="0"/>
              <a:t>20/09/2015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AF978-0802-493B-8F98-755CF921EC99}" type="slidenum">
              <a:rPr lang="en-GB" smtClean="0"/>
              <a:t>‹#›</a:t>
            </a:fld>
            <a:endParaRPr lang="en-GB"/>
          </a:p>
        </p:txBody>
      </p:sp>
    </p:spTree>
    <p:extLst>
      <p:ext uri="{BB962C8B-B14F-4D97-AF65-F5344CB8AC3E}">
        <p14:creationId xmlns:p14="http://schemas.microsoft.com/office/powerpoint/2010/main" val="134905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329371"/>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5"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www.troyhunt.com/2013/12/working-with-154-million-records-on.html" TargetMode="Externa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hyperlink" Target="https://azure.microsoft.com/en-gb/documentation/articles/service-bus-azure-and-service-bus-queues-compared-contrast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4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tif"/><Relationship Id="rId3" Type="http://schemas.openxmlformats.org/officeDocument/2006/relationships/notesSlide" Target="../notesSlides/notesSlide4.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slideLayout" Target="../slideLayouts/slideLayout14.xml"/><Relationship Id="rId16" Type="http://schemas.openxmlformats.org/officeDocument/2006/relationships/image" Target="../media/image23.png"/><Relationship Id="rId1" Type="http://schemas.openxmlformats.org/officeDocument/2006/relationships/vmlDrawing" Target="../drawings/vmlDrawing1.v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214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19672" y="1124744"/>
            <a:ext cx="5904654" cy="5567664"/>
          </a:xfrm>
          <a:prstGeom prst="rect">
            <a:avLst/>
          </a:prstGeom>
        </p:spPr>
      </p:pic>
      <p:sp>
        <p:nvSpPr>
          <p:cNvPr id="7" name="Title 3"/>
          <p:cNvSpPr>
            <a:spLocks noGrp="1"/>
          </p:cNvSpPr>
          <p:nvPr>
            <p:ph type="title"/>
          </p:nvPr>
        </p:nvSpPr>
        <p:spPr>
          <a:xfrm>
            <a:off x="0" y="122025"/>
            <a:ext cx="9143999" cy="765081"/>
          </a:xfrm>
        </p:spPr>
        <p:txBody>
          <a:bodyPr anchor="ctr" anchorCtr="1">
            <a:spAutoFit/>
          </a:bodyPr>
          <a:lstStyle/>
          <a:p>
            <a:r>
              <a:rPr lang="en-GB" dirty="0" smtClean="0"/>
              <a:t>Web Role Entry Point</a:t>
            </a:r>
            <a:endParaRPr lang="en-GB" dirty="0"/>
          </a:p>
        </p:txBody>
      </p:sp>
    </p:spTree>
    <p:extLst>
      <p:ext uri="{BB962C8B-B14F-4D97-AF65-F5344CB8AC3E}">
        <p14:creationId xmlns:p14="http://schemas.microsoft.com/office/powerpoint/2010/main" val="3038202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0" y="122025"/>
            <a:ext cx="9143999" cy="765081"/>
          </a:xfrm>
        </p:spPr>
        <p:txBody>
          <a:bodyPr anchor="ctr" anchorCtr="1">
            <a:spAutoFit/>
          </a:bodyPr>
          <a:lstStyle/>
          <a:p>
            <a:r>
              <a:rPr lang="en-GB" dirty="0" smtClean="0"/>
              <a:t>Configuration</a:t>
            </a:r>
            <a:endParaRPr lang="en-GB" dirty="0"/>
          </a:p>
        </p:txBody>
      </p:sp>
      <p:pic>
        <p:nvPicPr>
          <p:cNvPr id="6" name="Picture 5"/>
          <p:cNvPicPr>
            <a:picLocks noChangeAspect="1"/>
          </p:cNvPicPr>
          <p:nvPr/>
        </p:nvPicPr>
        <p:blipFill>
          <a:blip r:embed="rId3"/>
          <a:stretch>
            <a:fillRect/>
          </a:stretch>
        </p:blipFill>
        <p:spPr>
          <a:xfrm>
            <a:off x="286569" y="1556792"/>
            <a:ext cx="8570860" cy="4554488"/>
          </a:xfrm>
          <a:prstGeom prst="rect">
            <a:avLst/>
          </a:prstGeom>
        </p:spPr>
      </p:pic>
    </p:spTree>
    <p:extLst>
      <p:ext uri="{BB962C8B-B14F-4D97-AF65-F5344CB8AC3E}">
        <p14:creationId xmlns:p14="http://schemas.microsoft.com/office/powerpoint/2010/main" val="2294070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a:t>Web Apps vs Web Roles</a:t>
            </a:r>
          </a:p>
        </p:txBody>
      </p:sp>
      <p:grpSp>
        <p:nvGrpSpPr>
          <p:cNvPr id="5" name="Group 4"/>
          <p:cNvGrpSpPr/>
          <p:nvPr/>
        </p:nvGrpSpPr>
        <p:grpSpPr>
          <a:xfrm>
            <a:off x="593854" y="1292415"/>
            <a:ext cx="2727380" cy="780290"/>
            <a:chOff x="2530459" y="1780953"/>
            <a:chExt cx="27273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430095" y="1894099"/>
              <a:ext cx="182774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APPS</a:t>
              </a:r>
              <a:endParaRPr lang="en-GB" sz="3000" dirty="0">
                <a:solidFill>
                  <a:srgbClr val="CB623C"/>
                </a:solidFill>
                <a:latin typeface="News Cycle" panose="02000503000000000000" pitchFamily="2" charset="2"/>
              </a:endParaRPr>
            </a:p>
          </p:txBody>
        </p:sp>
      </p:grpSp>
      <p:grpSp>
        <p:nvGrpSpPr>
          <p:cNvPr id="9" name="Group 8"/>
          <p:cNvGrpSpPr/>
          <p:nvPr/>
        </p:nvGrpSpPr>
        <p:grpSpPr>
          <a:xfrm>
            <a:off x="5525938" y="1292415"/>
            <a:ext cx="3024208" cy="780290"/>
            <a:chOff x="2530459" y="1780953"/>
            <a:chExt cx="3024208" cy="78029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1" name="TextBox 10"/>
            <p:cNvSpPr txBox="1"/>
            <p:nvPr/>
          </p:nvSpPr>
          <p:spPr>
            <a:xfrm>
              <a:off x="3539372"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cxnSp>
        <p:nvCxnSpPr>
          <p:cNvPr id="12" name="Straight Connector 11"/>
          <p:cNvCxnSpPr/>
          <p:nvPr/>
        </p:nvCxnSpPr>
        <p:spPr>
          <a:xfrm>
            <a:off x="4423586" y="1484784"/>
            <a:ext cx="0" cy="468052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586" y="2297324"/>
            <a:ext cx="4320000"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to deploy</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Fast provisioning &amp; scaling</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Install Marketplace apps</a:t>
            </a:r>
          </a:p>
          <a:p>
            <a:pPr marL="342900" indent="-34290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Config</a:t>
            </a:r>
            <a:r>
              <a:rPr lang="en-GB" sz="2000" dirty="0" smtClean="0">
                <a:solidFill>
                  <a:srgbClr val="737373"/>
                </a:solidFill>
                <a:latin typeface="Georgia" panose="02040502050405020303" pitchFamily="18" charset="0"/>
              </a:rPr>
              <a:t> </a:t>
            </a:r>
            <a:r>
              <a:rPr lang="en-GB" sz="2000" dirty="0">
                <a:solidFill>
                  <a:srgbClr val="737373"/>
                </a:solidFill>
                <a:latin typeface="Georgia" panose="02040502050405020303" pitchFamily="18" charset="0"/>
              </a:rPr>
              <a:t>transforms on deploy</a:t>
            </a:r>
            <a:endParaRPr lang="en-GB" sz="2000" dirty="0" smtClean="0">
              <a:solidFill>
                <a:srgbClr val="737373"/>
              </a:solidFill>
              <a:latin typeface="Georgia" panose="02040502050405020303" pitchFamily="18" charset="0"/>
            </a:endParaRP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Remote debugging in VS</a:t>
            </a:r>
            <a:endParaRPr lang="en-GB" sz="2000" dirty="0">
              <a:solidFill>
                <a:srgbClr val="737373"/>
              </a:solidFill>
              <a:latin typeface="Georgia" panose="02040502050405020303" pitchFamily="18" charset="0"/>
            </a:endParaRPr>
          </a:p>
        </p:txBody>
      </p:sp>
      <p:sp>
        <p:nvSpPr>
          <p:cNvPr id="16" name="TextBox 15"/>
          <p:cNvSpPr txBox="1"/>
          <p:nvPr/>
        </p:nvSpPr>
        <p:spPr>
          <a:xfrm>
            <a:off x="4644008" y="2297324"/>
            <a:ext cx="4320480"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Use non standard HTTP ports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Can RDP into the VMs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Run start up scripts with elevated privileges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Full control of IIS</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Two deploy slots by default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Deploy multiple web sites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74569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
        <p:nvSpPr>
          <p:cNvPr id="4" name="Title 3"/>
          <p:cNvSpPr>
            <a:spLocks noGrp="1"/>
          </p:cNvSpPr>
          <p:nvPr>
            <p:ph type="title"/>
          </p:nvPr>
        </p:nvSpPr>
        <p:spPr>
          <a:xfrm>
            <a:off x="0" y="127458"/>
            <a:ext cx="9143999" cy="757130"/>
          </a:xfrm>
        </p:spPr>
        <p:txBody>
          <a:bodyPr anchor="ctr" anchorCtr="0">
            <a:spAutoFit/>
          </a:bodyPr>
          <a:lstStyle/>
          <a:p>
            <a:r>
              <a:rPr lang="en-GB" dirty="0" smtClean="0"/>
              <a:t>Azure SQL</a:t>
            </a:r>
            <a:endParaRPr lang="en-GB" dirty="0"/>
          </a:p>
        </p:txBody>
      </p:sp>
    </p:spTree>
    <p:extLst>
      <p:ext uri="{BB962C8B-B14F-4D97-AF65-F5344CB8AC3E}">
        <p14:creationId xmlns:p14="http://schemas.microsoft.com/office/powerpoint/2010/main" val="66823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8221"/>
          </a:xfrm>
        </p:spPr>
        <p:txBody>
          <a:bodyPr tIns="46800" anchor="ctr" anchorCtr="1">
            <a:spAutoFit/>
          </a:bodyPr>
          <a:lstStyle/>
          <a:p>
            <a:r>
              <a:rPr lang="en-GB" dirty="0" err="1" smtClean="0"/>
              <a:t>DocumentDB</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399" y="1196752"/>
            <a:ext cx="5299200" cy="5299200"/>
          </a:xfrm>
          <a:prstGeom prst="rect">
            <a:avLst/>
          </a:prstGeom>
        </p:spPr>
      </p:pic>
    </p:spTree>
    <p:extLst>
      <p:ext uri="{BB962C8B-B14F-4D97-AF65-F5344CB8AC3E}">
        <p14:creationId xmlns:p14="http://schemas.microsoft.com/office/powerpoint/2010/main" val="3541034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512" y="1541288"/>
            <a:ext cx="5298976" cy="5298976"/>
          </a:xfrm>
        </p:spPr>
      </p:pic>
      <p:sp>
        <p:nvSpPr>
          <p:cNvPr id="4" name="Title 3"/>
          <p:cNvSpPr>
            <a:spLocks noGrp="1"/>
          </p:cNvSpPr>
          <p:nvPr>
            <p:ph type="title"/>
          </p:nvPr>
        </p:nvSpPr>
        <p:spPr>
          <a:xfrm>
            <a:off x="0" y="122025"/>
            <a:ext cx="9143999" cy="765081"/>
          </a:xfrm>
        </p:spPr>
        <p:txBody>
          <a:bodyPr anchor="ctr" anchorCtr="1">
            <a:spAutoFit/>
          </a:bodyPr>
          <a:lstStyle/>
          <a:p>
            <a:r>
              <a:rPr lang="en-GB" dirty="0" smtClean="0"/>
              <a:t>Azure Table Storage</a:t>
            </a:r>
            <a:endParaRPr lang="en-GB" dirty="0"/>
          </a:p>
        </p:txBody>
      </p:sp>
    </p:spTree>
    <p:extLst>
      <p:ext uri="{BB962C8B-B14F-4D97-AF65-F5344CB8AC3E}">
        <p14:creationId xmlns:p14="http://schemas.microsoft.com/office/powerpoint/2010/main" val="778141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002480" cy="780290"/>
            <a:chOff x="2478285" y="3510335"/>
            <a:chExt cx="500248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7" name="TextBox 6"/>
            <p:cNvSpPr txBox="1"/>
            <p:nvPr/>
          </p:nvSpPr>
          <p:spPr>
            <a:xfrm>
              <a:off x="3846437" y="3546537"/>
              <a:ext cx="363432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TABLE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graphicFrame>
        <p:nvGraphicFramePr>
          <p:cNvPr id="8" name="Table 7"/>
          <p:cNvGraphicFramePr>
            <a:graphicFrameLocks noGrp="1"/>
          </p:cNvGraphicFramePr>
          <p:nvPr>
            <p:extLst>
              <p:ext uri="{D42A27DB-BD31-4B8C-83A1-F6EECF244321}">
                <p14:modId xmlns:p14="http://schemas.microsoft.com/office/powerpoint/2010/main" val="1789303901"/>
              </p:ext>
            </p:extLst>
          </p:nvPr>
        </p:nvGraphicFramePr>
        <p:xfrm>
          <a:off x="467546" y="1628800"/>
          <a:ext cx="8352927" cy="2016760"/>
        </p:xfrm>
        <a:graphic>
          <a:graphicData uri="http://schemas.openxmlformats.org/drawingml/2006/table">
            <a:tbl>
              <a:tblPr firstRow="1" bandRow="1">
                <a:tableStyleId>{5C22544A-7EE6-4342-B048-85BDC9FD1C3A}</a:tableStyleId>
              </a:tblPr>
              <a:tblGrid>
                <a:gridCol w="1296142"/>
                <a:gridCol w="1152128"/>
                <a:gridCol w="1296144"/>
                <a:gridCol w="1008112"/>
                <a:gridCol w="1944216"/>
                <a:gridCol w="1656185"/>
              </a:tblGrid>
              <a:tr h="37084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Log</a:t>
                      </a:r>
                      <a:r>
                        <a:rPr lang="en-GB" sz="1600" baseline="0" dirty="0" smtClean="0"/>
                        <a:t> Level</a:t>
                      </a:r>
                      <a:endParaRPr lang="en-GB" sz="1600" dirty="0"/>
                    </a:p>
                  </a:txBody>
                  <a:tcPr/>
                </a:tc>
                <a:tc>
                  <a:txBody>
                    <a:bodyPr/>
                    <a:lstStyle/>
                    <a:p>
                      <a:r>
                        <a:rPr lang="en-GB" sz="1600" dirty="0" smtClean="0"/>
                        <a:t>Message</a:t>
                      </a:r>
                      <a:endParaRPr lang="en-GB" sz="1600" dirty="0"/>
                    </a:p>
                  </a:txBody>
                  <a:tcPr/>
                </a:tc>
                <a:tc>
                  <a:txBody>
                    <a:bodyPr/>
                    <a:lstStyle/>
                    <a:p>
                      <a:r>
                        <a:rPr lang="en-GB" sz="1600" dirty="0" smtClean="0"/>
                        <a:t>Stack Trace</a:t>
                      </a:r>
                      <a:endParaRPr lang="en-GB" sz="1600" dirty="0"/>
                    </a:p>
                  </a:txBody>
                  <a:tcPr/>
                </a:tc>
              </a:tr>
              <a:tr h="370840">
                <a:tc>
                  <a:txBody>
                    <a:bodyPr/>
                    <a:lstStyle/>
                    <a:p>
                      <a:r>
                        <a:rPr lang="en-GB" sz="1600" dirty="0" smtClean="0"/>
                        <a:t>NE</a:t>
                      </a:r>
                      <a:endParaRPr lang="en-GB" sz="1600" dirty="0"/>
                    </a:p>
                  </a:txBody>
                  <a:tcPr/>
                </a:tc>
                <a:tc>
                  <a:txBody>
                    <a:bodyPr/>
                    <a:lstStyle/>
                    <a:p>
                      <a:r>
                        <a:rPr lang="en-GB" sz="1600" dirty="0" smtClean="0"/>
                        <a:t>ProdWR-1</a:t>
                      </a:r>
                      <a:endParaRPr lang="en-GB" sz="1600" dirty="0"/>
                    </a:p>
                  </a:txBody>
                  <a:tcPr/>
                </a:tc>
                <a:tc>
                  <a:txBody>
                    <a:bodyPr/>
                    <a:lstStyle/>
                    <a:p>
                      <a:r>
                        <a:rPr lang="en-GB" sz="1600" dirty="0" smtClean="0"/>
                        <a:t>10/07/2015 00:45:06</a:t>
                      </a:r>
                      <a:endParaRPr lang="en-GB" sz="1600" dirty="0"/>
                    </a:p>
                  </a:txBody>
                  <a:tcPr/>
                </a:tc>
                <a:tc>
                  <a:txBody>
                    <a:bodyPr/>
                    <a:lstStyle/>
                    <a:p>
                      <a:r>
                        <a:rPr lang="en-GB" sz="1600" dirty="0" smtClean="0"/>
                        <a:t>INFO</a:t>
                      </a:r>
                      <a:endParaRPr lang="en-GB" sz="1600" dirty="0"/>
                    </a:p>
                  </a:txBody>
                  <a:tcPr/>
                </a:tc>
                <a:tc>
                  <a:txBody>
                    <a:bodyPr/>
                    <a:lstStyle/>
                    <a:p>
                      <a:r>
                        <a:rPr lang="en-GB" sz="1600" dirty="0" smtClean="0"/>
                        <a:t>data clean complete</a:t>
                      </a:r>
                      <a:endParaRPr lang="en-GB" sz="1600" dirty="0"/>
                    </a:p>
                  </a:txBody>
                  <a:tcPr/>
                </a:tc>
                <a:tc>
                  <a:txBody>
                    <a:bodyPr/>
                    <a:lstStyle/>
                    <a:p>
                      <a:endParaRPr lang="en-GB" sz="1600" dirty="0"/>
                    </a:p>
                  </a:txBody>
                  <a:tcPr/>
                </a:tc>
              </a:tr>
              <a:tr h="370840">
                <a:tc>
                  <a:txBody>
                    <a:bodyPr/>
                    <a:lstStyle/>
                    <a:p>
                      <a:r>
                        <a:rPr lang="en-GB" sz="1600" dirty="0" smtClean="0"/>
                        <a:t>WE</a:t>
                      </a:r>
                      <a:endParaRPr lang="en-GB" sz="1600" dirty="0"/>
                    </a:p>
                  </a:txBody>
                  <a:tcPr/>
                </a:tc>
                <a:tc>
                  <a:txBody>
                    <a:bodyPr/>
                    <a:lstStyle/>
                    <a:p>
                      <a:r>
                        <a:rPr lang="en-GB" sz="1600" dirty="0" smtClean="0"/>
                        <a:t>ProdAPI-3</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10/07/2015 18:17:56</a:t>
                      </a:r>
                    </a:p>
                  </a:txBody>
                  <a:tcPr/>
                </a:tc>
                <a:tc>
                  <a:txBody>
                    <a:bodyPr/>
                    <a:lstStyle/>
                    <a:p>
                      <a:r>
                        <a:rPr lang="en-GB" sz="1600" dirty="0" smtClean="0"/>
                        <a:t>ERROR</a:t>
                      </a:r>
                      <a:endParaRPr lang="en-GB" sz="1600" dirty="0"/>
                    </a:p>
                  </a:txBody>
                  <a:tcPr/>
                </a:tc>
                <a:tc>
                  <a:txBody>
                    <a:bodyPr/>
                    <a:lstStyle/>
                    <a:p>
                      <a:r>
                        <a:rPr lang="en-GB" sz="1600" kern="1200" dirty="0" err="1" smtClean="0">
                          <a:solidFill>
                            <a:schemeClr val="dk1"/>
                          </a:solidFill>
                          <a:effectLst/>
                          <a:latin typeface="+mn-lt"/>
                          <a:ea typeface="+mn-ea"/>
                          <a:cs typeface="+mn-cs"/>
                        </a:rPr>
                        <a:t>MyCustomException</a:t>
                      </a:r>
                      <a:r>
                        <a:rPr lang="en-GB" sz="1600" kern="1200" dirty="0" smtClean="0">
                          <a:solidFill>
                            <a:schemeClr val="dk1"/>
                          </a:solidFill>
                          <a:effectLst/>
                          <a:latin typeface="+mn-lt"/>
                          <a:ea typeface="+mn-ea"/>
                          <a:cs typeface="+mn-cs"/>
                        </a:rPr>
                        <a:t> was thrown</a:t>
                      </a:r>
                      <a:endParaRPr lang="en-GB" sz="1600" dirty="0"/>
                    </a:p>
                  </a:txBody>
                  <a:tcPr/>
                </a:tc>
                <a:tc>
                  <a:txBody>
                    <a:bodyPr/>
                    <a:lstStyle/>
                    <a:p>
                      <a:r>
                        <a:rPr lang="en-GB" sz="1600" kern="1200" dirty="0" smtClean="0">
                          <a:solidFill>
                            <a:schemeClr val="dk1"/>
                          </a:solidFill>
                          <a:effectLst/>
                          <a:latin typeface="+mn-lt"/>
                          <a:ea typeface="+mn-ea"/>
                          <a:cs typeface="+mn-cs"/>
                        </a:rPr>
                        <a:t>ConsoleApplication1.MyCustomException: some message .... </a:t>
                      </a:r>
                      <a:endParaRPr lang="en-GB" sz="1600" dirty="0"/>
                    </a:p>
                  </a:txBody>
                  <a:tcPr/>
                </a:tc>
              </a:tr>
            </a:tbl>
          </a:graphicData>
        </a:graphic>
      </p:graphicFrame>
      <p:sp>
        <p:nvSpPr>
          <p:cNvPr id="9" name="TextBox 8"/>
          <p:cNvSpPr txBox="1"/>
          <p:nvPr/>
        </p:nvSpPr>
        <p:spPr>
          <a:xfrm>
            <a:off x="467544" y="3789040"/>
            <a:ext cx="2461764"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Users By </a:t>
            </a:r>
            <a:r>
              <a:rPr lang="en-GB" sz="3000" dirty="0" smtClean="0">
                <a:solidFill>
                  <a:srgbClr val="CB623C"/>
                </a:solidFill>
                <a:latin typeface="News Cycle" panose="02000503000000000000" pitchFamily="2" charset="2"/>
              </a:rPr>
              <a:t>Email</a:t>
            </a:r>
            <a:endParaRPr lang="en-GB" sz="3000" dirty="0">
              <a:solidFill>
                <a:srgbClr val="CB623C"/>
              </a:solidFill>
              <a:latin typeface="News Cycle" panose="02000503000000000000" pitchFamily="2" charset="2"/>
            </a:endParaRPr>
          </a:p>
        </p:txBody>
      </p:sp>
      <p:graphicFrame>
        <p:nvGraphicFramePr>
          <p:cNvPr id="10" name="Table 9"/>
          <p:cNvGraphicFramePr>
            <a:graphicFrameLocks noGrp="1"/>
          </p:cNvGraphicFramePr>
          <p:nvPr>
            <p:extLst>
              <p:ext uri="{D42A27DB-BD31-4B8C-83A1-F6EECF244321}">
                <p14:modId xmlns:p14="http://schemas.microsoft.com/office/powerpoint/2010/main" val="4018881012"/>
              </p:ext>
            </p:extLst>
          </p:nvPr>
        </p:nvGraphicFramePr>
        <p:xfrm>
          <a:off x="448692" y="4509120"/>
          <a:ext cx="8371781" cy="1737360"/>
        </p:xfrm>
        <a:graphic>
          <a:graphicData uri="http://schemas.openxmlformats.org/drawingml/2006/table">
            <a:tbl>
              <a:tblPr firstRow="1" bandRow="1">
                <a:tableStyleId>{5C22544A-7EE6-4342-B048-85BDC9FD1C3A}</a:tableStyleId>
              </a:tblPr>
              <a:tblGrid>
                <a:gridCol w="1674356"/>
                <a:gridCol w="1800880"/>
                <a:gridCol w="1547833"/>
                <a:gridCol w="1674356"/>
                <a:gridCol w="1674356"/>
              </a:tblGrid>
              <a:tr h="579120">
                <a:tc>
                  <a:txBody>
                    <a:bodyPr/>
                    <a:lstStyle/>
                    <a:p>
                      <a:r>
                        <a:rPr lang="en-GB" sz="1600" dirty="0" smtClean="0"/>
                        <a:t>Partition Key</a:t>
                      </a:r>
                      <a:endParaRPr lang="en-GB" sz="1600" dirty="0"/>
                    </a:p>
                  </a:txBody>
                  <a:tcPr/>
                </a:tc>
                <a:tc>
                  <a:txBody>
                    <a:bodyPr/>
                    <a:lstStyle/>
                    <a:p>
                      <a:r>
                        <a:rPr lang="en-GB" sz="1600" dirty="0" smtClean="0"/>
                        <a:t>Row Key</a:t>
                      </a:r>
                      <a:endParaRPr lang="en-GB" sz="1600" dirty="0"/>
                    </a:p>
                  </a:txBody>
                  <a:tcPr/>
                </a:tc>
                <a:tc>
                  <a:txBody>
                    <a:bodyPr/>
                    <a:lstStyle/>
                    <a:p>
                      <a:r>
                        <a:rPr lang="en-GB" sz="1600" dirty="0" smtClean="0"/>
                        <a:t>Time Stamp</a:t>
                      </a:r>
                      <a:endParaRPr lang="en-GB" sz="1600" dirty="0"/>
                    </a:p>
                  </a:txBody>
                  <a:tcPr/>
                </a:tc>
                <a:tc>
                  <a:txBody>
                    <a:bodyPr/>
                    <a:lstStyle/>
                    <a:p>
                      <a:r>
                        <a:rPr lang="en-GB" sz="1600" dirty="0" smtClean="0"/>
                        <a:t>First Name</a:t>
                      </a:r>
                      <a:endParaRPr lang="en-GB" sz="1600" dirty="0"/>
                    </a:p>
                  </a:txBody>
                  <a:tcPr/>
                </a:tc>
                <a:tc>
                  <a:txBody>
                    <a:bodyPr/>
                    <a:lstStyle/>
                    <a:p>
                      <a:r>
                        <a:rPr lang="en-GB" sz="1600" dirty="0" smtClean="0"/>
                        <a:t>Last Name</a:t>
                      </a:r>
                      <a:endParaRPr lang="en-GB" sz="1600" dirty="0"/>
                    </a:p>
                  </a:txBody>
                  <a:tcPr/>
                </a:tc>
              </a:tr>
              <a:tr h="579120">
                <a:tc>
                  <a:txBody>
                    <a:bodyPr/>
                    <a:lstStyle/>
                    <a:p>
                      <a:r>
                        <a:rPr lang="en-GB" sz="1600" dirty="0" smtClean="0"/>
                        <a:t>gmail.com</a:t>
                      </a:r>
                      <a:endParaRPr lang="en-GB" sz="1600" dirty="0"/>
                    </a:p>
                  </a:txBody>
                  <a:tcPr/>
                </a:tc>
                <a:tc>
                  <a:txBody>
                    <a:bodyPr/>
                    <a:lstStyle/>
                    <a:p>
                      <a:r>
                        <a:rPr lang="en-GB" sz="1600" dirty="0" smtClean="0"/>
                        <a:t>the. </a:t>
                      </a:r>
                      <a:r>
                        <a:rPr lang="en-GB" sz="1600" dirty="0" err="1" smtClean="0"/>
                        <a:t>orinoco.strain</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08/05/1612 00:45:06</a:t>
                      </a:r>
                    </a:p>
                  </a:txBody>
                  <a:tcPr/>
                </a:tc>
                <a:tc>
                  <a:txBody>
                    <a:bodyPr/>
                    <a:lstStyle/>
                    <a:p>
                      <a:r>
                        <a:rPr lang="en-GB" sz="1600" dirty="0" smtClean="0"/>
                        <a:t>John</a:t>
                      </a:r>
                      <a:endParaRPr lang="en-GB" sz="1600" dirty="0"/>
                    </a:p>
                  </a:txBody>
                  <a:tcPr/>
                </a:tc>
                <a:tc>
                  <a:txBody>
                    <a:bodyPr/>
                    <a:lstStyle/>
                    <a:p>
                      <a:r>
                        <a:rPr lang="en-GB" sz="1600" dirty="0" smtClean="0"/>
                        <a:t>Rolfe</a:t>
                      </a:r>
                      <a:endParaRPr lang="en-GB" sz="1600" dirty="0"/>
                    </a:p>
                  </a:txBody>
                  <a:tcPr/>
                </a:tc>
              </a:tr>
              <a:tr h="579120">
                <a:tc>
                  <a:txBody>
                    <a:bodyPr/>
                    <a:lstStyle/>
                    <a:p>
                      <a:r>
                        <a:rPr lang="en-GB" sz="1600" dirty="0" smtClean="0"/>
                        <a:t>hotmail.com</a:t>
                      </a:r>
                      <a:endParaRPr lang="en-GB" sz="1600" dirty="0"/>
                    </a:p>
                  </a:txBody>
                  <a:tcPr/>
                </a:tc>
                <a:tc>
                  <a:txBody>
                    <a:bodyPr/>
                    <a:lstStyle/>
                    <a:p>
                      <a:r>
                        <a:rPr lang="en-GB" sz="1600" dirty="0" err="1" smtClean="0"/>
                        <a:t>pocahontas</a:t>
                      </a:r>
                      <a:endParaRPr lang="en-GB"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smtClean="0"/>
                        <a:t>02/04/1614 00:45:06</a:t>
                      </a:r>
                    </a:p>
                  </a:txBody>
                  <a:tcPr/>
                </a:tc>
                <a:tc>
                  <a:txBody>
                    <a:bodyPr/>
                    <a:lstStyle/>
                    <a:p>
                      <a:r>
                        <a:rPr lang="en-GB" sz="1600" dirty="0" smtClean="0"/>
                        <a:t>Rebecca</a:t>
                      </a:r>
                      <a:endParaRPr lang="en-GB" sz="1600" dirty="0"/>
                    </a:p>
                  </a:txBody>
                  <a:tcPr/>
                </a:tc>
                <a:tc>
                  <a:txBody>
                    <a:bodyPr/>
                    <a:lstStyle/>
                    <a:p>
                      <a:r>
                        <a:rPr lang="en-GB" sz="1600" dirty="0" smtClean="0"/>
                        <a:t>Rolfe</a:t>
                      </a:r>
                      <a:endParaRPr lang="en-GB" sz="1600" dirty="0"/>
                    </a:p>
                  </a:txBody>
                  <a:tcPr/>
                </a:tc>
              </a:tr>
            </a:tbl>
          </a:graphicData>
        </a:graphic>
      </p:graphicFrame>
    </p:spTree>
    <p:extLst>
      <p:ext uri="{BB962C8B-B14F-4D97-AF65-F5344CB8AC3E}">
        <p14:creationId xmlns:p14="http://schemas.microsoft.com/office/powerpoint/2010/main" val="126654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52833" y="2691036"/>
            <a:ext cx="8838334" cy="1475928"/>
          </a:xfrm>
        </p:spPr>
        <p:txBody>
          <a:bodyPr/>
          <a:lstStyle/>
          <a:p>
            <a:pPr marL="0" indent="0" algn="ctr">
              <a:buNone/>
            </a:pPr>
            <a:r>
              <a:rPr lang="en-GB" sz="1800" cap="none" dirty="0" smtClean="0"/>
              <a:t>Working </a:t>
            </a:r>
            <a:r>
              <a:rPr lang="en-GB" sz="1800" cap="none" dirty="0"/>
              <a:t>with 154 million records on Azure Table Storage – the story of “Have I been </a:t>
            </a:r>
            <a:r>
              <a:rPr lang="en-GB" sz="1800" cap="none" dirty="0" err="1"/>
              <a:t>pwned</a:t>
            </a:r>
            <a:r>
              <a:rPr lang="en-GB" sz="1800" cap="none" dirty="0" smtClean="0"/>
              <a:t>?” </a:t>
            </a:r>
          </a:p>
          <a:p>
            <a:pPr marL="0" indent="0" algn="ctr">
              <a:buNone/>
            </a:pPr>
            <a:r>
              <a:rPr lang="en-GB" sz="1800" cap="none" dirty="0" smtClean="0">
                <a:solidFill>
                  <a:srgbClr val="CB623C"/>
                </a:solidFill>
              </a:rPr>
              <a:t>Troy Hunt</a:t>
            </a:r>
            <a:endParaRPr lang="en-GB" sz="1800" cap="none" dirty="0">
              <a:solidFill>
                <a:srgbClr val="CB623C"/>
              </a:solidFill>
            </a:endParaRPr>
          </a:p>
          <a:p>
            <a:pPr marL="0" indent="0" algn="ctr">
              <a:buNone/>
            </a:pPr>
            <a:r>
              <a:rPr lang="en-GB" sz="1800" cap="none" dirty="0" smtClean="0">
                <a:latin typeface="Georgia" panose="02040502050405020303" pitchFamily="18" charset="0"/>
                <a:hlinkClick r:id="rId3"/>
              </a:rPr>
              <a:t>http</a:t>
            </a:r>
            <a:r>
              <a:rPr lang="en-GB" sz="1800" cap="none" dirty="0">
                <a:latin typeface="Georgia" panose="02040502050405020303" pitchFamily="18" charset="0"/>
                <a:hlinkClick r:id="rId3"/>
              </a:rPr>
              <a:t>://</a:t>
            </a:r>
            <a:r>
              <a:rPr lang="en-GB" sz="1800" cap="none" dirty="0" smtClean="0">
                <a:latin typeface="Georgia" panose="02040502050405020303" pitchFamily="18" charset="0"/>
                <a:hlinkClick r:id="rId3"/>
              </a:rPr>
              <a:t>www.troyhunt.com/2013/12/working-with-154-million-records-on.html</a:t>
            </a:r>
            <a:endParaRPr lang="en-GB" sz="1800" cap="none" dirty="0" smtClean="0">
              <a:latin typeface="Georgia" panose="02040502050405020303" pitchFamily="18" charset="0"/>
            </a:endParaRPr>
          </a:p>
          <a:p>
            <a:pPr marL="0" indent="0">
              <a:buNone/>
            </a:pPr>
            <a:endParaRPr lang="en-GB" sz="1800" cap="none" dirty="0">
              <a:latin typeface="Georgia" panose="02040502050405020303" pitchFamily="18" charset="0"/>
            </a:endParaRPr>
          </a:p>
        </p:txBody>
      </p:sp>
    </p:spTree>
    <p:extLst>
      <p:ext uri="{BB962C8B-B14F-4D97-AF65-F5344CB8AC3E}">
        <p14:creationId xmlns:p14="http://schemas.microsoft.com/office/powerpoint/2010/main" val="3957108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67544" y="404664"/>
            <a:ext cx="4810120" cy="780290"/>
            <a:chOff x="2478285" y="3510335"/>
            <a:chExt cx="4810120" cy="7802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8" name="TextBox 7"/>
            <p:cNvSpPr txBox="1"/>
            <p:nvPr/>
          </p:nvSpPr>
          <p:spPr>
            <a:xfrm>
              <a:off x="3846437" y="3546537"/>
              <a:ext cx="3441968"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AZURE </a:t>
              </a:r>
              <a:r>
                <a:rPr lang="en-GB" sz="4000" dirty="0" smtClean="0">
                  <a:solidFill>
                    <a:srgbClr val="CB623C"/>
                  </a:solidFill>
                  <a:latin typeface="News Cycle" panose="02000503000000000000" pitchFamily="2" charset="2"/>
                </a:rPr>
                <a:t>QUEUES</a:t>
              </a:r>
              <a:endParaRPr lang="en-GB" sz="4000" dirty="0">
                <a:solidFill>
                  <a:srgbClr val="CB623C"/>
                </a:solidFill>
                <a:latin typeface="News Cycle" panose="02000503000000000000" pitchFamily="2" charset="2"/>
              </a:endParaRPr>
            </a:p>
          </p:txBody>
        </p:sp>
      </p:grpSp>
      <p:sp>
        <p:nvSpPr>
          <p:cNvPr id="9" name="TextBox 8"/>
          <p:cNvSpPr txBox="1"/>
          <p:nvPr/>
        </p:nvSpPr>
        <p:spPr>
          <a:xfrm>
            <a:off x="467544" y="1463170"/>
            <a:ext cx="813690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Max message size, </a:t>
            </a:r>
            <a:r>
              <a:rPr lang="en-GB" sz="2000" dirty="0">
                <a:solidFill>
                  <a:srgbClr val="737373"/>
                </a:solidFill>
                <a:latin typeface="Georgia" panose="02040502050405020303" pitchFamily="18" charset="0"/>
              </a:rPr>
              <a:t>64KB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Only limited by Storage Account size, 500TB</a:t>
            </a:r>
            <a:endParaRPr lang="en-GB" dirty="0" smtClean="0">
              <a:solidFill>
                <a:srgbClr val="737373"/>
              </a:solidFill>
              <a:latin typeface="Georgia" panose="02040502050405020303" pitchFamily="18" charset="0"/>
            </a:endParaRP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grpSp>
        <p:nvGrpSpPr>
          <p:cNvPr id="11" name="Group 10"/>
          <p:cNvGrpSpPr/>
          <p:nvPr/>
        </p:nvGrpSpPr>
        <p:grpSpPr>
          <a:xfrm>
            <a:off x="467544" y="2993470"/>
            <a:ext cx="4266702" cy="780290"/>
            <a:chOff x="2478285" y="3510335"/>
            <a:chExt cx="4266702" cy="780290"/>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8285" y="3510335"/>
              <a:ext cx="780290" cy="780290"/>
            </a:xfrm>
            <a:prstGeom prst="rect">
              <a:avLst/>
            </a:prstGeom>
          </p:spPr>
        </p:pic>
        <p:sp>
          <p:nvSpPr>
            <p:cNvPr id="13" name="TextBox 12"/>
            <p:cNvSpPr txBox="1"/>
            <p:nvPr/>
          </p:nvSpPr>
          <p:spPr>
            <a:xfrm>
              <a:off x="3846437" y="3546537"/>
              <a:ext cx="289855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SERVICE </a:t>
              </a:r>
              <a:r>
                <a:rPr lang="en-GB" sz="4000" dirty="0" smtClean="0">
                  <a:solidFill>
                    <a:srgbClr val="CB623C"/>
                  </a:solidFill>
                  <a:latin typeface="News Cycle" panose="02000503000000000000" pitchFamily="2" charset="2"/>
                </a:rPr>
                <a:t>BUS</a:t>
              </a:r>
              <a:endParaRPr lang="en-GB" sz="4000" dirty="0">
                <a:solidFill>
                  <a:srgbClr val="CB623C"/>
                </a:solidFill>
                <a:latin typeface="News Cycle" panose="02000503000000000000" pitchFamily="2" charset="2"/>
              </a:endParaRPr>
            </a:p>
          </p:txBody>
        </p:sp>
      </p:grpSp>
      <p:sp>
        <p:nvSpPr>
          <p:cNvPr id="14" name="TextBox 13"/>
          <p:cNvSpPr txBox="1"/>
          <p:nvPr/>
        </p:nvSpPr>
        <p:spPr>
          <a:xfrm>
            <a:off x="503548" y="3809962"/>
            <a:ext cx="8136904"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AMQP</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Transactions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Duplicate Detection</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Dead-Lettering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Pub/Sub</a:t>
            </a:r>
          </a:p>
          <a:p>
            <a:pPr marL="285750" indent="-285750">
              <a:buFont typeface="Arial" panose="020B0604020202020204" pitchFamily="34" charset="0"/>
              <a:buChar char="•"/>
            </a:pPr>
            <a:endParaRPr lang="en-GB" dirty="0">
              <a:solidFill>
                <a:srgbClr val="737373"/>
              </a:solidFill>
              <a:latin typeface="Georgia" panose="02040502050405020303" pitchFamily="18" charset="0"/>
            </a:endParaRPr>
          </a:p>
        </p:txBody>
      </p:sp>
      <p:sp>
        <p:nvSpPr>
          <p:cNvPr id="15" name="TextBox 14"/>
          <p:cNvSpPr txBox="1"/>
          <p:nvPr/>
        </p:nvSpPr>
        <p:spPr>
          <a:xfrm>
            <a:off x="135529" y="6284660"/>
            <a:ext cx="8872942" cy="261610"/>
          </a:xfrm>
          <a:prstGeom prst="rect">
            <a:avLst/>
          </a:prstGeom>
          <a:noFill/>
        </p:spPr>
        <p:txBody>
          <a:bodyPr wrap="none" rtlCol="0">
            <a:spAutoFit/>
          </a:bodyPr>
          <a:lstStyle/>
          <a:p>
            <a:r>
              <a:rPr lang="en-GB" sz="1100" dirty="0">
                <a:solidFill>
                  <a:srgbClr val="737373"/>
                </a:solidFill>
                <a:latin typeface="Georgia" panose="02040502050405020303" pitchFamily="18" charset="0"/>
              </a:rPr>
              <a:t>More info at </a:t>
            </a:r>
            <a:r>
              <a:rPr lang="en-GB" sz="1100" dirty="0">
                <a:solidFill>
                  <a:srgbClr val="737373"/>
                </a:solidFill>
                <a:latin typeface="Georgia" panose="02040502050405020303" pitchFamily="18" charset="0"/>
                <a:hlinkClick r:id="rId4"/>
              </a:rPr>
              <a:t>https://azure.microsoft.com/en-gb/documentation/articles/service-bus-azure-and-service-bus-queues-compared-contrasted</a:t>
            </a:r>
            <a:r>
              <a:rPr lang="en-GB" sz="1100" dirty="0" smtClean="0">
                <a:solidFill>
                  <a:srgbClr val="737373"/>
                </a:solidFill>
                <a:latin typeface="Georgia" panose="02040502050405020303" pitchFamily="18" charset="0"/>
                <a:hlinkClick r:id="rId4"/>
              </a:rPr>
              <a:t>/</a:t>
            </a:r>
            <a:r>
              <a:rPr lang="en-GB" sz="1100" dirty="0" smtClean="0">
                <a:solidFill>
                  <a:srgbClr val="737373"/>
                </a:solidFill>
                <a:latin typeface="Georgia" panose="02040502050405020303" pitchFamily="18" charset="0"/>
              </a:rPr>
              <a:t> </a:t>
            </a:r>
            <a:endParaRPr lang="en-GB" sz="11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36572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10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10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fade">
                                      <p:cBhvr>
                                        <p:cTn id="32" dur="1000"/>
                                        <p:tgtEl>
                                          <p:spTgt spid="1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Effect transition="in" filter="fade">
                                      <p:cBhvr>
                                        <p:cTn id="37" dur="1000"/>
                                        <p:tgtEl>
                                          <p:spTgt spid="1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fade">
                                      <p:cBhvr>
                                        <p:cTn id="42" dur="1000"/>
                                        <p:tgtEl>
                                          <p:spTgt spid="1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5141942" cy="780290"/>
            <a:chOff x="2530459" y="1780953"/>
            <a:chExt cx="5141942"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773790"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CLOUD </a:t>
              </a:r>
              <a:r>
                <a:rPr lang="en-GB" sz="4000" dirty="0" smtClean="0">
                  <a:solidFill>
                    <a:srgbClr val="CB623C"/>
                  </a:solidFill>
                  <a:latin typeface="News Cycle" panose="02000503000000000000" pitchFamily="2" charset="2"/>
                </a:rPr>
                <a:t>SERVICES</a:t>
              </a:r>
              <a:endParaRPr lang="en-GB" sz="4000" dirty="0">
                <a:solidFill>
                  <a:srgbClr val="CB623C"/>
                </a:solidFill>
                <a:latin typeface="News Cycle" panose="02000503000000000000" pitchFamily="2" charset="2"/>
              </a:endParaRPr>
            </a:p>
          </p:txBody>
        </p:sp>
      </p:grpSp>
      <p:grpSp>
        <p:nvGrpSpPr>
          <p:cNvPr id="8" name="Group 7"/>
          <p:cNvGrpSpPr/>
          <p:nvPr/>
        </p:nvGrpSpPr>
        <p:grpSpPr>
          <a:xfrm>
            <a:off x="591546" y="1918810"/>
            <a:ext cx="3383447" cy="780290"/>
            <a:chOff x="2530459" y="1780953"/>
            <a:chExt cx="3383447" cy="78029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0" name="TextBox 9"/>
            <p:cNvSpPr txBox="1"/>
            <p:nvPr/>
          </p:nvSpPr>
          <p:spPr>
            <a:xfrm>
              <a:off x="3898611" y="1894099"/>
              <a:ext cx="201529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grpSp>
        <p:nvGrpSpPr>
          <p:cNvPr id="11" name="Group 10"/>
          <p:cNvGrpSpPr/>
          <p:nvPr/>
        </p:nvGrpSpPr>
        <p:grpSpPr>
          <a:xfrm>
            <a:off x="591546" y="4329589"/>
            <a:ext cx="4032664" cy="780290"/>
            <a:chOff x="2530459" y="1780953"/>
            <a:chExt cx="4032664" cy="780290"/>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13" name="TextBox 12"/>
            <p:cNvSpPr txBox="1"/>
            <p:nvPr/>
          </p:nvSpPr>
          <p:spPr>
            <a:xfrm>
              <a:off x="3898611" y="1894099"/>
              <a:ext cx="2664512"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WORKER </a:t>
              </a:r>
              <a:r>
                <a:rPr lang="en-GB" sz="3000" dirty="0" smtClean="0">
                  <a:solidFill>
                    <a:srgbClr val="CB623C"/>
                  </a:solidFill>
                  <a:latin typeface="News Cycle" panose="02000503000000000000" pitchFamily="2" charset="2"/>
                </a:rPr>
                <a:t>ROLES</a:t>
              </a:r>
              <a:endParaRPr lang="en-GB" sz="3000" dirty="0">
                <a:solidFill>
                  <a:srgbClr val="CB623C"/>
                </a:solidFill>
                <a:latin typeface="News Cycle" panose="02000503000000000000" pitchFamily="2" charset="2"/>
              </a:endParaRPr>
            </a:p>
          </p:txBody>
        </p:sp>
      </p:grpSp>
      <p:sp>
        <p:nvSpPr>
          <p:cNvPr id="14" name="TextBox 13"/>
          <p:cNvSpPr txBox="1"/>
          <p:nvPr/>
        </p:nvSpPr>
        <p:spPr>
          <a:xfrm>
            <a:off x="760630" y="2936992"/>
            <a:ext cx="6428726" cy="1015663"/>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Runs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Multiple Endpoints</a:t>
            </a:r>
          </a:p>
          <a:p>
            <a:pPr marL="285750" indent="-285750">
              <a:buFont typeface="Arial" panose="020B0604020202020204" pitchFamily="34" charset="0"/>
              <a:buChar char="•"/>
            </a:pPr>
            <a:r>
              <a:rPr lang="en-GB" sz="2000" dirty="0" err="1" smtClean="0">
                <a:solidFill>
                  <a:srgbClr val="737373"/>
                </a:solidFill>
                <a:latin typeface="Georgia" panose="02040502050405020303" pitchFamily="18" charset="0"/>
              </a:rPr>
              <a:t>OnStart</a:t>
            </a:r>
            <a:r>
              <a:rPr lang="en-GB" sz="2000" dirty="0" smtClean="0">
                <a:solidFill>
                  <a:srgbClr val="737373"/>
                </a:solidFill>
                <a:latin typeface="Georgia" panose="02040502050405020303" pitchFamily="18" charset="0"/>
              </a:rPr>
              <a:t> executes before the web app starts</a:t>
            </a:r>
            <a:endParaRPr lang="en-GB" sz="2000" dirty="0">
              <a:solidFill>
                <a:srgbClr val="737373"/>
              </a:solidFill>
              <a:latin typeface="Georgia" panose="02040502050405020303" pitchFamily="18" charset="0"/>
            </a:endParaRPr>
          </a:p>
        </p:txBody>
      </p:sp>
      <p:sp>
        <p:nvSpPr>
          <p:cNvPr id="15" name="TextBox 14"/>
          <p:cNvSpPr txBox="1"/>
          <p:nvPr/>
        </p:nvSpPr>
        <p:spPr>
          <a:xfrm>
            <a:off x="899592" y="5229200"/>
            <a:ext cx="642872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run IIS</a:t>
            </a:r>
          </a:p>
          <a:p>
            <a:pPr marL="285750" indent="-285750">
              <a:buFont typeface="Arial" panose="020B0604020202020204" pitchFamily="34" charset="0"/>
              <a:buChar char="•"/>
            </a:pPr>
            <a:r>
              <a:rPr lang="en-GB" sz="2000" dirty="0" smtClean="0">
                <a:solidFill>
                  <a:srgbClr val="737373"/>
                </a:solidFill>
                <a:latin typeface="Georgia" panose="02040502050405020303" pitchFamily="18" charset="0"/>
              </a:rPr>
              <a:t>Doesn’t affect the performance of web roles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202954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10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10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fade">
                                      <p:cBhvr>
                                        <p:cTn id="32" dur="10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animEffect transition="in" filter="fade">
                                      <p:cBhvr>
                                        <p:cTn id="37" dur="10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000"/>
            <a:ext cx="9143999" cy="757130"/>
          </a:xfrm>
        </p:spPr>
        <p:txBody>
          <a:bodyPr anchor="ctr" anchorCtr="1">
            <a:spAutoFit/>
          </a:bodyPr>
          <a:lstStyle/>
          <a:p>
            <a:r>
              <a:rPr lang="en-GB" dirty="0" smtClean="0"/>
              <a:t>What is Azure</a:t>
            </a:r>
            <a:endParaRPr lang="en-GB" dirty="0"/>
          </a:p>
        </p:txBody>
      </p:sp>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3314" b="13314"/>
          <a:stretch>
            <a:fillRect/>
          </a:stretch>
        </p:blipFill>
        <p:spPr>
          <a:xfrm>
            <a:off x="3491880" y="2996952"/>
            <a:ext cx="2160238" cy="1584994"/>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1926" y="1197571"/>
            <a:ext cx="1260000" cy="12600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12" y="4805768"/>
            <a:ext cx="1260000" cy="12600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6440" y="1736952"/>
            <a:ext cx="1260000" cy="12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96440" y="4805768"/>
            <a:ext cx="1260000" cy="1260000"/>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7412" y="1646359"/>
            <a:ext cx="1260000" cy="1260000"/>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61926" y="5435768"/>
            <a:ext cx="1260000" cy="1260000"/>
          </a:xfrm>
          <a:prstGeom prst="rect">
            <a:avLst/>
          </a:prstGeom>
        </p:spPr>
      </p:pic>
    </p:spTree>
    <p:extLst>
      <p:ext uri="{BB962C8B-B14F-4D97-AF65-F5344CB8AC3E}">
        <p14:creationId xmlns:p14="http://schemas.microsoft.com/office/powerpoint/2010/main" val="4866343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04012" y="2615739"/>
            <a:ext cx="6516260" cy="2469445"/>
          </a:xfrm>
        </p:spPr>
        <p:txBody>
          <a:bodyPr/>
          <a:lstStyle/>
          <a:p>
            <a:pPr>
              <a:lnSpc>
                <a:spcPct val="150000"/>
              </a:lnSpc>
            </a:pPr>
            <a:r>
              <a:rPr lang="en-GB" sz="2000" cap="none" dirty="0">
                <a:latin typeface="Georgia" panose="02040502050405020303" pitchFamily="18" charset="0"/>
              </a:rPr>
              <a:t>R</a:t>
            </a:r>
            <a:r>
              <a:rPr lang="en-GB" sz="2000" cap="none" dirty="0" smtClean="0">
                <a:latin typeface="Georgia" panose="02040502050405020303" pitchFamily="18" charset="0"/>
              </a:rPr>
              <a:t>un background programs </a:t>
            </a:r>
            <a:r>
              <a:rPr lang="en-GB" sz="2000" cap="none" dirty="0">
                <a:latin typeface="Georgia" panose="02040502050405020303" pitchFamily="18" charset="0"/>
              </a:rPr>
              <a:t>or </a:t>
            </a:r>
            <a:r>
              <a:rPr lang="en-GB" sz="2000" cap="none" dirty="0" smtClean="0">
                <a:latin typeface="Georgia" panose="02040502050405020303" pitchFamily="18" charset="0"/>
              </a:rPr>
              <a:t>scripts</a:t>
            </a:r>
          </a:p>
          <a:p>
            <a:pPr>
              <a:lnSpc>
                <a:spcPct val="150000"/>
              </a:lnSpc>
            </a:pPr>
            <a:r>
              <a:rPr lang="en-GB" sz="2000" cap="none" dirty="0" smtClean="0">
                <a:latin typeface="Georgia" panose="02040502050405020303" pitchFamily="18" charset="0"/>
              </a:rPr>
              <a:t>On-demand </a:t>
            </a:r>
            <a:r>
              <a:rPr lang="en-GB" sz="2000" cap="none" dirty="0">
                <a:latin typeface="Georgia" panose="02040502050405020303" pitchFamily="18" charset="0"/>
              </a:rPr>
              <a:t>or </a:t>
            </a:r>
            <a:r>
              <a:rPr lang="en-GB" sz="2000" cap="none" dirty="0" smtClean="0">
                <a:latin typeface="Georgia" panose="02040502050405020303" pitchFamily="18" charset="0"/>
              </a:rPr>
              <a:t>continuously</a:t>
            </a:r>
            <a:endParaRPr lang="en-GB" sz="2000" cap="none" dirty="0">
              <a:latin typeface="Georgia" panose="02040502050405020303" pitchFamily="18" charset="0"/>
            </a:endParaRPr>
          </a:p>
          <a:p>
            <a:pPr>
              <a:lnSpc>
                <a:spcPct val="150000"/>
              </a:lnSpc>
            </a:pPr>
            <a:r>
              <a:rPr lang="en-GB" sz="2000" cap="none" dirty="0" err="1" smtClean="0">
                <a:latin typeface="Georgia" panose="02040502050405020303" pitchFamily="18" charset="0"/>
              </a:rPr>
              <a:t>WebJobs</a:t>
            </a:r>
            <a:r>
              <a:rPr lang="en-GB" sz="2000" cap="none" dirty="0" smtClean="0">
                <a:latin typeface="Georgia" panose="02040502050405020303" pitchFamily="18" charset="0"/>
              </a:rPr>
              <a:t> and </a:t>
            </a:r>
            <a:r>
              <a:rPr lang="en-GB" sz="2000" cap="none" dirty="0" err="1" smtClean="0">
                <a:latin typeface="Georgia" panose="02040502050405020303" pitchFamily="18" charset="0"/>
              </a:rPr>
              <a:t>WebApps</a:t>
            </a:r>
            <a:r>
              <a:rPr lang="en-GB" sz="2000" cap="none" dirty="0" smtClean="0">
                <a:latin typeface="Georgia" panose="02040502050405020303" pitchFamily="18" charset="0"/>
              </a:rPr>
              <a:t> share resource</a:t>
            </a:r>
          </a:p>
          <a:p>
            <a:pPr>
              <a:lnSpc>
                <a:spcPct val="150000"/>
              </a:lnSpc>
            </a:pPr>
            <a:r>
              <a:rPr lang="en-GB" sz="2000" cap="none" dirty="0" smtClean="0">
                <a:latin typeface="Georgia" panose="02040502050405020303" pitchFamily="18" charset="0"/>
              </a:rPr>
              <a:t>Can be triggered</a:t>
            </a:r>
            <a:endParaRPr lang="en-GB" sz="2000" cap="none" dirty="0">
              <a:latin typeface="Georgia" panose="02040502050405020303" pitchFamily="18" charset="0"/>
            </a:endParaRPr>
          </a:p>
        </p:txBody>
      </p:sp>
      <p:sp>
        <p:nvSpPr>
          <p:cNvPr id="4" name="Title 3"/>
          <p:cNvSpPr>
            <a:spLocks noGrp="1"/>
          </p:cNvSpPr>
          <p:nvPr>
            <p:ph type="title"/>
          </p:nvPr>
        </p:nvSpPr>
        <p:spPr/>
        <p:txBody>
          <a:bodyPr/>
          <a:lstStyle/>
          <a:p>
            <a:r>
              <a:rPr lang="en-GB" dirty="0"/>
              <a:t>Web Jobs vs Worker Roles</a:t>
            </a:r>
          </a:p>
        </p:txBody>
      </p:sp>
      <p:grpSp>
        <p:nvGrpSpPr>
          <p:cNvPr id="5" name="Group 4"/>
          <p:cNvGrpSpPr/>
          <p:nvPr/>
        </p:nvGrpSpPr>
        <p:grpSpPr>
          <a:xfrm>
            <a:off x="504012" y="1700808"/>
            <a:ext cx="3176660" cy="780290"/>
            <a:chOff x="2530459" y="1780953"/>
            <a:chExt cx="3176660"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94099"/>
              <a:ext cx="1808508"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WEB </a:t>
              </a:r>
              <a:r>
                <a:rPr lang="en-GB" sz="3000" dirty="0" smtClean="0">
                  <a:solidFill>
                    <a:srgbClr val="CB623C"/>
                  </a:solidFill>
                  <a:latin typeface="News Cycle" panose="02000503000000000000" pitchFamily="2" charset="2"/>
                </a:rPr>
                <a:t>JOBS</a:t>
              </a:r>
              <a:endParaRPr lang="en-GB" sz="3000" dirty="0">
                <a:solidFill>
                  <a:srgbClr val="CB623C"/>
                </a:solidFill>
                <a:latin typeface="News Cycle" panose="02000503000000000000" pitchFamily="2" charset="2"/>
              </a:endParaRPr>
            </a:p>
          </p:txBody>
        </p:sp>
      </p:grpSp>
    </p:spTree>
    <p:extLst>
      <p:ext uri="{BB962C8B-B14F-4D97-AF65-F5344CB8AC3E}">
        <p14:creationId xmlns:p14="http://schemas.microsoft.com/office/powerpoint/2010/main" val="29261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7544" y="404664"/>
            <a:ext cx="4786075" cy="780290"/>
            <a:chOff x="2530459" y="1780953"/>
            <a:chExt cx="4786075" cy="78029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0459" y="1780953"/>
              <a:ext cx="780290" cy="780290"/>
            </a:xfrm>
            <a:prstGeom prst="rect">
              <a:avLst/>
            </a:prstGeom>
          </p:spPr>
        </p:pic>
        <p:sp>
          <p:nvSpPr>
            <p:cNvPr id="7" name="TextBox 6"/>
            <p:cNvSpPr txBox="1"/>
            <p:nvPr/>
          </p:nvSpPr>
          <p:spPr>
            <a:xfrm>
              <a:off x="3898611" y="1817155"/>
              <a:ext cx="3417923" cy="707886"/>
            </a:xfrm>
            <a:prstGeom prst="rect">
              <a:avLst/>
            </a:prstGeom>
            <a:noFill/>
          </p:spPr>
          <p:txBody>
            <a:bodyPr wrap="none" rtlCol="0">
              <a:spAutoFit/>
            </a:bodyPr>
            <a:lstStyle/>
            <a:p>
              <a:r>
                <a:rPr lang="en-GB" sz="4000" dirty="0" smtClean="0">
                  <a:solidFill>
                    <a:srgbClr val="737373"/>
                  </a:solidFill>
                  <a:latin typeface="News Cycle" panose="02000503000000000000" pitchFamily="2" charset="2"/>
                </a:rPr>
                <a:t>BLOB </a:t>
              </a:r>
              <a:r>
                <a:rPr lang="en-GB" sz="4000" dirty="0" smtClean="0">
                  <a:solidFill>
                    <a:srgbClr val="CB623C"/>
                  </a:solidFill>
                  <a:latin typeface="News Cycle" panose="02000503000000000000" pitchFamily="2" charset="2"/>
                </a:rPr>
                <a:t>STORAGE</a:t>
              </a:r>
              <a:endParaRPr lang="en-GB" sz="4000" dirty="0">
                <a:solidFill>
                  <a:srgbClr val="CB623C"/>
                </a:solidFill>
                <a:latin typeface="News Cycle" panose="02000503000000000000" pitchFamily="2" charset="2"/>
              </a:endParaRPr>
            </a:p>
          </p:txBody>
        </p:sp>
      </p:grpSp>
      <p:sp>
        <p:nvSpPr>
          <p:cNvPr id="8" name="TextBox 7"/>
          <p:cNvSpPr txBox="1"/>
          <p:nvPr/>
        </p:nvSpPr>
        <p:spPr>
          <a:xfrm>
            <a:off x="1118026" y="1546049"/>
            <a:ext cx="6907947"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BLOB = </a:t>
            </a:r>
            <a:r>
              <a:rPr lang="en-GB" sz="2000" b="1" dirty="0" smtClean="0">
                <a:solidFill>
                  <a:srgbClr val="737373"/>
                </a:solidFill>
                <a:latin typeface="Georgia" panose="02040502050405020303" pitchFamily="18" charset="0"/>
              </a:rPr>
              <a:t>B</a:t>
            </a:r>
            <a:r>
              <a:rPr lang="en-GB" sz="2000" dirty="0" smtClean="0">
                <a:solidFill>
                  <a:srgbClr val="737373"/>
                </a:solidFill>
                <a:latin typeface="Georgia" panose="02040502050405020303" pitchFamily="18" charset="0"/>
              </a:rPr>
              <a:t>inary </a:t>
            </a:r>
            <a:r>
              <a:rPr lang="en-GB" sz="2000" b="1" dirty="0" smtClean="0">
                <a:solidFill>
                  <a:srgbClr val="737373"/>
                </a:solidFill>
                <a:latin typeface="Georgia" panose="02040502050405020303" pitchFamily="18" charset="0"/>
              </a:rPr>
              <a:t>L</a:t>
            </a:r>
            <a:r>
              <a:rPr lang="en-GB" sz="2000" dirty="0" smtClean="0">
                <a:solidFill>
                  <a:srgbClr val="737373"/>
                </a:solidFill>
                <a:latin typeface="Georgia" panose="02040502050405020303" pitchFamily="18" charset="0"/>
              </a:rPr>
              <a:t>arge </a:t>
            </a:r>
            <a:r>
              <a:rPr lang="en-GB" sz="2000" b="1" dirty="0" smtClean="0">
                <a:solidFill>
                  <a:srgbClr val="737373"/>
                </a:solidFill>
                <a:latin typeface="Georgia" panose="02040502050405020303" pitchFamily="18" charset="0"/>
              </a:rPr>
              <a:t>Ob</a:t>
            </a:r>
            <a:r>
              <a:rPr lang="en-GB" sz="2000" dirty="0" smtClean="0">
                <a:solidFill>
                  <a:srgbClr val="737373"/>
                </a:solidFill>
                <a:latin typeface="Georgia" panose="02040502050405020303" pitchFamily="18" charset="0"/>
              </a:rPr>
              <a:t>ject</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File system for the cloud</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Client SDKs (</a:t>
            </a:r>
            <a:r>
              <a:rPr lang="en-GB" sz="2000" dirty="0" err="1" smtClean="0">
                <a:solidFill>
                  <a:srgbClr val="737373"/>
                </a:solidFill>
                <a:latin typeface="Georgia" panose="02040502050405020303" pitchFamily="18" charset="0"/>
              </a:rPr>
              <a:t>.Net</a:t>
            </a:r>
            <a:r>
              <a:rPr lang="en-GB" sz="2000" dirty="0" smtClean="0">
                <a:solidFill>
                  <a:srgbClr val="737373"/>
                </a:solidFill>
                <a:latin typeface="Georgia" panose="02040502050405020303" pitchFamily="18" charset="0"/>
              </a:rPr>
              <a:t>, Java, PHP, Node, Ruby &amp; Python)</a:t>
            </a:r>
          </a:p>
          <a:p>
            <a:pPr marL="342900" indent="-34290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Unlimited containers &amp; files, up to 500TB</a:t>
            </a:r>
          </a:p>
        </p:txBody>
      </p:sp>
      <p:sp>
        <p:nvSpPr>
          <p:cNvPr id="9" name="TextBox 8"/>
          <p:cNvSpPr txBox="1"/>
          <p:nvPr/>
        </p:nvSpPr>
        <p:spPr>
          <a:xfrm>
            <a:off x="179511" y="3826297"/>
            <a:ext cx="8784976" cy="2169825"/>
          </a:xfrm>
          <a:prstGeom prst="rect">
            <a:avLst/>
          </a:prstGeom>
          <a:noFill/>
        </p:spPr>
        <p:txBody>
          <a:bodyPr wrap="square" rtlCol="0">
            <a:spAutoFit/>
          </a:bodyPr>
          <a:lstStyle/>
          <a:p>
            <a:pPr>
              <a:lnSpc>
                <a:spcPct val="250000"/>
              </a:lnSpc>
            </a:pPr>
            <a:r>
              <a:rPr lang="en-GB" dirty="0">
                <a:solidFill>
                  <a:srgbClr val="737373"/>
                </a:solidFill>
                <a:latin typeface="Georgia" panose="02040502050405020303" pitchFamily="18" charset="0"/>
              </a:rPr>
              <a:t>http</a:t>
            </a:r>
            <a:r>
              <a:rPr lang="en-GB" dirty="0" smtClean="0">
                <a:solidFill>
                  <a:srgbClr val="737373"/>
                </a:solidFill>
                <a:latin typeface="Georgia" panose="02040502050405020303" pitchFamily="18" charset="0"/>
              </a:rPr>
              <a:t>://[StorageAccountName].blob.core.windows.net/[Container]/[BlobName]</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ritasker.blob.core.windows.net/cars/ford/mustang/eleanor-1967.png</a:t>
            </a:r>
          </a:p>
          <a:p>
            <a:pPr>
              <a:lnSpc>
                <a:spcPct val="250000"/>
              </a:lnSpc>
            </a:pPr>
            <a:r>
              <a:rPr lang="en-GB" dirty="0" smtClean="0">
                <a:solidFill>
                  <a:srgbClr val="737373"/>
                </a:solidFill>
                <a:latin typeface="Georgia" panose="02040502050405020303" pitchFamily="18" charset="0"/>
              </a:rPr>
              <a:t>http</a:t>
            </a:r>
            <a:r>
              <a:rPr lang="en-GB" dirty="0">
                <a:solidFill>
                  <a:srgbClr val="737373"/>
                </a:solidFill>
                <a:latin typeface="Georgia" panose="02040502050405020303" pitchFamily="18" charset="0"/>
              </a:rPr>
              <a:t>://</a:t>
            </a:r>
            <a:r>
              <a:rPr lang="en-GB" dirty="0" smtClean="0">
                <a:solidFill>
                  <a:srgbClr val="737373"/>
                </a:solidFill>
                <a:latin typeface="Georgia" panose="02040502050405020303" pitchFamily="18" charset="0"/>
              </a:rPr>
              <a:t>ritasker.blob.core.windows.net/cars/chevrolet/camaro/bumblebee-2006.png</a:t>
            </a:r>
            <a:endParaRPr lang="en-GB" dirty="0">
              <a:solidFill>
                <a:srgbClr val="737373"/>
              </a:solidFill>
              <a:latin typeface="Georgia" panose="02040502050405020303" pitchFamily="18" charset="0"/>
            </a:endParaRPr>
          </a:p>
        </p:txBody>
      </p:sp>
    </p:spTree>
    <p:extLst>
      <p:ext uri="{BB962C8B-B14F-4D97-AF65-F5344CB8AC3E}">
        <p14:creationId xmlns:p14="http://schemas.microsoft.com/office/powerpoint/2010/main" val="193458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10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1000"/>
                                        <p:tgtEl>
                                          <p:spTgt spid="9">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1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SUMMARY</a:t>
            </a:r>
            <a:endParaRPr lang="en-GB" dirty="0"/>
          </a:p>
        </p:txBody>
      </p:sp>
      <p:sp>
        <p:nvSpPr>
          <p:cNvPr id="5" name="TextBox 4"/>
          <p:cNvSpPr txBox="1"/>
          <p:nvPr/>
        </p:nvSpPr>
        <p:spPr>
          <a:xfrm>
            <a:off x="2419007" y="1988840"/>
            <a:ext cx="4305987" cy="372961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sz="2000" dirty="0">
                <a:solidFill>
                  <a:srgbClr val="737373"/>
                </a:solidFill>
                <a:latin typeface="Georgia" panose="02040502050405020303" pitchFamily="18" charset="0"/>
              </a:rPr>
              <a:t>On- </a:t>
            </a:r>
            <a:r>
              <a:rPr lang="en-GB" sz="2000" dirty="0" smtClean="0">
                <a:solidFill>
                  <a:srgbClr val="737373"/>
                </a:solidFill>
                <a:latin typeface="Georgia" panose="02040502050405020303" pitchFamily="18" charset="0"/>
              </a:rPr>
              <a:t>Premise Vs Cloud Computing</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and the Portals</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WebApps</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SQL</a:t>
            </a:r>
          </a:p>
          <a:p>
            <a:pPr marL="285750" indent="-285750">
              <a:lnSpc>
                <a:spcPct val="150000"/>
              </a:lnSpc>
              <a:buFont typeface="Arial" panose="020B0604020202020204" pitchFamily="34" charset="0"/>
              <a:buChar char="•"/>
            </a:pPr>
            <a:r>
              <a:rPr lang="en-GB" sz="2000" dirty="0" err="1" smtClean="0">
                <a:solidFill>
                  <a:srgbClr val="737373"/>
                </a:solidFill>
                <a:latin typeface="Georgia" panose="02040502050405020303" pitchFamily="18" charset="0"/>
              </a:rPr>
              <a:t>DocumentDB</a:t>
            </a:r>
            <a:endParaRPr lang="en-GB" sz="2000" dirty="0" smtClean="0">
              <a:solidFill>
                <a:srgbClr val="737373"/>
              </a:solidFill>
              <a:latin typeface="Georgia" panose="02040502050405020303" pitchFamily="18" charset="0"/>
            </a:endParaRP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Azure Storage</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Service Bus</a:t>
            </a:r>
          </a:p>
          <a:p>
            <a:pPr marL="285750" indent="-285750">
              <a:lnSpc>
                <a:spcPct val="150000"/>
              </a:lnSpc>
              <a:buFont typeface="Arial" panose="020B0604020202020204" pitchFamily="34" charset="0"/>
              <a:buChar char="•"/>
            </a:pPr>
            <a:r>
              <a:rPr lang="en-GB" sz="2000" dirty="0" smtClean="0">
                <a:solidFill>
                  <a:srgbClr val="737373"/>
                </a:solidFill>
                <a:latin typeface="Georgia" panose="02040502050405020303" pitchFamily="18" charset="0"/>
              </a:rPr>
              <a:t>Cloud Services</a:t>
            </a:r>
            <a:endParaRPr lang="en-GB" sz="2000" dirty="0">
              <a:solidFill>
                <a:srgbClr val="737373"/>
              </a:solidFill>
              <a:latin typeface="Georgia" panose="02040502050405020303" pitchFamily="18" charset="0"/>
            </a:endParaRPr>
          </a:p>
        </p:txBody>
      </p:sp>
    </p:spTree>
    <p:extLst>
      <p:ext uri="{BB962C8B-B14F-4D97-AF65-F5344CB8AC3E}">
        <p14:creationId xmlns:p14="http://schemas.microsoft.com/office/powerpoint/2010/main" val="4205043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256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57130"/>
          </a:xfrm>
        </p:spPr>
        <p:txBody>
          <a:bodyPr>
            <a:spAutoFit/>
          </a:bodyPr>
          <a:lstStyle/>
          <a:p>
            <a:r>
              <a:rPr lang="en-GB" dirty="0" smtClean="0"/>
              <a:t>Azure </a:t>
            </a:r>
            <a:r>
              <a:rPr lang="en-GB" dirty="0" err="1" smtClean="0"/>
              <a:t>WebApps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388841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3483"/>
            <a:ext cx="9143999" cy="765081"/>
          </a:xfrm>
        </p:spPr>
        <p:txBody>
          <a:bodyPr anchor="ctr" anchorCtr="0">
            <a:spAutoFit/>
          </a:bodyPr>
          <a:lstStyle/>
          <a:p>
            <a:r>
              <a:rPr lang="en-GB" dirty="0" err="1" smtClean="0"/>
              <a:t>Webapp</a:t>
            </a:r>
            <a:r>
              <a:rPr lang="en-GB" dirty="0" smtClean="0"/>
              <a:t> </a:t>
            </a:r>
            <a:r>
              <a:rPr lang="en-GB" dirty="0" smtClean="0"/>
              <a:t>Tools</a:t>
            </a:r>
            <a:endParaRPr lang="en-GB" dirty="0"/>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284" y="1268760"/>
            <a:ext cx="900000" cy="900000"/>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r="69250"/>
          <a:stretch/>
        </p:blipFill>
        <p:spPr>
          <a:xfrm>
            <a:off x="425012" y="3216636"/>
            <a:ext cx="922510" cy="900000"/>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r="78733"/>
          <a:stretch/>
        </p:blipFill>
        <p:spPr>
          <a:xfrm>
            <a:off x="7769870" y="3211320"/>
            <a:ext cx="949115" cy="90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522" y="1268760"/>
            <a:ext cx="900000" cy="900000"/>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54697" y="5501741"/>
            <a:ext cx="1204000" cy="900000"/>
          </a:xfrm>
          <a:prstGeom prst="rect">
            <a:avLst/>
          </a:prstGeom>
        </p:spPr>
      </p:pic>
      <p:pic>
        <p:nvPicPr>
          <p:cNvPr id="13" name="Picture 12"/>
          <p:cNvPicPr>
            <a:picLocks noChangeAspect="1"/>
          </p:cNvPicPr>
          <p:nvPr/>
        </p:nvPicPr>
        <p:blipFill rotWithShape="1">
          <a:blip r:embed="rId9" cstate="print">
            <a:extLst>
              <a:ext uri="{28A0092B-C50C-407E-A947-70E740481C1C}">
                <a14:useLocalDpi xmlns:a14="http://schemas.microsoft.com/office/drawing/2010/main" val="0"/>
              </a:ext>
            </a:extLst>
          </a:blip>
          <a:srcRect t="18695"/>
          <a:stretch/>
        </p:blipFill>
        <p:spPr>
          <a:xfrm>
            <a:off x="4174511" y="1268760"/>
            <a:ext cx="768368" cy="900000"/>
          </a:xfrm>
          <a:prstGeom prst="rect">
            <a:avLst/>
          </a:prstGeom>
        </p:spPr>
      </p:pic>
      <p:pic>
        <p:nvPicPr>
          <p:cNvPr id="2" name="Picture 1"/>
          <p:cNvPicPr>
            <a:picLocks noChangeAspect="1"/>
          </p:cNvPicPr>
          <p:nvPr/>
        </p:nvPicPr>
        <p:blipFill rotWithShape="1">
          <a:blip r:embed="rId10">
            <a:extLst>
              <a:ext uri="{28A0092B-C50C-407E-A947-70E740481C1C}">
                <a14:useLocalDpi xmlns:a14="http://schemas.microsoft.com/office/drawing/2010/main" val="0"/>
              </a:ext>
            </a:extLst>
          </a:blip>
          <a:srcRect l="18169" t="7805" r="18169" b="7805"/>
          <a:stretch/>
        </p:blipFill>
        <p:spPr>
          <a:xfrm>
            <a:off x="3958696" y="3211320"/>
            <a:ext cx="1200001" cy="900000"/>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63277" y="1828424"/>
            <a:ext cx="1200000" cy="900000"/>
          </a:xfrm>
          <a:prstGeom prst="rect">
            <a:avLst/>
          </a:prstGeom>
        </p:spPr>
      </p:pic>
      <p:pic>
        <p:nvPicPr>
          <p:cNvPr id="22" name="Picture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90533" y="4601741"/>
            <a:ext cx="900000" cy="90000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23725" y="4604849"/>
            <a:ext cx="1679104" cy="900000"/>
          </a:xfrm>
          <a:prstGeom prst="ellipse">
            <a:avLst/>
          </a:prstGeom>
        </p:spPr>
      </p:pic>
      <p:pic>
        <p:nvPicPr>
          <p:cNvPr id="25" name="Picture 24"/>
          <p:cNvPicPr>
            <a:picLocks noChangeAspect="1"/>
          </p:cNvPicPr>
          <p:nvPr/>
        </p:nvPicPr>
        <p:blipFill rotWithShape="1">
          <a:blip r:embed="rId14" cstate="print">
            <a:extLst>
              <a:ext uri="{28A0092B-C50C-407E-A947-70E740481C1C}">
                <a14:useLocalDpi xmlns:a14="http://schemas.microsoft.com/office/drawing/2010/main" val="0"/>
              </a:ext>
            </a:extLst>
          </a:blip>
          <a:srcRect l="8577" t="8686" r="52214" b="14989"/>
          <a:stretch/>
        </p:blipFill>
        <p:spPr>
          <a:xfrm>
            <a:off x="6297676" y="1828424"/>
            <a:ext cx="685714" cy="900000"/>
          </a:xfrm>
          <a:prstGeom prst="rect">
            <a:avLst/>
          </a:prstGeom>
        </p:spPr>
      </p:pic>
      <p:pic>
        <p:nvPicPr>
          <p:cNvPr id="27" name="Picture 2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66284" y="5501741"/>
            <a:ext cx="900000" cy="900000"/>
          </a:xfrm>
          <a:prstGeom prst="rect">
            <a:avLst/>
          </a:prstGeom>
        </p:spPr>
      </p:pic>
      <p:pic>
        <p:nvPicPr>
          <p:cNvPr id="28" name="Picture 27"/>
          <p:cNvPicPr>
            <a:picLocks noChangeAspect="1"/>
          </p:cNvPicPr>
          <p:nvPr/>
        </p:nvPicPr>
        <p:blipFill rotWithShape="1">
          <a:blip r:embed="rId16">
            <a:extLst>
              <a:ext uri="{28A0092B-C50C-407E-A947-70E740481C1C}">
                <a14:useLocalDpi xmlns:a14="http://schemas.microsoft.com/office/drawing/2010/main" val="0"/>
              </a:ext>
            </a:extLst>
          </a:blip>
          <a:srcRect t="173" r="80567" b="173"/>
          <a:stretch/>
        </p:blipFill>
        <p:spPr>
          <a:xfrm>
            <a:off x="437823" y="5504854"/>
            <a:ext cx="896887" cy="896887"/>
          </a:xfrm>
          <a:prstGeom prst="rect">
            <a:avLst/>
          </a:prstGeom>
        </p:spPr>
      </p:pic>
    </p:spTree>
    <p:extLst>
      <p:ext uri="{BB962C8B-B14F-4D97-AF65-F5344CB8AC3E}">
        <p14:creationId xmlns:p14="http://schemas.microsoft.com/office/powerpoint/2010/main" val="7335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2400"/>
            <a:ext cx="9143999" cy="757130"/>
          </a:xfrm>
        </p:spPr>
        <p:txBody>
          <a:bodyPr anchor="ctr" anchorCtr="1">
            <a:spAutoFit/>
          </a:bodyPr>
          <a:lstStyle/>
          <a:p>
            <a:r>
              <a:rPr lang="en-GB" dirty="0" smtClean="0"/>
              <a:t>Configuration</a:t>
            </a:r>
            <a:endParaRPr lang="en-GB" dirty="0"/>
          </a:p>
        </p:txBody>
      </p:sp>
      <p:pic>
        <p:nvPicPr>
          <p:cNvPr id="5" name="Picture 4"/>
          <p:cNvPicPr>
            <a:picLocks noChangeAspect="1"/>
          </p:cNvPicPr>
          <p:nvPr/>
        </p:nvPicPr>
        <p:blipFill>
          <a:blip r:embed="rId3"/>
          <a:stretch>
            <a:fillRect/>
          </a:stretch>
        </p:blipFill>
        <p:spPr>
          <a:xfrm>
            <a:off x="395536" y="1124744"/>
            <a:ext cx="4941388" cy="5328720"/>
          </a:xfrm>
          <a:prstGeom prst="rect">
            <a:avLst/>
          </a:prstGeom>
        </p:spPr>
      </p:pic>
      <p:pic>
        <p:nvPicPr>
          <p:cNvPr id="6" name="Picture 5"/>
          <p:cNvPicPr>
            <a:picLocks noChangeAspect="1"/>
          </p:cNvPicPr>
          <p:nvPr/>
        </p:nvPicPr>
        <p:blipFill rotWithShape="1">
          <a:blip r:embed="rId4"/>
          <a:srcRect t="11091"/>
          <a:stretch/>
        </p:blipFill>
        <p:spPr>
          <a:xfrm>
            <a:off x="6444208" y="1124744"/>
            <a:ext cx="1573714" cy="5450158"/>
          </a:xfrm>
          <a:prstGeom prst="rect">
            <a:avLst/>
          </a:prstGeom>
        </p:spPr>
      </p:pic>
    </p:spTree>
    <p:extLst>
      <p:ext uri="{BB962C8B-B14F-4D97-AF65-F5344CB8AC3E}">
        <p14:creationId xmlns:p14="http://schemas.microsoft.com/office/powerpoint/2010/main" val="150176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Scaling</a:t>
            </a:r>
            <a:endParaRPr lang="en-GB" dirty="0"/>
          </a:p>
        </p:txBody>
      </p:sp>
      <p:sp>
        <p:nvSpPr>
          <p:cNvPr id="5" name="TextBox 4"/>
          <p:cNvSpPr txBox="1"/>
          <p:nvPr/>
        </p:nvSpPr>
        <p:spPr>
          <a:xfrm>
            <a:off x="180000" y="1655054"/>
            <a:ext cx="2129109"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ON-</a:t>
            </a:r>
            <a:r>
              <a:rPr lang="en-GB" sz="3000" dirty="0" smtClean="0">
                <a:solidFill>
                  <a:srgbClr val="CB623C"/>
                </a:solidFill>
                <a:latin typeface="News Cycle" panose="02000503000000000000" pitchFamily="2" charset="2"/>
              </a:rPr>
              <a:t>DEMAND</a:t>
            </a:r>
            <a:endParaRPr lang="en-GB" sz="3000" dirty="0">
              <a:solidFill>
                <a:srgbClr val="CB623C"/>
              </a:solidFill>
              <a:latin typeface="News Cycle" panose="02000503000000000000" pitchFamily="2" charset="2"/>
            </a:endParaRPr>
          </a:p>
        </p:txBody>
      </p:sp>
      <p:sp>
        <p:nvSpPr>
          <p:cNvPr id="6" name="TextBox 5"/>
          <p:cNvSpPr txBox="1"/>
          <p:nvPr/>
        </p:nvSpPr>
        <p:spPr>
          <a:xfrm>
            <a:off x="180000" y="4099138"/>
            <a:ext cx="2008883"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CPU </a:t>
            </a:r>
            <a:r>
              <a:rPr lang="en-GB" sz="3000" dirty="0" smtClean="0">
                <a:solidFill>
                  <a:srgbClr val="CB623C"/>
                </a:solidFill>
                <a:latin typeface="News Cycle" panose="02000503000000000000" pitchFamily="2" charset="2"/>
              </a:rPr>
              <a:t>USAGE</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3"/>
          <a:stretch>
            <a:fillRect/>
          </a:stretch>
        </p:blipFill>
        <p:spPr>
          <a:xfrm>
            <a:off x="1933575" y="4653136"/>
            <a:ext cx="5276850" cy="1390650"/>
          </a:xfrm>
          <a:prstGeom prst="rect">
            <a:avLst/>
          </a:prstGeom>
        </p:spPr>
      </p:pic>
      <p:pic>
        <p:nvPicPr>
          <p:cNvPr id="10" name="Picture 9"/>
          <p:cNvPicPr>
            <a:picLocks noChangeAspect="1"/>
          </p:cNvPicPr>
          <p:nvPr/>
        </p:nvPicPr>
        <p:blipFill>
          <a:blip r:embed="rId4"/>
          <a:stretch>
            <a:fillRect/>
          </a:stretch>
        </p:blipFill>
        <p:spPr>
          <a:xfrm>
            <a:off x="1904999" y="2205837"/>
            <a:ext cx="5334000" cy="1114425"/>
          </a:xfrm>
          <a:prstGeom prst="rect">
            <a:avLst/>
          </a:prstGeom>
        </p:spPr>
      </p:pic>
    </p:spTree>
    <p:extLst>
      <p:ext uri="{BB962C8B-B14F-4D97-AF65-F5344CB8AC3E}">
        <p14:creationId xmlns:p14="http://schemas.microsoft.com/office/powerpoint/2010/main" val="21093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0" y="126000"/>
            <a:ext cx="9143999" cy="757130"/>
          </a:xfrm>
          <a:prstGeom prst="rect">
            <a:avLst/>
          </a:prstGeom>
          <a:blipFill dpi="0" rotWithShape="1">
            <a:blip r:embed="rId3"/>
            <a:srcRect/>
            <a:tile tx="0" ty="0" sx="100000" sy="100000" flip="none" algn="tl"/>
          </a:blipFill>
        </p:spPr>
        <p:txBody>
          <a:bodyPr anchor="ctr" anchorCtr="1">
            <a:spAutoFit/>
          </a:bodyPr>
          <a:lstStyle>
            <a:lvl1pPr algn="ctr" defTabSz="914400" rtl="0" eaLnBrk="1" latinLnBrk="0" hangingPunct="1">
              <a:lnSpc>
                <a:spcPct val="90000"/>
              </a:lnSpc>
              <a:spcBef>
                <a:spcPct val="0"/>
              </a:spcBef>
              <a:buNone/>
              <a:defRPr sz="4800" kern="1200" cap="all" baseline="0">
                <a:solidFill>
                  <a:schemeClr val="bg1"/>
                </a:solidFill>
                <a:effectLst>
                  <a:outerShdw dist="38100" algn="ctr" rotWithShape="0">
                    <a:srgbClr val="000000">
                      <a:alpha val="10000"/>
                    </a:srgbClr>
                  </a:outerShdw>
                </a:effectLst>
                <a:latin typeface="News Cycle" panose="02000503000000000000" pitchFamily="2" charset="2"/>
                <a:ea typeface="+mj-ea"/>
                <a:cs typeface="+mj-cs"/>
              </a:defRPr>
            </a:lvl1pPr>
          </a:lstStyle>
          <a:p>
            <a:r>
              <a:rPr lang="en-GB" smtClean="0"/>
              <a:t>Scaling</a:t>
            </a:r>
            <a:endParaRPr lang="en-GB" dirty="0"/>
          </a:p>
        </p:txBody>
      </p:sp>
      <p:sp>
        <p:nvSpPr>
          <p:cNvPr id="7" name="TextBox 6"/>
          <p:cNvSpPr txBox="1"/>
          <p:nvPr/>
        </p:nvSpPr>
        <p:spPr>
          <a:xfrm>
            <a:off x="221376" y="1650866"/>
            <a:ext cx="1999265" cy="553998"/>
          </a:xfrm>
          <a:prstGeom prst="rect">
            <a:avLst/>
          </a:prstGeom>
          <a:noFill/>
        </p:spPr>
        <p:txBody>
          <a:bodyPr wrap="none" rtlCol="0">
            <a:spAutoFit/>
          </a:bodyPr>
          <a:lstStyle/>
          <a:p>
            <a:r>
              <a:rPr lang="en-GB" sz="3000" dirty="0" smtClean="0">
                <a:solidFill>
                  <a:srgbClr val="737373"/>
                </a:solidFill>
                <a:latin typeface="News Cycle" panose="02000503000000000000" pitchFamily="2" charset="2"/>
              </a:rPr>
              <a:t>AVD. </a:t>
            </a:r>
            <a:r>
              <a:rPr lang="en-GB" sz="3000" dirty="0" smtClean="0">
                <a:solidFill>
                  <a:srgbClr val="CB623C"/>
                </a:solidFill>
                <a:latin typeface="News Cycle" panose="02000503000000000000" pitchFamily="2" charset="2"/>
              </a:rPr>
              <a:t>RULES</a:t>
            </a:r>
            <a:endParaRPr lang="en-GB" sz="3000" dirty="0">
              <a:solidFill>
                <a:srgbClr val="CB623C"/>
              </a:solidFill>
              <a:latin typeface="News Cycle" panose="02000503000000000000" pitchFamily="2" charset="2"/>
            </a:endParaRPr>
          </a:p>
        </p:txBody>
      </p:sp>
      <p:pic>
        <p:nvPicPr>
          <p:cNvPr id="9" name="Picture 8"/>
          <p:cNvPicPr>
            <a:picLocks noChangeAspect="1"/>
          </p:cNvPicPr>
          <p:nvPr/>
        </p:nvPicPr>
        <p:blipFill>
          <a:blip r:embed="rId4"/>
          <a:stretch>
            <a:fillRect/>
          </a:stretch>
        </p:blipFill>
        <p:spPr>
          <a:xfrm>
            <a:off x="1979712" y="2204864"/>
            <a:ext cx="5267325" cy="3838575"/>
          </a:xfrm>
          <a:prstGeom prst="rect">
            <a:avLst/>
          </a:prstGeom>
        </p:spPr>
      </p:pic>
    </p:spTree>
    <p:extLst>
      <p:ext uri="{BB962C8B-B14F-4D97-AF65-F5344CB8AC3E}">
        <p14:creationId xmlns:p14="http://schemas.microsoft.com/office/powerpoint/2010/main" val="385682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7458"/>
            <a:ext cx="9143999" cy="765081"/>
          </a:xfrm>
        </p:spPr>
        <p:txBody>
          <a:bodyPr>
            <a:spAutoFit/>
          </a:bodyPr>
          <a:lstStyle/>
          <a:p>
            <a:r>
              <a:rPr lang="en-GB" dirty="0" smtClean="0"/>
              <a:t>Azure Web Roles</a:t>
            </a:r>
            <a:endParaRPr lang="en-GB" dirty="0"/>
          </a:p>
        </p:txBody>
      </p:sp>
      <p:pic>
        <p:nvPicPr>
          <p:cNvPr id="7" name="Picture Placeholder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922399" y="1196752"/>
            <a:ext cx="5299200" cy="5299200"/>
          </a:xfrm>
        </p:spPr>
      </p:pic>
    </p:spTree>
    <p:extLst>
      <p:ext uri="{BB962C8B-B14F-4D97-AF65-F5344CB8AC3E}">
        <p14:creationId xmlns:p14="http://schemas.microsoft.com/office/powerpoint/2010/main" val="268620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6000"/>
            <a:ext cx="9143999" cy="757130"/>
          </a:xfrm>
        </p:spPr>
        <p:txBody>
          <a:bodyPr anchor="ctr" anchorCtr="1">
            <a:spAutoFit/>
          </a:bodyPr>
          <a:lstStyle/>
          <a:p>
            <a:r>
              <a:rPr lang="en-GB" dirty="0" smtClean="0"/>
              <a:t>Setting Up a Web Role</a:t>
            </a:r>
            <a:endParaRPr lang="en-GB" dirty="0"/>
          </a:p>
        </p:txBody>
      </p:sp>
      <p:pic>
        <p:nvPicPr>
          <p:cNvPr id="5" name="Picture 4"/>
          <p:cNvPicPr>
            <a:picLocks noChangeAspect="1"/>
          </p:cNvPicPr>
          <p:nvPr/>
        </p:nvPicPr>
        <p:blipFill>
          <a:blip r:embed="rId3"/>
          <a:stretch>
            <a:fillRect/>
          </a:stretch>
        </p:blipFill>
        <p:spPr>
          <a:xfrm>
            <a:off x="1179018" y="1412776"/>
            <a:ext cx="6785962" cy="4751612"/>
          </a:xfrm>
          <a:prstGeom prst="rect">
            <a:avLst/>
          </a:prstGeom>
        </p:spPr>
      </p:pic>
      <p:pic>
        <p:nvPicPr>
          <p:cNvPr id="7" name="Picture 6"/>
          <p:cNvPicPr>
            <a:picLocks noChangeAspect="1"/>
          </p:cNvPicPr>
          <p:nvPr/>
        </p:nvPicPr>
        <p:blipFill>
          <a:blip r:embed="rId4"/>
          <a:stretch>
            <a:fillRect/>
          </a:stretch>
        </p:blipFill>
        <p:spPr>
          <a:xfrm>
            <a:off x="1319211" y="1907394"/>
            <a:ext cx="6505575" cy="3762375"/>
          </a:xfrm>
          <a:prstGeom prst="rect">
            <a:avLst/>
          </a:prstGeom>
        </p:spPr>
      </p:pic>
      <p:pic>
        <p:nvPicPr>
          <p:cNvPr id="8" name="Picture 7"/>
          <p:cNvPicPr>
            <a:picLocks noChangeAspect="1"/>
          </p:cNvPicPr>
          <p:nvPr/>
        </p:nvPicPr>
        <p:blipFill>
          <a:blip r:embed="rId5"/>
          <a:stretch>
            <a:fillRect/>
          </a:stretch>
        </p:blipFill>
        <p:spPr>
          <a:xfrm>
            <a:off x="1254119" y="1196752"/>
            <a:ext cx="6635758" cy="5183658"/>
          </a:xfrm>
          <a:prstGeom prst="rect">
            <a:avLst/>
          </a:prstGeom>
        </p:spPr>
      </p:pic>
      <p:pic>
        <p:nvPicPr>
          <p:cNvPr id="9" name="Picture 8"/>
          <p:cNvPicPr>
            <a:picLocks noChangeAspect="1"/>
          </p:cNvPicPr>
          <p:nvPr/>
        </p:nvPicPr>
        <p:blipFill>
          <a:blip r:embed="rId6"/>
          <a:stretch>
            <a:fillRect/>
          </a:stretch>
        </p:blipFill>
        <p:spPr>
          <a:xfrm>
            <a:off x="2987825" y="1004276"/>
            <a:ext cx="3168346" cy="5568610"/>
          </a:xfrm>
          <a:prstGeom prst="rect">
            <a:avLst/>
          </a:prstGeom>
        </p:spPr>
      </p:pic>
    </p:spTree>
    <p:extLst>
      <p:ext uri="{BB962C8B-B14F-4D97-AF65-F5344CB8AC3E}">
        <p14:creationId xmlns:p14="http://schemas.microsoft.com/office/powerpoint/2010/main" val="33161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3433</TotalTime>
  <Words>3507</Words>
  <Application>Microsoft Office PowerPoint</Application>
  <PresentationFormat>On-screen Show (4:3)</PresentationFormat>
  <Paragraphs>325</Paragraphs>
  <Slides>23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Calibri Light</vt:lpstr>
      <vt:lpstr>Georgia</vt:lpstr>
      <vt:lpstr>News Cycle</vt:lpstr>
      <vt:lpstr>Wingdings</vt:lpstr>
      <vt:lpstr>Office Theme</vt:lpstr>
      <vt:lpstr>Master</vt:lpstr>
      <vt:lpstr>PowerPoint Presentation</vt:lpstr>
      <vt:lpstr>What is Azure</vt:lpstr>
      <vt:lpstr>Azure WebApps</vt:lpstr>
      <vt:lpstr>Webapp Tools</vt:lpstr>
      <vt:lpstr>Configuration</vt:lpstr>
      <vt:lpstr>Scaling</vt:lpstr>
      <vt:lpstr>PowerPoint Presentation</vt:lpstr>
      <vt:lpstr>Azure Web Roles</vt:lpstr>
      <vt:lpstr>Setting Up a Web Role</vt:lpstr>
      <vt:lpstr>Web Role Entry Point</vt:lpstr>
      <vt:lpstr>Configuration</vt:lpstr>
      <vt:lpstr>Web Apps vs Web Roles</vt:lpstr>
      <vt:lpstr>Azure SQL</vt:lpstr>
      <vt:lpstr>DocumentDB</vt:lpstr>
      <vt:lpstr>Azure Table Storage</vt:lpstr>
      <vt:lpstr>PowerPoint Presentation</vt:lpstr>
      <vt:lpstr>PowerPoint Presentation</vt:lpstr>
      <vt:lpstr>PowerPoint Presentation</vt:lpstr>
      <vt:lpstr>PowerPoint Presentation</vt:lpstr>
      <vt:lpstr>Web Jobs vs Worker Roles</vt:lpstr>
      <vt:lpstr>PowerPoint Presentation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184</cp:revision>
  <dcterms:created xsi:type="dcterms:W3CDTF">2015-06-30T18:38:15Z</dcterms:created>
  <dcterms:modified xsi:type="dcterms:W3CDTF">2015-09-20T23:47:56Z</dcterms:modified>
</cp:coreProperties>
</file>