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56" r:id="rId3"/>
    <p:sldId id="281" r:id="rId4"/>
    <p:sldId id="262" r:id="rId5"/>
    <p:sldId id="264" r:id="rId6"/>
    <p:sldId id="290" r:id="rId7"/>
    <p:sldId id="291" r:id="rId8"/>
    <p:sldId id="292" r:id="rId9"/>
    <p:sldId id="289" r:id="rId10"/>
    <p:sldId id="293" r:id="rId11"/>
    <p:sldId id="294" r:id="rId12"/>
    <p:sldId id="295" r:id="rId13"/>
    <p:sldId id="284" r:id="rId14"/>
    <p:sldId id="296" r:id="rId15"/>
    <p:sldId id="297" r:id="rId16"/>
    <p:sldId id="266" r:id="rId17"/>
    <p:sldId id="298" r:id="rId18"/>
    <p:sldId id="299" r:id="rId19"/>
    <p:sldId id="300" r:id="rId20"/>
    <p:sldId id="273" r:id="rId21"/>
    <p:sldId id="301" r:id="rId22"/>
    <p:sldId id="269" r:id="rId23"/>
    <p:sldId id="302" r:id="rId24"/>
    <p:sldId id="274" r:id="rId25"/>
    <p:sldId id="303" r:id="rId26"/>
    <p:sldId id="304" r:id="rId27"/>
    <p:sldId id="305" r:id="rId28"/>
    <p:sldId id="307" r:id="rId29"/>
    <p:sldId id="308" r:id="rId30"/>
    <p:sldId id="309" r:id="rId31"/>
    <p:sldId id="310" r:id="rId32"/>
    <p:sldId id="311"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7" autoAdjust="0"/>
  </p:normalViewPr>
  <p:slideViewPr>
    <p:cSldViewPr>
      <p:cViewPr varScale="1">
        <p:scale>
          <a:sx n="104" d="100"/>
          <a:sy n="104" d="100"/>
        </p:scale>
        <p:origin x="1860" y="13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23/09/2015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Bio – </a:t>
            </a:r>
            <a:r>
              <a:rPr lang="en-GB" sz="1200" b="0" i="0" kern="1200" dirty="0" smtClean="0">
                <a:solidFill>
                  <a:schemeClr val="tx1"/>
                </a:solidFill>
                <a:effectLst/>
                <a:latin typeface="+mn-lt"/>
                <a:ea typeface="+mn-ea"/>
                <a:cs typeface="+mn-cs"/>
              </a:rPr>
              <a:t>I</a:t>
            </a:r>
            <a:r>
              <a:rPr lang="en-GB" sz="1200" b="0" i="0" kern="1200" baseline="0" dirty="0" smtClean="0">
                <a:solidFill>
                  <a:schemeClr val="tx1"/>
                </a:solidFill>
                <a:effectLst/>
                <a:latin typeface="+mn-lt"/>
                <a:ea typeface="+mn-ea"/>
                <a:cs typeface="+mn-cs"/>
              </a:rPr>
              <a:t> am primarily a </a:t>
            </a:r>
            <a:r>
              <a:rPr lang="en-GB" sz="1200" b="0" i="0" kern="1200" dirty="0" err="1" smtClean="0">
                <a:solidFill>
                  <a:schemeClr val="tx1"/>
                </a:solidFill>
                <a:effectLst/>
                <a:latin typeface="+mn-lt"/>
                <a:ea typeface="+mn-ea"/>
                <a:cs typeface="+mn-cs"/>
              </a:rPr>
              <a:t>.Net</a:t>
            </a:r>
            <a:r>
              <a:rPr lang="en-GB" sz="1200" b="0" i="0" kern="1200" dirty="0" smtClean="0">
                <a:solidFill>
                  <a:schemeClr val="tx1"/>
                </a:solidFill>
                <a:effectLst/>
                <a:latin typeface="+mn-lt"/>
                <a:ea typeface="+mn-ea"/>
                <a:cs typeface="+mn-cs"/>
              </a:rPr>
              <a:t> Developer, but I also dabble in Ruby, JS and Python. I am originally from Southport but came to Yorkshire to study and stayed.</a:t>
            </a:r>
            <a:r>
              <a:rPr lang="en-GB" sz="1200" b="0" i="0" kern="1200" baseline="0" dirty="0" smtClean="0">
                <a:solidFill>
                  <a:schemeClr val="tx1"/>
                </a:solidFill>
                <a:effectLst/>
                <a:latin typeface="+mn-lt"/>
                <a:ea typeface="+mn-ea"/>
                <a:cs typeface="+mn-cs"/>
              </a:rPr>
              <a:t> Currently I am working for a start-up </a:t>
            </a:r>
            <a:r>
              <a:rPr lang="en-GB" sz="1200" b="0" i="0" kern="1200" dirty="0" smtClean="0">
                <a:solidFill>
                  <a:schemeClr val="tx1"/>
                </a:solidFill>
                <a:effectLst/>
                <a:latin typeface="+mn-lt"/>
                <a:ea typeface="+mn-ea"/>
                <a:cs typeface="+mn-cs"/>
              </a:rPr>
              <a:t>building the API for our app on the Azure.</a:t>
            </a:r>
            <a:endParaRPr lang="en-GB"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You can find me online</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and those wanting to know more about the Azure platform.</a:t>
            </a:r>
          </a:p>
          <a:p>
            <a:pPr marL="171450" indent="-171450">
              <a:buFont typeface="Arial" panose="020B0604020202020204" pitchFamily="34" charset="0"/>
              <a:buChar char="•"/>
            </a:pPr>
            <a:r>
              <a:rPr lang="en-GB" baseline="0" dirty="0" smtClean="0"/>
              <a:t>Azure is a massive platform and even though I am talking about a small section of it I can only give you an overview in time given. But if you have questions ask me I will do my best to answer them now or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 sample </a:t>
            </a:r>
            <a:r>
              <a:rPr lang="en-GB" dirty="0" err="1" smtClean="0"/>
              <a:t>WebRole.cs</a:t>
            </a:r>
            <a:r>
              <a:rPr lang="en-GB" dirty="0" smtClean="0"/>
              <a:t> file.</a:t>
            </a:r>
          </a:p>
          <a:p>
            <a:endParaRPr lang="en-GB" dirty="0" smtClean="0"/>
          </a:p>
          <a:p>
            <a:r>
              <a:rPr lang="en-GB" dirty="0" smtClean="0"/>
              <a:t>This is what starts up when</a:t>
            </a:r>
            <a:r>
              <a:rPr lang="en-GB" baseline="0" dirty="0" smtClean="0"/>
              <a:t> the web role starts in Azure. </a:t>
            </a:r>
            <a:r>
              <a:rPr lang="en-GB" baseline="0" dirty="0" err="1" smtClean="0"/>
              <a:t>Genrally</a:t>
            </a:r>
            <a:r>
              <a:rPr lang="en-GB" baseline="0" dirty="0" smtClean="0"/>
              <a:t> this is blank, but you can add event handlers, like I have, for when the web role starts and when the web role stops. </a:t>
            </a:r>
          </a:p>
          <a:p>
            <a:endParaRPr lang="en-GB" baseline="0" dirty="0" smtClean="0"/>
          </a:p>
          <a:p>
            <a:r>
              <a:rPr lang="en-GB" baseline="0" dirty="0" smtClean="0"/>
              <a:t>For example if your web app used a </a:t>
            </a:r>
            <a:r>
              <a:rPr lang="en-GB" baseline="0" dirty="0" err="1" smtClean="0"/>
              <a:t>Redis</a:t>
            </a:r>
            <a:r>
              <a:rPr lang="en-GB" baseline="0" dirty="0" smtClean="0"/>
              <a:t> cache you could prime the cache before the app starts. Or check if queues and tables exist and create them if they don’t.</a:t>
            </a:r>
          </a:p>
          <a:p>
            <a:endParaRPr lang="en-GB" baseline="0" dirty="0" smtClean="0"/>
          </a:p>
          <a:p>
            <a:r>
              <a:rPr lang="en-GB" baseline="0" dirty="0" smtClean="0"/>
              <a:t>Lets have a look at the configuration project.</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376027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Double-Clicking the file in the Roles folder will give you access to the Web Roles properties.</a:t>
            </a:r>
          </a:p>
          <a:p>
            <a:endParaRPr lang="en-GB" dirty="0" smtClean="0"/>
          </a:p>
          <a:p>
            <a:pPr marL="171450" indent="-171450">
              <a:buFont typeface="Arial" panose="020B0604020202020204" pitchFamily="34" charset="0"/>
              <a:buChar char="•"/>
            </a:pPr>
            <a:r>
              <a:rPr lang="en-GB" dirty="0" smtClean="0"/>
              <a:t>Configuration – The</a:t>
            </a:r>
            <a:r>
              <a:rPr lang="en-GB" baseline="0" dirty="0" smtClean="0"/>
              <a:t> instance count and VM size can be set here as well as the Diagnostics settings.</a:t>
            </a:r>
          </a:p>
          <a:p>
            <a:pPr marL="171450" indent="-171450">
              <a:buFont typeface="Arial" panose="020B0604020202020204" pitchFamily="34" charset="0"/>
              <a:buChar char="•"/>
            </a:pPr>
            <a:r>
              <a:rPr lang="en-GB" baseline="0" dirty="0" smtClean="0"/>
              <a:t>Settings this is like </a:t>
            </a:r>
            <a:r>
              <a:rPr lang="en-GB" baseline="0" dirty="0" err="1" smtClean="0"/>
              <a:t>web.config</a:t>
            </a:r>
            <a:r>
              <a:rPr lang="en-GB" baseline="0" dirty="0" smtClean="0"/>
              <a:t>, providing settings that can be used in code. You can also override these settings in the Azure portal while the web role is running.</a:t>
            </a:r>
          </a:p>
          <a:p>
            <a:pPr marL="171450" indent="-171450">
              <a:buFont typeface="Arial" panose="020B0604020202020204" pitchFamily="34" charset="0"/>
              <a:buChar char="•"/>
            </a:pPr>
            <a:r>
              <a:rPr lang="en-GB" baseline="0" dirty="0" smtClean="0"/>
              <a:t>Endpoints - By default a HTTP endpoint on port 80 will be open. You could change this or add a HTTPS endpoint.</a:t>
            </a:r>
          </a:p>
          <a:p>
            <a:pPr marL="171450" indent="-171450">
              <a:buFont typeface="Arial" panose="020B0604020202020204" pitchFamily="34" charset="0"/>
              <a:buChar char="•"/>
            </a:pPr>
            <a:r>
              <a:rPr lang="en-GB" baseline="0" dirty="0" smtClean="0"/>
              <a:t>Certificates – Here you can configure the SSL and RDP certificates you have uploaded to the Azure portal.</a:t>
            </a:r>
          </a:p>
          <a:p>
            <a:pPr marL="171450" indent="-171450">
              <a:buFont typeface="Arial" panose="020B0604020202020204" pitchFamily="34" charset="0"/>
              <a:buChar char="•"/>
            </a:pPr>
            <a:r>
              <a:rPr lang="en-GB" baseline="0" dirty="0" smtClean="0"/>
              <a:t>Local Storage and Cache - You can provide a local file store for each of the instances and a distributed in-memory cache for all role instances, these can be configured here.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277872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Web Apps</a:t>
            </a:r>
          </a:p>
          <a:p>
            <a:endParaRPr lang="en-GB" dirty="0" smtClean="0"/>
          </a:p>
          <a:p>
            <a:pPr marL="171450" indent="-171450">
              <a:buFont typeface="Arial" panose="020B0604020202020204" pitchFamily="34" charset="0"/>
              <a:buChar char="•"/>
            </a:pPr>
            <a:r>
              <a:rPr lang="en-GB" dirty="0" smtClean="0"/>
              <a:t>Fast to deploy – You can deploy almost</a:t>
            </a:r>
            <a:r>
              <a:rPr lang="en-GB" baseline="0" dirty="0" smtClean="0"/>
              <a:t> instantly it takes seconds compared to the 5+ </a:t>
            </a:r>
            <a:r>
              <a:rPr lang="en-GB" baseline="0" dirty="0" err="1" smtClean="0"/>
              <a:t>mins</a:t>
            </a:r>
            <a:r>
              <a:rPr lang="en-GB" baseline="0" dirty="0" smtClean="0"/>
              <a:t> it takes a Web Role.</a:t>
            </a:r>
          </a:p>
          <a:p>
            <a:pPr marL="171450" indent="-171450">
              <a:buFont typeface="Arial" panose="020B0604020202020204" pitchFamily="34" charset="0"/>
              <a:buChar char="•"/>
            </a:pPr>
            <a:r>
              <a:rPr lang="en-GB" baseline="0" dirty="0" smtClean="0"/>
              <a:t>Fast Provisioning and scaling – Again this takes seconds, you can provision and scale a web app much quicker than a Web Role.</a:t>
            </a:r>
          </a:p>
          <a:p>
            <a:pPr marL="171450" indent="-171450">
              <a:buFont typeface="Arial" panose="020B0604020202020204" pitchFamily="34" charset="0"/>
              <a:buChar char="•"/>
            </a:pPr>
            <a:r>
              <a:rPr lang="en-GB" baseline="0" dirty="0" smtClean="0"/>
              <a:t>Install Marketplace Apps – Out of the box you have support for installing some of the common open source web applications.</a:t>
            </a:r>
          </a:p>
          <a:p>
            <a:pPr marL="171450" indent="-171450">
              <a:buFont typeface="Arial" panose="020B0604020202020204" pitchFamily="34" charset="0"/>
              <a:buChar char="•"/>
            </a:pPr>
            <a:r>
              <a:rPr lang="en-GB" baseline="0" dirty="0" err="1" smtClean="0"/>
              <a:t>Config</a:t>
            </a:r>
            <a:r>
              <a:rPr lang="en-GB" baseline="0" dirty="0" smtClean="0"/>
              <a:t> transforms on deploy – If you have a </a:t>
            </a:r>
            <a:r>
              <a:rPr lang="en-GB" baseline="0" dirty="0" err="1" smtClean="0"/>
              <a:t>web.release.config</a:t>
            </a:r>
            <a:r>
              <a:rPr lang="en-GB" baseline="0" dirty="0" smtClean="0"/>
              <a:t> file then the XDT transformations in this file will automatically be applied before deploying your site.</a:t>
            </a:r>
          </a:p>
          <a:p>
            <a:pPr marL="171450" indent="-171450">
              <a:buFont typeface="Arial" panose="020B0604020202020204" pitchFamily="34" charset="0"/>
              <a:buChar char="•"/>
            </a:pPr>
            <a:r>
              <a:rPr lang="en-GB" baseline="0" dirty="0" smtClean="0"/>
              <a:t>Remote debugging in VS - You can perform remote debugging from Visual Studio</a:t>
            </a:r>
            <a:endParaRPr lang="en-GB" baseline="0" dirty="0"/>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smtClean="0"/>
              <a:t>Web Roles</a:t>
            </a:r>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baseline="0" dirty="0" smtClean="0"/>
              <a:t>Use non standard HTTP ports - If you need to create an application that has non standard HTTP ports open you can’t use Web Sites they only allow ports 80 for http and 443 for https.</a:t>
            </a:r>
          </a:p>
          <a:p>
            <a:pPr marL="171450" indent="-171450">
              <a:lnSpc>
                <a:spcPct val="150000"/>
              </a:lnSpc>
              <a:buFont typeface="Arial" panose="020B0604020202020204" pitchFamily="34" charset="0"/>
              <a:buChar char="•"/>
            </a:pPr>
            <a:r>
              <a:rPr lang="en-GB" sz="1200" dirty="0" smtClean="0">
                <a:solidFill>
                  <a:srgbClr val="737373"/>
                </a:solidFill>
                <a:latin typeface="Georgia" panose="02040502050405020303" pitchFamily="18" charset="0"/>
              </a:rPr>
              <a:t>Can RDP into the VMs – It is possible to setup</a:t>
            </a:r>
            <a:r>
              <a:rPr lang="en-GB" sz="1200" baseline="0" dirty="0" smtClean="0">
                <a:solidFill>
                  <a:srgbClr val="737373"/>
                </a:solidFill>
                <a:latin typeface="Georgia" panose="02040502050405020303" pitchFamily="18" charset="0"/>
              </a:rPr>
              <a:t> a remote desktop session for a web role. This gives you the ability to install extra software or configure the server as you want.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Run start up scripts with elevated privileges</a:t>
            </a:r>
            <a:r>
              <a:rPr lang="en-GB" sz="1200" baseline="0" dirty="0" smtClean="0">
                <a:solidFill>
                  <a:srgbClr val="737373"/>
                </a:solidFill>
                <a:latin typeface="Georgia" panose="02040502050405020303" pitchFamily="18" charset="0"/>
              </a:rPr>
              <a:t> - You can define a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task for a web role by adding the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element to the service definition file in the configuration project. You could run a script that would add firewall rules or define environment variables before the web roles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Full control of IIS – This is done via a start up task, you could install and configure IIS to use PHP before the web role</a:t>
            </a:r>
            <a:r>
              <a:rPr lang="en-GB" sz="1200" baseline="0" dirty="0" smtClean="0">
                <a:solidFill>
                  <a:srgbClr val="737373"/>
                </a:solidFill>
                <a:latin typeface="Georgia" panose="02040502050405020303" pitchFamily="18" charset="0"/>
              </a:rPr>
              <a:t>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Two deploy slots by default – With a web role you get</a:t>
            </a:r>
            <a:r>
              <a:rPr lang="en-GB" sz="1200" baseline="0" dirty="0" smtClean="0">
                <a:solidFill>
                  <a:srgbClr val="737373"/>
                </a:solidFill>
                <a:latin typeface="Georgia" panose="02040502050405020303" pitchFamily="18" charset="0"/>
              </a:rPr>
              <a:t> 2 deployment slots, staging and production. Which is really useful if you have a farm of instances. You don’t have to pull nodes out of the farm to upgrade them. You just have to deploy to the staging slot then flip them into the production slot.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Deploy multiple web sites – It is possible to deploy multiple web sites in one web role by defining them</a:t>
            </a:r>
            <a:r>
              <a:rPr lang="en-GB" sz="1200" baseline="0" dirty="0" smtClean="0">
                <a:solidFill>
                  <a:srgbClr val="737373"/>
                </a:solidFill>
                <a:latin typeface="Georgia" panose="02040502050405020303" pitchFamily="18" charset="0"/>
              </a:rPr>
              <a:t> in the </a:t>
            </a:r>
            <a:r>
              <a:rPr lang="en-GB" sz="1200" baseline="0" dirty="0" err="1" smtClean="0">
                <a:solidFill>
                  <a:srgbClr val="737373"/>
                </a:solidFill>
                <a:latin typeface="Georgia" panose="02040502050405020303" pitchFamily="18" charset="0"/>
              </a:rPr>
              <a:t>ServiceDefinition</a:t>
            </a:r>
            <a:r>
              <a:rPr lang="en-GB" sz="1200" baseline="0" dirty="0" smtClean="0">
                <a:solidFill>
                  <a:srgbClr val="737373"/>
                </a:solidFill>
                <a:latin typeface="Georgia" panose="02040502050405020303" pitchFamily="18" charset="0"/>
              </a:rPr>
              <a:t> file using the site element.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Some of the common problems I hear are due to relational databases producing suboptimal performance no matter how </a:t>
            </a:r>
            <a:r>
              <a:rPr lang="en-GB" sz="1200" b="0" i="0" kern="1200" dirty="0" smtClean="0">
                <a:solidFill>
                  <a:schemeClr val="tx1"/>
                </a:solidFill>
                <a:effectLst/>
                <a:latin typeface="+mn-lt"/>
                <a:ea typeface="+mn-ea"/>
                <a:cs typeface="+mn-cs"/>
              </a:rPr>
              <a:t>efficient </a:t>
            </a:r>
            <a:r>
              <a:rPr lang="en-GB" baseline="0" dirty="0" smtClean="0"/>
              <a:t>the query is and being expensive to licence.</a:t>
            </a:r>
          </a:p>
          <a:p>
            <a:endParaRPr lang="en-GB" baseline="0" dirty="0" smtClean="0"/>
          </a:p>
          <a:p>
            <a:r>
              <a:rPr lang="en-GB" baseline="0" dirty="0" smtClean="0"/>
              <a:t>A NoSQL data store may have solved their problems, as they can handle tasks better than a relational data store. But it would be stupid to suggest that a NoSQL database can do everything well.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these</a:t>
            </a:r>
            <a:r>
              <a:rPr lang="en-GB" baseline="0" dirty="0" smtClean="0"/>
              <a:t> families.</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101854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here is providing a relational Database-as-a-Service. Because this is a managed service, it takes away all the maintenance and licensing costs. </a:t>
            </a:r>
          </a:p>
          <a:p>
            <a:r>
              <a:rPr lang="en-GB" dirty="0" smtClean="0"/>
              <a:t>And all that time spent setting up the SQL 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 you app you may choose to start out using a basic database. But</a:t>
            </a:r>
            <a:r>
              <a:rPr lang="en-GB" baseline="0" dirty="0" smtClean="0"/>
              <a:t> in production you will want to change the database tier and as your app goes viral you will want to scale your database. </a:t>
            </a:r>
          </a:p>
          <a:p>
            <a:endParaRPr lang="en-GB" baseline="0" dirty="0" smtClean="0"/>
          </a:p>
          <a:p>
            <a:r>
              <a:rPr lang="en-GB" baseline="0" dirty="0" smtClean="0"/>
              <a:t>Elastic scale is a simple concept, you allocate the performance to a pool, and pay for the pool not the databases in use. The pool will auto scale up and down to meet demand, but wont ever exceed the pool allocation , so cost will remain constant.</a:t>
            </a:r>
          </a:p>
          <a:p>
            <a:endParaRPr lang="en-GB" baseline="0" dirty="0" smtClean="0"/>
          </a:p>
          <a:p>
            <a:r>
              <a:rPr lang="en-GB" baseline="0" dirty="0" smtClean="0"/>
              <a:t>A simple example would be to have a pool with 1000 DTUs allocated to it and then fill it with 200 basic databases. In code you would connect to the pool and all the </a:t>
            </a:r>
            <a:r>
              <a:rPr lang="en-GB" baseline="0" dirty="0" err="1" smtClean="0"/>
              <a:t>sharding</a:t>
            </a:r>
            <a:r>
              <a:rPr lang="en-GB" baseline="0" dirty="0" smtClean="0"/>
              <a:t> would be managed for you.</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 you app you may choose to start out using a basic database. But</a:t>
            </a:r>
            <a:r>
              <a:rPr lang="en-GB" baseline="0" dirty="0" smtClean="0"/>
              <a:t> in production you will want to change the database tier and as your app goes viral you will want to scale your database. </a:t>
            </a:r>
          </a:p>
          <a:p>
            <a:endParaRPr lang="en-GB" baseline="0" dirty="0" smtClean="0"/>
          </a:p>
          <a:p>
            <a:r>
              <a:rPr lang="en-GB" baseline="0" dirty="0" smtClean="0"/>
              <a:t>Elastic scale is a simple concept, you allocate the performance to a pool, and pay for the pool not the databases in use. The pool will auto scale up and down to meet demand, but wont ever exceed the pool allocation , so cost will remain constant.</a:t>
            </a:r>
          </a:p>
          <a:p>
            <a:endParaRPr lang="en-GB" baseline="0" dirty="0" smtClean="0"/>
          </a:p>
          <a:p>
            <a:r>
              <a:rPr lang="en-GB" baseline="0" dirty="0" smtClean="0"/>
              <a:t>A simple example would be to have a pool with 1000 DTUs allocated to it and then fill it with 200 basic databases. In code you would connect to the pool and all the </a:t>
            </a:r>
            <a:r>
              <a:rPr lang="en-GB" baseline="0" dirty="0" err="1" smtClean="0"/>
              <a:t>sharding</a:t>
            </a:r>
            <a:r>
              <a:rPr lang="en-GB" baseline="0" dirty="0" smtClean="0"/>
              <a:t> would </a:t>
            </a:r>
            <a:r>
              <a:rPr lang="en-GB" baseline="0" smtClean="0"/>
              <a:t>be managed for you.</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590031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is a fully managed JSON document database as a service and designed to keep pace with modern rapidly evolving applications. </a:t>
            </a:r>
            <a:r>
              <a:rPr lang="en-GB" dirty="0" err="1" smtClean="0"/>
              <a:t>DocumentDB</a:t>
            </a:r>
            <a:r>
              <a:rPr lang="en-GB" dirty="0" smtClean="0"/>
              <a:t> executes </a:t>
            </a:r>
            <a:r>
              <a:rPr lang="en-GB" dirty="0" err="1" smtClean="0"/>
              <a:t>Javascript</a:t>
            </a:r>
            <a:r>
              <a:rPr lang="en-GB" dirty="0" smtClean="0"/>
              <a:t> within it database engine. Meaning you can write and execute stored procedures and user defined functions directly on the database written in </a:t>
            </a:r>
            <a:r>
              <a:rPr lang="en-GB" dirty="0" err="1" smtClean="0"/>
              <a:t>Javascript</a:t>
            </a:r>
            <a:r>
              <a:rPr lang="en-GB" dirty="0" smtClean="0"/>
              <a:t>. </a:t>
            </a:r>
          </a:p>
          <a:p>
            <a:endParaRPr lang="en-GB" dirty="0" smtClean="0"/>
          </a:p>
          <a:p>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On-</a:t>
            </a:r>
            <a:r>
              <a:rPr lang="en-GB" u="sng" baseline="0" dirty="0" err="1" smtClean="0"/>
              <a:t>Prem</a:t>
            </a:r>
            <a:r>
              <a:rPr lang="en-GB" u="sng" baseline="0" dirty="0" smtClean="0"/>
              <a:t> Vs Cloud Computing</a:t>
            </a:r>
          </a:p>
          <a:p>
            <a:endParaRPr lang="en-GB" baseline="0" dirty="0" smtClean="0"/>
          </a:p>
          <a:p>
            <a:r>
              <a:rPr lang="en-GB" baseline="0" dirty="0" smtClean="0"/>
              <a:t>If you have an on-premises data canter you have to deal with the purchasing and installation of the hardware, virtualisation, installing of operating systems plus any software required. Then there is the setup of the network, configuring of firewalls, etc. Then once you have got the servers setup you then need to maintain the servers. All in all a costly process.</a:t>
            </a:r>
          </a:p>
          <a:p>
            <a:endParaRPr lang="en-GB" baseline="0" dirty="0" smtClean="0"/>
          </a:p>
          <a:p>
            <a:r>
              <a:rPr lang="en-GB" baseline="0" dirty="0" smtClean="0"/>
              <a:t>With cloud computing the vender is responsible for the servers. They will purchase servers, update and upgrade them for you. The only thing you have to pay for is the use of the servers.</a:t>
            </a:r>
          </a:p>
          <a:p>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service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Within the Azure portal I provisioned a new </a:t>
            </a:r>
            <a:r>
              <a:rPr lang="en-GB" dirty="0" err="1" smtClean="0"/>
              <a:t>DocumentDB</a:t>
            </a:r>
            <a:r>
              <a:rPr lang="en-GB" dirty="0" smtClean="0"/>
              <a:t> instance.</a:t>
            </a:r>
            <a:r>
              <a:rPr lang="en-GB" baseline="0" dirty="0" smtClean="0"/>
              <a:t> </a:t>
            </a:r>
          </a:p>
          <a:p>
            <a:r>
              <a:rPr lang="en-GB" baseline="0" dirty="0" smtClean="0"/>
              <a:t>Created a Contacts table and filled it with some demo data.</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2169096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Table Storage is a non-relational,</a:t>
            </a:r>
            <a:r>
              <a:rPr lang="en-GB" baseline="0" dirty="0" smtClean="0"/>
              <a:t> key-value pair data store designed for storing massive amounts of unstructured data and optimised for fast retrieval.</a:t>
            </a:r>
          </a:p>
          <a:p>
            <a:endParaRPr lang="en-GB" baseline="0" dirty="0" smtClean="0"/>
          </a:p>
          <a:p>
            <a:r>
              <a:rPr lang="en-GB" baseline="0" dirty="0" smtClean="0"/>
              <a:t>Table storage offers highly available, massively scalable storage so you application can automatically scale to meet demand.</a:t>
            </a:r>
          </a:p>
          <a:p>
            <a:endParaRPr lang="en-GB" baseline="0" dirty="0" smtClean="0"/>
          </a:p>
          <a:p>
            <a:r>
              <a:rPr lang="en-GB" dirty="0" smtClean="0"/>
              <a:t>Table</a:t>
            </a:r>
            <a:r>
              <a:rPr lang="en-GB" baseline="0" dirty="0" smtClean="0"/>
              <a:t> storage is scales in terms of data storage rather than server resource. With a single Azure subscription you can create 50 storage accounts and each storage account can store up to 500TB of data, that’s 25 </a:t>
            </a:r>
            <a:r>
              <a:rPr lang="en-GB" baseline="0" dirty="0" err="1" smtClean="0"/>
              <a:t>peta</a:t>
            </a:r>
            <a:r>
              <a:rPr lang="en-GB" baseline="0" dirty="0" smtClean="0"/>
              <a:t> bytes of data.</a:t>
            </a:r>
          </a:p>
          <a:p>
            <a:endParaRPr lang="en-GB" baseline="0" dirty="0" smtClean="0"/>
          </a:p>
          <a:p>
            <a:r>
              <a:rPr lang="en-GB" baseline="0" dirty="0" smtClean="0"/>
              <a:t>With those sort of volumes of data available you would be pretty miffed if that data was lost.</a:t>
            </a:r>
          </a:p>
          <a:p>
            <a:endParaRPr lang="en-GB" baseline="0" dirty="0" smtClean="0"/>
          </a:p>
          <a:p>
            <a:r>
              <a:rPr lang="en-GB" baseline="0" dirty="0" smtClean="0"/>
              <a:t>Azure always at least three copies of you data. When you create a storage account you have to pick one of 4 replication options.</a:t>
            </a:r>
          </a:p>
          <a:p>
            <a:endParaRPr lang="en-GB" baseline="0" dirty="0" smtClean="0"/>
          </a:p>
          <a:p>
            <a:r>
              <a:rPr lang="en-GB" dirty="0" smtClean="0"/>
              <a:t>Locally redundant storage – data is replicated 3x</a:t>
            </a:r>
            <a:r>
              <a:rPr lang="en-GB" baseline="0" dirty="0" smtClean="0"/>
              <a:t> in a data centre.</a:t>
            </a:r>
          </a:p>
          <a:p>
            <a:r>
              <a:rPr lang="en-GB" baseline="0" dirty="0" smtClean="0"/>
              <a:t>Zone redundant storage – data is replicated 2-3 times within 1 or 2  near by regions.</a:t>
            </a:r>
          </a:p>
          <a:p>
            <a:r>
              <a:rPr lang="en-GB" baseline="0" dirty="0" smtClean="0"/>
              <a:t>Geo-redundant storage – data is replicated 6x. 3x in your primary region and 3x in a secondary region which is located hundreds of miles away.</a:t>
            </a:r>
          </a:p>
          <a:p>
            <a:r>
              <a:rPr lang="en-GB" baseline="0" dirty="0" smtClean="0"/>
              <a:t>Read-Access Geo-Redundant Storage – The same as Geo-Redundant Storage, but you get read access to the secondary location when the primary location is unavailable.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Like me, if you are</a:t>
            </a:r>
            <a:r>
              <a:rPr lang="en-GB" baseline="0" dirty="0" smtClean="0"/>
              <a:t> used to developing relational models you will find table storage strange and you will make all the mistakes I have.</a:t>
            </a:r>
          </a:p>
          <a:p>
            <a:r>
              <a:rPr lang="en-GB" baseline="0" dirty="0" smtClean="0"/>
              <a:t>There are a number of factors you need to consider when building you data model.</a:t>
            </a:r>
          </a:p>
          <a:p>
            <a:endParaRPr lang="en-GB" baseline="0" dirty="0" smtClean="0"/>
          </a:p>
          <a:p>
            <a:r>
              <a:rPr lang="en-GB" baseline="0" dirty="0" smtClean="0"/>
              <a:t>As I said earlier, Table storage is key/value store. Which means every property in an entity has a name and a value. The value can by any of the basic data types plus it can be a byte array as well. You cannot have more than 252 properties to an entity and an entity cannot be more than 1MB in size.</a:t>
            </a:r>
          </a:p>
          <a:p>
            <a:endParaRPr lang="en-GB" baseline="0" dirty="0" smtClean="0"/>
          </a:p>
          <a:p>
            <a:r>
              <a:rPr lang="en-GB" baseline="0" dirty="0" smtClean="0"/>
              <a:t>Every entity also has a Partition Key, a Row Key and a Time stamp. The timestamp is updated every time you save the entity. The partition key and row key form a composite key. And how this key is used is why table storage is so fast at retrieving data.</a:t>
            </a:r>
          </a:p>
          <a:p>
            <a:endParaRPr lang="en-GB" baseline="0" dirty="0" smtClean="0"/>
          </a:p>
          <a:p>
            <a:r>
              <a:rPr lang="en-GB" baseline="0" dirty="0" smtClean="0"/>
              <a:t>The Partition key groups all entities with the same key into one partition and stores them together on the same server. Key advantages to grouping a set of entities in a single partition is that it is possible to perform batch operations and query a subset of the data.</a:t>
            </a:r>
          </a:p>
          <a:p>
            <a:r>
              <a:rPr lang="en-GB" baseline="0" dirty="0" smtClean="0"/>
              <a:t>Data spread across multiple partitions can be load balanced making it possible to have massive data sets that are lighting quick to query.</a:t>
            </a:r>
          </a:p>
          <a:p>
            <a:endParaRPr lang="en-GB" baseline="0" dirty="0" smtClean="0"/>
          </a:p>
          <a:p>
            <a:r>
              <a:rPr lang="en-GB" baseline="0" dirty="0" smtClean="0"/>
              <a:t>The Row Key is used to order the data in the partition and to identify a single record. Which means a row key has to be unique within a partition.</a:t>
            </a:r>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3425282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an </a:t>
            </a:r>
            <a:r>
              <a:rPr lang="en-GB" baseline="0" dirty="0" smtClean="0"/>
              <a:t>example of good table design, </a:t>
            </a:r>
            <a:r>
              <a:rPr lang="en-GB" dirty="0" smtClean="0"/>
              <a:t>Troy Hunt has written a really good blog post about how he setup table storage for his Have I been </a:t>
            </a:r>
            <a:r>
              <a:rPr lang="en-GB" dirty="0" err="1" smtClean="0"/>
              <a:t>Pwnd</a:t>
            </a:r>
            <a:r>
              <a:rPr lang="en-GB" dirty="0" smtClean="0"/>
              <a:t> site. </a:t>
            </a:r>
          </a:p>
          <a:p>
            <a:r>
              <a:rPr lang="en-GB" dirty="0" smtClean="0"/>
              <a:t>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supports two types of queue</a:t>
            </a:r>
            <a:r>
              <a:rPr lang="en-GB" baseline="0" dirty="0" smtClean="0"/>
              <a:t> mechanisms. </a:t>
            </a:r>
            <a:r>
              <a:rPr lang="en-GB" b="1" baseline="0" dirty="0" smtClean="0"/>
              <a:t>Azure Queues</a:t>
            </a:r>
            <a:r>
              <a:rPr lang="en-GB" baseline="0" dirty="0" smtClean="0"/>
              <a:t> and </a:t>
            </a:r>
            <a:r>
              <a:rPr lang="en-GB" b="1" baseline="0" dirty="0" smtClean="0"/>
              <a:t>Service Bus Queues</a:t>
            </a:r>
            <a:r>
              <a:rPr lang="en-GB" baseline="0" dirty="0" smtClean="0"/>
              <a:t>.</a:t>
            </a:r>
          </a:p>
          <a:p>
            <a:endParaRPr lang="en-GB" baseline="0" dirty="0" smtClean="0"/>
          </a:p>
          <a:p>
            <a:r>
              <a:rPr lang="en-GB" b="1" baseline="0" dirty="0" smtClean="0"/>
              <a:t>Azure Queues</a:t>
            </a:r>
            <a:r>
              <a:rPr lang="en-GB" baseline="0" dirty="0" smtClean="0"/>
              <a:t> are part of the same Azure Storage service that Table Storage is part of. They provide a simple interface to reliably persist messages between services.</a:t>
            </a:r>
          </a:p>
          <a:p>
            <a:endParaRPr lang="en-GB" baseline="0" dirty="0" smtClean="0"/>
          </a:p>
          <a:p>
            <a:r>
              <a:rPr lang="en-GB" b="1" baseline="0" dirty="0" smtClean="0"/>
              <a:t>Service Bus</a:t>
            </a:r>
            <a:r>
              <a:rPr lang="en-GB" baseline="0" dirty="0" smtClean="0"/>
              <a:t> queues are part of the wider Azure Messaging service which provides Queues, Topics, Relays and Event Hubs.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425163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Queues was</a:t>
            </a:r>
            <a:r>
              <a:rPr lang="en-GB" baseline="0" dirty="0" smtClean="0"/>
              <a:t> the first queue mechanism on Azure and provides a way of storing a large number of messages for services to process.</a:t>
            </a:r>
          </a:p>
          <a:p>
            <a:endParaRPr lang="en-GB" baseline="0" dirty="0" smtClean="0"/>
          </a:p>
          <a:p>
            <a:r>
              <a:rPr lang="en-GB" baseline="0" dirty="0" smtClean="0"/>
              <a:t>A single message can be up to 64KB and the only limit on the number of messages you can store is the storage account data limit of 500TB.</a:t>
            </a:r>
          </a:p>
          <a:p>
            <a:endParaRPr lang="en-GB" baseline="0" dirty="0" smtClean="0"/>
          </a:p>
          <a:p>
            <a:r>
              <a:rPr lang="en-GB" baseline="0" dirty="0" smtClean="0"/>
              <a:t>Queues are used to delegate work and decouple your application from long running tasks.</a:t>
            </a:r>
          </a:p>
          <a:p>
            <a:r>
              <a:rPr lang="en-GB" baseline="0" dirty="0" smtClean="0"/>
              <a:t>For example you application may allow you users to upload images, But the application needs a thumbnail of the image.</a:t>
            </a:r>
          </a:p>
          <a:p>
            <a:r>
              <a:rPr lang="en-GB" baseline="0" dirty="0" smtClean="0"/>
              <a:t>Rather than making your customer wait for the thumbnail to be created you can put the location of the image in a message and put the message on a queue.</a:t>
            </a:r>
          </a:p>
          <a:p>
            <a:r>
              <a:rPr lang="en-GB" baseline="0" dirty="0" smtClean="0"/>
              <a:t>Then a background task can take that message off the queue generate the thumbnail, save it and delete the message off the queue.</a:t>
            </a:r>
          </a:p>
          <a:p>
            <a:endParaRPr lang="en-GB" baseline="0" dirty="0" smtClean="0"/>
          </a:p>
          <a:p>
            <a:r>
              <a:rPr lang="en-GB" baseline="0" dirty="0" smtClean="0"/>
              <a:t>One thing to be aware of is when a message is read it is not removed off the queue it is hidden for a configurable amount of time. You need to be careful not to set the Invisibility Timeout to low, by default is 2 </a:t>
            </a:r>
            <a:r>
              <a:rPr lang="en-GB" baseline="0" dirty="0" err="1" smtClean="0"/>
              <a:t>mins</a:t>
            </a:r>
            <a:r>
              <a:rPr lang="en-GB" baseline="0" dirty="0" smtClean="0"/>
              <a:t>, because your message could appear back on the queue and be read again before you have finished processing it. </a:t>
            </a:r>
          </a:p>
          <a:p>
            <a:endParaRPr lang="en-GB" baseline="0" dirty="0" smtClean="0"/>
          </a:p>
          <a:p>
            <a:r>
              <a:rPr lang="en-GB" baseline="0" dirty="0" smtClean="0"/>
              <a:t>I have hit upon this problem when encoding video. Video can take a long time to encode and the timeout on the messages was left at its default of 2mins. Which meant the message was being read multiple times kicking of a new encoding job each time. Until the first job had finished and deleted the message off he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25</a:t>
            </a:fld>
            <a:endParaRPr lang="en-GB"/>
          </a:p>
        </p:txBody>
      </p:sp>
    </p:spTree>
    <p:extLst>
      <p:ext uri="{BB962C8B-B14F-4D97-AF65-F5344CB8AC3E}">
        <p14:creationId xmlns:p14="http://schemas.microsoft.com/office/powerpoint/2010/main" val="2631402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Service Bus Service allows the user to create</a:t>
            </a:r>
            <a:r>
              <a:rPr lang="en-GB" baseline="0" dirty="0" smtClean="0"/>
              <a:t> namespaces where they can setup one or more of the available communication mechanisms.</a:t>
            </a:r>
          </a:p>
          <a:p>
            <a:endParaRPr lang="en-GB" baseline="0" dirty="0" smtClean="0"/>
          </a:p>
          <a:p>
            <a:endParaRPr lang="en-GB" baseline="0" dirty="0" smtClean="0"/>
          </a:p>
          <a:p>
            <a:pPr marL="171450" indent="-171450">
              <a:buFont typeface="Arial" panose="020B0604020202020204" pitchFamily="34" charset="0"/>
              <a:buChar char="•"/>
            </a:pPr>
            <a:r>
              <a:rPr lang="en-GB" b="1" dirty="0" smtClean="0"/>
              <a:t>Queues</a:t>
            </a:r>
            <a:r>
              <a:rPr lang="en-GB" dirty="0" smtClean="0"/>
              <a:t>,</a:t>
            </a:r>
            <a:r>
              <a:rPr lang="en-GB" baseline="0" dirty="0" smtClean="0"/>
              <a:t> which allow one directional communication. A message producer hands off a message to the queue. A single message consumer pulls the message from the queue and processes it.</a:t>
            </a:r>
          </a:p>
          <a:p>
            <a:pPr marL="171450" indent="-171450">
              <a:buFont typeface="Arial" panose="020B0604020202020204" pitchFamily="34" charset="0"/>
              <a:buChar char="•"/>
            </a:pPr>
            <a:r>
              <a:rPr lang="en-GB" b="1" baseline="0" dirty="0" smtClean="0"/>
              <a:t>Topics</a:t>
            </a:r>
            <a:r>
              <a:rPr lang="en-GB" baseline="0" dirty="0" smtClean="0"/>
              <a:t>, </a:t>
            </a:r>
            <a:r>
              <a:rPr lang="en-GB" sz="1200" dirty="0" smtClean="0">
                <a:solidFill>
                  <a:srgbClr val="737373"/>
                </a:solidFill>
                <a:latin typeface="Georgia" panose="02040502050405020303" pitchFamily="18" charset="0"/>
              </a:rPr>
              <a:t>which provide one-directional communication using a publish/subscribe pattern. Like queues a single message producer hands a message off to a queue, but multiple message consumers can subscribe to that topic.</a:t>
            </a:r>
          </a:p>
          <a:p>
            <a:pPr marL="171450" indent="-171450">
              <a:buFont typeface="Arial" panose="020B0604020202020204" pitchFamily="34" charset="0"/>
              <a:buChar char="•"/>
            </a:pPr>
            <a:r>
              <a:rPr lang="en-GB" sz="1200" b="1" dirty="0" smtClean="0">
                <a:solidFill>
                  <a:srgbClr val="737373"/>
                </a:solidFill>
                <a:latin typeface="Georgia" panose="02040502050405020303" pitchFamily="18" charset="0"/>
              </a:rPr>
              <a:t>Relays</a:t>
            </a:r>
            <a:r>
              <a:rPr lang="en-GB" sz="1200" dirty="0" smtClean="0">
                <a:solidFill>
                  <a:srgbClr val="737373"/>
                </a:solidFill>
                <a:latin typeface="Georgia" panose="02040502050405020303" pitchFamily="18" charset="0"/>
              </a:rPr>
              <a:t>, which provide bi-directional communication. Unlike queues and topics a relay doesn’t broker messages via a queue. Instead,</a:t>
            </a:r>
            <a:r>
              <a:rPr lang="en-GB" sz="1200" baseline="0" dirty="0" smtClean="0">
                <a:solidFill>
                  <a:srgbClr val="737373"/>
                </a:solidFill>
                <a:latin typeface="Georgia" panose="02040502050405020303" pitchFamily="18" charset="0"/>
              </a:rPr>
              <a:t> it just passes them on to the destination application via WCF messages.</a:t>
            </a:r>
          </a:p>
          <a:p>
            <a:pPr marL="171450" indent="-171450">
              <a:buFont typeface="Arial" panose="020B0604020202020204" pitchFamily="34" charset="0"/>
              <a:buChar char="•"/>
            </a:pPr>
            <a:r>
              <a:rPr lang="en-GB" sz="1200" b="1" baseline="0" dirty="0" smtClean="0">
                <a:solidFill>
                  <a:srgbClr val="737373"/>
                </a:solidFill>
                <a:latin typeface="Georgia" panose="02040502050405020303" pitchFamily="18" charset="0"/>
              </a:rPr>
              <a:t>Event Hubs</a:t>
            </a:r>
            <a:r>
              <a:rPr lang="en-GB" sz="1200" baseline="0" dirty="0" smtClean="0">
                <a:solidFill>
                  <a:srgbClr val="737373"/>
                </a:solidFill>
                <a:latin typeface="Georgia" panose="02040502050405020303" pitchFamily="18" charset="0"/>
              </a:rPr>
              <a:t>, </a:t>
            </a:r>
            <a:r>
              <a:rPr lang="en-GB" sz="1200" dirty="0" smtClean="0">
                <a:solidFill>
                  <a:srgbClr val="737373"/>
                </a:solidFill>
                <a:latin typeface="Georgia" panose="02040502050405020303" pitchFamily="18" charset="0"/>
              </a:rPr>
              <a:t>which provide event and telemetry ingress to the cloud. Event Hubs are use</a:t>
            </a:r>
            <a:r>
              <a:rPr lang="en-GB" sz="1200" baseline="0" dirty="0" smtClean="0">
                <a:solidFill>
                  <a:srgbClr val="737373"/>
                </a:solidFill>
                <a:latin typeface="Georgia" panose="02040502050405020303" pitchFamily="18" charset="0"/>
              </a:rPr>
              <a:t> to collect high volumes of data. They can process millions of events per second. For example, Volkswagen could have collect the live emissions data from all its cars using event hubs.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1570882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every size of web application you will probably need to run some sort of background task</a:t>
            </a:r>
            <a:r>
              <a:rPr lang="en-GB" baseline="0" dirty="0" smtClean="0"/>
              <a:t> weather that is clean up data, resize images or process queue messages.</a:t>
            </a:r>
          </a:p>
          <a:p>
            <a:r>
              <a:rPr lang="en-GB" baseline="0" dirty="0" smtClean="0"/>
              <a:t>Azure has two services you could use.</a:t>
            </a:r>
          </a:p>
          <a:p>
            <a:endParaRPr lang="en-GB" baseline="0" dirty="0" smtClean="0"/>
          </a:p>
          <a:p>
            <a:pPr marL="171450" indent="-171450">
              <a:buFont typeface="Arial" panose="020B0604020202020204" pitchFamily="34" charset="0"/>
              <a:buChar char="•"/>
            </a:pPr>
            <a:r>
              <a:rPr lang="en-GB" b="1" baseline="0" dirty="0" smtClean="0"/>
              <a:t>Web Jobs</a:t>
            </a:r>
            <a:r>
              <a:rPr lang="en-GB" baseline="0" dirty="0" smtClean="0"/>
              <a:t>, which are part of the Web Apps service. You can run any program or script continuously, on a schedule or on a trigger with a web job.</a:t>
            </a:r>
          </a:p>
          <a:p>
            <a:pPr marL="171450" indent="-171450">
              <a:buFont typeface="Arial" panose="020B0604020202020204" pitchFamily="34" charset="0"/>
              <a:buChar char="•"/>
            </a:pPr>
            <a:r>
              <a:rPr lang="en-GB" b="1" baseline="0" dirty="0" smtClean="0"/>
              <a:t>Worker Roles</a:t>
            </a:r>
            <a:r>
              <a:rPr lang="en-GB" baseline="0" dirty="0" smtClean="0"/>
              <a:t>, which are part of the Cloud Services service. Like a Web Role a Worker Role has an entry point class, which as a number of events that are triggered.</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27</a:t>
            </a:fld>
            <a:endParaRPr lang="en-GB"/>
          </a:p>
        </p:txBody>
      </p:sp>
    </p:spTree>
    <p:extLst>
      <p:ext uri="{BB962C8B-B14F-4D97-AF65-F5344CB8AC3E}">
        <p14:creationId xmlns:p14="http://schemas.microsoft.com/office/powerpoint/2010/main" val="3640884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Put simply,</a:t>
            </a:r>
            <a:r>
              <a:rPr lang="en-GB" baseline="0" dirty="0" smtClean="0"/>
              <a:t> if you are able to run a script or a program on your local computer you can run it on Azure. All you need to do is upload it.</a:t>
            </a:r>
          </a:p>
          <a:p>
            <a:pPr marL="171450" indent="-171450">
              <a:buFont typeface="Arial" panose="020B0604020202020204" pitchFamily="34" charset="0"/>
              <a:buChar char="•"/>
            </a:pPr>
            <a:r>
              <a:rPr lang="en-GB" baseline="0" dirty="0" smtClean="0"/>
              <a:t>There are lot of scripts and programs which are supported. </a:t>
            </a:r>
          </a:p>
          <a:p>
            <a:pPr marL="171450" indent="-171450">
              <a:buFont typeface="Arial" panose="020B0604020202020204" pitchFamily="34" charset="0"/>
              <a:buChar char="•"/>
            </a:pPr>
            <a:r>
              <a:rPr lang="en-GB" dirty="0" smtClean="0"/>
              <a:t>As they are built in</a:t>
            </a:r>
            <a:r>
              <a:rPr lang="en-GB" baseline="0" dirty="0" smtClean="0"/>
              <a:t> to the </a:t>
            </a:r>
            <a:r>
              <a:rPr lang="en-GB" baseline="0" dirty="0" err="1" smtClean="0"/>
              <a:t>WebApps</a:t>
            </a:r>
            <a:r>
              <a:rPr lang="en-GB" baseline="0" dirty="0" smtClean="0"/>
              <a:t> service </a:t>
            </a:r>
            <a:r>
              <a:rPr lang="en-GB" baseline="0" dirty="0" err="1" smtClean="0"/>
              <a:t>WebJobs</a:t>
            </a:r>
            <a:r>
              <a:rPr lang="en-GB" baseline="0" dirty="0" smtClean="0"/>
              <a:t> get all the feature </a:t>
            </a:r>
            <a:r>
              <a:rPr lang="en-GB" baseline="0" dirty="0" err="1" smtClean="0"/>
              <a:t>WebApps</a:t>
            </a:r>
            <a:r>
              <a:rPr lang="en-GB" baseline="0" dirty="0" smtClean="0"/>
              <a:t> do, </a:t>
            </a:r>
            <a:r>
              <a:rPr lang="en-GB" baseline="0" dirty="0" err="1" smtClean="0"/>
              <a:t>WebJobs</a:t>
            </a:r>
            <a:r>
              <a:rPr lang="en-GB" baseline="0" dirty="0" smtClean="0"/>
              <a:t> also share the same instance resources as you </a:t>
            </a:r>
            <a:r>
              <a:rPr lang="en-GB" baseline="0" dirty="0" err="1" smtClean="0"/>
              <a:t>WebApp</a:t>
            </a:r>
            <a:r>
              <a:rPr lang="en-GB" baseline="0" dirty="0" smtClean="0"/>
              <a:t>.</a:t>
            </a:r>
          </a:p>
          <a:p>
            <a:pPr marL="171450" indent="-171450">
              <a:buFont typeface="Arial" panose="020B0604020202020204" pitchFamily="34" charset="0"/>
              <a:buChar char="•"/>
            </a:pPr>
            <a:r>
              <a:rPr lang="en-GB" baseline="0" dirty="0" smtClean="0"/>
              <a:t>The </a:t>
            </a:r>
            <a:r>
              <a:rPr lang="en-GB" baseline="0" dirty="0" err="1" smtClean="0"/>
              <a:t>WebJobs</a:t>
            </a:r>
            <a:r>
              <a:rPr lang="en-GB" baseline="0" dirty="0" smtClean="0"/>
              <a:t> SDK makes working with over Azure service, such as Blob &amp; table storage, Queues and Service Bus, a breeze.</a:t>
            </a:r>
          </a:p>
          <a:p>
            <a:pPr marL="171450" indent="-171450">
              <a:buFont typeface="Arial" panose="020B0604020202020204" pitchFamily="34" charset="0"/>
              <a:buChar char="•"/>
            </a:pPr>
            <a:r>
              <a:rPr lang="en-GB" baseline="0" dirty="0" smtClean="0"/>
              <a:t>Because </a:t>
            </a:r>
            <a:r>
              <a:rPr lang="en-GB" baseline="0" dirty="0" err="1" smtClean="0"/>
              <a:t>WebJobs</a:t>
            </a:r>
            <a:r>
              <a:rPr lang="en-GB" baseline="0" dirty="0" smtClean="0"/>
              <a:t> are on the same server instance as your </a:t>
            </a:r>
            <a:r>
              <a:rPr lang="en-GB" baseline="0" dirty="0" err="1" smtClean="0"/>
              <a:t>WebApp</a:t>
            </a:r>
            <a:r>
              <a:rPr lang="en-GB" baseline="0" dirty="0" smtClean="0"/>
              <a:t>, it means </a:t>
            </a:r>
            <a:r>
              <a:rPr lang="en-GB" baseline="0" dirty="0" err="1" smtClean="0"/>
              <a:t>WebApp</a:t>
            </a:r>
            <a:r>
              <a:rPr lang="en-GB" baseline="0" dirty="0" smtClean="0"/>
              <a:t> and </a:t>
            </a:r>
            <a:r>
              <a:rPr lang="en-GB" baseline="0" dirty="0" err="1" smtClean="0"/>
              <a:t>WebJob</a:t>
            </a:r>
            <a:r>
              <a:rPr lang="en-GB" baseline="0" dirty="0" smtClean="0"/>
              <a:t> scale together. If your </a:t>
            </a:r>
            <a:r>
              <a:rPr lang="en-GB" baseline="0" dirty="0" err="1" smtClean="0"/>
              <a:t>WebApp</a:t>
            </a:r>
            <a:r>
              <a:rPr lang="en-GB" baseline="0" dirty="0" smtClean="0"/>
              <a:t> trigger an </a:t>
            </a:r>
            <a:r>
              <a:rPr lang="en-GB" baseline="0" dirty="0" err="1" smtClean="0"/>
              <a:t>autoscale</a:t>
            </a:r>
            <a:r>
              <a:rPr lang="en-GB" baseline="0" dirty="0" smtClean="0"/>
              <a:t> event your </a:t>
            </a:r>
            <a:r>
              <a:rPr lang="en-GB" baseline="0" dirty="0" err="1" smtClean="0"/>
              <a:t>WebJob</a:t>
            </a:r>
            <a:r>
              <a:rPr lang="en-GB" baseline="0" dirty="0" smtClean="0"/>
              <a:t> will scale out with the App.</a:t>
            </a:r>
          </a:p>
        </p:txBody>
      </p:sp>
      <p:sp>
        <p:nvSpPr>
          <p:cNvPr id="4" name="Slide Number Placeholder 3"/>
          <p:cNvSpPr>
            <a:spLocks noGrp="1"/>
          </p:cNvSpPr>
          <p:nvPr>
            <p:ph type="sldNum" sz="quarter" idx="10"/>
          </p:nvPr>
        </p:nvSpPr>
        <p:spPr/>
        <p:txBody>
          <a:bodyPr/>
          <a:lstStyle/>
          <a:p>
            <a:fld id="{F9DCBFB8-3C0D-4265-9EBB-AF74934A7B39}" type="slidenum">
              <a:rPr lang="en-GB" smtClean="0"/>
              <a:t>28</a:t>
            </a:fld>
            <a:endParaRPr lang="en-GB"/>
          </a:p>
        </p:txBody>
      </p:sp>
    </p:spTree>
    <p:extLst>
      <p:ext uri="{BB962C8B-B14F-4D97-AF65-F5344CB8AC3E}">
        <p14:creationId xmlns:p14="http://schemas.microsoft.com/office/powerpoint/2010/main" val="2191421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can be thought of the </a:t>
            </a:r>
            <a:r>
              <a:rPr lang="en-GB" baseline="0" dirty="0" err="1" smtClean="0"/>
              <a:t>WebJobs</a:t>
            </a:r>
            <a:r>
              <a:rPr lang="en-GB" baseline="0" dirty="0" smtClean="0"/>
              <a:t> powerlifting big brother. Worker Roles are part of the Cloud Services service, which Web Roles are part of too.</a:t>
            </a:r>
          </a:p>
          <a:p>
            <a:pPr marL="171450" indent="-171450">
              <a:buFont typeface="Arial" panose="020B0604020202020204" pitchFamily="34" charset="0"/>
              <a:buChar char="•"/>
            </a:pPr>
            <a:r>
              <a:rPr lang="en-GB" baseline="0" dirty="0" smtClean="0"/>
              <a:t>So all the features a Web Role has a Worker Role has. The difference between a Web Role and a Worker role is that Worker Roles are not hosted in IIS so cannot contain one or more web applications. A Worker Role </a:t>
            </a:r>
            <a:r>
              <a:rPr lang="en-GB" dirty="0" smtClean="0"/>
              <a:t>can be thought of as Windows services that execute background tasks but in the cloud.</a:t>
            </a:r>
          </a:p>
          <a:p>
            <a:pPr marL="171450" indent="-171450">
              <a:buFont typeface="Arial" panose="020B0604020202020204" pitchFamily="34" charset="0"/>
              <a:buChar char="•"/>
            </a:pPr>
            <a:r>
              <a:rPr lang="en-GB" dirty="0" smtClean="0"/>
              <a:t>Unlike a </a:t>
            </a:r>
            <a:r>
              <a:rPr lang="en-GB" dirty="0" err="1" smtClean="0"/>
              <a:t>WebJob</a:t>
            </a:r>
            <a:r>
              <a:rPr lang="en-GB" dirty="0" smtClean="0"/>
              <a:t> a </a:t>
            </a:r>
            <a:r>
              <a:rPr lang="en-GB" dirty="0" err="1" smtClean="0"/>
              <a:t>WorkerRole</a:t>
            </a:r>
            <a:r>
              <a:rPr lang="en-GB" baseline="0" dirty="0" smtClean="0"/>
              <a:t> is hosted in its own VM, so any resource heavy tasks wont affect the Website. This also means it can scale independently of a </a:t>
            </a:r>
            <a:r>
              <a:rPr lang="en-GB" baseline="0" dirty="0" err="1" smtClean="0"/>
              <a:t>WebApp</a:t>
            </a:r>
            <a:r>
              <a:rPr lang="en-GB" baseline="0" dirty="0" smtClean="0"/>
              <a:t> or Web Role. </a:t>
            </a:r>
            <a:endParaRPr lang="en-GB"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29</a:t>
            </a:fld>
            <a:endParaRPr lang="en-GB"/>
          </a:p>
        </p:txBody>
      </p:sp>
    </p:spTree>
    <p:extLst>
      <p:ext uri="{BB962C8B-B14F-4D97-AF65-F5344CB8AC3E}">
        <p14:creationId xmlns:p14="http://schemas.microsoft.com/office/powerpoint/2010/main" val="275754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What is it</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err="1" smtClean="0"/>
              <a:t>WebApp</a:t>
            </a:r>
            <a:r>
              <a:rPr lang="en-GB" baseline="0" dirty="0" err="1" smtClean="0"/>
              <a:t>s</a:t>
            </a:r>
            <a:r>
              <a:rPr lang="en-GB" baseline="0" dirty="0" smtClean="0"/>
              <a:t> are a managed cloud service that allows developers to very quickly build, deploy and manage a web sites and web apps into Azure.</a:t>
            </a:r>
          </a:p>
          <a:p>
            <a:pPr marL="0" indent="0">
              <a:buFont typeface="Arial" panose="020B0604020202020204" pitchFamily="34" charset="0"/>
              <a:buNone/>
            </a:pPr>
            <a:r>
              <a:rPr lang="en-GB" baseline="0" dirty="0" smtClean="0"/>
              <a:t>The Azure team have tried to make building your app as familiar to you as possible.</a:t>
            </a: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still has a </a:t>
            </a:r>
            <a:r>
              <a:rPr lang="en-GB" baseline="0" dirty="0" err="1" smtClean="0"/>
              <a:t>RoleEntryPoint</a:t>
            </a:r>
            <a:r>
              <a:rPr lang="en-GB" baseline="0" dirty="0" smtClean="0"/>
              <a:t> class and the Service Configuration project, but we don’t have the ASP.NET that we had earlier.</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30</a:t>
            </a:fld>
            <a:endParaRPr lang="en-GB"/>
          </a:p>
        </p:txBody>
      </p:sp>
    </p:spTree>
    <p:extLst>
      <p:ext uri="{BB962C8B-B14F-4D97-AF65-F5344CB8AC3E}">
        <p14:creationId xmlns:p14="http://schemas.microsoft.com/office/powerpoint/2010/main" val="251820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Here I have modified the class to write some text out every 5 seconds using a Timer event. It is not spectacular but it shows how the Worker Role creates and sets up the Timer in the </a:t>
            </a:r>
            <a:r>
              <a:rPr lang="en-GB" baseline="0" dirty="0" err="1" smtClean="0"/>
              <a:t>OnStart</a:t>
            </a:r>
            <a:r>
              <a:rPr lang="en-GB" baseline="0" dirty="0" smtClean="0"/>
              <a:t> method. Then Starts the timer in the Run method.</a:t>
            </a:r>
          </a:p>
          <a:p>
            <a:endParaRPr lang="en-GB" baseline="0" dirty="0" smtClean="0"/>
          </a:p>
          <a:p>
            <a:r>
              <a:rPr lang="en-GB" baseline="0" dirty="0" smtClean="0"/>
              <a:t>While both </a:t>
            </a:r>
            <a:r>
              <a:rPr lang="en-GB" baseline="0" dirty="0" err="1" smtClean="0"/>
              <a:t>WebJobs</a:t>
            </a:r>
            <a:r>
              <a:rPr lang="en-GB" baseline="0" dirty="0" smtClean="0"/>
              <a:t> and Worker Roles are able to process background tasks. </a:t>
            </a:r>
          </a:p>
          <a:p>
            <a:r>
              <a:rPr lang="en-GB" baseline="0" dirty="0" err="1" smtClean="0"/>
              <a:t>WebJobs</a:t>
            </a:r>
            <a:r>
              <a:rPr lang="en-GB" baseline="0" dirty="0" smtClean="0"/>
              <a:t> can only do one thing, you would have to deploy many different </a:t>
            </a:r>
            <a:r>
              <a:rPr lang="en-GB" baseline="0" dirty="0" err="1" smtClean="0"/>
              <a:t>WebJobs</a:t>
            </a:r>
            <a:r>
              <a:rPr lang="en-GB" baseline="0" dirty="0" smtClean="0"/>
              <a:t> to process different tasks.</a:t>
            </a:r>
          </a:p>
          <a:p>
            <a:r>
              <a:rPr lang="en-GB" baseline="0" dirty="0" smtClean="0"/>
              <a:t>If you required additional software installed to complete a task, a Worker Role would be the only choice as you can RDP into a Worker Role but you cannot on a </a:t>
            </a:r>
            <a:r>
              <a:rPr lang="en-GB" baseline="0" dirty="0" err="1" smtClean="0"/>
              <a:t>WebJob</a:t>
            </a:r>
            <a:r>
              <a:rPr lang="en-GB" baseline="0" dirty="0" smtClean="0"/>
              <a:t>.</a:t>
            </a:r>
          </a:p>
          <a:p>
            <a:r>
              <a:rPr lang="en-GB" baseline="0" dirty="0" smtClean="0"/>
              <a:t>If your objective is to run scheduled jobs only using the libraries available in </a:t>
            </a:r>
            <a:r>
              <a:rPr lang="en-GB" baseline="0" dirty="0" err="1" smtClean="0"/>
              <a:t>.Net</a:t>
            </a:r>
            <a:r>
              <a:rPr lang="en-GB" baseline="0" dirty="0" smtClean="0"/>
              <a:t> then a </a:t>
            </a:r>
            <a:r>
              <a:rPr lang="en-GB" baseline="0" dirty="0" err="1" smtClean="0"/>
              <a:t>WebJob</a:t>
            </a:r>
            <a:r>
              <a:rPr lang="en-GB" baseline="0" dirty="0" smtClean="0"/>
              <a:t> would be the correct choice.</a:t>
            </a:r>
          </a:p>
          <a:p>
            <a:endParaRPr lang="en-GB" baseline="0" dirty="0" smtClean="0"/>
          </a:p>
          <a:p>
            <a:r>
              <a:rPr lang="en-GB" baseline="0" dirty="0" smtClean="0"/>
              <a:t>In my opinion I would start off with a </a:t>
            </a:r>
            <a:r>
              <a:rPr lang="en-GB" baseline="0" dirty="0" err="1" smtClean="0"/>
              <a:t>WebJob</a:t>
            </a:r>
            <a:r>
              <a:rPr lang="en-GB" baseline="0" dirty="0" smtClean="0"/>
              <a:t> as they are easy to setup and deploy. They also scale really well and are cheap. If you find in the future that </a:t>
            </a:r>
            <a:r>
              <a:rPr lang="en-GB" baseline="0" dirty="0" err="1" smtClean="0"/>
              <a:t>WebJobs</a:t>
            </a:r>
            <a:r>
              <a:rPr lang="en-GB" baseline="0" dirty="0" smtClean="0"/>
              <a:t> are suboptimal for whatever you are doing you can move over to a Worker Role.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31</a:t>
            </a:fld>
            <a:endParaRPr lang="en-GB"/>
          </a:p>
        </p:txBody>
      </p:sp>
    </p:spTree>
    <p:extLst>
      <p:ext uri="{BB962C8B-B14F-4D97-AF65-F5344CB8AC3E}">
        <p14:creationId xmlns:p14="http://schemas.microsoft.com/office/powerpoint/2010/main" val="359332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deploy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In addition to creating</a:t>
            </a:r>
            <a:r>
              <a:rPr lang="en-GB" baseline="0" dirty="0" smtClean="0"/>
              <a:t> your own application there are several popular platforms and framework available in the Azure Marketplace you can use as a starting point.</a:t>
            </a:r>
          </a:p>
          <a:p>
            <a:endParaRPr lang="en-GB" baseline="0" dirty="0" smtClean="0"/>
          </a:p>
          <a:p>
            <a:r>
              <a:rPr lang="en-GB" baseline="0" dirty="0" smtClean="0"/>
              <a:t>It is very easy to setup, or modify an existing, Continuous Deployment pipeline to Azure. If you are using GitHub, </a:t>
            </a:r>
            <a:r>
              <a:rPr lang="en-GB" baseline="0" dirty="0" err="1" smtClean="0"/>
              <a:t>BitBucket</a:t>
            </a:r>
            <a:r>
              <a:rPr lang="en-GB" baseline="0" dirty="0" smtClean="0"/>
              <a:t> or something similar, you can add a web hook so you code is deployed when someone commits. Or like I do use Octopus deploy to deploy after the build and tests have passed on the CI server.</a:t>
            </a:r>
          </a:p>
          <a:p>
            <a:endParaRPr lang="en-GB" baseline="0" dirty="0" smtClean="0"/>
          </a:p>
          <a:p>
            <a:r>
              <a:rPr lang="en-GB" baseline="0" dirty="0" smtClean="0"/>
              <a:t>But if you don’t have these tools or you application doesn't need them you can deploy directly from Visual Studio or via an FTP client.</a:t>
            </a:r>
          </a:p>
          <a:p>
            <a:endParaRPr lang="en-GB" baseline="0" dirty="0" smtClean="0"/>
          </a:p>
          <a:p>
            <a:r>
              <a:rPr lang="en-GB" baseline="0" dirty="0" smtClean="0"/>
              <a:t>For any console wizards in the room there is a suite of CLI tools and APIs you can use to deploy and configure your app via </a:t>
            </a:r>
            <a:r>
              <a:rPr lang="en-GB" baseline="0" dirty="0" err="1" smtClean="0"/>
              <a:t>powershell</a:t>
            </a:r>
            <a:r>
              <a:rPr lang="en-GB" baseline="0" dirty="0" smtClean="0"/>
              <a:t> or bash.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your app has been deployed and</a:t>
            </a:r>
            <a:r>
              <a:rPr lang="en-GB" baseline="0" dirty="0" smtClean="0"/>
              <a:t> you login to the Azure portal, you can access your apps management blade.</a:t>
            </a:r>
          </a:p>
          <a:p>
            <a:r>
              <a:rPr lang="en-GB" baseline="0" dirty="0" smtClean="0"/>
              <a:t>This is a typical example of a management blade, this is actually the blade from our dev environment.</a:t>
            </a:r>
          </a:p>
          <a:p>
            <a:r>
              <a:rPr lang="en-GB" baseline="0" dirty="0" smtClean="0"/>
              <a:t>At the top there is a graph showing you all the requests coming in and any errors, thankfully there aren’t any.</a:t>
            </a:r>
          </a:p>
          <a:p>
            <a:endParaRPr lang="en-GB" baseline="0" dirty="0" smtClean="0"/>
          </a:p>
          <a:p>
            <a:r>
              <a:rPr lang="en-GB" baseline="0" dirty="0" smtClean="0"/>
              <a:t>Clicking the Settings icon will open up the Settings blade. Don’t worry I am not going through all of these.</a:t>
            </a:r>
          </a:p>
          <a:p>
            <a:endParaRPr lang="en-GB" baseline="0" dirty="0" smtClean="0"/>
          </a:p>
          <a:p>
            <a:r>
              <a:rPr lang="en-GB" baseline="0" dirty="0" smtClean="0"/>
              <a:t>But a few settings to point out.</a:t>
            </a:r>
          </a:p>
          <a:p>
            <a:pPr marL="171450" indent="-171450">
              <a:buFont typeface="Arial" panose="020B0604020202020204" pitchFamily="34" charset="0"/>
              <a:buChar char="•"/>
            </a:pPr>
            <a:r>
              <a:rPr lang="en-GB" baseline="0" dirty="0" smtClean="0"/>
              <a:t>Properties – is were you can find, URLs, FTP addresses and credentials, subscriptions IDs, etc.</a:t>
            </a:r>
          </a:p>
          <a:p>
            <a:pPr marL="171450" indent="-171450">
              <a:buFont typeface="Arial" panose="020B0604020202020204" pitchFamily="34" charset="0"/>
              <a:buChar char="•"/>
            </a:pPr>
            <a:r>
              <a:rPr lang="en-GB" baseline="0" dirty="0" smtClean="0"/>
              <a:t>Application Setting – Here you can select runtime versions of </a:t>
            </a:r>
            <a:r>
              <a:rPr lang="en-GB" baseline="0" dirty="0" err="1" smtClean="0"/>
              <a:t>.Net</a:t>
            </a:r>
            <a:r>
              <a:rPr lang="en-GB" baseline="0" dirty="0" smtClean="0"/>
              <a:t>, Java, PHP. You also override any connection strings and app settings you have.</a:t>
            </a:r>
          </a:p>
          <a:p>
            <a:pPr marL="171450" indent="-171450">
              <a:buFont typeface="Arial" panose="020B0604020202020204" pitchFamily="34" charset="0"/>
              <a:buChar char="•"/>
            </a:pPr>
            <a:r>
              <a:rPr lang="en-GB" baseline="0" dirty="0" smtClean="0"/>
              <a:t>You can change the size of the server instance in App Service Plan.</a:t>
            </a:r>
          </a:p>
          <a:p>
            <a:pPr marL="171450" indent="-171450">
              <a:buFont typeface="Arial" panose="020B0604020202020204" pitchFamily="34" charset="0"/>
              <a:buChar char="•"/>
            </a:pPr>
            <a:r>
              <a:rPr lang="en-GB" baseline="0" dirty="0" smtClean="0"/>
              <a:t>Scaling we will look at shortly.</a:t>
            </a:r>
          </a:p>
          <a:p>
            <a:pPr marL="171450" indent="-171450">
              <a:buFont typeface="Arial" panose="020B0604020202020204" pitchFamily="34" charset="0"/>
              <a:buChar char="•"/>
            </a:pPr>
            <a:r>
              <a:rPr lang="en-GB" baseline="0" dirty="0" smtClean="0"/>
              <a:t>Then we have a few options for deploying, this is were you can generate web hooks and set deployment credentials.</a:t>
            </a:r>
          </a:p>
          <a:p>
            <a:pPr marL="171450" indent="-171450">
              <a:buFont typeface="Arial" panose="020B0604020202020204" pitchFamily="34" charset="0"/>
              <a:buChar char="•"/>
            </a:pPr>
            <a:r>
              <a:rPr lang="en-GB" baseline="0" dirty="0" smtClean="0"/>
              <a:t>The next section is around routing. You can upload SSL certs, configure fail over and load balancing here.</a:t>
            </a:r>
          </a:p>
          <a:p>
            <a:pPr marL="171450" indent="-171450">
              <a:buFont typeface="Arial" panose="020B0604020202020204" pitchFamily="34" charset="0"/>
              <a:buChar char="•"/>
            </a:pPr>
            <a:r>
              <a:rPr lang="en-GB" baseline="0" dirty="0" smtClean="0"/>
              <a:t>The last two cover background tasks such as backups scheduled jobs and access to the management blade.</a:t>
            </a:r>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25509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Scaling in the cloud is one of the biggest selling points</a:t>
            </a:r>
            <a:r>
              <a:rPr lang="en-GB" baseline="0" dirty="0" smtClean="0"/>
              <a:t> of cloud computing in my opinion. You can scale you app with on-</a:t>
            </a:r>
            <a:r>
              <a:rPr lang="en-GB" baseline="0" dirty="0" err="1" smtClean="0"/>
              <a:t>prem</a:t>
            </a:r>
            <a:r>
              <a:rPr lang="en-GB" baseline="0" dirty="0" smtClean="0"/>
              <a:t> servers, but you need the servers up front and if you get an unexpected spike in traffic your servers may not be able to handle it.</a:t>
            </a:r>
          </a:p>
          <a:p>
            <a:pPr marL="0" indent="0">
              <a:buFont typeface="Arial" panose="020B0604020202020204" pitchFamily="34" charset="0"/>
              <a:buNone/>
            </a:pPr>
            <a:r>
              <a:rPr lang="en-GB" baseline="0" dirty="0" smtClean="0"/>
              <a:t>When in the cloud you only pay for what you need, and you can keep scaling out.</a:t>
            </a:r>
            <a:endParaRPr lang="en-GB" dirty="0" smtClean="0"/>
          </a:p>
          <a:p>
            <a:endParaRPr lang="en-GB" dirty="0" smtClean="0"/>
          </a:p>
          <a:p>
            <a:r>
              <a:rPr lang="en-GB" dirty="0" smtClean="0"/>
              <a:t>If you app becomes hugely successful or you company starts to grow, you will want to consider scaling the web app.</a:t>
            </a:r>
          </a:p>
          <a:p>
            <a:r>
              <a:rPr lang="en-GB" dirty="0" smtClean="0"/>
              <a:t>There are 3 options</a:t>
            </a:r>
            <a:r>
              <a:rPr lang="en-GB" baseline="0" dirty="0" smtClean="0"/>
              <a:t> available to you,</a:t>
            </a:r>
          </a:p>
          <a:p>
            <a:pPr marL="171450" indent="-171450">
              <a:buFont typeface="Arial" panose="020B0604020202020204" pitchFamily="34" charset="0"/>
              <a:buChar char="•"/>
            </a:pPr>
            <a:r>
              <a:rPr lang="en-GB" baseline="0" dirty="0" smtClean="0"/>
              <a:t>On-Demand</a:t>
            </a:r>
          </a:p>
          <a:p>
            <a:pPr marL="171450" indent="-171450">
              <a:buFont typeface="Arial" panose="020B0604020202020204" pitchFamily="34" charset="0"/>
              <a:buChar char="•"/>
            </a:pPr>
            <a:r>
              <a:rPr lang="en-GB" baseline="0" dirty="0" smtClean="0"/>
              <a:t>CPU Usage</a:t>
            </a:r>
          </a:p>
          <a:p>
            <a:pPr marL="171450" indent="-171450">
              <a:buFont typeface="Arial" panose="020B0604020202020204" pitchFamily="34" charset="0"/>
              <a:buChar char="•"/>
            </a:pPr>
            <a:r>
              <a:rPr lang="en-GB" dirty="0" smtClean="0"/>
              <a:t>Rule Based Auto-Scale</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r>
              <a:rPr lang="en-GB" dirty="0" smtClean="0"/>
              <a:t>On-Demand – Simply</a:t>
            </a:r>
            <a:r>
              <a:rPr lang="en-GB" baseline="0" dirty="0" smtClean="0"/>
              <a:t> select how many instances you want. This is good when load increases slowly and predictably.</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CPU Usage – The first of the auto scale options. This option tries to keep the average CPU load of the running server instances between the selected boundary. In this example the target CPU </a:t>
            </a:r>
            <a:r>
              <a:rPr lang="en-GB" baseline="0" dirty="0" err="1" smtClean="0"/>
              <a:t>uage</a:t>
            </a:r>
            <a:r>
              <a:rPr lang="en-GB" baseline="0" dirty="0" smtClean="0"/>
              <a:t> is somewhere between 40-70% and it will scale from 2 instances up to a max of 8.</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89465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Advanced Rules</a:t>
            </a:r>
          </a:p>
          <a:p>
            <a:endParaRPr lang="en-GB" dirty="0" smtClean="0"/>
          </a:p>
          <a:p>
            <a:r>
              <a:rPr lang="en-GB" dirty="0" smtClean="0"/>
              <a:t>This is the second auto scale option available on Azure. And is more configurable than</a:t>
            </a:r>
            <a:r>
              <a:rPr lang="en-GB" baseline="0" dirty="0" smtClean="0"/>
              <a:t> CPU Usage.</a:t>
            </a:r>
          </a:p>
          <a:p>
            <a:r>
              <a:rPr lang="en-GB" baseline="0" dirty="0" smtClean="0"/>
              <a:t>For example imagine your app is a high volume stock trading site, during business hours you will receive high load, but out side of those hours there will be relatively no traffic.</a:t>
            </a:r>
          </a:p>
          <a:p>
            <a:r>
              <a:rPr lang="en-GB" baseline="0" dirty="0" smtClean="0"/>
              <a:t>Or if you are social media app and some pointless celeb posts something ridicules. There will be an expected spike in traffic.</a:t>
            </a:r>
          </a:p>
          <a:p>
            <a:endParaRPr lang="en-GB" baseline="0" dirty="0" smtClean="0"/>
          </a:p>
          <a:p>
            <a:r>
              <a:rPr lang="en-GB" baseline="0" dirty="0" smtClean="0"/>
              <a:t>With the Schedule and Performance Rules you can setup profiles that will monitor specific metrics, over a defined period of time then increase or decrease the number of server instances.</a:t>
            </a:r>
          </a:p>
          <a:p>
            <a:r>
              <a:rPr lang="en-GB" baseline="0" dirty="0" smtClean="0"/>
              <a:t>Some of the metrics you can monitor are CPU usage, memory usage, ingress and egress and even message queue length.</a:t>
            </a:r>
          </a:p>
          <a:p>
            <a:endParaRPr lang="en-GB" baseline="0" dirty="0" smtClean="0"/>
          </a:p>
          <a:p>
            <a:r>
              <a:rPr lang="en-GB" baseline="0" dirty="0" smtClean="0"/>
              <a:t>In this example there are three profiles, </a:t>
            </a:r>
          </a:p>
          <a:p>
            <a:pPr marL="171450" indent="-171450">
              <a:buFont typeface="Arial" panose="020B0604020202020204" pitchFamily="34" charset="0"/>
              <a:buChar char="•"/>
            </a:pPr>
            <a:r>
              <a:rPr lang="en-GB" baseline="0" dirty="0" smtClean="0"/>
              <a:t>Week Day, triggers Mon – Fri after 09:00</a:t>
            </a:r>
          </a:p>
          <a:p>
            <a:pPr marL="171450" indent="-171450">
              <a:buFont typeface="Arial" panose="020B0604020202020204" pitchFamily="34" charset="0"/>
              <a:buChar char="•"/>
            </a:pPr>
            <a:r>
              <a:rPr lang="en-GB" baseline="0" dirty="0" smtClean="0"/>
              <a:t>Week Night, triggers Mon – Fri after 18:00</a:t>
            </a:r>
          </a:p>
          <a:p>
            <a:pPr marL="171450" indent="-171450">
              <a:buFont typeface="Arial" panose="020B0604020202020204" pitchFamily="34" charset="0"/>
              <a:buChar char="•"/>
            </a:pPr>
            <a:r>
              <a:rPr lang="en-GB" baseline="0" dirty="0" smtClean="0"/>
              <a:t>Weekend, triggers Sat – Sun after 01:00</a:t>
            </a:r>
          </a:p>
          <a:p>
            <a:endParaRPr lang="en-GB" baseline="0" dirty="0" smtClean="0"/>
          </a:p>
          <a:p>
            <a:r>
              <a:rPr lang="en-GB" baseline="0" dirty="0" smtClean="0"/>
              <a:t>When the Week Day profile is active, Azure will increment the server instance count by 1, to a max of 8 when the average CPU usage is above 85% for 5 </a:t>
            </a:r>
            <a:r>
              <a:rPr lang="en-GB" baseline="0" dirty="0" err="1" smtClean="0"/>
              <a:t>mins</a:t>
            </a:r>
            <a:r>
              <a:rPr lang="en-GB" baseline="0" dirty="0" smtClean="0"/>
              <a:t>. Then remove an instance when the CPU load is less than 65% for 5 </a:t>
            </a:r>
            <a:r>
              <a:rPr lang="en-GB" baseline="0" dirty="0" err="1" smtClean="0"/>
              <a:t>mins</a:t>
            </a:r>
            <a:r>
              <a:rPr lang="en-GB" baseline="0" dirty="0" smtClean="0"/>
              <a:t>. </a:t>
            </a:r>
          </a:p>
          <a:p>
            <a:r>
              <a:rPr lang="en-GB" baseline="0" dirty="0" smtClean="0"/>
              <a:t>When the Week Night profile is active, Azure will only add up to 5 servers when the CPU load is at 95% for 10mins, and remove a server at 75%. </a:t>
            </a:r>
          </a:p>
          <a:p>
            <a:r>
              <a:rPr lang="en-GB" baseline="0" dirty="0" smtClean="0"/>
              <a:t>Over the weekend Azure will go to a max of 3 server when the CPU load is at 95% or more for half an hour and decreasing the server count at 75% for 30 </a:t>
            </a:r>
            <a:r>
              <a:rPr lang="en-GB" baseline="0" dirty="0" err="1" smtClean="0"/>
              <a:t>mins</a:t>
            </a:r>
            <a:r>
              <a:rPr lang="en-GB" baseline="0" dirty="0" smtClean="0"/>
              <a:t>.</a:t>
            </a:r>
          </a:p>
          <a:p>
            <a:endParaRPr lang="en-GB" baseline="0" dirty="0" smtClean="0"/>
          </a:p>
          <a:p>
            <a:r>
              <a:rPr lang="en-GB" baseline="0" dirty="0" smtClean="0"/>
              <a:t>Any Questions on Web Apps?</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85964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dirty="0" smtClean="0"/>
              <a:t>Web Roles part of the Cloud Service feature on Azure and like Web</a:t>
            </a:r>
            <a:r>
              <a:rPr lang="en-GB" baseline="0" dirty="0" smtClean="0"/>
              <a:t> Apps can be used to host a website or web application in IIS.</a:t>
            </a:r>
          </a:p>
          <a:p>
            <a:pPr marL="0" lvl="0" indent="0" algn="l">
              <a:buFont typeface="Arial" panose="020B0604020202020204" pitchFamily="34" charset="0"/>
              <a:buNone/>
            </a:pPr>
            <a:endParaRPr lang="en-GB" baseline="0" dirty="0" smtClean="0"/>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setup of a Web Role is different to a conventional </a:t>
            </a:r>
            <a:r>
              <a:rPr lang="en-GB" dirty="0" err="1" smtClean="0"/>
              <a:t>.Net</a:t>
            </a:r>
            <a:r>
              <a:rPr lang="en-GB" dirty="0" smtClean="0"/>
              <a:t> MVC application.</a:t>
            </a:r>
          </a:p>
          <a:p>
            <a:endParaRPr lang="en-GB" dirty="0" smtClean="0"/>
          </a:p>
          <a:p>
            <a:pPr marL="228600" indent="-228600">
              <a:buFont typeface="+mj-lt"/>
              <a:buAutoNum type="arabicPeriod"/>
            </a:pPr>
            <a:r>
              <a:rPr lang="en-GB" dirty="0" smtClean="0"/>
              <a:t>In</a:t>
            </a:r>
            <a:r>
              <a:rPr lang="en-GB" baseline="0" dirty="0" smtClean="0"/>
              <a:t> VS Create a new project, and select the Azure Cloud Service project type.</a:t>
            </a:r>
          </a:p>
          <a:p>
            <a:pPr marL="228600" indent="-228600">
              <a:buFont typeface="+mj-lt"/>
              <a:buAutoNum type="arabicPeriod"/>
            </a:pPr>
            <a:r>
              <a:rPr lang="en-GB" baseline="0" dirty="0" smtClean="0"/>
              <a:t>In the Cloud Service window, select the </a:t>
            </a:r>
            <a:r>
              <a:rPr lang="en-GB" baseline="0" dirty="0" err="1" smtClean="0"/>
              <a:t>ASP.Net</a:t>
            </a:r>
            <a:r>
              <a:rPr lang="en-GB" baseline="0" dirty="0" smtClean="0"/>
              <a:t> Web Role option and click the little right arrow. You can then edit the name of the service if you wish.</a:t>
            </a:r>
          </a:p>
          <a:p>
            <a:pPr marL="228600" indent="-228600">
              <a:buFont typeface="+mj-lt"/>
              <a:buAutoNum type="arabicPeriod"/>
            </a:pPr>
            <a:r>
              <a:rPr lang="en-GB" baseline="0" dirty="0" smtClean="0"/>
              <a:t>This next window should be familiar. I have just selected a MVC project.</a:t>
            </a:r>
          </a:p>
          <a:p>
            <a:pPr marL="0" indent="0">
              <a:buFont typeface="+mj-lt"/>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Visual Studio adds 2 project to the solution, the MVC project and the Service Configuration project.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service Configuration project is the starting point for the web role, this project contains all the app setting for the web role and also the instance configuration. Which I will touch on shortly.</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MVC project is a normal MVC project with one difference. The </a:t>
            </a:r>
            <a:r>
              <a:rPr lang="en-GB" baseline="0" dirty="0" err="1" smtClean="0"/>
              <a:t>WebRole.cs</a:t>
            </a:r>
            <a:r>
              <a:rPr lang="en-GB" baseline="0" dirty="0" smtClean="0"/>
              <a:t> class.</a:t>
            </a:r>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57607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23/09/2015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23/09/2015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23/09/2015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23/09/2015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43.png"/><Relationship Id="rId5" Type="http://schemas.openxmlformats.org/officeDocument/2006/relationships/image" Target="../media/image8.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tif"/><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19672" y="1124744"/>
            <a:ext cx="5904654" cy="5567664"/>
          </a:xfrm>
          <a:prstGeom prst="rect">
            <a:avLst/>
          </a:prstGeom>
        </p:spPr>
      </p:pic>
      <p:sp>
        <p:nvSpPr>
          <p:cNvPr id="7" name="Title 3"/>
          <p:cNvSpPr>
            <a:spLocks noGrp="1"/>
          </p:cNvSpPr>
          <p:nvPr>
            <p:ph type="title"/>
          </p:nvPr>
        </p:nvSpPr>
        <p:spPr>
          <a:xfrm>
            <a:off x="0" y="122025"/>
            <a:ext cx="9143999" cy="765081"/>
          </a:xfrm>
        </p:spPr>
        <p:txBody>
          <a:bodyPr anchor="ctr" anchorCtr="1">
            <a:spAutoFit/>
          </a:bodyPr>
          <a:lstStyle/>
          <a:p>
            <a:r>
              <a:rPr lang="en-GB" dirty="0" smtClean="0"/>
              <a:t>Web Role Entry Point</a:t>
            </a:r>
            <a:endParaRPr lang="en-GB" dirty="0"/>
          </a:p>
        </p:txBody>
      </p:sp>
    </p:spTree>
    <p:extLst>
      <p:ext uri="{BB962C8B-B14F-4D97-AF65-F5344CB8AC3E}">
        <p14:creationId xmlns:p14="http://schemas.microsoft.com/office/powerpoint/2010/main" val="3038202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Configuration</a:t>
            </a:r>
            <a:endParaRPr lang="en-GB" dirty="0"/>
          </a:p>
        </p:txBody>
      </p:sp>
      <p:pic>
        <p:nvPicPr>
          <p:cNvPr id="6" name="Picture 5"/>
          <p:cNvPicPr>
            <a:picLocks noChangeAspect="1"/>
          </p:cNvPicPr>
          <p:nvPr/>
        </p:nvPicPr>
        <p:blipFill>
          <a:blip r:embed="rId3"/>
          <a:stretch>
            <a:fillRect/>
          </a:stretch>
        </p:blipFill>
        <p:spPr>
          <a:xfrm>
            <a:off x="286569" y="1556792"/>
            <a:ext cx="8570860" cy="4554488"/>
          </a:xfrm>
          <a:prstGeom prst="rect">
            <a:avLst/>
          </a:prstGeom>
        </p:spPr>
      </p:pic>
    </p:spTree>
    <p:extLst>
      <p:ext uri="{BB962C8B-B14F-4D97-AF65-F5344CB8AC3E}">
        <p14:creationId xmlns:p14="http://schemas.microsoft.com/office/powerpoint/2010/main" val="229407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4" y="2201569"/>
            <a:ext cx="8352930" cy="3615624"/>
          </a:xfrm>
          <a:prstGeom prst="rect">
            <a:avLst/>
          </a:prstGeom>
        </p:spPr>
      </p:pic>
    </p:spTree>
    <p:extLst>
      <p:ext uri="{BB962C8B-B14F-4D97-AF65-F5344CB8AC3E}">
        <p14:creationId xmlns:p14="http://schemas.microsoft.com/office/powerpoint/2010/main" val="931965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4" y="2201569"/>
            <a:ext cx="8352930" cy="3615624"/>
          </a:xfrm>
          <a:prstGeom prst="rect">
            <a:avLst/>
          </a:prstGeom>
        </p:spPr>
      </p:pic>
    </p:spTree>
    <p:extLst>
      <p:ext uri="{BB962C8B-B14F-4D97-AF65-F5344CB8AC3E}">
        <p14:creationId xmlns:p14="http://schemas.microsoft.com/office/powerpoint/2010/main" val="2601876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6172"/>
          </a:xfrm>
        </p:spPr>
        <p:txBody>
          <a:bodyPr tIns="46800" anchor="ctr" anchorCtr="1">
            <a:spAutoFit/>
          </a:bodyPr>
          <a:lstStyle/>
          <a:p>
            <a:r>
              <a:rPr lang="en-GB" dirty="0" smtClean="0"/>
              <a:t>Portal Example</a:t>
            </a:r>
            <a:endParaRPr lang="en-GB" dirty="0"/>
          </a:p>
        </p:txBody>
      </p:sp>
    </p:spTree>
    <p:extLst>
      <p:ext uri="{BB962C8B-B14F-4D97-AF65-F5344CB8AC3E}">
        <p14:creationId xmlns:p14="http://schemas.microsoft.com/office/powerpoint/2010/main" val="2172538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1" y="1196752"/>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22025"/>
            <a:ext cx="9143999" cy="766172"/>
          </a:xfrm>
        </p:spPr>
        <p:txBody>
          <a:bodyPr tIns="46800" anchor="ctr" anchorCtr="1">
            <a:spAutoFit/>
          </a:bodyPr>
          <a:lstStyle/>
          <a:p>
            <a:r>
              <a:rPr lang="en-GB" dirty="0" smtClean="0"/>
              <a:t>Table Design</a:t>
            </a:r>
            <a:endParaRPr lang="en-GB" dirty="0"/>
          </a:p>
        </p:txBody>
      </p:sp>
      <p:sp>
        <p:nvSpPr>
          <p:cNvPr id="8" name="TextBox 7"/>
          <p:cNvSpPr txBox="1"/>
          <p:nvPr/>
        </p:nvSpPr>
        <p:spPr>
          <a:xfrm>
            <a:off x="539550" y="1484784"/>
            <a:ext cx="806489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251 Properties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Basic data types – bool, </a:t>
            </a:r>
            <a:r>
              <a:rPr lang="en-GB" sz="2000" dirty="0" err="1" smtClean="0">
                <a:solidFill>
                  <a:srgbClr val="737373"/>
                </a:solidFill>
                <a:latin typeface="Georgia" panose="02040502050405020303" pitchFamily="18" charset="0"/>
              </a:rPr>
              <a:t>datetime</a:t>
            </a:r>
            <a:r>
              <a:rPr lang="en-GB" sz="2000" dirty="0" smtClean="0">
                <a:solidFill>
                  <a:srgbClr val="737373"/>
                </a:solidFill>
                <a:latin typeface="Georgia" panose="02040502050405020303" pitchFamily="18" charset="0"/>
              </a:rPr>
              <a:t>, double, int32, int64, </a:t>
            </a:r>
            <a:r>
              <a:rPr lang="en-GB" sz="2000" dirty="0" err="1" smtClean="0">
                <a:solidFill>
                  <a:srgbClr val="737373"/>
                </a:solidFill>
                <a:latin typeface="Georgia" panose="02040502050405020303" pitchFamily="18" charset="0"/>
              </a:rPr>
              <a:t>guid</a:t>
            </a:r>
            <a:r>
              <a:rPr lang="en-GB" sz="2000" dirty="0" smtClean="0">
                <a:solidFill>
                  <a:srgbClr val="737373"/>
                </a:solidFill>
                <a:latin typeface="Georgia" panose="02040502050405020303" pitchFamily="18" charset="0"/>
              </a:rPr>
              <a:t>, string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Entity size cannot be over 1MB</a:t>
            </a:r>
          </a:p>
          <a:p>
            <a:pPr>
              <a:lnSpc>
                <a:spcPct val="150000"/>
              </a:lnSpc>
            </a:pP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Design </a:t>
            </a:r>
            <a:r>
              <a:rPr lang="en-GB" sz="2000" dirty="0">
                <a:solidFill>
                  <a:srgbClr val="737373"/>
                </a:solidFill>
                <a:latin typeface="Georgia" panose="02040502050405020303" pitchFamily="18" charset="0"/>
              </a:rPr>
              <a:t>for </a:t>
            </a:r>
            <a:r>
              <a:rPr lang="en-GB" sz="2000" dirty="0" smtClean="0">
                <a:solidFill>
                  <a:srgbClr val="737373"/>
                </a:solidFill>
                <a:latin typeface="Georgia" panose="02040502050405020303" pitchFamily="18" charset="0"/>
              </a:rPr>
              <a:t>your queries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Store </a:t>
            </a:r>
            <a:r>
              <a:rPr lang="en-GB" sz="2000" dirty="0">
                <a:solidFill>
                  <a:srgbClr val="737373"/>
                </a:solidFill>
                <a:latin typeface="Georgia" panose="02040502050405020303" pitchFamily="18" charset="0"/>
              </a:rPr>
              <a:t>duplicate </a:t>
            </a:r>
            <a:r>
              <a:rPr lang="en-GB" sz="2000" dirty="0" smtClean="0">
                <a:solidFill>
                  <a:srgbClr val="737373"/>
                </a:solidFill>
                <a:latin typeface="Georgia" panose="02040502050405020303" pitchFamily="18" charset="0"/>
              </a:rPr>
              <a:t>entities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Deformalize </a:t>
            </a:r>
            <a:r>
              <a:rPr lang="en-GB" sz="2000" dirty="0">
                <a:solidFill>
                  <a:srgbClr val="737373"/>
                </a:solidFill>
                <a:latin typeface="Georgia" panose="02040502050405020303" pitchFamily="18" charset="0"/>
              </a:rPr>
              <a:t>your </a:t>
            </a:r>
            <a:r>
              <a:rPr lang="en-GB" sz="2000" dirty="0" smtClean="0">
                <a:solidFill>
                  <a:srgbClr val="737373"/>
                </a:solidFill>
                <a:latin typeface="Georgia" panose="02040502050405020303" pitchFamily="18" charset="0"/>
              </a:rPr>
              <a:t>data</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projections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6073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Queues</a:t>
            </a:r>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1377741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Queues</a:t>
            </a:r>
            <a:endParaRPr lang="en-GB" dirty="0"/>
          </a:p>
        </p:txBody>
      </p:sp>
      <p:sp>
        <p:nvSpPr>
          <p:cNvPr id="9" name="TextBox 8"/>
          <p:cNvSpPr txBox="1"/>
          <p:nvPr/>
        </p:nvSpPr>
        <p:spPr>
          <a:xfrm>
            <a:off x="539552" y="1268760"/>
            <a:ext cx="8064896"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is 64KB</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The number of messages is limited by the storage account data limit, 500TB.</a:t>
            </a:r>
            <a:endParaRPr lang="en-GB" sz="2000" dirty="0">
              <a:solidFill>
                <a:srgbClr val="737373"/>
              </a:solidFill>
              <a:latin typeface="Georgia" panose="02040502050405020303" pitchFamily="18" charset="0"/>
            </a:endParaRPr>
          </a:p>
        </p:txBody>
      </p:sp>
      <p:grpSp>
        <p:nvGrpSpPr>
          <p:cNvPr id="26" name="Group 25"/>
          <p:cNvGrpSpPr/>
          <p:nvPr/>
        </p:nvGrpSpPr>
        <p:grpSpPr>
          <a:xfrm>
            <a:off x="1775484" y="3717032"/>
            <a:ext cx="5593030" cy="2338274"/>
            <a:chOff x="1775484" y="3553600"/>
            <a:chExt cx="5593030" cy="2338274"/>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854" y="3553600"/>
              <a:ext cx="780290" cy="78029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1854" y="5111584"/>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5484" y="4331294"/>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224" y="4331294"/>
              <a:ext cx="780290" cy="780290"/>
            </a:xfrm>
            <a:prstGeom prst="rect">
              <a:avLst/>
            </a:prstGeom>
          </p:spPr>
        </p:pic>
        <p:cxnSp>
          <p:nvCxnSpPr>
            <p:cNvPr id="15" name="Straight Arrow Connector 14"/>
            <p:cNvCxnSpPr>
              <a:stCxn id="12" idx="3"/>
              <a:endCxn id="10" idx="1"/>
            </p:cNvCxnSpPr>
            <p:nvPr/>
          </p:nvCxnSpPr>
          <p:spPr>
            <a:xfrm flipV="1">
              <a:off x="255577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2" idx="3"/>
              <a:endCxn id="11" idx="1"/>
            </p:cNvCxnSpPr>
            <p:nvPr/>
          </p:nvCxnSpPr>
          <p:spPr>
            <a:xfrm>
              <a:off x="255577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3" idx="1"/>
              <a:endCxn id="10" idx="3"/>
            </p:cNvCxnSpPr>
            <p:nvPr/>
          </p:nvCxnSpPr>
          <p:spPr>
            <a:xfrm flipH="1" flipV="1">
              <a:off x="496214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3" idx="1"/>
              <a:endCxn id="11" idx="3"/>
            </p:cNvCxnSpPr>
            <p:nvPr/>
          </p:nvCxnSpPr>
          <p:spPr>
            <a:xfrm flipH="1">
              <a:off x="496214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3045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a:t>
            </a:r>
            <a:r>
              <a:rPr lang="en-GB" dirty="0" smtClean="0"/>
              <a:t>Service Bus</a:t>
            </a:r>
            <a:endParaRPr lang="en-GB" dirty="0"/>
          </a:p>
        </p:txBody>
      </p:sp>
      <p:sp>
        <p:nvSpPr>
          <p:cNvPr id="6" name="TextBox 5"/>
          <p:cNvSpPr txBox="1"/>
          <p:nvPr/>
        </p:nvSpPr>
        <p:spPr>
          <a:xfrm>
            <a:off x="827584" y="1556792"/>
            <a:ext cx="748883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Queues</a:t>
            </a:r>
            <a:r>
              <a:rPr lang="en-GB" sz="2000" dirty="0">
                <a:solidFill>
                  <a:srgbClr val="737373"/>
                </a:solidFill>
                <a:latin typeface="Georgia" panose="02040502050405020303" pitchFamily="18" charset="0"/>
              </a:rPr>
              <a:t>, which allow one-directional communication</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Topics</a:t>
            </a:r>
            <a:r>
              <a:rPr lang="en-GB" sz="2000" dirty="0">
                <a:solidFill>
                  <a:srgbClr val="737373"/>
                </a:solidFill>
                <a:latin typeface="Georgia" panose="02040502050405020303" pitchFamily="18" charset="0"/>
              </a:rPr>
              <a:t>, which provide one-directional communication using </a:t>
            </a:r>
            <a:r>
              <a:rPr lang="en-GB" sz="2000" dirty="0" smtClean="0">
                <a:solidFill>
                  <a:srgbClr val="737373"/>
                </a:solidFill>
                <a:latin typeface="Georgia" panose="02040502050405020303" pitchFamily="18" charset="0"/>
              </a:rPr>
              <a:t>a publish/subscribe pattern.</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Relays</a:t>
            </a:r>
            <a:r>
              <a:rPr lang="en-GB" sz="2000" dirty="0">
                <a:solidFill>
                  <a:srgbClr val="737373"/>
                </a:solidFill>
                <a:latin typeface="Georgia" panose="02040502050405020303" pitchFamily="18" charset="0"/>
              </a:rPr>
              <a:t>, which provide bi-directional communication. </a:t>
            </a:r>
            <a:endParaRPr lang="en-GB" sz="2000" dirty="0" smtClean="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smtClean="0">
                <a:solidFill>
                  <a:srgbClr val="737373"/>
                </a:solidFill>
                <a:latin typeface="Georgia" panose="02040502050405020303" pitchFamily="18" charset="0"/>
              </a:rPr>
              <a:t>Event </a:t>
            </a:r>
            <a:r>
              <a:rPr lang="en-GB" sz="2000" b="1" dirty="0">
                <a:solidFill>
                  <a:srgbClr val="737373"/>
                </a:solidFill>
                <a:latin typeface="Georgia" panose="02040502050405020303" pitchFamily="18" charset="0"/>
              </a:rPr>
              <a:t>Hubs</a:t>
            </a:r>
            <a:r>
              <a:rPr lang="en-GB" sz="2000" dirty="0">
                <a:solidFill>
                  <a:srgbClr val="737373"/>
                </a:solidFill>
                <a:latin typeface="Georgia" panose="02040502050405020303" pitchFamily="18" charset="0"/>
              </a:rPr>
              <a:t>, which provide event and telemetry ingress to the </a:t>
            </a:r>
            <a:r>
              <a:rPr lang="en-GB" sz="2000" dirty="0" smtClean="0">
                <a:solidFill>
                  <a:srgbClr val="737373"/>
                </a:solidFill>
                <a:latin typeface="Georgia" panose="02040502050405020303" pitchFamily="18" charset="0"/>
              </a:rPr>
              <a:t>cloud.</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30714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Background Tasks</a:t>
            </a:r>
            <a:endParaRPr lang="en-GB"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3122039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What are </a:t>
            </a:r>
            <a:r>
              <a:rPr lang="en-GB" dirty="0" err="1" smtClean="0"/>
              <a:t>WebJobs</a:t>
            </a:r>
            <a:r>
              <a:rPr lang="en-GB" dirty="0" smtClean="0"/>
              <a:t>?</a:t>
            </a:r>
            <a:endParaRPr lang="en-GB" dirty="0"/>
          </a:p>
        </p:txBody>
      </p:sp>
      <p:sp>
        <p:nvSpPr>
          <p:cNvPr id="5" name="TextBox 4"/>
          <p:cNvSpPr txBox="1"/>
          <p:nvPr/>
        </p:nvSpPr>
        <p:spPr>
          <a:xfrm>
            <a:off x="467544" y="1052736"/>
            <a:ext cx="820891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Run scripts and programs in Azure</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Supported file types</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 .bat, .exe (using windows </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.ps1 (using </a:t>
            </a:r>
            <a:r>
              <a:rPr lang="en-GB" dirty="0" err="1">
                <a:solidFill>
                  <a:srgbClr val="737373"/>
                </a:solidFill>
                <a:latin typeface="Georgia" panose="02040502050405020303" pitchFamily="18" charset="0"/>
              </a:rPr>
              <a:t>powershell</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sh</a:t>
            </a:r>
            <a:r>
              <a:rPr lang="en-GB" dirty="0">
                <a:solidFill>
                  <a:srgbClr val="737373"/>
                </a:solidFill>
                <a:latin typeface="Georgia" panose="02040502050405020303" pitchFamily="18" charset="0"/>
              </a:rPr>
              <a:t> (using bash)</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 (using </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py</a:t>
            </a:r>
            <a:r>
              <a:rPr lang="en-GB" dirty="0">
                <a:solidFill>
                  <a:srgbClr val="737373"/>
                </a:solidFill>
                <a:latin typeface="Georgia" panose="02040502050405020303" pitchFamily="18" charset="0"/>
              </a:rPr>
              <a:t> (using python)</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js</a:t>
            </a:r>
            <a:r>
              <a:rPr lang="en-GB" dirty="0">
                <a:solidFill>
                  <a:srgbClr val="737373"/>
                </a:solidFill>
                <a:latin typeface="Georgia" panose="02040502050405020303" pitchFamily="18" charset="0"/>
              </a:rPr>
              <a:t> (using node)</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.jar (using java)</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Part of the </a:t>
            </a:r>
            <a:r>
              <a:rPr lang="en-GB" dirty="0" err="1" smtClean="0">
                <a:solidFill>
                  <a:srgbClr val="737373"/>
                </a:solidFill>
                <a:latin typeface="Georgia" panose="02040502050405020303" pitchFamily="18" charset="0"/>
              </a:rPr>
              <a:t>WebApps</a:t>
            </a:r>
            <a:r>
              <a:rPr lang="en-GB" dirty="0" smtClean="0">
                <a:solidFill>
                  <a:srgbClr val="737373"/>
                </a:solidFill>
                <a:latin typeface="Georgia" panose="02040502050405020303" pitchFamily="18" charset="0"/>
              </a:rPr>
              <a:t> service</a:t>
            </a:r>
          </a:p>
          <a:p>
            <a:pPr marL="342900" indent="-342900">
              <a:lnSpc>
                <a:spcPct val="150000"/>
              </a:lnSpc>
              <a:buFont typeface="Arial" panose="020B0604020202020204" pitchFamily="34" charset="0"/>
              <a:buChar char="•"/>
            </a:pPr>
            <a:r>
              <a:rPr lang="en-GB" dirty="0" err="1" smtClean="0">
                <a:solidFill>
                  <a:srgbClr val="737373"/>
                </a:solidFill>
                <a:latin typeface="Georgia" panose="02040502050405020303" pitchFamily="18" charset="0"/>
              </a:rPr>
              <a:t>WebJob</a:t>
            </a:r>
            <a:r>
              <a:rPr lang="en-GB" dirty="0" smtClean="0">
                <a:solidFill>
                  <a:srgbClr val="737373"/>
                </a:solidFill>
                <a:latin typeface="Georgia" panose="02040502050405020303" pitchFamily="18" charset="0"/>
              </a:rPr>
              <a:t> SDK makes interfacing with Azure components easy</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Can scale with your </a:t>
            </a:r>
            <a:r>
              <a:rPr lang="en-GB" dirty="0" err="1" smtClean="0">
                <a:solidFill>
                  <a:srgbClr val="737373"/>
                </a:solidFill>
                <a:latin typeface="Georgia" panose="02040502050405020303" pitchFamily="18" charset="0"/>
              </a:rPr>
              <a:t>WebApp</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63917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2" name="Picture 1"/>
          <p:cNvPicPr>
            <a:picLocks noChangeAspect="1"/>
          </p:cNvPicPr>
          <p:nvPr/>
        </p:nvPicPr>
        <p:blipFill>
          <a:blip r:embed="rId3"/>
          <a:stretch>
            <a:fillRect/>
          </a:stretch>
        </p:blipFill>
        <p:spPr>
          <a:xfrm>
            <a:off x="1709736" y="1412776"/>
            <a:ext cx="5724525" cy="3743325"/>
          </a:xfrm>
          <a:prstGeom prst="rect">
            <a:avLst/>
          </a:prstGeom>
        </p:spPr>
      </p:pic>
    </p:spTree>
    <p:extLst>
      <p:ext uri="{BB962C8B-B14F-4D97-AF65-F5344CB8AC3E}">
        <p14:creationId xmlns:p14="http://schemas.microsoft.com/office/powerpoint/2010/main" val="2351633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3" name="Picture 2"/>
          <p:cNvPicPr>
            <a:picLocks noChangeAspect="1"/>
          </p:cNvPicPr>
          <p:nvPr/>
        </p:nvPicPr>
        <p:blipFill>
          <a:blip r:embed="rId3"/>
          <a:stretch>
            <a:fillRect/>
          </a:stretch>
        </p:blipFill>
        <p:spPr>
          <a:xfrm>
            <a:off x="395534" y="1082696"/>
            <a:ext cx="8352930" cy="5469886"/>
          </a:xfrm>
          <a:prstGeom prst="rect">
            <a:avLst/>
          </a:prstGeom>
        </p:spPr>
      </p:pic>
    </p:spTree>
    <p:extLst>
      <p:ext uri="{BB962C8B-B14F-4D97-AF65-F5344CB8AC3E}">
        <p14:creationId xmlns:p14="http://schemas.microsoft.com/office/powerpoint/2010/main" val="188067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5" name="Picture 4"/>
          <p:cNvPicPr>
            <a:picLocks noChangeAspect="1"/>
          </p:cNvPicPr>
          <p:nvPr/>
        </p:nvPicPr>
        <p:blipFill>
          <a:blip r:embed="rId3"/>
          <a:stretch>
            <a:fillRect/>
          </a:stretch>
        </p:blipFill>
        <p:spPr>
          <a:xfrm>
            <a:off x="827583" y="1268760"/>
            <a:ext cx="7488832" cy="5188238"/>
          </a:xfrm>
          <a:prstGeom prst="rect">
            <a:avLst/>
          </a:prstGeom>
        </p:spPr>
      </p:pic>
    </p:spTree>
    <p:extLst>
      <p:ext uri="{BB962C8B-B14F-4D97-AF65-F5344CB8AC3E}">
        <p14:creationId xmlns:p14="http://schemas.microsoft.com/office/powerpoint/2010/main" val="3561315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3483"/>
            <a:ext cx="9143999" cy="765081"/>
          </a:xfrm>
        </p:spPr>
        <p:txBody>
          <a:bodyPr anchor="ctr" anchorCtr="0">
            <a:spAutoFit/>
          </a:bodyPr>
          <a:lstStyle/>
          <a:p>
            <a:r>
              <a:rPr lang="en-GB" dirty="0" err="1" smtClean="0"/>
              <a:t>Webapp</a:t>
            </a:r>
            <a:r>
              <a:rPr lang="en-GB" dirty="0" smtClean="0"/>
              <a:t> Tools</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6284" y="1268760"/>
            <a:ext cx="900000" cy="900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250"/>
          <a:stretch/>
        </p:blipFill>
        <p:spPr>
          <a:xfrm>
            <a:off x="425012" y="3216636"/>
            <a:ext cx="922510" cy="900000"/>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r="78733"/>
          <a:stretch/>
        </p:blipFill>
        <p:spPr>
          <a:xfrm>
            <a:off x="7769870" y="3211320"/>
            <a:ext cx="949115" cy="90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522" y="1268760"/>
            <a:ext cx="900000" cy="9000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54697" y="5501741"/>
            <a:ext cx="1204000" cy="900000"/>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t="18695"/>
          <a:stretch/>
        </p:blipFill>
        <p:spPr>
          <a:xfrm>
            <a:off x="4174511" y="1268760"/>
            <a:ext cx="768368" cy="900000"/>
          </a:xfrm>
          <a:prstGeom prst="rect">
            <a:avLst/>
          </a:prstGeom>
        </p:spPr>
      </p:pic>
      <p:pic>
        <p:nvPicPr>
          <p:cNvPr id="2" name="Picture 1"/>
          <p:cNvPicPr>
            <a:picLocks noChangeAspect="1"/>
          </p:cNvPicPr>
          <p:nvPr/>
        </p:nvPicPr>
        <p:blipFill rotWithShape="1">
          <a:blip r:embed="rId9">
            <a:extLst>
              <a:ext uri="{28A0092B-C50C-407E-A947-70E740481C1C}">
                <a14:useLocalDpi xmlns:a14="http://schemas.microsoft.com/office/drawing/2010/main" val="0"/>
              </a:ext>
            </a:extLst>
          </a:blip>
          <a:srcRect l="18169" t="7805" r="18169" b="7805"/>
          <a:stretch/>
        </p:blipFill>
        <p:spPr>
          <a:xfrm>
            <a:off x="3958696" y="3211320"/>
            <a:ext cx="1200001" cy="900000"/>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3277" y="1828424"/>
            <a:ext cx="1200000" cy="900000"/>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90533" y="4601741"/>
            <a:ext cx="900000" cy="900000"/>
          </a:xfrm>
          <a:prstGeom prst="rect">
            <a:avLst/>
          </a:prstGeom>
        </p:spPr>
      </p:pic>
      <p:pic>
        <p:nvPicPr>
          <p:cNvPr id="23" name="Picture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23725" y="4604849"/>
            <a:ext cx="1679104" cy="900000"/>
          </a:xfrm>
          <a:prstGeom prst="ellipse">
            <a:avLst/>
          </a:prstGeom>
        </p:spPr>
      </p:pic>
      <p:pic>
        <p:nvPicPr>
          <p:cNvPr id="25" name="Picture 24"/>
          <p:cNvPicPr>
            <a:picLocks noChangeAspect="1"/>
          </p:cNvPicPr>
          <p:nvPr/>
        </p:nvPicPr>
        <p:blipFill rotWithShape="1">
          <a:blip r:embed="rId13" cstate="print">
            <a:extLst>
              <a:ext uri="{28A0092B-C50C-407E-A947-70E740481C1C}">
                <a14:useLocalDpi xmlns:a14="http://schemas.microsoft.com/office/drawing/2010/main" val="0"/>
              </a:ext>
            </a:extLst>
          </a:blip>
          <a:srcRect l="8577" t="8686" r="52214" b="14989"/>
          <a:stretch/>
        </p:blipFill>
        <p:spPr>
          <a:xfrm>
            <a:off x="6297676" y="1828424"/>
            <a:ext cx="685714" cy="900000"/>
          </a:xfrm>
          <a:prstGeom prst="rect">
            <a:avLst/>
          </a:prstGeom>
        </p:spPr>
      </p:pic>
      <p:pic>
        <p:nvPicPr>
          <p:cNvPr id="27" name="Picture 2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66284" y="5501741"/>
            <a:ext cx="900000" cy="900000"/>
          </a:xfrm>
          <a:prstGeom prst="rect">
            <a:avLst/>
          </a:prstGeom>
        </p:spPr>
      </p:pic>
      <p:pic>
        <p:nvPicPr>
          <p:cNvPr id="28" name="Picture 27"/>
          <p:cNvPicPr>
            <a:picLocks noChangeAspect="1"/>
          </p:cNvPicPr>
          <p:nvPr/>
        </p:nvPicPr>
        <p:blipFill rotWithShape="1">
          <a:blip r:embed="rId15">
            <a:extLst>
              <a:ext uri="{28A0092B-C50C-407E-A947-70E740481C1C}">
                <a14:useLocalDpi xmlns:a14="http://schemas.microsoft.com/office/drawing/2010/main" val="0"/>
              </a:ext>
            </a:extLst>
          </a:blip>
          <a:srcRect t="173" r="80567" b="173"/>
          <a:stretch/>
        </p:blipFill>
        <p:spPr>
          <a:xfrm>
            <a:off x="437823" y="5504854"/>
            <a:ext cx="896887" cy="896887"/>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400"/>
            <a:ext cx="9143999" cy="757130"/>
          </a:xfrm>
        </p:spPr>
        <p:txBody>
          <a:bodyPr anchor="ctr" anchorCtr="1">
            <a:spAutoFit/>
          </a:bodyPr>
          <a:lstStyle/>
          <a:p>
            <a:r>
              <a:rPr lang="en-GB" dirty="0" smtClean="0"/>
              <a:t>Configuration</a:t>
            </a:r>
            <a:endParaRPr lang="en-GB" dirty="0"/>
          </a:p>
        </p:txBody>
      </p:sp>
      <p:pic>
        <p:nvPicPr>
          <p:cNvPr id="5" name="Picture 4"/>
          <p:cNvPicPr>
            <a:picLocks noChangeAspect="1"/>
          </p:cNvPicPr>
          <p:nvPr/>
        </p:nvPicPr>
        <p:blipFill>
          <a:blip r:embed="rId3"/>
          <a:stretch>
            <a:fillRect/>
          </a:stretch>
        </p:blipFill>
        <p:spPr>
          <a:xfrm>
            <a:off x="395536" y="1124744"/>
            <a:ext cx="4941388" cy="5328720"/>
          </a:xfrm>
          <a:prstGeom prst="rect">
            <a:avLst/>
          </a:prstGeom>
        </p:spPr>
      </p:pic>
      <p:pic>
        <p:nvPicPr>
          <p:cNvPr id="6" name="Picture 5"/>
          <p:cNvPicPr>
            <a:picLocks noChangeAspect="1"/>
          </p:cNvPicPr>
          <p:nvPr/>
        </p:nvPicPr>
        <p:blipFill rotWithShape="1">
          <a:blip r:embed="rId4"/>
          <a:srcRect t="11091"/>
          <a:stretch/>
        </p:blipFill>
        <p:spPr>
          <a:xfrm>
            <a:off x="6444208" y="1124744"/>
            <a:ext cx="1573714" cy="5450158"/>
          </a:xfrm>
          <a:prstGeom prst="rect">
            <a:avLst/>
          </a:prstGeom>
        </p:spPr>
      </p:pic>
    </p:spTree>
    <p:extLst>
      <p:ext uri="{BB962C8B-B14F-4D97-AF65-F5344CB8AC3E}">
        <p14:creationId xmlns:p14="http://schemas.microsoft.com/office/powerpoint/2010/main" val="15017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Scaling</a:t>
            </a:r>
            <a:endParaRPr lang="en-GB" dirty="0"/>
          </a:p>
        </p:txBody>
      </p:sp>
      <p:sp>
        <p:nvSpPr>
          <p:cNvPr id="5" name="TextBox 4"/>
          <p:cNvSpPr txBox="1"/>
          <p:nvPr/>
        </p:nvSpPr>
        <p:spPr>
          <a:xfrm>
            <a:off x="180000" y="1655054"/>
            <a:ext cx="2129109"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ON-</a:t>
            </a:r>
            <a:r>
              <a:rPr lang="en-GB" sz="3000" dirty="0" smtClean="0">
                <a:solidFill>
                  <a:srgbClr val="CB623C"/>
                </a:solidFill>
                <a:latin typeface="News Cycle" panose="02000503000000000000" pitchFamily="2" charset="2"/>
              </a:rPr>
              <a:t>DEMAND</a:t>
            </a:r>
            <a:endParaRPr lang="en-GB" sz="3000" dirty="0">
              <a:solidFill>
                <a:srgbClr val="CB623C"/>
              </a:solidFill>
              <a:latin typeface="News Cycle" panose="02000503000000000000" pitchFamily="2" charset="2"/>
            </a:endParaRPr>
          </a:p>
        </p:txBody>
      </p:sp>
      <p:sp>
        <p:nvSpPr>
          <p:cNvPr id="6" name="TextBox 5"/>
          <p:cNvSpPr txBox="1"/>
          <p:nvPr/>
        </p:nvSpPr>
        <p:spPr>
          <a:xfrm>
            <a:off x="180000" y="4099138"/>
            <a:ext cx="2008883"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CPU </a:t>
            </a:r>
            <a:r>
              <a:rPr lang="en-GB" sz="3000" dirty="0" smtClean="0">
                <a:solidFill>
                  <a:srgbClr val="CB623C"/>
                </a:solidFill>
                <a:latin typeface="News Cycle" panose="02000503000000000000" pitchFamily="2" charset="2"/>
              </a:rPr>
              <a:t>USAGE</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3"/>
          <a:stretch>
            <a:fillRect/>
          </a:stretch>
        </p:blipFill>
        <p:spPr>
          <a:xfrm>
            <a:off x="1933575" y="4653136"/>
            <a:ext cx="5276850" cy="1390650"/>
          </a:xfrm>
          <a:prstGeom prst="rect">
            <a:avLst/>
          </a:prstGeom>
        </p:spPr>
      </p:pic>
      <p:pic>
        <p:nvPicPr>
          <p:cNvPr id="10" name="Picture 9"/>
          <p:cNvPicPr>
            <a:picLocks noChangeAspect="1"/>
          </p:cNvPicPr>
          <p:nvPr/>
        </p:nvPicPr>
        <p:blipFill>
          <a:blip r:embed="rId4"/>
          <a:stretch>
            <a:fillRect/>
          </a:stretch>
        </p:blipFill>
        <p:spPr>
          <a:xfrm>
            <a:off x="1904999" y="2205837"/>
            <a:ext cx="5334000" cy="1114425"/>
          </a:xfrm>
          <a:prstGeom prst="rect">
            <a:avLst/>
          </a:prstGeom>
        </p:spPr>
      </p:pic>
    </p:spTree>
    <p:extLst>
      <p:ext uri="{BB962C8B-B14F-4D97-AF65-F5344CB8AC3E}">
        <p14:creationId xmlns:p14="http://schemas.microsoft.com/office/powerpoint/2010/main" val="21093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126000"/>
            <a:ext cx="9143999" cy="757130"/>
          </a:xfrm>
          <a:prstGeom prst="rect">
            <a:avLst/>
          </a:prstGeom>
          <a:blipFill dpi="0" rotWithShape="1">
            <a:blip r:embed="rId3"/>
            <a:srcRect/>
            <a:tile tx="0" ty="0" sx="100000" sy="100000" flip="none" algn="tl"/>
          </a:blipFill>
        </p:spPr>
        <p:txBody>
          <a:bodyPr anchor="ctr" anchorCtr="1">
            <a:spAutoFit/>
          </a:bodyPr>
          <a:lstStyle>
            <a:lvl1pPr algn="ctr" defTabSz="914400" rtl="0" eaLnBrk="1" latinLnBrk="0" hangingPunct="1">
              <a:lnSpc>
                <a:spcPct val="90000"/>
              </a:lnSpc>
              <a:spcBef>
                <a:spcPct val="0"/>
              </a:spcBef>
              <a:buNone/>
              <a:defRPr sz="4800" kern="1200" cap="all" baseline="0">
                <a:solidFill>
                  <a:schemeClr val="bg1"/>
                </a:solidFill>
                <a:effectLst>
                  <a:outerShdw dist="38100" algn="ctr" rotWithShape="0">
                    <a:srgbClr val="000000">
                      <a:alpha val="10000"/>
                    </a:srgbClr>
                  </a:outerShdw>
                </a:effectLst>
                <a:latin typeface="News Cycle" panose="02000503000000000000" pitchFamily="2" charset="2"/>
                <a:ea typeface="+mj-ea"/>
                <a:cs typeface="+mj-cs"/>
              </a:defRPr>
            </a:lvl1pPr>
          </a:lstStyle>
          <a:p>
            <a:r>
              <a:rPr lang="en-GB" smtClean="0"/>
              <a:t>Scaling</a:t>
            </a:r>
            <a:endParaRPr lang="en-GB" dirty="0"/>
          </a:p>
        </p:txBody>
      </p:sp>
      <p:sp>
        <p:nvSpPr>
          <p:cNvPr id="7" name="TextBox 6"/>
          <p:cNvSpPr txBox="1"/>
          <p:nvPr/>
        </p:nvSpPr>
        <p:spPr>
          <a:xfrm>
            <a:off x="221376" y="1650866"/>
            <a:ext cx="199926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AVD. </a:t>
            </a:r>
            <a:r>
              <a:rPr lang="en-GB" sz="3000" dirty="0" smtClean="0">
                <a:solidFill>
                  <a:srgbClr val="CB623C"/>
                </a:solidFill>
                <a:latin typeface="News Cycle" panose="02000503000000000000" pitchFamily="2" charset="2"/>
              </a:rPr>
              <a:t>RULES</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4"/>
          <a:stretch>
            <a:fillRect/>
          </a:stretch>
        </p:blipFill>
        <p:spPr>
          <a:xfrm>
            <a:off x="1979712" y="2204864"/>
            <a:ext cx="5267325" cy="3838575"/>
          </a:xfrm>
          <a:prstGeom prst="rect">
            <a:avLst/>
          </a:prstGeom>
        </p:spPr>
      </p:pic>
    </p:spTree>
    <p:extLst>
      <p:ext uri="{BB962C8B-B14F-4D97-AF65-F5344CB8AC3E}">
        <p14:creationId xmlns:p14="http://schemas.microsoft.com/office/powerpoint/2010/main" val="38568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Setting Up a Web Role</a:t>
            </a:r>
            <a:endParaRPr lang="en-GB" dirty="0"/>
          </a:p>
        </p:txBody>
      </p:sp>
      <p:pic>
        <p:nvPicPr>
          <p:cNvPr id="5" name="Picture 4"/>
          <p:cNvPicPr>
            <a:picLocks noChangeAspect="1"/>
          </p:cNvPicPr>
          <p:nvPr/>
        </p:nvPicPr>
        <p:blipFill>
          <a:blip r:embed="rId3"/>
          <a:stretch>
            <a:fillRect/>
          </a:stretch>
        </p:blipFill>
        <p:spPr>
          <a:xfrm>
            <a:off x="1179018" y="1412776"/>
            <a:ext cx="6785962" cy="4751612"/>
          </a:xfrm>
          <a:prstGeom prst="rect">
            <a:avLst/>
          </a:prstGeom>
        </p:spPr>
      </p:pic>
      <p:pic>
        <p:nvPicPr>
          <p:cNvPr id="7" name="Picture 6"/>
          <p:cNvPicPr>
            <a:picLocks noChangeAspect="1"/>
          </p:cNvPicPr>
          <p:nvPr/>
        </p:nvPicPr>
        <p:blipFill>
          <a:blip r:embed="rId4"/>
          <a:stretch>
            <a:fillRect/>
          </a:stretch>
        </p:blipFill>
        <p:spPr>
          <a:xfrm>
            <a:off x="1319211" y="1907394"/>
            <a:ext cx="6505575" cy="3762375"/>
          </a:xfrm>
          <a:prstGeom prst="rect">
            <a:avLst/>
          </a:prstGeom>
        </p:spPr>
      </p:pic>
      <p:pic>
        <p:nvPicPr>
          <p:cNvPr id="8" name="Picture 7"/>
          <p:cNvPicPr>
            <a:picLocks noChangeAspect="1"/>
          </p:cNvPicPr>
          <p:nvPr/>
        </p:nvPicPr>
        <p:blipFill>
          <a:blip r:embed="rId5"/>
          <a:stretch>
            <a:fillRect/>
          </a:stretch>
        </p:blipFill>
        <p:spPr>
          <a:xfrm>
            <a:off x="1254119" y="1196752"/>
            <a:ext cx="6635758" cy="5183658"/>
          </a:xfrm>
          <a:prstGeom prst="rect">
            <a:avLst/>
          </a:prstGeom>
        </p:spPr>
      </p:pic>
      <p:pic>
        <p:nvPicPr>
          <p:cNvPr id="9" name="Picture 8"/>
          <p:cNvPicPr>
            <a:picLocks noChangeAspect="1"/>
          </p:cNvPicPr>
          <p:nvPr/>
        </p:nvPicPr>
        <p:blipFill>
          <a:blip r:embed="rId6"/>
          <a:stretch>
            <a:fillRect/>
          </a:stretch>
        </p:blipFill>
        <p:spPr>
          <a:xfrm>
            <a:off x="2987825" y="1004276"/>
            <a:ext cx="3168346" cy="5568610"/>
          </a:xfrm>
          <a:prstGeom prst="rect">
            <a:avLst/>
          </a:prstGeom>
        </p:spPr>
      </p:pic>
    </p:spTree>
    <p:extLst>
      <p:ext uri="{BB962C8B-B14F-4D97-AF65-F5344CB8AC3E}">
        <p14:creationId xmlns:p14="http://schemas.microsoft.com/office/powerpoint/2010/main" val="33161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4426</TotalTime>
  <Words>5260</Words>
  <Application>Microsoft Office PowerPoint</Application>
  <PresentationFormat>On-screen Show (4:3)</PresentationFormat>
  <Paragraphs>409</Paragraphs>
  <Slides>32</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Calibri Light</vt:lpstr>
      <vt:lpstr>Georgia</vt:lpstr>
      <vt:lpstr>News Cycle</vt:lpstr>
      <vt:lpstr>Wingdings</vt:lpstr>
      <vt:lpstr>Office Theme</vt:lpstr>
      <vt:lpstr>Master</vt:lpstr>
      <vt:lpstr>PowerPoint Presentation</vt:lpstr>
      <vt:lpstr>What is Azure</vt:lpstr>
      <vt:lpstr>Azure WebApps</vt:lpstr>
      <vt:lpstr>Webapp Tools</vt:lpstr>
      <vt:lpstr>Configuration</vt:lpstr>
      <vt:lpstr>Scaling</vt:lpstr>
      <vt:lpstr>PowerPoint Presentation</vt:lpstr>
      <vt:lpstr>Azure Web Roles</vt:lpstr>
      <vt:lpstr>Setting Up a Web Role</vt:lpstr>
      <vt:lpstr>Web Role Entry Point</vt:lpstr>
      <vt:lpstr>Configuration</vt:lpstr>
      <vt:lpstr>Web Apps vs Web Roles</vt:lpstr>
      <vt:lpstr>Data Storage</vt:lpstr>
      <vt:lpstr>Data Storage</vt:lpstr>
      <vt:lpstr>Azure SQL</vt:lpstr>
      <vt:lpstr>Azure SQL</vt:lpstr>
      <vt:lpstr>Azure SQL - Scale</vt:lpstr>
      <vt:lpstr>Azure SQL - Scale</vt:lpstr>
      <vt:lpstr>DocumentDB</vt:lpstr>
      <vt:lpstr>Portal Example</vt:lpstr>
      <vt:lpstr>Azure Table Storage</vt:lpstr>
      <vt:lpstr>Table Design</vt:lpstr>
      <vt:lpstr>PowerPoint Presentation</vt:lpstr>
      <vt:lpstr>Queues</vt:lpstr>
      <vt:lpstr>Azure Queues</vt:lpstr>
      <vt:lpstr>Azure Service Bus</vt:lpstr>
      <vt:lpstr>Background Tasks</vt:lpstr>
      <vt:lpstr>What are WebJobs?</vt:lpstr>
      <vt:lpstr>Worker Roles</vt:lpstr>
      <vt:lpstr>Worker Roles</vt:lpstr>
      <vt:lpstr>Worker Roles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257</cp:revision>
  <dcterms:created xsi:type="dcterms:W3CDTF">2015-06-30T18:38:15Z</dcterms:created>
  <dcterms:modified xsi:type="dcterms:W3CDTF">2015-09-24T01:26:26Z</dcterms:modified>
</cp:coreProperties>
</file>