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6"/>
  </p:notesMasterIdLst>
  <p:sldIdLst>
    <p:sldId id="256" r:id="rId3"/>
    <p:sldId id="257" r:id="rId4"/>
    <p:sldId id="281" r:id="rId5"/>
    <p:sldId id="282" r:id="rId6"/>
    <p:sldId id="258" r:id="rId7"/>
    <p:sldId id="283" r:id="rId8"/>
    <p:sldId id="259" r:id="rId9"/>
    <p:sldId id="260" r:id="rId10"/>
    <p:sldId id="262" r:id="rId11"/>
    <p:sldId id="264" r:id="rId12"/>
    <p:sldId id="289" r:id="rId13"/>
    <p:sldId id="284" r:id="rId14"/>
    <p:sldId id="266" r:id="rId15"/>
    <p:sldId id="273" r:id="rId16"/>
    <p:sldId id="269" r:id="rId17"/>
    <p:sldId id="272" r:id="rId18"/>
    <p:sldId id="274" r:id="rId19"/>
    <p:sldId id="275" r:id="rId20"/>
    <p:sldId id="280" r:id="rId21"/>
    <p:sldId id="286" r:id="rId22"/>
    <p:sldId id="271" r:id="rId23"/>
    <p:sldId id="287" r:id="rId24"/>
    <p:sldId id="28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373"/>
    <a:srgbClr val="CB6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547" autoAdjust="0"/>
  </p:normalViewPr>
  <p:slideViewPr>
    <p:cSldViewPr>
      <p:cViewPr varScale="1">
        <p:scale>
          <a:sx n="84" d="100"/>
          <a:sy n="84" d="100"/>
        </p:scale>
        <p:origin x="243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A4B1-5A86-4619-B723-CCAF1C8CA250}" type="datetimeFigureOut">
              <a:rPr lang="en-GB" smtClean="0"/>
              <a:t>01/09/2015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CBFB8-3C0D-4265-9EBB-AF74934A7B39}" type="slidenum">
              <a:rPr lang="en-GB" smtClean="0"/>
              <a:t>‹#›</a:t>
            </a:fld>
            <a:endParaRPr lang="en-GB"/>
          </a:p>
        </p:txBody>
      </p:sp>
    </p:spTree>
    <p:extLst>
      <p:ext uri="{BB962C8B-B14F-4D97-AF65-F5344CB8AC3E}">
        <p14:creationId xmlns:p14="http://schemas.microsoft.com/office/powerpoint/2010/main" val="228272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Introduction</a:t>
            </a:r>
          </a:p>
          <a:p>
            <a:endParaRPr lang="en-GB" dirty="0" smtClean="0"/>
          </a:p>
          <a:p>
            <a:r>
              <a:rPr lang="en-GB" u="sng" dirty="0" smtClean="0"/>
              <a:t>Who am I</a:t>
            </a:r>
            <a:endParaRPr lang="en-GB" u="sng" dirty="0" smtClean="0">
              <a:sym typeface="Wingdings" panose="05000000000000000000" pitchFamily="2" charset="2"/>
            </a:endParaRPr>
          </a:p>
          <a:p>
            <a:pPr marL="171450" indent="-171450">
              <a:buFont typeface="Arial" panose="020B0604020202020204" pitchFamily="34" charset="0"/>
              <a:buChar char="•"/>
            </a:pPr>
            <a:r>
              <a:rPr lang="en-GB" dirty="0" smtClean="0">
                <a:sym typeface="Wingdings" panose="05000000000000000000" pitchFamily="2" charset="2"/>
              </a:rPr>
              <a:t>Name</a:t>
            </a:r>
          </a:p>
          <a:p>
            <a:pPr marL="171450" indent="-171450">
              <a:buFont typeface="Arial" panose="020B0604020202020204" pitchFamily="34" charset="0"/>
              <a:buChar char="•"/>
            </a:pPr>
            <a:r>
              <a:rPr lang="en-GB" dirty="0" smtClean="0">
                <a:sym typeface="Wingdings" panose="05000000000000000000" pitchFamily="2" charset="2"/>
              </a:rPr>
              <a:t>Twitter</a:t>
            </a:r>
          </a:p>
          <a:p>
            <a:pPr marL="171450" indent="-171450">
              <a:buFont typeface="Arial" panose="020B0604020202020204" pitchFamily="34" charset="0"/>
              <a:buChar char="•"/>
            </a:pPr>
            <a:r>
              <a:rPr lang="en-GB" dirty="0" smtClean="0">
                <a:sym typeface="Wingdings" panose="05000000000000000000" pitchFamily="2" charset="2"/>
              </a:rPr>
              <a:t>Email</a:t>
            </a:r>
          </a:p>
          <a:p>
            <a:pPr marL="171450" indent="-171450">
              <a:buFont typeface="Arial" panose="020B0604020202020204" pitchFamily="34" charset="0"/>
              <a:buChar char="•"/>
            </a:pPr>
            <a:r>
              <a:rPr lang="en-GB" dirty="0" smtClean="0">
                <a:sym typeface="Wingdings" panose="05000000000000000000" pitchFamily="2" charset="2"/>
              </a:rPr>
              <a:t>Blog</a:t>
            </a:r>
          </a:p>
          <a:p>
            <a:pPr marL="171450" indent="-171450">
              <a:buFont typeface="Arial" panose="020B0604020202020204" pitchFamily="34" charset="0"/>
              <a:buChar char="•"/>
            </a:pPr>
            <a:r>
              <a:rPr lang="en-GB" dirty="0" smtClean="0">
                <a:sym typeface="Wingdings" panose="05000000000000000000" pitchFamily="2" charset="2"/>
              </a:rPr>
              <a:t>Bio</a:t>
            </a:r>
          </a:p>
          <a:p>
            <a:endParaRPr lang="en-GB" dirty="0" smtClean="0"/>
          </a:p>
          <a:p>
            <a:r>
              <a:rPr lang="en-GB" u="sng" dirty="0" smtClean="0"/>
              <a:t>What am I talking about &amp; who is this talk for</a:t>
            </a:r>
          </a:p>
          <a:p>
            <a:pPr marL="171450" indent="-171450">
              <a:buFont typeface="Arial" panose="020B0604020202020204" pitchFamily="34" charset="0"/>
              <a:buChar char="•"/>
            </a:pPr>
            <a:r>
              <a:rPr lang="en-GB" dirty="0" smtClean="0"/>
              <a:t>Azure, </a:t>
            </a:r>
            <a:r>
              <a:rPr lang="en-GB" dirty="0" err="1" smtClean="0"/>
              <a:t>WebApps</a:t>
            </a:r>
            <a:r>
              <a:rPr lang="en-GB" dirty="0" smtClean="0"/>
              <a:t> &amp; the Azure Services you can use</a:t>
            </a:r>
          </a:p>
          <a:p>
            <a:pPr marL="171450" indent="-171450">
              <a:buFont typeface="Arial" panose="020B0604020202020204" pitchFamily="34" charset="0"/>
              <a:buChar char="•"/>
            </a:pPr>
            <a:r>
              <a:rPr lang="en-GB" dirty="0" smtClean="0"/>
              <a:t>Aimed at</a:t>
            </a:r>
            <a:r>
              <a:rPr lang="en-GB" baseline="0" dirty="0" smtClean="0"/>
              <a:t> developers, but could be used for IT professionals new to Could Computing</a:t>
            </a:r>
          </a:p>
          <a:p>
            <a:pPr marL="171450" indent="-171450">
              <a:buFont typeface="Arial" panose="020B0604020202020204" pitchFamily="34" charset="0"/>
              <a:buChar char="•"/>
            </a:pPr>
            <a:r>
              <a:rPr lang="en-GB" baseline="0" dirty="0" smtClean="0"/>
              <a:t>Throughout talk give overviews, basic setup &amp; configuration and demos</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a:t>
            </a:fld>
            <a:endParaRPr lang="en-GB"/>
          </a:p>
        </p:txBody>
      </p:sp>
    </p:spTree>
    <p:extLst>
      <p:ext uri="{BB962C8B-B14F-4D97-AF65-F5344CB8AC3E}">
        <p14:creationId xmlns:p14="http://schemas.microsoft.com/office/powerpoint/2010/main" val="141319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 building and deploying your own application, if you know you will be building an E-Commerce system or hosting a blog/CMS, the Azure team provide </a:t>
            </a:r>
          </a:p>
          <a:p>
            <a:r>
              <a:rPr lang="en-GB" dirty="0" smtClean="0"/>
              <a:t>a number of templates and framework in the Azure Marketplace.</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10</a:t>
            </a:fld>
            <a:endParaRPr lang="en-GB"/>
          </a:p>
        </p:txBody>
      </p:sp>
    </p:spTree>
    <p:extLst>
      <p:ext uri="{BB962C8B-B14F-4D97-AF65-F5344CB8AC3E}">
        <p14:creationId xmlns:p14="http://schemas.microsoft.com/office/powerpoint/2010/main" val="1729701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 managed service</a:t>
            </a:r>
          </a:p>
          <a:p>
            <a:pPr marL="171450" indent="-171450">
              <a:buFont typeface="Arial" panose="020B0604020202020204" pitchFamily="34" charset="0"/>
              <a:buChar char="•"/>
            </a:pPr>
            <a:r>
              <a:rPr lang="en-GB" dirty="0" smtClean="0"/>
              <a:t>Quick</a:t>
            </a:r>
            <a:r>
              <a:rPr lang="en-GB" baseline="0" dirty="0" smtClean="0"/>
              <a:t> deployments</a:t>
            </a:r>
          </a:p>
          <a:p>
            <a:pPr marL="171450" indent="-171450">
              <a:buFont typeface="Arial" panose="020B0604020202020204" pitchFamily="34" charset="0"/>
              <a:buChar char="•"/>
            </a:pPr>
            <a:r>
              <a:rPr lang="en-GB" dirty="0" smtClean="0"/>
              <a:t>Variety of supported languages</a:t>
            </a:r>
          </a:p>
          <a:p>
            <a:pPr marL="628650" lvl="1" indent="-171450">
              <a:buFont typeface="Arial" panose="020B0604020202020204" pitchFamily="34" charset="0"/>
              <a:buChar char="•"/>
            </a:pPr>
            <a:r>
              <a:rPr lang="en-GB" dirty="0" err="1" smtClean="0"/>
              <a:t>.Net</a:t>
            </a:r>
            <a:endParaRPr lang="en-GB" dirty="0" smtClean="0"/>
          </a:p>
          <a:p>
            <a:pPr marL="628650" lvl="1" indent="-171450">
              <a:buFont typeface="Arial" panose="020B0604020202020204" pitchFamily="34" charset="0"/>
              <a:buChar char="•"/>
            </a:pPr>
            <a:r>
              <a:rPr lang="en-GB" dirty="0" smtClean="0"/>
              <a:t>Java</a:t>
            </a:r>
          </a:p>
          <a:p>
            <a:pPr marL="628650" lvl="1" indent="-171450">
              <a:buFont typeface="Arial" panose="020B0604020202020204" pitchFamily="34" charset="0"/>
              <a:buChar char="•"/>
            </a:pPr>
            <a:r>
              <a:rPr lang="en-GB" dirty="0" smtClean="0"/>
              <a:t>Node</a:t>
            </a:r>
          </a:p>
          <a:p>
            <a:pPr marL="628650" lvl="1" indent="-171450">
              <a:buFont typeface="Arial" panose="020B0604020202020204" pitchFamily="34" charset="0"/>
              <a:buChar char="•"/>
            </a:pPr>
            <a:r>
              <a:rPr lang="en-GB" dirty="0" smtClean="0"/>
              <a:t>Python</a:t>
            </a:r>
          </a:p>
          <a:p>
            <a:pPr marL="628650" lvl="1" indent="-171450">
              <a:buFont typeface="Arial" panose="020B0604020202020204" pitchFamily="34" charset="0"/>
              <a:buChar char="•"/>
            </a:pPr>
            <a:r>
              <a:rPr lang="en-GB" dirty="0" smtClean="0"/>
              <a:t>To name a few</a:t>
            </a:r>
          </a:p>
          <a:p>
            <a:pPr marL="628650" lvl="1" indent="-171450">
              <a:buFont typeface="Arial" panose="020B0604020202020204" pitchFamily="34" charset="0"/>
              <a:buChar char="•"/>
            </a:pPr>
            <a:endParaRPr lang="en-GB" dirty="0" smtClean="0"/>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11</a:t>
            </a:fld>
            <a:endParaRPr lang="en-GB"/>
          </a:p>
        </p:txBody>
      </p:sp>
    </p:spTree>
    <p:extLst>
      <p:ext uri="{BB962C8B-B14F-4D97-AF65-F5344CB8AC3E}">
        <p14:creationId xmlns:p14="http://schemas.microsoft.com/office/powerpoint/2010/main" val="19112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By now, you should know a bit about </a:t>
            </a:r>
            <a:r>
              <a:rPr lang="en-GB" dirty="0" err="1" smtClean="0"/>
              <a:t>WebApps</a:t>
            </a:r>
            <a:r>
              <a:rPr lang="en-GB" dirty="0" smtClean="0"/>
              <a:t> and Web Roles in Azure. You can probably see the similarities, but are asking yourself what are the differences? Or, When would I use one over the other? </a:t>
            </a:r>
          </a:p>
          <a:p>
            <a:endParaRPr lang="en-GB" dirty="0" smtClean="0"/>
          </a:p>
          <a:p>
            <a:r>
              <a:rPr lang="en-GB" u="sng" dirty="0" err="1" smtClean="0"/>
              <a:t>WebApps</a:t>
            </a:r>
            <a:endParaRPr lang="en-GB" u="sng" dirty="0" smtClean="0"/>
          </a:p>
          <a:p>
            <a:r>
              <a:rPr lang="en-GB" dirty="0" smtClean="0"/>
              <a:t>The Azure </a:t>
            </a:r>
            <a:r>
              <a:rPr lang="en-GB" dirty="0" err="1" smtClean="0"/>
              <a:t>WebApps</a:t>
            </a:r>
            <a:r>
              <a:rPr lang="en-GB" dirty="0" smtClean="0"/>
              <a:t> service is very similar to any other hosting company. You can deploy files using FTP, or use git to instantly update the files on commit. Azure </a:t>
            </a:r>
            <a:r>
              <a:rPr lang="en-GB" dirty="0" err="1" smtClean="0"/>
              <a:t>WebApps</a:t>
            </a:r>
            <a:r>
              <a:rPr lang="en-GB" dirty="0" smtClean="0"/>
              <a:t> provide templates and frameworks via the Marketplace. All the familiarities you have with traditional webhosting is here in Azure </a:t>
            </a:r>
            <a:r>
              <a:rPr lang="en-GB" dirty="0" err="1" smtClean="0"/>
              <a:t>WebApps</a:t>
            </a:r>
            <a:r>
              <a:rPr lang="en-GB" dirty="0" smtClean="0"/>
              <a:t>.</a:t>
            </a:r>
          </a:p>
          <a:p>
            <a:r>
              <a:rPr lang="en-GB" dirty="0" smtClean="0"/>
              <a:t>			</a:t>
            </a:r>
          </a:p>
          <a:p>
            <a:r>
              <a:rPr lang="en-GB" u="sng" dirty="0" smtClean="0"/>
              <a:t>Web Roles</a:t>
            </a:r>
          </a:p>
          <a:p>
            <a:r>
              <a:rPr lang="en-GB" dirty="0" smtClean="0"/>
              <a:t>Web Roles is where the magic happens. A Web Role is a cloud service, when using cloud services you are getting the full PaaS experience.</a:t>
            </a:r>
          </a:p>
          <a:p>
            <a:r>
              <a:rPr lang="en-GB" dirty="0" smtClean="0"/>
              <a:t>Web Roles give you more control over the environment,  unlike traditional hosting and </a:t>
            </a:r>
            <a:r>
              <a:rPr lang="en-GB" dirty="0" err="1" smtClean="0"/>
              <a:t>WebApps</a:t>
            </a:r>
            <a:r>
              <a:rPr lang="en-GB" dirty="0" smtClean="0"/>
              <a:t> you can RDP on to the servers and get direct access to IIS, if you 	are running Windows. But you don't have to worry about patching and maintaining the server the Azure team takes care of it.</a:t>
            </a:r>
          </a:p>
          <a:p>
            <a:r>
              <a:rPr lang="en-GB" dirty="0" smtClean="0"/>
              <a:t>			</a:t>
            </a:r>
          </a:p>
          <a:p>
            <a:r>
              <a:rPr lang="en-GB" dirty="0" err="1" smtClean="0"/>
              <a:t>WebRoles</a:t>
            </a:r>
            <a:r>
              <a:rPr lang="en-GB" dirty="0" smtClean="0"/>
              <a:t> get two staging slots by default, in </a:t>
            </a:r>
            <a:r>
              <a:rPr lang="en-GB" dirty="0" err="1" smtClean="0"/>
              <a:t>WebApps</a:t>
            </a:r>
            <a:r>
              <a:rPr lang="en-GB" dirty="0" smtClean="0"/>
              <a:t> you only get the one but you can add more manually. When you setup a new Web Role a Staging and Production environment is created for you. These environments are identical, this mean you no longer have the worry of your code working in the staging/test environment and crashing in production.</a:t>
            </a:r>
          </a:p>
          <a:p>
            <a:r>
              <a:rPr lang="en-GB" dirty="0" smtClean="0"/>
              <a:t>			</a:t>
            </a:r>
          </a:p>
          <a:p>
            <a:r>
              <a:rPr lang="en-GB" dirty="0" smtClean="0"/>
              <a:t>There a higher level of CDN integration, it requires a little configuration but because you have more control it can be done. The same goes for scripts that require elevated privileges, if you are thinking about migrating a legacy system to Azure then you are able to run those scripts with a Web Role.</a:t>
            </a:r>
          </a:p>
          <a:p>
            <a:r>
              <a:rPr lang="en-GB" dirty="0" smtClean="0"/>
              <a:t>			</a:t>
            </a:r>
          </a:p>
          <a:p>
            <a:r>
              <a:rPr lang="en-GB" dirty="0" smtClean="0"/>
              <a:t>Lastly scaling works differently in Web Roles. With a </a:t>
            </a:r>
            <a:r>
              <a:rPr lang="en-GB" dirty="0" err="1" smtClean="0"/>
              <a:t>WebApp</a:t>
            </a:r>
            <a:r>
              <a:rPr lang="en-GB" dirty="0" smtClean="0"/>
              <a:t> you scale out the number of VMs running. In Web Roles you can still just increase the number of VMs you have, but you can also increase the number of Web Role instances are running in the VM.</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12</a:t>
            </a:fld>
            <a:endParaRPr lang="en-GB"/>
          </a:p>
        </p:txBody>
      </p:sp>
    </p:spTree>
    <p:extLst>
      <p:ext uri="{BB962C8B-B14F-4D97-AF65-F5344CB8AC3E}">
        <p14:creationId xmlns:p14="http://schemas.microsoft.com/office/powerpoint/2010/main" val="3699866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have an on premise server with a vanilla install of the latest version of Windows Server, how long will it take to provision a SQL Server install?</a:t>
            </a:r>
          </a:p>
          <a:p>
            <a:r>
              <a:rPr lang="en-GB" dirty="0" smtClean="0"/>
              <a:t>Lets create one now! I don't need you to time me this time. </a:t>
            </a:r>
          </a:p>
          <a:p>
            <a:endParaRPr lang="en-GB" dirty="0" smtClean="0"/>
          </a:p>
          <a:p>
            <a:r>
              <a:rPr lang="en-GB" dirty="0" smtClean="0"/>
              <a:t>While that is being setup it will talk a bit more about the Azure SQL Service. </a:t>
            </a:r>
          </a:p>
          <a:p>
            <a:r>
              <a:rPr lang="en-GB" dirty="0" smtClean="0"/>
              <a:t>What Azure is doing here is basically setting up a Database-as-a-Service. They are</a:t>
            </a:r>
            <a:r>
              <a:rPr lang="en-GB" baseline="0" dirty="0" smtClean="0"/>
              <a:t> </a:t>
            </a:r>
            <a:r>
              <a:rPr lang="en-GB" dirty="0" smtClean="0"/>
              <a:t>giving you a SQL Database in the cloud, which takes away all the maintenance and licensing costs. </a:t>
            </a:r>
          </a:p>
          <a:p>
            <a:r>
              <a:rPr lang="en-GB" dirty="0" smtClean="0"/>
              <a:t>And all that time spent setting up a SQL server has gone.</a:t>
            </a:r>
          </a:p>
          <a:p>
            <a:r>
              <a:rPr lang="en-GB" dirty="0" smtClean="0"/>
              <a:t>	</a:t>
            </a:r>
          </a:p>
          <a:p>
            <a:r>
              <a:rPr lang="en-GB" dirty="0" smtClean="0"/>
              <a:t>Azure SQL provides some great features such as,</a:t>
            </a:r>
          </a:p>
          <a:p>
            <a:pPr marL="171450" indent="-171450">
              <a:buFont typeface="Arial" panose="020B0604020202020204" pitchFamily="34" charset="0"/>
              <a:buChar char="•"/>
            </a:pPr>
            <a:r>
              <a:rPr lang="en-GB" dirty="0" smtClean="0"/>
              <a:t>Elastic Scale - If you business is doing well you may need to think about shading your DB. Azure provide a set of tools that will help you do so automatically.</a:t>
            </a:r>
          </a:p>
          <a:p>
            <a:pPr marL="171450" indent="-171450">
              <a:buFont typeface="Arial" panose="020B0604020202020204" pitchFamily="34" charset="0"/>
              <a:buChar char="•"/>
            </a:pPr>
            <a:r>
              <a:rPr lang="en-GB" dirty="0" smtClean="0"/>
              <a:t>Predicable Performance - Because each database is allocated a fixed amount of resource, even if there is a database on the same server being hammered, that wont effect your database.</a:t>
            </a:r>
          </a:p>
          <a:p>
            <a:pPr marL="171450" indent="-171450">
              <a:buFont typeface="Arial" panose="020B0604020202020204" pitchFamily="34" charset="0"/>
              <a:buChar char="•"/>
            </a:pPr>
            <a:r>
              <a:rPr lang="en-GB" dirty="0" smtClean="0"/>
              <a:t>Business Continuity - Each database in Azure SQL is part of a cluster of replication nodes, one primary and 2 secondary. All transactions are not considered successful until the data has been written to the primary and at least one of the secondary nodes. There is also the option to setup geo-replication.</a:t>
            </a:r>
          </a:p>
          <a:p>
            <a:pPr marL="171450" indent="-171450">
              <a:buFont typeface="Arial" panose="020B0604020202020204" pitchFamily="34" charset="0"/>
              <a:buChar char="•"/>
            </a:pPr>
            <a:r>
              <a:rPr lang="en-GB" dirty="0" smtClean="0"/>
              <a:t>And from the developer point of view, there is no major difference between Azure SQL and SQL Server. So you can continue using your favourite tools.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13</a:t>
            </a:fld>
            <a:endParaRPr lang="en-GB"/>
          </a:p>
        </p:txBody>
      </p:sp>
    </p:spTree>
    <p:extLst>
      <p:ext uri="{BB962C8B-B14F-4D97-AF65-F5344CB8AC3E}">
        <p14:creationId xmlns:p14="http://schemas.microsoft.com/office/powerpoint/2010/main" val="1424571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well as Azure SQL Azure provide a range of other data storage technologies such as My SQL or </a:t>
            </a:r>
            <a:r>
              <a:rPr lang="en-GB" dirty="0" err="1" smtClean="0"/>
              <a:t>Postgres</a:t>
            </a:r>
            <a:r>
              <a:rPr lang="en-GB" dirty="0" smtClean="0"/>
              <a:t> in the relational family. </a:t>
            </a:r>
            <a:r>
              <a:rPr lang="en-GB" dirty="0" err="1" smtClean="0"/>
              <a:t>Redis</a:t>
            </a:r>
            <a:r>
              <a:rPr lang="en-GB" dirty="0" smtClean="0"/>
              <a:t> and </a:t>
            </a:r>
            <a:r>
              <a:rPr lang="en-GB" dirty="0" err="1" smtClean="0"/>
              <a:t>Riak</a:t>
            </a:r>
            <a:r>
              <a:rPr lang="en-GB" dirty="0" smtClean="0"/>
              <a:t> in the Key/Value family.</a:t>
            </a:r>
          </a:p>
          <a:p>
            <a:r>
              <a:rPr lang="en-GB" dirty="0" smtClean="0"/>
              <a:t>For graph databases there is Neo4j and in the Document database space there is Mongo, </a:t>
            </a:r>
            <a:r>
              <a:rPr lang="en-GB" dirty="0" err="1" smtClean="0"/>
              <a:t>RethinkDb</a:t>
            </a:r>
            <a:r>
              <a:rPr lang="en-GB" dirty="0" smtClean="0"/>
              <a:t> and Azure </a:t>
            </a:r>
            <a:r>
              <a:rPr lang="en-GB" dirty="0" err="1" smtClean="0"/>
              <a:t>DocumentDB</a:t>
            </a:r>
            <a:r>
              <a:rPr lang="en-GB" dirty="0" smtClean="0"/>
              <a:t>.</a:t>
            </a:r>
          </a:p>
          <a:p>
            <a:r>
              <a:rPr lang="en-GB" dirty="0" smtClean="0"/>
              <a:t>		</a:t>
            </a:r>
          </a:p>
          <a:p>
            <a:r>
              <a:rPr lang="en-GB" dirty="0" smtClean="0"/>
              <a:t>Azure </a:t>
            </a:r>
            <a:r>
              <a:rPr lang="en-GB" dirty="0" err="1" smtClean="0"/>
              <a:t>DocumentDB</a:t>
            </a:r>
            <a:r>
              <a:rPr lang="en-GB" dirty="0" smtClean="0"/>
              <a:t> is Microsoft's offering in the field of NoSQL JSON document databases.</a:t>
            </a:r>
          </a:p>
          <a:p>
            <a:r>
              <a:rPr lang="en-GB" dirty="0" err="1" smtClean="0"/>
              <a:t>DocumentDB</a:t>
            </a:r>
            <a:r>
              <a:rPr lang="en-GB" dirty="0" smtClean="0"/>
              <a:t> is a fully managed document database as a service and designed to keep pace with modern rapidly evolving applications. </a:t>
            </a:r>
            <a:r>
              <a:rPr lang="en-GB" dirty="0" err="1" smtClean="0"/>
              <a:t>DocumentDB</a:t>
            </a:r>
            <a:r>
              <a:rPr lang="en-GB" dirty="0" smtClean="0"/>
              <a:t> </a:t>
            </a:r>
            <a:r>
              <a:rPr lang="en-GB" dirty="0" err="1" smtClean="0"/>
              <a:t>nativly</a:t>
            </a:r>
            <a:r>
              <a:rPr lang="en-GB" dirty="0" smtClean="0"/>
              <a:t> supports JSON and executes </a:t>
            </a:r>
            <a:r>
              <a:rPr lang="en-GB" dirty="0" err="1" smtClean="0"/>
              <a:t>Javascript</a:t>
            </a:r>
            <a:r>
              <a:rPr lang="en-GB" dirty="0" smtClean="0"/>
              <a:t> within it database engine. Meaning you can write and execute stored procedures and user defined functions directly on the database. </a:t>
            </a:r>
            <a:r>
              <a:rPr lang="en-GB" dirty="0" err="1" smtClean="0"/>
              <a:t>DocumentDB</a:t>
            </a:r>
            <a:r>
              <a:rPr lang="en-GB" dirty="0" smtClean="0"/>
              <a:t> automatically indexes all JSON documents, then allows you to query them with the familiar SQL syntax. A well as JavaScript Azure also provide SDKs in </a:t>
            </a:r>
            <a:r>
              <a:rPr lang="en-GB" dirty="0" err="1" smtClean="0"/>
              <a:t>.Net</a:t>
            </a:r>
            <a:r>
              <a:rPr lang="en-GB" dirty="0" smtClean="0"/>
              <a:t>, Java, Python and more, so you up and running quickly with the tools and languages you are already familiar with.</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14</a:t>
            </a:fld>
            <a:endParaRPr lang="en-GB"/>
          </a:p>
        </p:txBody>
      </p:sp>
    </p:spTree>
    <p:extLst>
      <p:ext uri="{BB962C8B-B14F-4D97-AF65-F5344CB8AC3E}">
        <p14:creationId xmlns:p14="http://schemas.microsoft.com/office/powerpoint/2010/main" val="2846866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15</a:t>
            </a:fld>
            <a:endParaRPr lang="en-GB"/>
          </a:p>
        </p:txBody>
      </p:sp>
    </p:spTree>
    <p:extLst>
      <p:ext uri="{BB962C8B-B14F-4D97-AF65-F5344CB8AC3E}">
        <p14:creationId xmlns:p14="http://schemas.microsoft.com/office/powerpoint/2010/main" val="248086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Table storage is a schema-less NoSQL data store, that is scalable, redundant and fast. </a:t>
            </a:r>
          </a:p>
          <a:p>
            <a:endParaRPr lang="en-GB" dirty="0" smtClean="0"/>
          </a:p>
          <a:p>
            <a:r>
              <a:rPr lang="en-GB" dirty="0" smtClean="0"/>
              <a:t>It is fast because every table has a clustered index which should be used to query the data. </a:t>
            </a:r>
          </a:p>
          <a:p>
            <a:r>
              <a:rPr lang="en-GB" dirty="0" smtClean="0"/>
              <a:t>The index consists of a Partition Key and a Row Key and together they make a unique ID. The Partition Key is used to shard the data between different nodes in the storage cluster, records with the same partition key are stored on the same node and the row key is used for uniqueness within the partition. The tables also have timestamp column which updates when the record is updated. The timestamp column is also used as an E-Tag to maintain data integrity. </a:t>
            </a:r>
          </a:p>
          <a:p>
            <a:r>
              <a:rPr lang="en-GB" dirty="0" smtClean="0"/>
              <a:t>		</a:t>
            </a:r>
          </a:p>
          <a:p>
            <a:r>
              <a:rPr lang="en-GB" dirty="0" smtClean="0"/>
              <a:t>As well as the 3 system properties each table entity can have up to 252 additional properties which are key / values. Because table storage is scheme less not every record needs all the properties. </a:t>
            </a:r>
          </a:p>
          <a:p>
            <a:endParaRPr lang="en-GB" dirty="0" smtClean="0"/>
          </a:p>
          <a:p>
            <a:r>
              <a:rPr lang="en-GB" dirty="0" smtClean="0"/>
              <a:t>In this example table storage is being used as a log. The first record is only logging the fact a clean up job had completed. The second has logged an exception, with a stack trace for someone to review later.</a:t>
            </a:r>
          </a:p>
          <a:p>
            <a:endParaRPr lang="en-GB" dirty="0" smtClean="0"/>
          </a:p>
          <a:p>
            <a:r>
              <a:rPr lang="en-GB" dirty="0" smtClean="0"/>
              <a:t>When designing your tables your really need to think about how to partition your data to get the maximum performance benefits.</a:t>
            </a:r>
          </a:p>
          <a:p>
            <a:r>
              <a:rPr lang="en-GB" dirty="0" smtClean="0"/>
              <a:t>In this example I have a collection of users indexed by email. The domain part and the local part of the email address has been used as the partition and row keys. When I search for a user by email I will split the email on the @ symbol and only search for the user within the relevant partition. Because you are querying on a subset of the data this is lighting quick.</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16</a:t>
            </a:fld>
            <a:endParaRPr lang="en-GB"/>
          </a:p>
        </p:txBody>
      </p:sp>
    </p:spTree>
    <p:extLst>
      <p:ext uri="{BB962C8B-B14F-4D97-AF65-F5344CB8AC3E}">
        <p14:creationId xmlns:p14="http://schemas.microsoft.com/office/powerpoint/2010/main" val="3715315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Troy Hunt has written a really good blog post about how he setup table storage for his Have I been </a:t>
            </a:r>
            <a:r>
              <a:rPr lang="en-GB" dirty="0" err="1" smtClean="0"/>
              <a:t>Pwnd</a:t>
            </a:r>
            <a:r>
              <a:rPr lang="en-GB" dirty="0" smtClean="0"/>
              <a:t> site. In it he say that he had to put a 400ms delay into his code because table storage was returning too quickly and the UX didn't feel real.</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17</a:t>
            </a:fld>
            <a:endParaRPr lang="en-GB"/>
          </a:p>
        </p:txBody>
      </p:sp>
    </p:spTree>
    <p:extLst>
      <p:ext uri="{BB962C8B-B14F-4D97-AF65-F5344CB8AC3E}">
        <p14:creationId xmlns:p14="http://schemas.microsoft.com/office/powerpoint/2010/main" val="2856833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Azure Queues is a simple service for storing and retrieving messages. </a:t>
            </a:r>
          </a:p>
          <a:p>
            <a:r>
              <a:rPr lang="en-GB" dirty="0" smtClean="0"/>
              <a:t>Each message a max limit of 64KB in size but you can have as many messages as you want in as many queues as you want up to the 500GB limit. </a:t>
            </a:r>
          </a:p>
          <a:p>
            <a:endParaRPr lang="en-GB" dirty="0" smtClean="0"/>
          </a:p>
          <a:p>
            <a:r>
              <a:rPr lang="en-GB" dirty="0" smtClean="0"/>
              <a:t>Azure does provide another queue service </a:t>
            </a:r>
            <a:r>
              <a:rPr lang="en-GB" dirty="0" err="1" smtClean="0"/>
              <a:t>ServiceBus</a:t>
            </a:r>
            <a:r>
              <a:rPr lang="en-GB" dirty="0" smtClean="0"/>
              <a:t>. This is a more advanced queue which follows the AMQP standard and has features such as sessions, topics, transactions, duplicate detection, automatic dead-lettering, and publish/subscribe capabilities. If you are interacting with external systems using the AMQP or just want to use some of these features then Service Bus might be for you. But if you are not concerned with that and you just want a simple way to communicate with the different parts of your app then Azure Queues would be the better choice.</a:t>
            </a:r>
          </a:p>
          <a:p>
            <a:r>
              <a:rPr lang="en-GB" dirty="0" smtClean="0"/>
              <a:t> </a:t>
            </a:r>
          </a:p>
          <a:p>
            <a:r>
              <a:rPr lang="en-GB" dirty="0" smtClean="0"/>
              <a:t>For more info see, https://azure.microsoft.com/en-gb/documentation/articles/service-bus-azure-and-service-bus-queues-compared-contrasted/</a:t>
            </a:r>
          </a:p>
          <a:p>
            <a:endParaRPr lang="en-GB" dirty="0" smtClean="0"/>
          </a:p>
          <a:p>
            <a:r>
              <a:rPr lang="en-GB" u="sng" dirty="0" smtClean="0"/>
              <a:t>Why Use Queues</a:t>
            </a:r>
            <a:endParaRPr lang="en-GB" u="none" dirty="0" smtClean="0"/>
          </a:p>
          <a:p>
            <a:endParaRPr lang="en-GB" u="none" dirty="0" smtClean="0"/>
          </a:p>
          <a:p>
            <a:r>
              <a:rPr lang="en-GB" u="none" dirty="0" smtClean="0"/>
              <a:t>What would you use queues for? A good example is a website that allows users to upload images. But the site needs to create a thumbnail for each image. The thumbnail generation will take a long time to complete. You wouldn't want to hold the user up while that process is happening. So uploading the image to blob storage and putting the image blob </a:t>
            </a:r>
            <a:r>
              <a:rPr lang="en-GB" u="none" dirty="0" err="1" smtClean="0"/>
              <a:t>url</a:t>
            </a:r>
            <a:r>
              <a:rPr lang="en-GB" u="none" dirty="0" smtClean="0"/>
              <a:t> in a message on a queue so the image can be processed outside of the </a:t>
            </a:r>
            <a:r>
              <a:rPr lang="en-GB" u="none" dirty="0" err="1" smtClean="0"/>
              <a:t>webapp</a:t>
            </a:r>
            <a:r>
              <a:rPr lang="en-GB" u="none" dirty="0" smtClean="0"/>
              <a:t>. Doing this stops the having to wait for the image to be processed before continuing. But also return the request thread to the thread pool freeing it up to handle the next request. Which is one of the first steps to make your site scalable.</a:t>
            </a:r>
            <a:endParaRPr lang="en-GB" u="none" dirty="0"/>
          </a:p>
        </p:txBody>
      </p:sp>
      <p:sp>
        <p:nvSpPr>
          <p:cNvPr id="4" name="Slide Number Placeholder 3"/>
          <p:cNvSpPr>
            <a:spLocks noGrp="1"/>
          </p:cNvSpPr>
          <p:nvPr>
            <p:ph type="sldNum" sz="quarter" idx="10"/>
          </p:nvPr>
        </p:nvSpPr>
        <p:spPr/>
        <p:txBody>
          <a:bodyPr/>
          <a:lstStyle/>
          <a:p>
            <a:fld id="{F9DCBFB8-3C0D-4265-9EBB-AF74934A7B39}" type="slidenum">
              <a:rPr lang="en-GB" smtClean="0"/>
              <a:t>18</a:t>
            </a:fld>
            <a:endParaRPr lang="en-GB"/>
          </a:p>
        </p:txBody>
      </p:sp>
    </p:spTree>
    <p:extLst>
      <p:ext uri="{BB962C8B-B14F-4D97-AF65-F5344CB8AC3E}">
        <p14:creationId xmlns:p14="http://schemas.microsoft.com/office/powerpoint/2010/main" val="1799822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Web Roles</a:t>
            </a:r>
          </a:p>
          <a:p>
            <a:endParaRPr lang="en-GB" dirty="0" smtClean="0"/>
          </a:p>
          <a:p>
            <a:pPr marL="171450" indent="-171450">
              <a:buFont typeface="Arial" panose="020B0604020202020204" pitchFamily="34" charset="0"/>
              <a:buChar char="•"/>
            </a:pPr>
            <a:r>
              <a:rPr lang="en-GB" dirty="0" smtClean="0"/>
              <a:t>Run on top of IIS, so you can host </a:t>
            </a:r>
            <a:r>
              <a:rPr lang="en-GB" dirty="0" err="1" smtClean="0"/>
              <a:t>ASP.Net</a:t>
            </a:r>
            <a:r>
              <a:rPr lang="en-GB" dirty="0" smtClean="0"/>
              <a:t> Websites and Web APIs, WCF Services or any other technology that can be ran on IIS.</a:t>
            </a:r>
          </a:p>
          <a:p>
            <a:pPr marL="171450" indent="-171450">
              <a:buFont typeface="Arial" panose="020B0604020202020204" pitchFamily="34" charset="0"/>
              <a:buChar char="•"/>
            </a:pPr>
            <a:r>
              <a:rPr lang="en-GB" dirty="0" smtClean="0"/>
              <a:t>You can have multiple application endpoints in one Web Role instance. For example, you could expose your app via a HTML interface, a REST API or a WCF service.</a:t>
            </a:r>
          </a:p>
          <a:p>
            <a:pPr marL="171450" indent="-171450">
              <a:buFont typeface="Arial" panose="020B0604020202020204" pitchFamily="34" charset="0"/>
              <a:buChar char="•"/>
            </a:pPr>
            <a:r>
              <a:rPr lang="en-GB" dirty="0" smtClean="0"/>
              <a:t>The Azure Cloud Service calls the </a:t>
            </a:r>
            <a:r>
              <a:rPr lang="en-GB" dirty="0" err="1" smtClean="0"/>
              <a:t>OnStart</a:t>
            </a:r>
            <a:r>
              <a:rPr lang="en-GB" dirty="0" smtClean="0"/>
              <a:t> event before the it starts the main web application. This means you can get the app into a ready state, like prepopulating a cache or creating tables or queues.</a:t>
            </a:r>
          </a:p>
          <a:p>
            <a:endParaRPr lang="en-GB" dirty="0" smtClean="0"/>
          </a:p>
          <a:p>
            <a:r>
              <a:rPr lang="en-GB" u="sng" dirty="0" smtClean="0"/>
              <a:t>Worker Roles</a:t>
            </a:r>
          </a:p>
          <a:p>
            <a:endParaRPr lang="en-GB" dirty="0" smtClean="0"/>
          </a:p>
          <a:p>
            <a:pPr marL="171450" indent="-171450">
              <a:buFont typeface="Arial" panose="020B0604020202020204" pitchFamily="34" charset="0"/>
              <a:buChar char="•"/>
            </a:pPr>
            <a:r>
              <a:rPr lang="en-GB" dirty="0" err="1" smtClean="0"/>
              <a:t>WorkerRoles</a:t>
            </a:r>
            <a:r>
              <a:rPr lang="en-GB" dirty="0" smtClean="0"/>
              <a:t> don't run on IIS. They can be considered as Windows services that execute background tasks but in the cloud.</a:t>
            </a:r>
          </a:p>
          <a:p>
            <a:pPr marL="171450" indent="-171450">
              <a:buFont typeface="Arial" panose="020B0604020202020204" pitchFamily="34" charset="0"/>
              <a:buChar char="•"/>
            </a:pPr>
            <a:r>
              <a:rPr lang="en-GB" dirty="0" smtClean="0"/>
              <a:t>Worker Roles are hosted in their own VMs. So any heavy lifting the Worker Roles does wont impact on the performance of other recourses. Unlike </a:t>
            </a:r>
            <a:r>
              <a:rPr lang="en-GB" dirty="0" err="1" smtClean="0"/>
              <a:t>WebJobs</a:t>
            </a:r>
            <a:r>
              <a:rPr lang="en-GB" dirty="0" smtClean="0"/>
              <a:t> but I will come on to that later.</a:t>
            </a:r>
          </a:p>
          <a:p>
            <a:pPr marL="171450" indent="-171450">
              <a:buFont typeface="Arial" panose="020B0604020202020204" pitchFamily="34" charset="0"/>
              <a:buChar char="•"/>
            </a:pPr>
            <a:r>
              <a:rPr lang="en-GB" dirty="0" smtClean="0"/>
              <a:t>The Web / Worker Role pattern is a common architectural design pattern within the Azure Cloud Services, common scenarios for this pattern is to have the Web Role handle any HTTP requests coming in to the app. Then for the Web Role to pass any intensive work off to the Worker Role usually via a queue.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19</a:t>
            </a:fld>
            <a:endParaRPr lang="en-GB"/>
          </a:p>
        </p:txBody>
      </p:sp>
    </p:spTree>
    <p:extLst>
      <p:ext uri="{BB962C8B-B14F-4D97-AF65-F5344CB8AC3E}">
        <p14:creationId xmlns:p14="http://schemas.microsoft.com/office/powerpoint/2010/main" val="2015399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Assumptions</a:t>
            </a:r>
          </a:p>
          <a:p>
            <a:pPr marL="171450" indent="-171450">
              <a:buFont typeface="Arial" panose="020B0604020202020204" pitchFamily="34" charset="0"/>
              <a:buChar char="•"/>
            </a:pPr>
            <a:r>
              <a:rPr lang="en-GB" dirty="0" smtClean="0"/>
              <a:t>Basic HTTP and C# knowledge</a:t>
            </a:r>
            <a:r>
              <a:rPr lang="en-GB" dirty="0" smtClean="0"/>
              <a:t>. An </a:t>
            </a:r>
            <a:r>
              <a:rPr lang="en-GB" dirty="0" smtClean="0"/>
              <a:t>Azure subscription.</a:t>
            </a:r>
          </a:p>
          <a:p>
            <a:pPr marL="171450" indent="-171450">
              <a:buFont typeface="Arial" panose="020B0604020202020204" pitchFamily="34" charset="0"/>
              <a:buChar char="•"/>
            </a:pPr>
            <a:r>
              <a:rPr lang="en-GB" dirty="0" smtClean="0"/>
              <a:t>I wont be talking</a:t>
            </a:r>
            <a:r>
              <a:rPr lang="en-GB" baseline="0" dirty="0" smtClean="0"/>
              <a:t> about</a:t>
            </a:r>
            <a:r>
              <a:rPr lang="en-GB" dirty="0" smtClean="0"/>
              <a:t> </a:t>
            </a:r>
          </a:p>
          <a:p>
            <a:pPr marL="628650" lvl="1" indent="-171450">
              <a:buFont typeface="Arial" panose="020B0604020202020204" pitchFamily="34" charset="0"/>
              <a:buChar char="•"/>
            </a:pPr>
            <a:r>
              <a:rPr lang="en-GB" dirty="0" smtClean="0"/>
              <a:t>Infrastructure-as-a-Service features </a:t>
            </a:r>
          </a:p>
          <a:p>
            <a:pPr marL="628650" lvl="1" indent="-171450">
              <a:buFont typeface="Arial" panose="020B0604020202020204" pitchFamily="34" charset="0"/>
              <a:buChar char="•"/>
            </a:pPr>
            <a:r>
              <a:rPr lang="en-GB" dirty="0" smtClean="0"/>
              <a:t>BI tools</a:t>
            </a:r>
          </a:p>
          <a:p>
            <a:pPr marL="171450" lvl="0" indent="-171450">
              <a:buFont typeface="Arial" panose="020B0604020202020204" pitchFamily="34" charset="0"/>
              <a:buChar char="•"/>
            </a:pPr>
            <a:r>
              <a:rPr lang="en-GB" dirty="0" smtClean="0"/>
              <a:t>No Billing, but there is a calculator</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a:t>
            </a:fld>
            <a:endParaRPr lang="en-GB"/>
          </a:p>
        </p:txBody>
      </p:sp>
    </p:spTree>
    <p:extLst>
      <p:ext uri="{BB962C8B-B14F-4D97-AF65-F5344CB8AC3E}">
        <p14:creationId xmlns:p14="http://schemas.microsoft.com/office/powerpoint/2010/main" val="1306969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have told you that any heavy lifting or any background task should be done with a worker role rather than you app and that still holds true. But let me introduce you to the worker roles little brother the </a:t>
            </a:r>
            <a:r>
              <a:rPr lang="en-GB" dirty="0" err="1" smtClean="0"/>
              <a:t>WebJob</a:t>
            </a:r>
            <a:r>
              <a:rPr lang="en-GB" dirty="0" smtClean="0"/>
              <a:t>. </a:t>
            </a:r>
          </a:p>
          <a:p>
            <a:r>
              <a:rPr lang="en-GB" dirty="0" err="1" smtClean="0"/>
              <a:t>WebJobs</a:t>
            </a:r>
            <a:r>
              <a:rPr lang="en-GB" dirty="0" smtClean="0"/>
              <a:t> allow you to run programs or scripts in your </a:t>
            </a:r>
            <a:r>
              <a:rPr lang="en-GB" dirty="0" err="1" smtClean="0"/>
              <a:t>WebApp</a:t>
            </a:r>
            <a:r>
              <a:rPr lang="en-GB" dirty="0" smtClean="0"/>
              <a:t> service. You can run a </a:t>
            </a:r>
            <a:r>
              <a:rPr lang="en-GB" dirty="0" err="1" smtClean="0"/>
              <a:t>WebJob</a:t>
            </a:r>
            <a:r>
              <a:rPr lang="en-GB" dirty="0" smtClean="0"/>
              <a:t> either on demand or continuously. </a:t>
            </a:r>
          </a:p>
          <a:p>
            <a:r>
              <a:rPr lang="en-GB" dirty="0" smtClean="0"/>
              <a:t>		</a:t>
            </a:r>
          </a:p>
          <a:p>
            <a:r>
              <a:rPr lang="en-GB" dirty="0" err="1" smtClean="0"/>
              <a:t>WebJobs</a:t>
            </a:r>
            <a:r>
              <a:rPr lang="en-GB" dirty="0" smtClean="0"/>
              <a:t> run along side you </a:t>
            </a:r>
            <a:r>
              <a:rPr lang="en-GB" dirty="0" err="1" smtClean="0"/>
              <a:t>WebApp</a:t>
            </a:r>
            <a:r>
              <a:rPr lang="en-GB" dirty="0" smtClean="0"/>
              <a:t> and uses the same resources, hence why I say its the worker roles little brother as you will still want to do any intensive work with a worker role because they wont effect the performance of the web app.</a:t>
            </a:r>
          </a:p>
          <a:p>
            <a:r>
              <a:rPr lang="en-GB" dirty="0" smtClean="0"/>
              <a:t>		</a:t>
            </a:r>
          </a:p>
          <a:p>
            <a:r>
              <a:rPr lang="en-GB" dirty="0" err="1" smtClean="0"/>
              <a:t>Webjobs</a:t>
            </a:r>
            <a:r>
              <a:rPr lang="en-GB" dirty="0" smtClean="0"/>
              <a:t> can be as simple as </a:t>
            </a:r>
            <a:r>
              <a:rPr lang="en-GB" dirty="0" err="1" smtClean="0"/>
              <a:t>Console.Writeline</a:t>
            </a:r>
            <a:r>
              <a:rPr lang="en-GB" dirty="0" smtClean="0"/>
              <a:t>("Hello world") or you can use the Azure </a:t>
            </a:r>
            <a:r>
              <a:rPr lang="en-GB" dirty="0" err="1" smtClean="0"/>
              <a:t>WebJobs</a:t>
            </a:r>
            <a:r>
              <a:rPr lang="en-GB" dirty="0" smtClean="0"/>
              <a:t> SDK to pull in cool features such as triggering a job when a file is uploaded to a blob storage container or when a message is put on a queue.</a:t>
            </a:r>
          </a:p>
          <a:p>
            <a:r>
              <a:rPr lang="en-GB" dirty="0" smtClean="0"/>
              <a:t>		</a:t>
            </a:r>
          </a:p>
          <a:p>
            <a:r>
              <a:rPr lang="en-GB" dirty="0" smtClean="0"/>
              <a:t>So if the Web and Worker role architecture is too much for your small </a:t>
            </a:r>
            <a:r>
              <a:rPr lang="en-GB" dirty="0" err="1" smtClean="0"/>
              <a:t>WebApp</a:t>
            </a:r>
            <a:r>
              <a:rPr lang="en-GB" dirty="0" smtClean="0"/>
              <a:t> then </a:t>
            </a:r>
            <a:r>
              <a:rPr lang="en-GB" dirty="0" err="1" smtClean="0"/>
              <a:t>WebJobs</a:t>
            </a:r>
            <a:r>
              <a:rPr lang="en-GB" dirty="0" smtClean="0"/>
              <a:t> is one of the many services available and waiting for you on Azure.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20</a:t>
            </a:fld>
            <a:endParaRPr lang="en-GB"/>
          </a:p>
        </p:txBody>
      </p:sp>
    </p:spTree>
    <p:extLst>
      <p:ext uri="{BB962C8B-B14F-4D97-AF65-F5344CB8AC3E}">
        <p14:creationId xmlns:p14="http://schemas.microsoft.com/office/powerpoint/2010/main" val="739052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Blob is an acronym for Binary Large </a:t>
            </a:r>
            <a:r>
              <a:rPr lang="en-GB" dirty="0" err="1" smtClean="0"/>
              <a:t>OBject</a:t>
            </a:r>
            <a:r>
              <a:rPr lang="en-GB" dirty="0" smtClean="0"/>
              <a:t>, which are files. </a:t>
            </a:r>
          </a:p>
          <a:p>
            <a:endParaRPr lang="en-GB" dirty="0" smtClean="0"/>
          </a:p>
          <a:p>
            <a:r>
              <a:rPr lang="en-GB" dirty="0" smtClean="0"/>
              <a:t>They can be anything from images to database backups. Due to the nature of the cloud you don't know which server your request has been sent to. So you should avoid saving files to the servers file system. </a:t>
            </a:r>
          </a:p>
          <a:p>
            <a:endParaRPr lang="en-GB" dirty="0" smtClean="0"/>
          </a:p>
          <a:p>
            <a:r>
              <a:rPr lang="en-GB" dirty="0" smtClean="0"/>
              <a:t>Blob storage gives you the ability to store and access files from anywhere in the world. You can interact with blob storage via its REST API or via any of the client libraries provided. You can also give read only access by sharing a URL to the blob.</a:t>
            </a:r>
          </a:p>
          <a:p>
            <a:r>
              <a:rPr lang="en-GB" dirty="0" smtClean="0"/>
              <a:t>		</a:t>
            </a:r>
          </a:p>
          <a:p>
            <a:r>
              <a:rPr lang="en-GB" dirty="0" smtClean="0"/>
              <a:t>You will need a storage account before you can access blob storage. Once you have one then you can start adding containers. Containers can be thought of like folders on you file system. A storage account can have an unlimited number of containers and a container can have an unlimited number of files, up to the storage account limit of 500TB.</a:t>
            </a:r>
          </a:p>
          <a:p>
            <a:r>
              <a:rPr lang="en-GB" dirty="0" smtClean="0"/>
              <a:t>		</a:t>
            </a:r>
          </a:p>
          <a:p>
            <a:r>
              <a:rPr lang="en-GB" dirty="0" smtClean="0"/>
              <a:t>Blob storage only allows for a single level of containers, therefore you cannot have containers within containers. But blob storage does try to simulate a hierarchical file system by pre-pending what would be folder names and slashes to beginning of the file name. </a:t>
            </a:r>
          </a:p>
          <a:p>
            <a:endParaRPr lang="en-GB" dirty="0" smtClean="0"/>
          </a:p>
          <a:p>
            <a:r>
              <a:rPr lang="en-GB" dirty="0" smtClean="0"/>
              <a:t>In the following examples, "cars" is the container name and everything after is the blob name. Depending on the blob storage viewer you use you will see a folder structure or just a list of blobs in the container.</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21</a:t>
            </a:fld>
            <a:endParaRPr lang="en-GB"/>
          </a:p>
        </p:txBody>
      </p:sp>
    </p:spTree>
    <p:extLst>
      <p:ext uri="{BB962C8B-B14F-4D97-AF65-F5344CB8AC3E}">
        <p14:creationId xmlns:p14="http://schemas.microsoft.com/office/powerpoint/2010/main" val="4142654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Microsoft Azure is a cloud computing.</a:t>
            </a:r>
          </a:p>
          <a:p>
            <a:r>
              <a:rPr lang="en-GB" dirty="0" smtClean="0"/>
              <a:t>Try, answer the question "Why go to the cloud, why not use On-Premises servers?“</a:t>
            </a:r>
            <a:endParaRPr lang="en-GB" u="none" baseline="0" dirty="0" smtClean="0"/>
          </a:p>
          <a:p>
            <a:pPr marL="171450" indent="-171450">
              <a:buFont typeface="Arial" panose="020B0604020202020204" pitchFamily="34" charset="0"/>
              <a:buChar char="•"/>
            </a:pPr>
            <a:endParaRPr lang="en-GB" u="sng"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3</a:t>
            </a:fld>
            <a:endParaRPr lang="en-GB"/>
          </a:p>
        </p:txBody>
      </p:sp>
    </p:spTree>
    <p:extLst>
      <p:ext uri="{BB962C8B-B14F-4D97-AF65-F5344CB8AC3E}">
        <p14:creationId xmlns:p14="http://schemas.microsoft.com/office/powerpoint/2010/main" val="262616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On-Premises Data Centres</a:t>
            </a:r>
            <a:endParaRPr lang="en-GB" u="none" dirty="0" smtClean="0"/>
          </a:p>
          <a:p>
            <a:endParaRPr lang="en-GB" u="none" dirty="0" smtClean="0"/>
          </a:p>
          <a:p>
            <a:pPr marL="171450" indent="-171450">
              <a:buFont typeface="Arial" panose="020B0604020202020204" pitchFamily="34" charset="0"/>
              <a:buChar char="•"/>
            </a:pPr>
            <a:r>
              <a:rPr lang="en-GB" u="none" dirty="0" smtClean="0"/>
              <a:t>Purchasing</a:t>
            </a:r>
            <a:r>
              <a:rPr lang="en-GB" u="none" baseline="0" dirty="0" smtClean="0"/>
              <a:t> the hardware you need</a:t>
            </a:r>
          </a:p>
          <a:p>
            <a:pPr marL="171450" indent="-171450">
              <a:buFont typeface="Arial" panose="020B0604020202020204" pitchFamily="34" charset="0"/>
              <a:buChar char="•"/>
            </a:pPr>
            <a:r>
              <a:rPr lang="en-GB" u="none" baseline="0" dirty="0" smtClean="0"/>
              <a:t>Patch Tuesday, Yay! Added maintenance costs.</a:t>
            </a:r>
          </a:p>
          <a:p>
            <a:pPr marL="171450" indent="-171450">
              <a:buFont typeface="Arial" panose="020B0604020202020204" pitchFamily="34" charset="0"/>
              <a:buChar char="•"/>
            </a:pPr>
            <a:r>
              <a:rPr lang="en-GB" u="none" baseline="0" dirty="0" smtClean="0"/>
              <a:t>Times of high load? Can you deal with it?</a:t>
            </a:r>
          </a:p>
          <a:p>
            <a:pPr marL="171450" indent="-171450">
              <a:buFont typeface="Arial" panose="020B0604020202020204" pitchFamily="34" charset="0"/>
              <a:buChar char="•"/>
            </a:pPr>
            <a:r>
              <a:rPr lang="en-GB" u="none" baseline="0" dirty="0" smtClean="0"/>
              <a:t>You can! What is the unused hardware doing?</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4</a:t>
            </a:fld>
            <a:endParaRPr lang="en-GB"/>
          </a:p>
        </p:txBody>
      </p:sp>
    </p:spTree>
    <p:extLst>
      <p:ext uri="{BB962C8B-B14F-4D97-AF65-F5344CB8AC3E}">
        <p14:creationId xmlns:p14="http://schemas.microsoft.com/office/powerpoint/2010/main" val="3399677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u="none" baseline="0" dirty="0" smtClean="0"/>
              <a:t>As popularity increases, so does the hardware. Scale up.</a:t>
            </a:r>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5</a:t>
            </a:fld>
            <a:endParaRPr lang="en-GB"/>
          </a:p>
        </p:txBody>
      </p:sp>
    </p:spTree>
    <p:extLst>
      <p:ext uri="{BB962C8B-B14F-4D97-AF65-F5344CB8AC3E}">
        <p14:creationId xmlns:p14="http://schemas.microsoft.com/office/powerpoint/2010/main" val="1450769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Cloud Computing</a:t>
            </a:r>
            <a:endParaRPr lang="en-GB" u="none" dirty="0" smtClean="0"/>
          </a:p>
          <a:p>
            <a:endParaRPr lang="en-GB" u="none" dirty="0" smtClean="0"/>
          </a:p>
          <a:p>
            <a:pPr marL="171450" indent="-171450">
              <a:buFont typeface="Arial" panose="020B0604020202020204" pitchFamily="34" charset="0"/>
              <a:buChar char="•"/>
            </a:pPr>
            <a:r>
              <a:rPr lang="en-GB" u="none" dirty="0" smtClean="0"/>
              <a:t>Cloud Computing comes in 3 forms,</a:t>
            </a:r>
          </a:p>
          <a:p>
            <a:pPr marL="628650" lvl="1" indent="-171450">
              <a:buFont typeface="Arial" panose="020B0604020202020204" pitchFamily="34" charset="0"/>
              <a:buChar char="•"/>
            </a:pPr>
            <a:r>
              <a:rPr lang="en-GB" u="none" dirty="0" smtClean="0"/>
              <a:t>SaaS - Software-as-a-Service, such as Gmail.</a:t>
            </a:r>
          </a:p>
          <a:p>
            <a:pPr marL="628650" lvl="1" indent="-171450">
              <a:buFont typeface="Arial" panose="020B0604020202020204" pitchFamily="34" charset="0"/>
              <a:buChar char="•"/>
            </a:pPr>
            <a:r>
              <a:rPr lang="en-GB" u="none" dirty="0" smtClean="0"/>
              <a:t>PaaS - Platform-as-a-Service, for example hosting a website.</a:t>
            </a:r>
          </a:p>
          <a:p>
            <a:pPr marL="628650" lvl="1" indent="-171450">
              <a:buFont typeface="Arial" panose="020B0604020202020204" pitchFamily="34" charset="0"/>
              <a:buChar char="•"/>
            </a:pPr>
            <a:r>
              <a:rPr lang="en-GB" u="none" dirty="0" smtClean="0"/>
              <a:t>IaaS - Infrastructure-as-a-Service, such as a VM.</a:t>
            </a:r>
          </a:p>
          <a:p>
            <a:pPr marL="171450" lvl="0" indent="-171450">
              <a:buFont typeface="Arial" panose="020B0604020202020204" pitchFamily="34" charset="0"/>
              <a:buChar char="•"/>
            </a:pPr>
            <a:r>
              <a:rPr lang="en-GB" u="none" dirty="0" smtClean="0"/>
              <a:t>And</a:t>
            </a:r>
            <a:r>
              <a:rPr lang="en-GB" u="none" baseline="0" dirty="0" smtClean="0"/>
              <a:t> you’ve probably used at lease one, universally available</a:t>
            </a:r>
          </a:p>
          <a:p>
            <a:pPr marL="171450" lvl="0" indent="-171450">
              <a:buFont typeface="Arial" panose="020B0604020202020204" pitchFamily="34" charset="0"/>
              <a:buChar char="•"/>
            </a:pPr>
            <a:r>
              <a:rPr lang="en-GB" u="none" dirty="0" smtClean="0"/>
              <a:t>Reduction in cost when choosing the cloud</a:t>
            </a:r>
          </a:p>
          <a:p>
            <a:pPr marL="628650" lvl="1" indent="-171450">
              <a:buFont typeface="Arial" panose="020B0604020202020204" pitchFamily="34" charset="0"/>
              <a:buChar char="•"/>
            </a:pPr>
            <a:r>
              <a:rPr lang="en-GB" u="none" dirty="0" smtClean="0"/>
              <a:t>No expensive licences</a:t>
            </a:r>
          </a:p>
          <a:p>
            <a:pPr marL="628650" lvl="1" indent="-171450">
              <a:buFont typeface="Arial" panose="020B0604020202020204" pitchFamily="34" charset="0"/>
              <a:buChar char="•"/>
            </a:pPr>
            <a:r>
              <a:rPr lang="en-GB" u="none" dirty="0" smtClean="0"/>
              <a:t>No maintenance costs</a:t>
            </a:r>
          </a:p>
          <a:p>
            <a:pPr marL="171450" lvl="0" indent="-171450">
              <a:buFont typeface="Arial" panose="020B0604020202020204" pitchFamily="34" charset="0"/>
              <a:buChar char="•"/>
            </a:pPr>
            <a:endParaRPr lang="en-GB" u="none"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6</a:t>
            </a:fld>
            <a:endParaRPr lang="en-GB"/>
          </a:p>
        </p:txBody>
      </p:sp>
    </p:spTree>
    <p:extLst>
      <p:ext uri="{BB962C8B-B14F-4D97-AF65-F5344CB8AC3E}">
        <p14:creationId xmlns:p14="http://schemas.microsoft.com/office/powerpoint/2010/main" val="386670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Venders will also provide a range of services which will keep your costs down as well.</a:t>
            </a:r>
          </a:p>
          <a:p>
            <a:r>
              <a:rPr lang="en-GB" dirty="0" smtClean="0"/>
              <a:t>A common scenario is to use load balancers and auto scaling to provision just enough </a:t>
            </a:r>
          </a:p>
          <a:p>
            <a:r>
              <a:rPr lang="en-GB" dirty="0" smtClean="0"/>
              <a:t>hardware to cope with the current load. So you only pay for what you use.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7</a:t>
            </a:fld>
            <a:endParaRPr lang="en-GB"/>
          </a:p>
        </p:txBody>
      </p:sp>
    </p:spTree>
    <p:extLst>
      <p:ext uri="{BB962C8B-B14F-4D97-AF65-F5344CB8AC3E}">
        <p14:creationId xmlns:p14="http://schemas.microsoft.com/office/powerpoint/2010/main" val="1408395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is in 17 regions across the</a:t>
            </a:r>
            <a:r>
              <a:rPr lang="en-GB" baseline="0" dirty="0" smtClean="0"/>
              <a:t> globe, plus another two location in China, via 21ViaNet a 3</a:t>
            </a:r>
            <a:r>
              <a:rPr lang="en-GB" baseline="30000" dirty="0" smtClean="0"/>
              <a:t>rd</a:t>
            </a:r>
            <a:r>
              <a:rPr lang="en-GB" baseline="0" dirty="0" smtClean="0"/>
              <a:t> party provider.</a:t>
            </a:r>
          </a:p>
          <a:p>
            <a:endParaRPr lang="en-GB" baseline="0" dirty="0" smtClean="0"/>
          </a:p>
          <a:p>
            <a:r>
              <a:rPr lang="en-GB" baseline="0" dirty="0" smtClean="0"/>
              <a:t>Having so many data centres mean global deployments, or just to specific regions.</a:t>
            </a:r>
          </a:p>
          <a:p>
            <a:r>
              <a:rPr lang="en-GB" baseline="0" dirty="0" smtClean="0"/>
              <a:t>Some countries have laws protecting personal data, the Canadian Health Service for example.</a:t>
            </a:r>
          </a:p>
          <a:p>
            <a:endParaRPr lang="en-GB" baseline="0" dirty="0" smtClean="0"/>
          </a:p>
          <a:p>
            <a:r>
              <a:rPr lang="en-GB" u="sng" baseline="0" dirty="0" smtClean="0"/>
              <a:t>Azure Services</a:t>
            </a:r>
          </a:p>
          <a:p>
            <a:pPr marL="171450" indent="-171450">
              <a:buFont typeface="Arial" panose="020B0604020202020204" pitchFamily="34" charset="0"/>
              <a:buChar char="•"/>
            </a:pPr>
            <a:r>
              <a:rPr lang="en-GB" baseline="0" dirty="0" smtClean="0"/>
              <a:t>Compute services </a:t>
            </a:r>
          </a:p>
          <a:p>
            <a:pPr marL="628650" lvl="1" indent="-171450">
              <a:buFont typeface="Arial" panose="020B0604020202020204" pitchFamily="34" charset="0"/>
              <a:buChar char="•"/>
            </a:pPr>
            <a:r>
              <a:rPr lang="en-GB" baseline="0" dirty="0" smtClean="0"/>
              <a:t>Azure Cloud Services</a:t>
            </a:r>
          </a:p>
          <a:p>
            <a:pPr marL="628650" lvl="1" indent="-171450">
              <a:buFont typeface="Arial" panose="020B0604020202020204" pitchFamily="34" charset="0"/>
              <a:buChar char="•"/>
            </a:pPr>
            <a:r>
              <a:rPr lang="en-GB" baseline="0" dirty="0" smtClean="0"/>
              <a:t>Azure </a:t>
            </a:r>
            <a:r>
              <a:rPr lang="en-GB" baseline="0" dirty="0" err="1" smtClean="0"/>
              <a:t>WebApps</a:t>
            </a:r>
            <a:endParaRPr lang="en-GB" baseline="0" dirty="0" smtClean="0"/>
          </a:p>
          <a:p>
            <a:pPr marL="628650" lvl="1" indent="-171450">
              <a:buFont typeface="Arial" panose="020B0604020202020204" pitchFamily="34" charset="0"/>
              <a:buChar char="•"/>
            </a:pPr>
            <a:r>
              <a:rPr lang="en-GB" baseline="0" dirty="0" smtClean="0"/>
              <a:t>Azure Mobile Services.</a:t>
            </a:r>
          </a:p>
          <a:p>
            <a:pPr marL="171450" indent="-171450">
              <a:buFont typeface="Arial" panose="020B0604020202020204" pitchFamily="34" charset="0"/>
              <a:buChar char="•"/>
            </a:pPr>
            <a:r>
              <a:rPr lang="en-GB" baseline="0" dirty="0" smtClean="0"/>
              <a:t>Data services</a:t>
            </a:r>
          </a:p>
          <a:p>
            <a:pPr marL="628650" lvl="1" indent="-171450">
              <a:buFont typeface="Arial" panose="020B0604020202020204" pitchFamily="34" charset="0"/>
              <a:buChar char="•"/>
            </a:pPr>
            <a:r>
              <a:rPr lang="en-GB" baseline="0" dirty="0" smtClean="0"/>
              <a:t>Azure Storage</a:t>
            </a:r>
          </a:p>
          <a:p>
            <a:pPr marL="628650" lvl="1" indent="-171450">
              <a:buFont typeface="Arial" panose="020B0604020202020204" pitchFamily="34" charset="0"/>
              <a:buChar char="•"/>
            </a:pPr>
            <a:r>
              <a:rPr lang="en-GB" baseline="0" dirty="0" smtClean="0"/>
              <a:t>Azure SQL</a:t>
            </a:r>
          </a:p>
          <a:p>
            <a:pPr marL="628650" lvl="1" indent="-171450">
              <a:buFont typeface="Arial" panose="020B0604020202020204" pitchFamily="34" charset="0"/>
              <a:buChar char="•"/>
            </a:pPr>
            <a:r>
              <a:rPr lang="en-GB" baseline="0" dirty="0" err="1" smtClean="0"/>
              <a:t>Redis</a:t>
            </a:r>
            <a:r>
              <a:rPr lang="en-GB" baseline="0" dirty="0" smtClean="0"/>
              <a:t> Cache.</a:t>
            </a:r>
          </a:p>
          <a:p>
            <a:pPr marL="171450" indent="-171450">
              <a:buFont typeface="Arial" panose="020B0604020202020204" pitchFamily="34" charset="0"/>
              <a:buChar char="•"/>
            </a:pPr>
            <a:r>
              <a:rPr lang="en-GB" baseline="0" dirty="0" smtClean="0"/>
              <a:t>Application services</a:t>
            </a:r>
          </a:p>
          <a:p>
            <a:pPr marL="628650" lvl="1" indent="-171450">
              <a:buFont typeface="Arial" panose="020B0604020202020204" pitchFamily="34" charset="0"/>
              <a:buChar char="•"/>
            </a:pPr>
            <a:r>
              <a:rPr lang="en-GB" baseline="0" dirty="0" smtClean="0"/>
              <a:t>Azure Active Directory</a:t>
            </a:r>
          </a:p>
          <a:p>
            <a:pPr marL="628650" lvl="1" indent="-171450">
              <a:buFont typeface="Arial" panose="020B0604020202020204" pitchFamily="34" charset="0"/>
              <a:buChar char="•"/>
            </a:pPr>
            <a:r>
              <a:rPr lang="en-GB" baseline="0" dirty="0" smtClean="0"/>
              <a:t>Service Bus</a:t>
            </a:r>
          </a:p>
          <a:p>
            <a:pPr marL="628650" lvl="1" indent="-171450">
              <a:buFont typeface="Arial" panose="020B0604020202020204" pitchFamily="34" charset="0"/>
              <a:buChar char="•"/>
            </a:pPr>
            <a:r>
              <a:rPr lang="en-GB" baseline="0" dirty="0" smtClean="0"/>
              <a:t>HDInsight</a:t>
            </a:r>
          </a:p>
          <a:p>
            <a:pPr marL="628650" lvl="1" indent="-171450">
              <a:buFont typeface="Arial" panose="020B0604020202020204" pitchFamily="34" charset="0"/>
              <a:buChar char="•"/>
            </a:pPr>
            <a:r>
              <a:rPr lang="en-GB" baseline="0" dirty="0" smtClean="0"/>
              <a:t>Azure Scheduler</a:t>
            </a:r>
          </a:p>
          <a:p>
            <a:pPr marL="628650" lvl="1" indent="-171450">
              <a:buFont typeface="Arial" panose="020B0604020202020204" pitchFamily="34" charset="0"/>
              <a:buChar char="•"/>
            </a:pPr>
            <a:r>
              <a:rPr lang="en-GB" baseline="0" dirty="0" smtClean="0"/>
              <a:t>Azure Media Services.</a:t>
            </a:r>
          </a:p>
          <a:p>
            <a:pPr marL="171450" indent="-171450">
              <a:buFont typeface="Arial" panose="020B0604020202020204" pitchFamily="34" charset="0"/>
              <a:buChar char="•"/>
            </a:pPr>
            <a:r>
              <a:rPr lang="en-GB" baseline="0" dirty="0" smtClean="0"/>
              <a:t>Network services</a:t>
            </a:r>
          </a:p>
          <a:p>
            <a:pPr marL="628650" lvl="1" indent="-171450">
              <a:buFont typeface="Arial" panose="020B0604020202020204" pitchFamily="34" charset="0"/>
              <a:buChar char="•"/>
            </a:pPr>
            <a:r>
              <a:rPr lang="en-GB" baseline="0" dirty="0" smtClean="0"/>
              <a:t>Virtual Networks</a:t>
            </a:r>
          </a:p>
          <a:p>
            <a:pPr marL="628650" lvl="1" indent="-171450">
              <a:buFont typeface="Arial" panose="020B0604020202020204" pitchFamily="34" charset="0"/>
              <a:buChar char="•"/>
            </a:pPr>
            <a:r>
              <a:rPr lang="en-GB" baseline="0" dirty="0" smtClean="0"/>
              <a:t>Azure Content Delivery Network</a:t>
            </a:r>
          </a:p>
          <a:p>
            <a:pPr marL="628650" lvl="1" indent="-171450">
              <a:buFont typeface="Arial" panose="020B0604020202020204" pitchFamily="34" charset="0"/>
              <a:buChar char="•"/>
            </a:pPr>
            <a:r>
              <a:rPr lang="en-GB" baseline="0" dirty="0" smtClean="0"/>
              <a:t>Azure Traffic Manager.</a:t>
            </a:r>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8</a:t>
            </a:fld>
            <a:endParaRPr lang="en-GB"/>
          </a:p>
        </p:txBody>
      </p:sp>
    </p:spTree>
    <p:extLst>
      <p:ext uri="{BB962C8B-B14F-4D97-AF65-F5344CB8AC3E}">
        <p14:creationId xmlns:p14="http://schemas.microsoft.com/office/powerpoint/2010/main" val="859737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 managed service</a:t>
            </a:r>
          </a:p>
          <a:p>
            <a:pPr marL="171450" indent="-171450">
              <a:buFont typeface="Arial" panose="020B0604020202020204" pitchFamily="34" charset="0"/>
              <a:buChar char="•"/>
            </a:pPr>
            <a:r>
              <a:rPr lang="en-GB" dirty="0" smtClean="0"/>
              <a:t>Quick</a:t>
            </a:r>
            <a:r>
              <a:rPr lang="en-GB" baseline="0" dirty="0" smtClean="0"/>
              <a:t> deployments</a:t>
            </a:r>
          </a:p>
          <a:p>
            <a:pPr marL="171450" indent="-171450">
              <a:buFont typeface="Arial" panose="020B0604020202020204" pitchFamily="34" charset="0"/>
              <a:buChar char="•"/>
            </a:pPr>
            <a:r>
              <a:rPr lang="en-GB" dirty="0" smtClean="0"/>
              <a:t>Variety of supported languages</a:t>
            </a:r>
          </a:p>
          <a:p>
            <a:pPr marL="628650" lvl="1" indent="-171450">
              <a:buFont typeface="Arial" panose="020B0604020202020204" pitchFamily="34" charset="0"/>
              <a:buChar char="•"/>
            </a:pPr>
            <a:r>
              <a:rPr lang="en-GB" dirty="0" err="1" smtClean="0"/>
              <a:t>.Net</a:t>
            </a:r>
            <a:endParaRPr lang="en-GB" dirty="0" smtClean="0"/>
          </a:p>
          <a:p>
            <a:pPr marL="628650" lvl="1" indent="-171450">
              <a:buFont typeface="Arial" panose="020B0604020202020204" pitchFamily="34" charset="0"/>
              <a:buChar char="•"/>
            </a:pPr>
            <a:r>
              <a:rPr lang="en-GB" dirty="0" smtClean="0"/>
              <a:t>Java</a:t>
            </a:r>
          </a:p>
          <a:p>
            <a:pPr marL="628650" lvl="1" indent="-171450">
              <a:buFont typeface="Arial" panose="020B0604020202020204" pitchFamily="34" charset="0"/>
              <a:buChar char="•"/>
            </a:pPr>
            <a:r>
              <a:rPr lang="en-GB" dirty="0" smtClean="0"/>
              <a:t>Node</a:t>
            </a:r>
          </a:p>
          <a:p>
            <a:pPr marL="628650" lvl="1" indent="-171450">
              <a:buFont typeface="Arial" panose="020B0604020202020204" pitchFamily="34" charset="0"/>
              <a:buChar char="•"/>
            </a:pPr>
            <a:r>
              <a:rPr lang="en-GB" dirty="0" smtClean="0"/>
              <a:t>Python</a:t>
            </a:r>
          </a:p>
          <a:p>
            <a:pPr marL="628650" lvl="1" indent="-171450">
              <a:buFont typeface="Arial" panose="020B0604020202020204" pitchFamily="34" charset="0"/>
              <a:buChar char="•"/>
            </a:pPr>
            <a:r>
              <a:rPr lang="en-GB" dirty="0" smtClean="0"/>
              <a:t>To name a few</a:t>
            </a:r>
          </a:p>
          <a:p>
            <a:pPr marL="628650" lvl="1" indent="-171450">
              <a:buFont typeface="Arial" panose="020B0604020202020204" pitchFamily="34" charset="0"/>
              <a:buChar char="•"/>
            </a:pPr>
            <a:endParaRPr lang="en-GB" dirty="0" smtClean="0"/>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9</a:t>
            </a:fld>
            <a:endParaRPr lang="en-GB"/>
          </a:p>
        </p:txBody>
      </p:sp>
    </p:spTree>
    <p:extLst>
      <p:ext uri="{BB962C8B-B14F-4D97-AF65-F5344CB8AC3E}">
        <p14:creationId xmlns:p14="http://schemas.microsoft.com/office/powerpoint/2010/main" val="3509110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01/09/2015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64742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01/09/2015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84652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01/09/2015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18653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3" name="TextBox 2"/>
          <p:cNvSpPr txBox="1"/>
          <p:nvPr userDrawn="1"/>
        </p:nvSpPr>
        <p:spPr>
          <a:xfrm>
            <a:off x="0" y="259106"/>
            <a:ext cx="9144000" cy="1569660"/>
          </a:xfrm>
          <a:prstGeom prst="rect">
            <a:avLst/>
          </a:prstGeom>
          <a:blipFill dpi="0" rotWithShape="1">
            <a:blip r:embed="rId2"/>
            <a:srcRect/>
            <a:tile tx="0" ty="0" sx="100000" sy="100000" flip="none" algn="tl"/>
          </a:blipFill>
          <a:ln w="47625" cmpd="dbl">
            <a:noFill/>
          </a:ln>
          <a:effectLst/>
        </p:spPr>
        <p:txBody>
          <a:bodyPr wrap="square" rtlCol="0" anchor="ctr">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Azure: The Good Parts</a:t>
            </a:r>
          </a:p>
          <a:p>
            <a:pPr algn="ctr"/>
            <a:r>
              <a:rPr lang="en-GB" sz="4800" b="1" cap="all" dirty="0" err="1" smtClean="0">
                <a:solidFill>
                  <a:schemeClr val="bg1"/>
                </a:solidFill>
                <a:effectLst>
                  <a:outerShdw dist="38100" algn="tl">
                    <a:srgbClr val="000000">
                      <a:alpha val="10000"/>
                    </a:srgbClr>
                  </a:outerShdw>
                </a:effectLst>
                <a:latin typeface="News Cycle" panose="02000503000000000000" pitchFamily="2" charset="2"/>
              </a:rPr>
              <a:t>WebApps</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sp>
        <p:nvSpPr>
          <p:cNvPr id="4" name="TextBox 3"/>
          <p:cNvSpPr txBox="1"/>
          <p:nvPr userDrawn="1"/>
        </p:nvSpPr>
        <p:spPr>
          <a:xfrm>
            <a:off x="0" y="1861152"/>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8817" y="2877630"/>
            <a:ext cx="2141909" cy="2141909"/>
          </a:xfrm>
          <a:prstGeom prst="rect">
            <a:avLst/>
          </a:prstGeom>
        </p:spPr>
      </p:pic>
      <p:sp>
        <p:nvSpPr>
          <p:cNvPr id="6" name="TextBox 5"/>
          <p:cNvSpPr txBox="1"/>
          <p:nvPr userDrawn="1"/>
        </p:nvSpPr>
        <p:spPr>
          <a:xfrm>
            <a:off x="0" y="5151320"/>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23293289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sp>
        <p:nvSpPr>
          <p:cNvPr id="3" name="TextBox 2"/>
          <p:cNvSpPr txBox="1"/>
          <p:nvPr userDrawn="1"/>
        </p:nvSpPr>
        <p:spPr>
          <a:xfrm>
            <a:off x="0" y="126000"/>
            <a:ext cx="9144000" cy="830997"/>
          </a:xfrm>
          <a:prstGeom prst="rect">
            <a:avLst/>
          </a:prstGeom>
          <a:blipFill dpi="0" rotWithShape="1">
            <a:blip r:embed="rId2"/>
            <a:srcRect/>
            <a:tile tx="0" ty="0" sx="100000" sy="100000" flip="none" algn="tl"/>
          </a:blipFill>
          <a:ln w="47625" cmpd="dbl">
            <a:noFill/>
          </a:ln>
          <a:effectLst/>
        </p:spPr>
        <p:txBody>
          <a:bodyPr wrap="square" rtlCol="0" anchor="ctr" anchorCtr="1">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Thank you for listening</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grpSp>
        <p:nvGrpSpPr>
          <p:cNvPr id="2" name="Group 1"/>
          <p:cNvGrpSpPr/>
          <p:nvPr userDrawn="1"/>
        </p:nvGrpSpPr>
        <p:grpSpPr>
          <a:xfrm>
            <a:off x="0" y="1484784"/>
            <a:ext cx="9144000" cy="4767496"/>
            <a:chOff x="-38945" y="1548426"/>
            <a:chExt cx="9144000" cy="4767496"/>
          </a:xfrm>
        </p:grpSpPr>
        <p:sp>
          <p:nvSpPr>
            <p:cNvPr id="4" name="TextBox 3"/>
            <p:cNvSpPr txBox="1"/>
            <p:nvPr userDrawn="1"/>
          </p:nvSpPr>
          <p:spPr>
            <a:xfrm>
              <a:off x="-38945" y="1548426"/>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19872" y="2564904"/>
              <a:ext cx="2141909" cy="2141909"/>
            </a:xfrm>
            <a:prstGeom prst="rect">
              <a:avLst/>
            </a:prstGeom>
          </p:spPr>
        </p:pic>
        <p:sp>
          <p:nvSpPr>
            <p:cNvPr id="6" name="TextBox 5"/>
            <p:cNvSpPr txBox="1"/>
            <p:nvPr userDrawn="1"/>
          </p:nvSpPr>
          <p:spPr>
            <a:xfrm>
              <a:off x="-38945" y="4838594"/>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8963681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062744" y="2649813"/>
            <a:ext cx="3630613" cy="2663825"/>
          </a:xfrm>
          <a:prstGeom prst="rect">
            <a:avLst/>
          </a:prstGeom>
        </p:spPr>
        <p:txBody>
          <a:bodyPr/>
          <a:lstStyle/>
          <a:p>
            <a:endParaRPr lang="en-GB"/>
          </a:p>
        </p:txBody>
      </p:sp>
      <p:sp>
        <p:nvSpPr>
          <p:cNvPr id="10" name="Text Placeholder 9"/>
          <p:cNvSpPr>
            <a:spLocks noGrp="1"/>
          </p:cNvSpPr>
          <p:nvPr>
            <p:ph type="body" sz="quarter" idx="11"/>
          </p:nvPr>
        </p:nvSpPr>
        <p:spPr>
          <a:xfrm>
            <a:off x="198162" y="2649813"/>
            <a:ext cx="4294325" cy="2663825"/>
          </a:xfrm>
          <a:prstGeom prst="rect">
            <a:avLst/>
          </a:prstGeom>
        </p:spPr>
        <p:txBody>
          <a:bodyPr/>
          <a:lstStyle>
            <a:lvl1pPr>
              <a:defRPr sz="3000" cap="all" baseline="0">
                <a:solidFill>
                  <a:srgbClr val="737373"/>
                </a:solidFill>
                <a:latin typeface="News Cycle" panose="02000503000000000000" pitchFamily="2" charset="2"/>
              </a:defRPr>
            </a:lvl1pPr>
            <a:lvl2pPr>
              <a:defRPr>
                <a:solidFill>
                  <a:srgbClr val="737373"/>
                </a:solidFill>
                <a:latin typeface="Georgia" panose="02040502050405020303" pitchFamily="18" charset="0"/>
              </a:defRPr>
            </a:lvl2pPr>
            <a:lvl3pPr>
              <a:defRPr>
                <a:solidFill>
                  <a:srgbClr val="737373"/>
                </a:solidFill>
                <a:latin typeface="Georgia" panose="02040502050405020303" pitchFamily="18" charset="0"/>
              </a:defRPr>
            </a:lvl3pPr>
            <a:lvl4pPr>
              <a:defRPr>
                <a:solidFill>
                  <a:srgbClr val="737373"/>
                </a:solidFill>
                <a:latin typeface="Georgia" panose="02040502050405020303" pitchFamily="18" charset="0"/>
              </a:defRPr>
            </a:lvl4pPr>
            <a:lvl5pPr>
              <a:defRPr>
                <a:solidFill>
                  <a:srgbClr val="737373"/>
                </a:solidFill>
                <a:latin typeface="Georgia" panose="0204050205040502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itle 10"/>
          <p:cNvSpPr>
            <a:spLocks noGrp="1"/>
          </p:cNvSpPr>
          <p:nvPr>
            <p:ph type="title"/>
          </p:nvPr>
        </p:nvSpPr>
        <p:spPr>
          <a:xfrm>
            <a:off x="0" y="127458"/>
            <a:ext cx="9143999" cy="1325563"/>
          </a:xfrm>
          <a:prstGeom prst="rect">
            <a:avLst/>
          </a:prstGeom>
          <a:blipFill dpi="0" rotWithShape="1">
            <a:blip r:embed="rId2"/>
            <a:srcRect/>
            <a:tile tx="0" ty="0" sx="100000" sy="100000" flip="none" algn="tl"/>
          </a:blipFill>
        </p:spPr>
        <p:txBody>
          <a:bodyPr anchor="t"/>
          <a:lstStyle>
            <a:lvl1pPr algn="ctr">
              <a:defRPr sz="4800" cap="all" baseline="0">
                <a:solidFill>
                  <a:schemeClr val="bg1"/>
                </a:solidFill>
                <a:effectLst>
                  <a:outerShdw dist="38100" algn="ctr" rotWithShape="0">
                    <a:srgbClr val="000000">
                      <a:alpha val="10000"/>
                    </a:srgbClr>
                  </a:outerShdw>
                </a:effectLst>
                <a:latin typeface="News Cycle" panose="02000503000000000000" pitchFamily="2" charset="2"/>
              </a:defRPr>
            </a:lvl1pPr>
          </a:lstStyle>
          <a:p>
            <a:r>
              <a:rPr lang="en-US" dirty="0" smtClean="0"/>
              <a:t>Click to edit Master title style</a:t>
            </a:r>
            <a:endParaRPr lang="en-GB" dirty="0"/>
          </a:p>
        </p:txBody>
      </p:sp>
    </p:spTree>
    <p:extLst>
      <p:ext uri="{BB962C8B-B14F-4D97-AF65-F5344CB8AC3E}">
        <p14:creationId xmlns:p14="http://schemas.microsoft.com/office/powerpoint/2010/main" val="16872009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01/09/2015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01788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04FFFD-6AAA-4290-B9C8-6140E8302CD5}" type="datetimeFigureOut">
              <a:rPr lang="en-GB" smtClean="0"/>
              <a:t>01/09/2015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6591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04FFFD-6AAA-4290-B9C8-6140E8302CD5}" type="datetimeFigureOut">
              <a:rPr lang="en-GB" smtClean="0"/>
              <a:t>01/09/2015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54920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04FFFD-6AAA-4290-B9C8-6140E8302CD5}" type="datetimeFigureOut">
              <a:rPr lang="en-GB" smtClean="0"/>
              <a:t>01/09/2015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77240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04FFFD-6AAA-4290-B9C8-6140E8302CD5}" type="datetimeFigureOut">
              <a:rPr lang="en-GB" smtClean="0"/>
              <a:t>01/09/2015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37742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4FFFD-6AAA-4290-B9C8-6140E8302CD5}" type="datetimeFigureOut">
              <a:rPr lang="en-GB" smtClean="0"/>
              <a:t>01/09/2015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93054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01/09/2015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38653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01/09/2015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40943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4FFFD-6AAA-4290-B9C8-6140E8302CD5}" type="datetimeFigureOut">
              <a:rPr lang="en-GB" smtClean="0"/>
              <a:t>01/09/2015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AF978-0802-493B-8F98-755CF921EC99}" type="slidenum">
              <a:rPr lang="en-GB" smtClean="0"/>
              <a:t>‹#›</a:t>
            </a:fld>
            <a:endParaRPr lang="en-GB"/>
          </a:p>
        </p:txBody>
      </p:sp>
    </p:spTree>
    <p:extLst>
      <p:ext uri="{BB962C8B-B14F-4D97-AF65-F5344CB8AC3E}">
        <p14:creationId xmlns:p14="http://schemas.microsoft.com/office/powerpoint/2010/main" val="1349050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29371"/>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5"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www.troyhunt.com/2013/12/working-with-154-million-records-on.html"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hyperlink" Target="https://azure.microsoft.com/en-gb/documentation/articles/service-bus-azure-and-service-bus-queues-compared-contraste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25.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n-us/download/details.aspx?id=46892"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azure.microsoft.com/en-gb/pricing/calculato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214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8845" y="1297295"/>
            <a:ext cx="2181967" cy="469905"/>
          </a:xfrm>
        </p:spPr>
        <p:txBody>
          <a:bodyPr/>
          <a:lstStyle/>
          <a:p>
            <a:pPr marL="0" indent="0">
              <a:buNone/>
            </a:pPr>
            <a:r>
              <a:rPr lang="en-GB" dirty="0" smtClean="0"/>
              <a:t>Blog / </a:t>
            </a:r>
            <a:r>
              <a:rPr lang="en-GB" dirty="0" err="1" smtClean="0">
                <a:solidFill>
                  <a:srgbClr val="CB623C"/>
                </a:solidFill>
              </a:rPr>
              <a:t>cms</a:t>
            </a:r>
            <a:endParaRPr lang="en-GB" dirty="0">
              <a:solidFill>
                <a:srgbClr val="CB623C"/>
              </a:solidFill>
            </a:endParaRPr>
          </a:p>
        </p:txBody>
      </p:sp>
      <p:sp>
        <p:nvSpPr>
          <p:cNvPr id="4" name="Title 3"/>
          <p:cNvSpPr>
            <a:spLocks noGrp="1"/>
          </p:cNvSpPr>
          <p:nvPr>
            <p:ph type="title"/>
          </p:nvPr>
        </p:nvSpPr>
        <p:spPr>
          <a:xfrm>
            <a:off x="0" y="127458"/>
            <a:ext cx="9143999" cy="757130"/>
          </a:xfrm>
        </p:spPr>
        <p:txBody>
          <a:bodyPr anchor="ctr" anchorCtr="0">
            <a:spAutoFit/>
          </a:bodyPr>
          <a:lstStyle/>
          <a:p>
            <a:r>
              <a:rPr lang="en-GB" dirty="0" err="1" smtClean="0"/>
              <a:t>Webapp</a:t>
            </a:r>
            <a:r>
              <a:rPr lang="en-GB" dirty="0" smtClean="0"/>
              <a:t> marketplace</a:t>
            </a:r>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845" y="2022694"/>
            <a:ext cx="1402037" cy="140203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69250"/>
          <a:stretch/>
        </p:blipFill>
        <p:spPr>
          <a:xfrm>
            <a:off x="2669957" y="1999815"/>
            <a:ext cx="1437103" cy="1402036"/>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r="78733"/>
          <a:stretch/>
        </p:blipFill>
        <p:spPr>
          <a:xfrm>
            <a:off x="5096135" y="1999815"/>
            <a:ext cx="1478549" cy="140203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63760" y="2019303"/>
            <a:ext cx="1405428" cy="1405428"/>
          </a:xfrm>
          <a:prstGeom prst="rect">
            <a:avLst/>
          </a:prstGeom>
        </p:spPr>
      </p:pic>
      <p:sp>
        <p:nvSpPr>
          <p:cNvPr id="10" name="Text Placeholder 2"/>
          <p:cNvSpPr txBox="1">
            <a:spLocks/>
          </p:cNvSpPr>
          <p:nvPr/>
        </p:nvSpPr>
        <p:spPr>
          <a:xfrm>
            <a:off x="278844" y="3770558"/>
            <a:ext cx="2391113" cy="507831"/>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cap="all" baseline="0">
                <a:solidFill>
                  <a:srgbClr val="737373"/>
                </a:solidFill>
                <a:latin typeface="News Cycle" panose="02000503000000000000" pitchFamily="2" charset="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37373"/>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737373"/>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t>E-</a:t>
            </a:r>
            <a:r>
              <a:rPr lang="en-GB" dirty="0" smtClean="0">
                <a:solidFill>
                  <a:srgbClr val="CB623C"/>
                </a:solidFill>
              </a:rPr>
              <a:t>commerce</a:t>
            </a:r>
            <a:endParaRPr lang="en-GB" dirty="0">
              <a:solidFill>
                <a:srgbClr val="CB623C"/>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9199" y="4278389"/>
            <a:ext cx="2389585" cy="1786235"/>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t="18695"/>
          <a:stretch/>
        </p:blipFill>
        <p:spPr>
          <a:xfrm>
            <a:off x="5828179" y="4271573"/>
            <a:ext cx="1536622" cy="1799866"/>
          </a:xfrm>
          <a:prstGeom prst="rect">
            <a:avLst/>
          </a:prstGeom>
        </p:spPr>
      </p:pic>
    </p:spTree>
    <p:extLst>
      <p:ext uri="{BB962C8B-B14F-4D97-AF65-F5344CB8AC3E}">
        <p14:creationId xmlns:p14="http://schemas.microsoft.com/office/powerpoint/2010/main" val="73351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65081"/>
          </a:xfrm>
        </p:spPr>
        <p:txBody>
          <a:bodyPr>
            <a:spAutoFit/>
          </a:bodyPr>
          <a:lstStyle/>
          <a:p>
            <a:r>
              <a:rPr lang="en-GB" dirty="0" smtClean="0"/>
              <a:t>Azure </a:t>
            </a:r>
            <a:r>
              <a:rPr lang="en-GB" dirty="0" smtClean="0"/>
              <a:t>Web Roles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2686200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04012" y="2615739"/>
            <a:ext cx="5220116" cy="1276179"/>
          </a:xfrm>
        </p:spPr>
        <p:txBody>
          <a:bodyPr/>
          <a:lstStyle/>
          <a:p>
            <a:r>
              <a:rPr lang="en-GB" sz="2000" cap="none" dirty="0" smtClean="0">
                <a:latin typeface="Georgia" panose="02040502050405020303" pitchFamily="18" charset="0"/>
              </a:rPr>
              <a:t>Similar to regular web hosting</a:t>
            </a:r>
          </a:p>
          <a:p>
            <a:r>
              <a:rPr lang="en-GB" sz="2000" cap="none" dirty="0" smtClean="0">
                <a:latin typeface="Georgia" panose="02040502050405020303" pitchFamily="18" charset="0"/>
              </a:rPr>
              <a:t>Deploy via FTP</a:t>
            </a:r>
          </a:p>
          <a:p>
            <a:r>
              <a:rPr lang="en-GB" sz="2000" cap="none" dirty="0" smtClean="0">
                <a:latin typeface="Georgia" panose="02040502050405020303" pitchFamily="18" charset="0"/>
              </a:rPr>
              <a:t>Templates available in the Marketplace</a:t>
            </a:r>
            <a:endParaRPr lang="en-GB" sz="2000" cap="none" dirty="0">
              <a:latin typeface="Georgia" panose="02040502050405020303" pitchFamily="18" charset="0"/>
            </a:endParaRPr>
          </a:p>
        </p:txBody>
      </p:sp>
      <p:sp>
        <p:nvSpPr>
          <p:cNvPr id="4" name="Title 3"/>
          <p:cNvSpPr>
            <a:spLocks noGrp="1"/>
          </p:cNvSpPr>
          <p:nvPr>
            <p:ph type="title"/>
          </p:nvPr>
        </p:nvSpPr>
        <p:spPr/>
        <p:txBody>
          <a:bodyPr/>
          <a:lstStyle/>
          <a:p>
            <a:r>
              <a:rPr lang="en-GB" dirty="0"/>
              <a:t>Web Apps vs Web Roles</a:t>
            </a:r>
          </a:p>
        </p:txBody>
      </p:sp>
      <p:grpSp>
        <p:nvGrpSpPr>
          <p:cNvPr id="5" name="Group 4"/>
          <p:cNvGrpSpPr/>
          <p:nvPr/>
        </p:nvGrpSpPr>
        <p:grpSpPr>
          <a:xfrm>
            <a:off x="504012" y="1700808"/>
            <a:ext cx="3195896" cy="780290"/>
            <a:chOff x="2530459" y="1780953"/>
            <a:chExt cx="3195896"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94099"/>
              <a:ext cx="182774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APPS</a:t>
              </a:r>
              <a:endParaRPr lang="en-GB" sz="3000" dirty="0">
                <a:solidFill>
                  <a:srgbClr val="CB623C"/>
                </a:solidFill>
                <a:latin typeface="News Cycle" panose="02000503000000000000" pitchFamily="2" charset="2"/>
              </a:endParaRPr>
            </a:p>
          </p:txBody>
        </p:sp>
      </p:grpSp>
      <p:sp>
        <p:nvSpPr>
          <p:cNvPr id="8" name="Text Placeholder 2"/>
          <p:cNvSpPr txBox="1">
            <a:spLocks/>
          </p:cNvSpPr>
          <p:nvPr/>
        </p:nvSpPr>
        <p:spPr>
          <a:xfrm>
            <a:off x="394735" y="4941490"/>
            <a:ext cx="5220116" cy="1655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cap="all" baseline="0">
                <a:solidFill>
                  <a:srgbClr val="737373"/>
                </a:solidFill>
                <a:latin typeface="News Cycle" panose="02000503000000000000" pitchFamily="2" charset="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37373"/>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737373"/>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cap="none" dirty="0" smtClean="0">
                <a:latin typeface="Georgia" panose="02040502050405020303" pitchFamily="18" charset="0"/>
              </a:rPr>
              <a:t>Greater environmental control</a:t>
            </a:r>
          </a:p>
          <a:p>
            <a:r>
              <a:rPr lang="en-GB" sz="2000" cap="none" dirty="0" smtClean="0">
                <a:latin typeface="Georgia" panose="02040502050405020303" pitchFamily="18" charset="0"/>
              </a:rPr>
              <a:t>Multiple deploy slots</a:t>
            </a:r>
          </a:p>
          <a:p>
            <a:r>
              <a:rPr lang="en-GB" sz="2000" cap="none" dirty="0" smtClean="0">
                <a:latin typeface="Georgia" panose="02040502050405020303" pitchFamily="18" charset="0"/>
              </a:rPr>
              <a:t>CDN Integration</a:t>
            </a:r>
          </a:p>
          <a:p>
            <a:r>
              <a:rPr lang="en-GB" sz="2000" cap="none" dirty="0" smtClean="0">
                <a:latin typeface="Georgia" panose="02040502050405020303" pitchFamily="18" charset="0"/>
              </a:rPr>
              <a:t>Better Scaling</a:t>
            </a:r>
            <a:endParaRPr lang="en-GB" sz="2000" cap="none" dirty="0">
              <a:latin typeface="Georgia" panose="02040502050405020303" pitchFamily="18" charset="0"/>
            </a:endParaRPr>
          </a:p>
        </p:txBody>
      </p:sp>
      <p:grpSp>
        <p:nvGrpSpPr>
          <p:cNvPr id="9" name="Group 8"/>
          <p:cNvGrpSpPr/>
          <p:nvPr/>
        </p:nvGrpSpPr>
        <p:grpSpPr>
          <a:xfrm>
            <a:off x="394735" y="4026559"/>
            <a:ext cx="3383447" cy="780290"/>
            <a:chOff x="2530459" y="1780953"/>
            <a:chExt cx="3383447" cy="780290"/>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1" name="TextBox 10"/>
            <p:cNvSpPr txBox="1"/>
            <p:nvPr/>
          </p:nvSpPr>
          <p:spPr>
            <a:xfrm>
              <a:off x="3898611" y="1894099"/>
              <a:ext cx="201529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174569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10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10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fade">
                                      <p:cBhvr>
                                        <p:cTn id="42" dur="1000"/>
                                        <p:tgtEl>
                                          <p:spTgt spid="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animEffect transition="in" filter="fade">
                                      <p:cBhvr>
                                        <p:cTn id="47" dur="1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
        <p:nvSpPr>
          <p:cNvPr id="4"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spTree>
    <p:extLst>
      <p:ext uri="{BB962C8B-B14F-4D97-AF65-F5344CB8AC3E}">
        <p14:creationId xmlns:p14="http://schemas.microsoft.com/office/powerpoint/2010/main" val="668230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8221"/>
          </a:xfrm>
        </p:spPr>
        <p:txBody>
          <a:bodyPr tIns="46800" anchor="ctr" anchorCtr="1">
            <a:spAutoFit/>
          </a:bodyPr>
          <a:lstStyle/>
          <a:p>
            <a:r>
              <a:rPr lang="en-GB" dirty="0" err="1" smtClean="0"/>
              <a:t>DocumentDB</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399" y="1196752"/>
            <a:ext cx="5299200" cy="5299200"/>
          </a:xfrm>
          <a:prstGeom prst="rect">
            <a:avLst/>
          </a:prstGeom>
        </p:spPr>
      </p:pic>
    </p:spTree>
    <p:extLst>
      <p:ext uri="{BB962C8B-B14F-4D97-AF65-F5344CB8AC3E}">
        <p14:creationId xmlns:p14="http://schemas.microsoft.com/office/powerpoint/2010/main" val="3541034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512" y="1541288"/>
            <a:ext cx="5298976" cy="5298976"/>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Azure </a:t>
            </a:r>
            <a:r>
              <a:rPr lang="en-GB" dirty="0" smtClean="0"/>
              <a:t>Table Storage</a:t>
            </a:r>
            <a:endParaRPr lang="en-GB" dirty="0"/>
          </a:p>
        </p:txBody>
      </p:sp>
    </p:spTree>
    <p:extLst>
      <p:ext uri="{BB962C8B-B14F-4D97-AF65-F5344CB8AC3E}">
        <p14:creationId xmlns:p14="http://schemas.microsoft.com/office/powerpoint/2010/main" val="778141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5002480" cy="780290"/>
            <a:chOff x="2478285" y="3510335"/>
            <a:chExt cx="500248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7" name="TextBox 6"/>
            <p:cNvSpPr txBox="1"/>
            <p:nvPr/>
          </p:nvSpPr>
          <p:spPr>
            <a:xfrm>
              <a:off x="3846437" y="3546537"/>
              <a:ext cx="3634328"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TABLE </a:t>
              </a:r>
              <a:r>
                <a:rPr lang="en-GB" sz="4000" dirty="0" smtClean="0">
                  <a:solidFill>
                    <a:srgbClr val="CB623C"/>
                  </a:solidFill>
                  <a:latin typeface="News Cycle" panose="02000503000000000000" pitchFamily="2" charset="2"/>
                </a:rPr>
                <a:t>STORAGE</a:t>
              </a:r>
              <a:endParaRPr lang="en-GB" sz="4000" dirty="0">
                <a:solidFill>
                  <a:srgbClr val="CB623C"/>
                </a:solidFill>
                <a:latin typeface="News Cycle" panose="02000503000000000000" pitchFamily="2" charset="2"/>
              </a:endParaRPr>
            </a:p>
          </p:txBody>
        </p:sp>
      </p:grpSp>
      <p:graphicFrame>
        <p:nvGraphicFramePr>
          <p:cNvPr id="8" name="Table 7"/>
          <p:cNvGraphicFramePr>
            <a:graphicFrameLocks noGrp="1"/>
          </p:cNvGraphicFramePr>
          <p:nvPr>
            <p:extLst>
              <p:ext uri="{D42A27DB-BD31-4B8C-83A1-F6EECF244321}">
                <p14:modId xmlns:p14="http://schemas.microsoft.com/office/powerpoint/2010/main" val="1789303901"/>
              </p:ext>
            </p:extLst>
          </p:nvPr>
        </p:nvGraphicFramePr>
        <p:xfrm>
          <a:off x="467546" y="1628800"/>
          <a:ext cx="8352927" cy="2016760"/>
        </p:xfrm>
        <a:graphic>
          <a:graphicData uri="http://schemas.openxmlformats.org/drawingml/2006/table">
            <a:tbl>
              <a:tblPr firstRow="1" bandRow="1">
                <a:tableStyleId>{5C22544A-7EE6-4342-B048-85BDC9FD1C3A}</a:tableStyleId>
              </a:tblPr>
              <a:tblGrid>
                <a:gridCol w="1296142"/>
                <a:gridCol w="1152128"/>
                <a:gridCol w="1296144"/>
                <a:gridCol w="1008112"/>
                <a:gridCol w="1944216"/>
                <a:gridCol w="1656185"/>
              </a:tblGrid>
              <a:tr h="370840">
                <a:tc>
                  <a:txBody>
                    <a:bodyPr/>
                    <a:lstStyle/>
                    <a:p>
                      <a:r>
                        <a:rPr lang="en-GB" sz="1600" dirty="0" smtClean="0"/>
                        <a:t>Partition Key</a:t>
                      </a:r>
                      <a:endParaRPr lang="en-GB" sz="1600" dirty="0"/>
                    </a:p>
                  </a:txBody>
                  <a:tcPr/>
                </a:tc>
                <a:tc>
                  <a:txBody>
                    <a:bodyPr/>
                    <a:lstStyle/>
                    <a:p>
                      <a:r>
                        <a:rPr lang="en-GB" sz="1600" dirty="0" smtClean="0"/>
                        <a:t>Row Key</a:t>
                      </a:r>
                      <a:endParaRPr lang="en-GB" sz="1600" dirty="0"/>
                    </a:p>
                  </a:txBody>
                  <a:tcPr/>
                </a:tc>
                <a:tc>
                  <a:txBody>
                    <a:bodyPr/>
                    <a:lstStyle/>
                    <a:p>
                      <a:r>
                        <a:rPr lang="en-GB" sz="1600" dirty="0" smtClean="0"/>
                        <a:t>Time Stamp</a:t>
                      </a:r>
                      <a:endParaRPr lang="en-GB" sz="1600" dirty="0"/>
                    </a:p>
                  </a:txBody>
                  <a:tcPr/>
                </a:tc>
                <a:tc>
                  <a:txBody>
                    <a:bodyPr/>
                    <a:lstStyle/>
                    <a:p>
                      <a:r>
                        <a:rPr lang="en-GB" sz="1600" dirty="0" smtClean="0"/>
                        <a:t>Log</a:t>
                      </a:r>
                      <a:r>
                        <a:rPr lang="en-GB" sz="1600" baseline="0" dirty="0" smtClean="0"/>
                        <a:t> Level</a:t>
                      </a:r>
                      <a:endParaRPr lang="en-GB" sz="1600" dirty="0"/>
                    </a:p>
                  </a:txBody>
                  <a:tcPr/>
                </a:tc>
                <a:tc>
                  <a:txBody>
                    <a:bodyPr/>
                    <a:lstStyle/>
                    <a:p>
                      <a:r>
                        <a:rPr lang="en-GB" sz="1600" dirty="0" smtClean="0"/>
                        <a:t>Message</a:t>
                      </a:r>
                      <a:endParaRPr lang="en-GB" sz="1600" dirty="0"/>
                    </a:p>
                  </a:txBody>
                  <a:tcPr/>
                </a:tc>
                <a:tc>
                  <a:txBody>
                    <a:bodyPr/>
                    <a:lstStyle/>
                    <a:p>
                      <a:r>
                        <a:rPr lang="en-GB" sz="1600" dirty="0" smtClean="0"/>
                        <a:t>Stack Trace</a:t>
                      </a:r>
                      <a:endParaRPr lang="en-GB" sz="1600" dirty="0"/>
                    </a:p>
                  </a:txBody>
                  <a:tcPr/>
                </a:tc>
              </a:tr>
              <a:tr h="370840">
                <a:tc>
                  <a:txBody>
                    <a:bodyPr/>
                    <a:lstStyle/>
                    <a:p>
                      <a:r>
                        <a:rPr lang="en-GB" sz="1600" dirty="0" smtClean="0"/>
                        <a:t>NE</a:t>
                      </a:r>
                      <a:endParaRPr lang="en-GB" sz="1600" dirty="0"/>
                    </a:p>
                  </a:txBody>
                  <a:tcPr/>
                </a:tc>
                <a:tc>
                  <a:txBody>
                    <a:bodyPr/>
                    <a:lstStyle/>
                    <a:p>
                      <a:r>
                        <a:rPr lang="en-GB" sz="1600" dirty="0" smtClean="0"/>
                        <a:t>ProdWR-1</a:t>
                      </a:r>
                      <a:endParaRPr lang="en-GB" sz="1600" dirty="0"/>
                    </a:p>
                  </a:txBody>
                  <a:tcPr/>
                </a:tc>
                <a:tc>
                  <a:txBody>
                    <a:bodyPr/>
                    <a:lstStyle/>
                    <a:p>
                      <a:r>
                        <a:rPr lang="en-GB" sz="1600" dirty="0" smtClean="0"/>
                        <a:t>10/07/2015 00:45:06</a:t>
                      </a:r>
                      <a:endParaRPr lang="en-GB" sz="1600" dirty="0"/>
                    </a:p>
                  </a:txBody>
                  <a:tcPr/>
                </a:tc>
                <a:tc>
                  <a:txBody>
                    <a:bodyPr/>
                    <a:lstStyle/>
                    <a:p>
                      <a:r>
                        <a:rPr lang="en-GB" sz="1600" dirty="0" smtClean="0"/>
                        <a:t>INFO</a:t>
                      </a:r>
                      <a:endParaRPr lang="en-GB" sz="1600" dirty="0"/>
                    </a:p>
                  </a:txBody>
                  <a:tcPr/>
                </a:tc>
                <a:tc>
                  <a:txBody>
                    <a:bodyPr/>
                    <a:lstStyle/>
                    <a:p>
                      <a:r>
                        <a:rPr lang="en-GB" sz="1600" dirty="0" smtClean="0"/>
                        <a:t>data clean complete</a:t>
                      </a:r>
                      <a:endParaRPr lang="en-GB" sz="1600" dirty="0"/>
                    </a:p>
                  </a:txBody>
                  <a:tcPr/>
                </a:tc>
                <a:tc>
                  <a:txBody>
                    <a:bodyPr/>
                    <a:lstStyle/>
                    <a:p>
                      <a:endParaRPr lang="en-GB" sz="1600" dirty="0"/>
                    </a:p>
                  </a:txBody>
                  <a:tcPr/>
                </a:tc>
              </a:tr>
              <a:tr h="370840">
                <a:tc>
                  <a:txBody>
                    <a:bodyPr/>
                    <a:lstStyle/>
                    <a:p>
                      <a:r>
                        <a:rPr lang="en-GB" sz="1600" dirty="0" smtClean="0"/>
                        <a:t>WE</a:t>
                      </a:r>
                      <a:endParaRPr lang="en-GB" sz="1600" dirty="0"/>
                    </a:p>
                  </a:txBody>
                  <a:tcPr/>
                </a:tc>
                <a:tc>
                  <a:txBody>
                    <a:bodyPr/>
                    <a:lstStyle/>
                    <a:p>
                      <a:r>
                        <a:rPr lang="en-GB" sz="1600" dirty="0" smtClean="0"/>
                        <a:t>ProdAPI-3</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10/07/2015 18:17:56</a:t>
                      </a:r>
                    </a:p>
                  </a:txBody>
                  <a:tcPr/>
                </a:tc>
                <a:tc>
                  <a:txBody>
                    <a:bodyPr/>
                    <a:lstStyle/>
                    <a:p>
                      <a:r>
                        <a:rPr lang="en-GB" sz="1600" dirty="0" smtClean="0"/>
                        <a:t>ERROR</a:t>
                      </a:r>
                      <a:endParaRPr lang="en-GB" sz="1600" dirty="0"/>
                    </a:p>
                  </a:txBody>
                  <a:tcPr/>
                </a:tc>
                <a:tc>
                  <a:txBody>
                    <a:bodyPr/>
                    <a:lstStyle/>
                    <a:p>
                      <a:r>
                        <a:rPr lang="en-GB" sz="1600" kern="1200" dirty="0" err="1" smtClean="0">
                          <a:solidFill>
                            <a:schemeClr val="dk1"/>
                          </a:solidFill>
                          <a:effectLst/>
                          <a:latin typeface="+mn-lt"/>
                          <a:ea typeface="+mn-ea"/>
                          <a:cs typeface="+mn-cs"/>
                        </a:rPr>
                        <a:t>MyCustomException</a:t>
                      </a:r>
                      <a:r>
                        <a:rPr lang="en-GB" sz="1600" kern="1200" dirty="0" smtClean="0">
                          <a:solidFill>
                            <a:schemeClr val="dk1"/>
                          </a:solidFill>
                          <a:effectLst/>
                          <a:latin typeface="+mn-lt"/>
                          <a:ea typeface="+mn-ea"/>
                          <a:cs typeface="+mn-cs"/>
                        </a:rPr>
                        <a:t> was thrown</a:t>
                      </a:r>
                      <a:endParaRPr lang="en-GB" sz="1600" dirty="0"/>
                    </a:p>
                  </a:txBody>
                  <a:tcPr/>
                </a:tc>
                <a:tc>
                  <a:txBody>
                    <a:bodyPr/>
                    <a:lstStyle/>
                    <a:p>
                      <a:r>
                        <a:rPr lang="en-GB" sz="1600" kern="1200" dirty="0" smtClean="0">
                          <a:solidFill>
                            <a:schemeClr val="dk1"/>
                          </a:solidFill>
                          <a:effectLst/>
                          <a:latin typeface="+mn-lt"/>
                          <a:ea typeface="+mn-ea"/>
                          <a:cs typeface="+mn-cs"/>
                        </a:rPr>
                        <a:t>ConsoleApplication1.MyCustomException: some message .... </a:t>
                      </a:r>
                      <a:endParaRPr lang="en-GB" sz="1600" dirty="0"/>
                    </a:p>
                  </a:txBody>
                  <a:tcPr/>
                </a:tc>
              </a:tr>
            </a:tbl>
          </a:graphicData>
        </a:graphic>
      </p:graphicFrame>
      <p:sp>
        <p:nvSpPr>
          <p:cNvPr id="9" name="TextBox 8"/>
          <p:cNvSpPr txBox="1"/>
          <p:nvPr/>
        </p:nvSpPr>
        <p:spPr>
          <a:xfrm>
            <a:off x="467544" y="3789040"/>
            <a:ext cx="246176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Users By </a:t>
            </a:r>
            <a:r>
              <a:rPr lang="en-GB" sz="3000" dirty="0" smtClean="0">
                <a:solidFill>
                  <a:srgbClr val="CB623C"/>
                </a:solidFill>
                <a:latin typeface="News Cycle" panose="02000503000000000000" pitchFamily="2" charset="2"/>
              </a:rPr>
              <a:t>Email</a:t>
            </a:r>
            <a:endParaRPr lang="en-GB" sz="3000" dirty="0">
              <a:solidFill>
                <a:srgbClr val="CB623C"/>
              </a:solidFill>
              <a:latin typeface="News Cycle" panose="02000503000000000000" pitchFamily="2" charset="2"/>
            </a:endParaRPr>
          </a:p>
        </p:txBody>
      </p:sp>
      <p:graphicFrame>
        <p:nvGraphicFramePr>
          <p:cNvPr id="10" name="Table 9"/>
          <p:cNvGraphicFramePr>
            <a:graphicFrameLocks noGrp="1"/>
          </p:cNvGraphicFramePr>
          <p:nvPr>
            <p:extLst>
              <p:ext uri="{D42A27DB-BD31-4B8C-83A1-F6EECF244321}">
                <p14:modId xmlns:p14="http://schemas.microsoft.com/office/powerpoint/2010/main" val="4018881012"/>
              </p:ext>
            </p:extLst>
          </p:nvPr>
        </p:nvGraphicFramePr>
        <p:xfrm>
          <a:off x="448692" y="4509120"/>
          <a:ext cx="8371781" cy="1737360"/>
        </p:xfrm>
        <a:graphic>
          <a:graphicData uri="http://schemas.openxmlformats.org/drawingml/2006/table">
            <a:tbl>
              <a:tblPr firstRow="1" bandRow="1">
                <a:tableStyleId>{5C22544A-7EE6-4342-B048-85BDC9FD1C3A}</a:tableStyleId>
              </a:tblPr>
              <a:tblGrid>
                <a:gridCol w="1674356"/>
                <a:gridCol w="1800880"/>
                <a:gridCol w="1547833"/>
                <a:gridCol w="1674356"/>
                <a:gridCol w="1674356"/>
              </a:tblGrid>
              <a:tr h="579120">
                <a:tc>
                  <a:txBody>
                    <a:bodyPr/>
                    <a:lstStyle/>
                    <a:p>
                      <a:r>
                        <a:rPr lang="en-GB" sz="1600" dirty="0" smtClean="0"/>
                        <a:t>Partition Key</a:t>
                      </a:r>
                      <a:endParaRPr lang="en-GB" sz="1600" dirty="0"/>
                    </a:p>
                  </a:txBody>
                  <a:tcPr/>
                </a:tc>
                <a:tc>
                  <a:txBody>
                    <a:bodyPr/>
                    <a:lstStyle/>
                    <a:p>
                      <a:r>
                        <a:rPr lang="en-GB" sz="1600" dirty="0" smtClean="0"/>
                        <a:t>Row Key</a:t>
                      </a:r>
                      <a:endParaRPr lang="en-GB" sz="1600" dirty="0"/>
                    </a:p>
                  </a:txBody>
                  <a:tcPr/>
                </a:tc>
                <a:tc>
                  <a:txBody>
                    <a:bodyPr/>
                    <a:lstStyle/>
                    <a:p>
                      <a:r>
                        <a:rPr lang="en-GB" sz="1600" dirty="0" smtClean="0"/>
                        <a:t>Time Stamp</a:t>
                      </a:r>
                      <a:endParaRPr lang="en-GB" sz="1600" dirty="0"/>
                    </a:p>
                  </a:txBody>
                  <a:tcPr/>
                </a:tc>
                <a:tc>
                  <a:txBody>
                    <a:bodyPr/>
                    <a:lstStyle/>
                    <a:p>
                      <a:r>
                        <a:rPr lang="en-GB" sz="1600" dirty="0" smtClean="0"/>
                        <a:t>First Name</a:t>
                      </a:r>
                      <a:endParaRPr lang="en-GB" sz="1600" dirty="0"/>
                    </a:p>
                  </a:txBody>
                  <a:tcPr/>
                </a:tc>
                <a:tc>
                  <a:txBody>
                    <a:bodyPr/>
                    <a:lstStyle/>
                    <a:p>
                      <a:r>
                        <a:rPr lang="en-GB" sz="1600" dirty="0" smtClean="0"/>
                        <a:t>Last Name</a:t>
                      </a:r>
                      <a:endParaRPr lang="en-GB" sz="1600" dirty="0"/>
                    </a:p>
                  </a:txBody>
                  <a:tcPr/>
                </a:tc>
              </a:tr>
              <a:tr h="579120">
                <a:tc>
                  <a:txBody>
                    <a:bodyPr/>
                    <a:lstStyle/>
                    <a:p>
                      <a:r>
                        <a:rPr lang="en-GB" sz="1600" dirty="0" smtClean="0"/>
                        <a:t>gmail.com</a:t>
                      </a:r>
                      <a:endParaRPr lang="en-GB" sz="1600" dirty="0"/>
                    </a:p>
                  </a:txBody>
                  <a:tcPr/>
                </a:tc>
                <a:tc>
                  <a:txBody>
                    <a:bodyPr/>
                    <a:lstStyle/>
                    <a:p>
                      <a:r>
                        <a:rPr lang="en-GB" sz="1600" dirty="0" smtClean="0"/>
                        <a:t>the. </a:t>
                      </a:r>
                      <a:r>
                        <a:rPr lang="en-GB" sz="1600" dirty="0" err="1" smtClean="0"/>
                        <a:t>orinoco.strain</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08/05/1612 00:45:06</a:t>
                      </a:r>
                    </a:p>
                  </a:txBody>
                  <a:tcPr/>
                </a:tc>
                <a:tc>
                  <a:txBody>
                    <a:bodyPr/>
                    <a:lstStyle/>
                    <a:p>
                      <a:r>
                        <a:rPr lang="en-GB" sz="1600" dirty="0" smtClean="0"/>
                        <a:t>John</a:t>
                      </a:r>
                      <a:endParaRPr lang="en-GB" sz="1600" dirty="0"/>
                    </a:p>
                  </a:txBody>
                  <a:tcPr/>
                </a:tc>
                <a:tc>
                  <a:txBody>
                    <a:bodyPr/>
                    <a:lstStyle/>
                    <a:p>
                      <a:r>
                        <a:rPr lang="en-GB" sz="1600" dirty="0" smtClean="0"/>
                        <a:t>Rolfe</a:t>
                      </a:r>
                      <a:endParaRPr lang="en-GB" sz="1600" dirty="0"/>
                    </a:p>
                  </a:txBody>
                  <a:tcPr/>
                </a:tc>
              </a:tr>
              <a:tr h="579120">
                <a:tc>
                  <a:txBody>
                    <a:bodyPr/>
                    <a:lstStyle/>
                    <a:p>
                      <a:r>
                        <a:rPr lang="en-GB" sz="1600" dirty="0" smtClean="0"/>
                        <a:t>hotmail.com</a:t>
                      </a:r>
                      <a:endParaRPr lang="en-GB" sz="1600" dirty="0"/>
                    </a:p>
                  </a:txBody>
                  <a:tcPr/>
                </a:tc>
                <a:tc>
                  <a:txBody>
                    <a:bodyPr/>
                    <a:lstStyle/>
                    <a:p>
                      <a:r>
                        <a:rPr lang="en-GB" sz="1600" dirty="0" err="1" smtClean="0"/>
                        <a:t>pocahontas</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02/04/1614 00:45:06</a:t>
                      </a:r>
                    </a:p>
                  </a:txBody>
                  <a:tcPr/>
                </a:tc>
                <a:tc>
                  <a:txBody>
                    <a:bodyPr/>
                    <a:lstStyle/>
                    <a:p>
                      <a:r>
                        <a:rPr lang="en-GB" sz="1600" dirty="0" smtClean="0"/>
                        <a:t>Rebecca</a:t>
                      </a:r>
                      <a:endParaRPr lang="en-GB" sz="1600" dirty="0"/>
                    </a:p>
                  </a:txBody>
                  <a:tcPr/>
                </a:tc>
                <a:tc>
                  <a:txBody>
                    <a:bodyPr/>
                    <a:lstStyle/>
                    <a:p>
                      <a:r>
                        <a:rPr lang="en-GB" sz="1600" dirty="0" smtClean="0"/>
                        <a:t>Rolfe</a:t>
                      </a:r>
                      <a:endParaRPr lang="en-GB" sz="1600" dirty="0"/>
                    </a:p>
                  </a:txBody>
                  <a:tcPr/>
                </a:tc>
              </a:tr>
            </a:tbl>
          </a:graphicData>
        </a:graphic>
      </p:graphicFrame>
    </p:spTree>
    <p:extLst>
      <p:ext uri="{BB962C8B-B14F-4D97-AF65-F5344CB8AC3E}">
        <p14:creationId xmlns:p14="http://schemas.microsoft.com/office/powerpoint/2010/main" val="126654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833" y="2691036"/>
            <a:ext cx="8838334" cy="1475928"/>
          </a:xfrm>
        </p:spPr>
        <p:txBody>
          <a:bodyPr/>
          <a:lstStyle/>
          <a:p>
            <a:pPr marL="0" indent="0" algn="ctr">
              <a:buNone/>
            </a:pPr>
            <a:r>
              <a:rPr lang="en-GB" sz="1800" cap="none" dirty="0" smtClean="0"/>
              <a:t>Working </a:t>
            </a:r>
            <a:r>
              <a:rPr lang="en-GB" sz="1800" cap="none" dirty="0"/>
              <a:t>with 154 million records on Azure Table Storage – the story of “Have I been </a:t>
            </a:r>
            <a:r>
              <a:rPr lang="en-GB" sz="1800" cap="none" dirty="0" err="1"/>
              <a:t>pwned</a:t>
            </a:r>
            <a:r>
              <a:rPr lang="en-GB" sz="1800" cap="none" dirty="0" smtClean="0"/>
              <a:t>?” </a:t>
            </a:r>
          </a:p>
          <a:p>
            <a:pPr marL="0" indent="0" algn="ctr">
              <a:buNone/>
            </a:pPr>
            <a:r>
              <a:rPr lang="en-GB" sz="1800" cap="none" dirty="0" smtClean="0">
                <a:solidFill>
                  <a:srgbClr val="CB623C"/>
                </a:solidFill>
              </a:rPr>
              <a:t>Troy Hunt</a:t>
            </a:r>
            <a:endParaRPr lang="en-GB" sz="1800" cap="none" dirty="0">
              <a:solidFill>
                <a:srgbClr val="CB623C"/>
              </a:solidFill>
            </a:endParaRPr>
          </a:p>
          <a:p>
            <a:pPr marL="0" indent="0" algn="ctr">
              <a:buNone/>
            </a:pPr>
            <a:r>
              <a:rPr lang="en-GB" sz="1800" cap="none" dirty="0" smtClean="0">
                <a:latin typeface="Georgia" panose="02040502050405020303" pitchFamily="18" charset="0"/>
                <a:hlinkClick r:id="rId3"/>
              </a:rPr>
              <a:t>http</a:t>
            </a:r>
            <a:r>
              <a:rPr lang="en-GB" sz="1800" cap="none" dirty="0">
                <a:latin typeface="Georgia" panose="02040502050405020303" pitchFamily="18" charset="0"/>
                <a:hlinkClick r:id="rId3"/>
              </a:rPr>
              <a:t>://</a:t>
            </a:r>
            <a:r>
              <a:rPr lang="en-GB" sz="1800" cap="none" dirty="0" smtClean="0">
                <a:latin typeface="Georgia" panose="02040502050405020303" pitchFamily="18" charset="0"/>
                <a:hlinkClick r:id="rId3"/>
              </a:rPr>
              <a:t>www.troyhunt.com/2013/12/working-with-154-million-records-on.html</a:t>
            </a:r>
            <a:endParaRPr lang="en-GB" sz="1800" cap="none" dirty="0" smtClean="0">
              <a:latin typeface="Georgia" panose="02040502050405020303" pitchFamily="18" charset="0"/>
            </a:endParaRPr>
          </a:p>
          <a:p>
            <a:pPr marL="0" indent="0">
              <a:buNone/>
            </a:pPr>
            <a:endParaRPr lang="en-GB" sz="1800" cap="none" dirty="0">
              <a:latin typeface="Georgia" panose="02040502050405020303" pitchFamily="18" charset="0"/>
            </a:endParaRPr>
          </a:p>
        </p:txBody>
      </p:sp>
    </p:spTree>
    <p:extLst>
      <p:ext uri="{BB962C8B-B14F-4D97-AF65-F5344CB8AC3E}">
        <p14:creationId xmlns:p14="http://schemas.microsoft.com/office/powerpoint/2010/main" val="3957108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67544" y="404664"/>
            <a:ext cx="4810120" cy="780290"/>
            <a:chOff x="2478285" y="3510335"/>
            <a:chExt cx="4810120" cy="78029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8" name="TextBox 7"/>
            <p:cNvSpPr txBox="1"/>
            <p:nvPr/>
          </p:nvSpPr>
          <p:spPr>
            <a:xfrm>
              <a:off x="3846437" y="3546537"/>
              <a:ext cx="3441968"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AZURE </a:t>
              </a:r>
              <a:r>
                <a:rPr lang="en-GB" sz="4000" dirty="0" smtClean="0">
                  <a:solidFill>
                    <a:srgbClr val="CB623C"/>
                  </a:solidFill>
                  <a:latin typeface="News Cycle" panose="02000503000000000000" pitchFamily="2" charset="2"/>
                </a:rPr>
                <a:t>QUEUES</a:t>
              </a:r>
              <a:endParaRPr lang="en-GB" sz="4000" dirty="0">
                <a:solidFill>
                  <a:srgbClr val="CB623C"/>
                </a:solidFill>
                <a:latin typeface="News Cycle" panose="02000503000000000000" pitchFamily="2" charset="2"/>
              </a:endParaRPr>
            </a:p>
          </p:txBody>
        </p:sp>
      </p:grpSp>
      <p:sp>
        <p:nvSpPr>
          <p:cNvPr id="9" name="TextBox 8"/>
          <p:cNvSpPr txBox="1"/>
          <p:nvPr/>
        </p:nvSpPr>
        <p:spPr>
          <a:xfrm>
            <a:off x="467544" y="1463170"/>
            <a:ext cx="8136904"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Max message size, </a:t>
            </a:r>
            <a:r>
              <a:rPr lang="en-GB" sz="2000" dirty="0">
                <a:solidFill>
                  <a:srgbClr val="737373"/>
                </a:solidFill>
                <a:latin typeface="Georgia" panose="02040502050405020303" pitchFamily="18" charset="0"/>
              </a:rPr>
              <a:t>64KB</a:t>
            </a: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Only limited by Storage Account size, 500TB</a:t>
            </a:r>
            <a:endParaRPr lang="en-GB" dirty="0" smtClean="0">
              <a:solidFill>
                <a:srgbClr val="737373"/>
              </a:solidFill>
              <a:latin typeface="Georgia" panose="02040502050405020303" pitchFamily="18" charset="0"/>
            </a:endParaRPr>
          </a:p>
          <a:p>
            <a:pPr marL="285750" indent="-285750">
              <a:buFont typeface="Arial" panose="020B0604020202020204" pitchFamily="34" charset="0"/>
              <a:buChar char="•"/>
            </a:pPr>
            <a:endParaRPr lang="en-GB" dirty="0">
              <a:solidFill>
                <a:srgbClr val="737373"/>
              </a:solidFill>
              <a:latin typeface="Georgia" panose="02040502050405020303" pitchFamily="18" charset="0"/>
            </a:endParaRPr>
          </a:p>
        </p:txBody>
      </p:sp>
      <p:grpSp>
        <p:nvGrpSpPr>
          <p:cNvPr id="11" name="Group 10"/>
          <p:cNvGrpSpPr/>
          <p:nvPr/>
        </p:nvGrpSpPr>
        <p:grpSpPr>
          <a:xfrm>
            <a:off x="467544" y="2993470"/>
            <a:ext cx="4266702" cy="780290"/>
            <a:chOff x="2478285" y="3510335"/>
            <a:chExt cx="4266702" cy="780290"/>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13" name="TextBox 12"/>
            <p:cNvSpPr txBox="1"/>
            <p:nvPr/>
          </p:nvSpPr>
          <p:spPr>
            <a:xfrm>
              <a:off x="3846437" y="3546537"/>
              <a:ext cx="2898550"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SERVICE </a:t>
              </a:r>
              <a:r>
                <a:rPr lang="en-GB" sz="4000" dirty="0" smtClean="0">
                  <a:solidFill>
                    <a:srgbClr val="CB623C"/>
                  </a:solidFill>
                  <a:latin typeface="News Cycle" panose="02000503000000000000" pitchFamily="2" charset="2"/>
                </a:rPr>
                <a:t>BUS</a:t>
              </a:r>
              <a:endParaRPr lang="en-GB" sz="4000" dirty="0">
                <a:solidFill>
                  <a:srgbClr val="CB623C"/>
                </a:solidFill>
                <a:latin typeface="News Cycle" panose="02000503000000000000" pitchFamily="2" charset="2"/>
              </a:endParaRPr>
            </a:p>
          </p:txBody>
        </p:sp>
      </p:grpSp>
      <p:sp>
        <p:nvSpPr>
          <p:cNvPr id="14" name="TextBox 13"/>
          <p:cNvSpPr txBox="1"/>
          <p:nvPr/>
        </p:nvSpPr>
        <p:spPr>
          <a:xfrm>
            <a:off x="503548" y="3809962"/>
            <a:ext cx="8136904"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AMQP</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Transactions</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Duplicate Detection</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Dead-Lettering</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Pub/Sub</a:t>
            </a:r>
          </a:p>
          <a:p>
            <a:pPr marL="285750" indent="-285750">
              <a:buFont typeface="Arial" panose="020B0604020202020204" pitchFamily="34" charset="0"/>
              <a:buChar char="•"/>
            </a:pPr>
            <a:endParaRPr lang="en-GB" dirty="0">
              <a:solidFill>
                <a:srgbClr val="737373"/>
              </a:solidFill>
              <a:latin typeface="Georgia" panose="02040502050405020303" pitchFamily="18" charset="0"/>
            </a:endParaRPr>
          </a:p>
        </p:txBody>
      </p:sp>
      <p:sp>
        <p:nvSpPr>
          <p:cNvPr id="15" name="TextBox 14"/>
          <p:cNvSpPr txBox="1"/>
          <p:nvPr/>
        </p:nvSpPr>
        <p:spPr>
          <a:xfrm>
            <a:off x="135529" y="6284660"/>
            <a:ext cx="8872942" cy="261610"/>
          </a:xfrm>
          <a:prstGeom prst="rect">
            <a:avLst/>
          </a:prstGeom>
          <a:noFill/>
        </p:spPr>
        <p:txBody>
          <a:bodyPr wrap="none" rtlCol="0">
            <a:spAutoFit/>
          </a:bodyPr>
          <a:lstStyle/>
          <a:p>
            <a:r>
              <a:rPr lang="en-GB" sz="1100" dirty="0">
                <a:solidFill>
                  <a:srgbClr val="737373"/>
                </a:solidFill>
                <a:latin typeface="Georgia" panose="02040502050405020303" pitchFamily="18" charset="0"/>
              </a:rPr>
              <a:t>More info at </a:t>
            </a:r>
            <a:r>
              <a:rPr lang="en-GB" sz="1100" dirty="0">
                <a:solidFill>
                  <a:srgbClr val="737373"/>
                </a:solidFill>
                <a:latin typeface="Georgia" panose="02040502050405020303" pitchFamily="18" charset="0"/>
                <a:hlinkClick r:id="rId4"/>
              </a:rPr>
              <a:t>https://azure.microsoft.com/en-gb/documentation/articles/service-bus-azure-and-service-bus-queues-compared-contrasted</a:t>
            </a:r>
            <a:r>
              <a:rPr lang="en-GB" sz="1100" dirty="0" smtClean="0">
                <a:solidFill>
                  <a:srgbClr val="737373"/>
                </a:solidFill>
                <a:latin typeface="Georgia" panose="02040502050405020303" pitchFamily="18" charset="0"/>
                <a:hlinkClick r:id="rId4"/>
              </a:rPr>
              <a:t>/</a:t>
            </a:r>
            <a:r>
              <a:rPr lang="en-GB" sz="1100" dirty="0" smtClean="0">
                <a:solidFill>
                  <a:srgbClr val="737373"/>
                </a:solidFill>
                <a:latin typeface="Georgia" panose="02040502050405020303" pitchFamily="18" charset="0"/>
              </a:rPr>
              <a:t> </a:t>
            </a:r>
            <a:endParaRPr lang="en-GB" sz="11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36572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10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animEffect transition="in" filter="fade">
                                      <p:cBhvr>
                                        <p:cTn id="27" dur="1000"/>
                                        <p:tgtEl>
                                          <p:spTgt spid="1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2" end="2"/>
                                            </p:txEl>
                                          </p:spTgt>
                                        </p:tgtEl>
                                        <p:attrNameLst>
                                          <p:attrName>style.visibility</p:attrName>
                                        </p:attrNameLst>
                                      </p:cBhvr>
                                      <p:to>
                                        <p:strVal val="visible"/>
                                      </p:to>
                                    </p:set>
                                    <p:animEffect transition="in" filter="fade">
                                      <p:cBhvr>
                                        <p:cTn id="32" dur="1000"/>
                                        <p:tgtEl>
                                          <p:spTgt spid="1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animEffect transition="in" filter="fade">
                                      <p:cBhvr>
                                        <p:cTn id="37" dur="1000"/>
                                        <p:tgtEl>
                                          <p:spTgt spid="1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4" end="4"/>
                                            </p:txEl>
                                          </p:spTgt>
                                        </p:tgtEl>
                                        <p:attrNameLst>
                                          <p:attrName>style.visibility</p:attrName>
                                        </p:attrNameLst>
                                      </p:cBhvr>
                                      <p:to>
                                        <p:strVal val="visible"/>
                                      </p:to>
                                    </p:set>
                                    <p:animEffect transition="in" filter="fade">
                                      <p:cBhvr>
                                        <p:cTn id="42" dur="1000"/>
                                        <p:tgtEl>
                                          <p:spTgt spid="1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5141942" cy="780290"/>
            <a:chOff x="2530459" y="1780953"/>
            <a:chExt cx="5141942"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17155"/>
              <a:ext cx="3773790"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CLOUD </a:t>
              </a:r>
              <a:r>
                <a:rPr lang="en-GB" sz="4000" dirty="0" smtClean="0">
                  <a:solidFill>
                    <a:srgbClr val="CB623C"/>
                  </a:solidFill>
                  <a:latin typeface="News Cycle" panose="02000503000000000000" pitchFamily="2" charset="2"/>
                </a:rPr>
                <a:t>SERVICES</a:t>
              </a:r>
              <a:endParaRPr lang="en-GB" sz="4000" dirty="0">
                <a:solidFill>
                  <a:srgbClr val="CB623C"/>
                </a:solidFill>
                <a:latin typeface="News Cycle" panose="02000503000000000000" pitchFamily="2" charset="2"/>
              </a:endParaRPr>
            </a:p>
          </p:txBody>
        </p:sp>
      </p:grpSp>
      <p:grpSp>
        <p:nvGrpSpPr>
          <p:cNvPr id="8" name="Group 7"/>
          <p:cNvGrpSpPr/>
          <p:nvPr/>
        </p:nvGrpSpPr>
        <p:grpSpPr>
          <a:xfrm>
            <a:off x="591546" y="1918810"/>
            <a:ext cx="3383447" cy="780290"/>
            <a:chOff x="2530459" y="1780953"/>
            <a:chExt cx="3383447" cy="780290"/>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0" name="TextBox 9"/>
            <p:cNvSpPr txBox="1"/>
            <p:nvPr/>
          </p:nvSpPr>
          <p:spPr>
            <a:xfrm>
              <a:off x="3898611" y="1894099"/>
              <a:ext cx="201529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grpSp>
        <p:nvGrpSpPr>
          <p:cNvPr id="11" name="Group 10"/>
          <p:cNvGrpSpPr/>
          <p:nvPr/>
        </p:nvGrpSpPr>
        <p:grpSpPr>
          <a:xfrm>
            <a:off x="591546" y="4329589"/>
            <a:ext cx="4032664" cy="780290"/>
            <a:chOff x="2530459" y="1780953"/>
            <a:chExt cx="4032664" cy="780290"/>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3" name="TextBox 12"/>
            <p:cNvSpPr txBox="1"/>
            <p:nvPr/>
          </p:nvSpPr>
          <p:spPr>
            <a:xfrm>
              <a:off x="3898611" y="1894099"/>
              <a:ext cx="2664512"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WORKER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sp>
        <p:nvSpPr>
          <p:cNvPr id="14" name="TextBox 13"/>
          <p:cNvSpPr txBox="1"/>
          <p:nvPr/>
        </p:nvSpPr>
        <p:spPr>
          <a:xfrm>
            <a:off x="760630" y="2936992"/>
            <a:ext cx="6428726" cy="1015663"/>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Runs IIS</a:t>
            </a:r>
          </a:p>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Multiple Endpoints</a:t>
            </a:r>
          </a:p>
          <a:p>
            <a:pPr marL="285750" indent="-285750">
              <a:buFont typeface="Arial" panose="020B0604020202020204" pitchFamily="34" charset="0"/>
              <a:buChar char="•"/>
            </a:pPr>
            <a:r>
              <a:rPr lang="en-GB" sz="2000" dirty="0" err="1" smtClean="0">
                <a:solidFill>
                  <a:srgbClr val="737373"/>
                </a:solidFill>
                <a:latin typeface="Georgia" panose="02040502050405020303" pitchFamily="18" charset="0"/>
              </a:rPr>
              <a:t>OnStart</a:t>
            </a:r>
            <a:r>
              <a:rPr lang="en-GB" sz="2000" dirty="0" smtClean="0">
                <a:solidFill>
                  <a:srgbClr val="737373"/>
                </a:solidFill>
                <a:latin typeface="Georgia" panose="02040502050405020303" pitchFamily="18" charset="0"/>
              </a:rPr>
              <a:t> executes before the web app starts</a:t>
            </a:r>
            <a:endParaRPr lang="en-GB" sz="2000" dirty="0">
              <a:solidFill>
                <a:srgbClr val="737373"/>
              </a:solidFill>
              <a:latin typeface="Georgia" panose="02040502050405020303" pitchFamily="18" charset="0"/>
            </a:endParaRPr>
          </a:p>
        </p:txBody>
      </p:sp>
      <p:sp>
        <p:nvSpPr>
          <p:cNvPr id="15" name="TextBox 14"/>
          <p:cNvSpPr txBox="1"/>
          <p:nvPr/>
        </p:nvSpPr>
        <p:spPr>
          <a:xfrm>
            <a:off x="899592" y="5229200"/>
            <a:ext cx="6428726" cy="707886"/>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Doesn’t run IIS</a:t>
            </a:r>
          </a:p>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Doesn’t affect the performance of web roles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202954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1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fade">
                                      <p:cBhvr>
                                        <p:cTn id="17" dur="10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10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fade">
                                      <p:cBhvr>
                                        <p:cTn id="32" dur="10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animEffect transition="in" filter="fade">
                                      <p:cBhvr>
                                        <p:cTn id="37" dur="10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59096"/>
            <a:ext cx="8640960" cy="4939814"/>
          </a:xfrm>
          <a:prstGeom prst="rect">
            <a:avLst/>
          </a:prstGeom>
          <a:noFill/>
        </p:spPr>
        <p:txBody>
          <a:bodyPr wrap="square" rtlCol="0" anchor="ctr">
            <a:spAutoFit/>
          </a:bodyPr>
          <a:lstStyle/>
          <a:p>
            <a:pPr>
              <a:lnSpc>
                <a:spcPct val="150000"/>
              </a:lnSpc>
            </a:pPr>
            <a:r>
              <a:rPr lang="en-GB" sz="3000" dirty="0" smtClean="0">
                <a:solidFill>
                  <a:srgbClr val="737373"/>
                </a:solidFill>
                <a:latin typeface="News Cycle" panose="02000503000000000000" pitchFamily="2" charset="2"/>
              </a:rPr>
              <a:t>AZURE</a:t>
            </a:r>
            <a:r>
              <a:rPr lang="en-GB" sz="3000" dirty="0" smtClean="0">
                <a:latin typeface="News Cycle" panose="02000503000000000000" pitchFamily="2" charset="2"/>
              </a:rPr>
              <a:t> </a:t>
            </a:r>
            <a:r>
              <a:rPr lang="en-GB" sz="3000" dirty="0" smtClean="0">
                <a:solidFill>
                  <a:srgbClr val="CB623C"/>
                </a:solidFill>
                <a:latin typeface="News Cycle" panose="02000503000000000000" pitchFamily="2" charset="2"/>
              </a:rPr>
              <a:t>SDK</a:t>
            </a:r>
            <a:r>
              <a:rPr lang="en-GB" sz="3000" dirty="0" smtClean="0">
                <a:latin typeface="News Cycle" panose="02000503000000000000" pitchFamily="2" charset="2"/>
              </a:rPr>
              <a:t> </a:t>
            </a:r>
          </a:p>
          <a:p>
            <a:pPr>
              <a:lnSpc>
                <a:spcPct val="150000"/>
              </a:lnSpc>
            </a:pPr>
            <a:r>
              <a:rPr lang="en-GB" sz="3000" dirty="0" smtClean="0">
                <a:latin typeface="Georgia" panose="02040502050405020303" pitchFamily="18" charset="0"/>
                <a:hlinkClick r:id="rId3"/>
              </a:rPr>
              <a:t>https</a:t>
            </a:r>
            <a:r>
              <a:rPr lang="en-GB" sz="3000" dirty="0">
                <a:latin typeface="Georgia" panose="02040502050405020303" pitchFamily="18" charset="0"/>
                <a:hlinkClick r:id="rId3"/>
              </a:rPr>
              <a:t>://</a:t>
            </a:r>
            <a:r>
              <a:rPr lang="en-GB" sz="3000" dirty="0" smtClean="0">
                <a:latin typeface="Georgia" panose="02040502050405020303" pitchFamily="18" charset="0"/>
                <a:hlinkClick r:id="rId3"/>
              </a:rPr>
              <a:t>www.microsoft.com/en-us/download/details.aspx?id=46892</a:t>
            </a:r>
            <a:endParaRPr lang="en-GB" sz="3000" dirty="0">
              <a:latin typeface="Georgia" panose="02040502050405020303" pitchFamily="18" charset="0"/>
            </a:endParaRPr>
          </a:p>
          <a:p>
            <a:pPr>
              <a:lnSpc>
                <a:spcPct val="150000"/>
              </a:lnSpc>
            </a:pPr>
            <a:endParaRPr lang="en-GB" sz="3000" dirty="0" smtClean="0">
              <a:solidFill>
                <a:srgbClr val="737373"/>
              </a:solidFill>
              <a:latin typeface="News Cycle" panose="02000503000000000000" pitchFamily="2" charset="2"/>
            </a:endParaRPr>
          </a:p>
          <a:p>
            <a:pPr>
              <a:lnSpc>
                <a:spcPct val="150000"/>
              </a:lnSpc>
            </a:pPr>
            <a:r>
              <a:rPr lang="en-GB" sz="3000" dirty="0" smtClean="0">
                <a:solidFill>
                  <a:srgbClr val="737373"/>
                </a:solidFill>
                <a:latin typeface="News Cycle" panose="02000503000000000000" pitchFamily="2" charset="2"/>
              </a:rPr>
              <a:t>AZURE </a:t>
            </a:r>
            <a:r>
              <a:rPr lang="en-GB" sz="3000" dirty="0">
                <a:solidFill>
                  <a:srgbClr val="737373"/>
                </a:solidFill>
                <a:latin typeface="News Cycle" panose="02000503000000000000" pitchFamily="2" charset="2"/>
              </a:rPr>
              <a:t>PRICING </a:t>
            </a:r>
            <a:r>
              <a:rPr lang="en-GB" sz="3000" dirty="0" smtClean="0">
                <a:solidFill>
                  <a:srgbClr val="CB623C"/>
                </a:solidFill>
                <a:latin typeface="News Cycle" panose="02000503000000000000" pitchFamily="2" charset="2"/>
              </a:rPr>
              <a:t>CACLUATOR</a:t>
            </a:r>
            <a:r>
              <a:rPr lang="en-GB" sz="3000" dirty="0" smtClean="0">
                <a:latin typeface="News Cycle" panose="02000503000000000000" pitchFamily="2" charset="2"/>
              </a:rPr>
              <a:t> </a:t>
            </a:r>
            <a:r>
              <a:rPr lang="en-GB" sz="3000" dirty="0">
                <a:latin typeface="Georgia" panose="02040502050405020303" pitchFamily="18" charset="0"/>
                <a:hlinkClick r:id="rId4"/>
              </a:rPr>
              <a:t>http://</a:t>
            </a:r>
            <a:r>
              <a:rPr lang="en-GB" sz="3000" dirty="0" smtClean="0">
                <a:latin typeface="Georgia" panose="02040502050405020303" pitchFamily="18" charset="0"/>
                <a:hlinkClick r:id="rId4"/>
              </a:rPr>
              <a:t>azure.microsoft.com/en-gb/pricing/calculator</a:t>
            </a:r>
            <a:endParaRPr lang="en-GB" sz="3000" dirty="0" smtClean="0">
              <a:latin typeface="Georgia" panose="02040502050405020303" pitchFamily="18" charset="0"/>
            </a:endParaRPr>
          </a:p>
        </p:txBody>
      </p:sp>
    </p:spTree>
    <p:extLst>
      <p:ext uri="{BB962C8B-B14F-4D97-AF65-F5344CB8AC3E}">
        <p14:creationId xmlns:p14="http://schemas.microsoft.com/office/powerpoint/2010/main" val="2318639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04012" y="2615739"/>
            <a:ext cx="6516260" cy="2469445"/>
          </a:xfrm>
        </p:spPr>
        <p:txBody>
          <a:bodyPr/>
          <a:lstStyle/>
          <a:p>
            <a:pPr>
              <a:lnSpc>
                <a:spcPct val="150000"/>
              </a:lnSpc>
            </a:pPr>
            <a:r>
              <a:rPr lang="en-GB" sz="2000" cap="none" dirty="0">
                <a:latin typeface="Georgia" panose="02040502050405020303" pitchFamily="18" charset="0"/>
              </a:rPr>
              <a:t>R</a:t>
            </a:r>
            <a:r>
              <a:rPr lang="en-GB" sz="2000" cap="none" dirty="0" smtClean="0">
                <a:latin typeface="Georgia" panose="02040502050405020303" pitchFamily="18" charset="0"/>
              </a:rPr>
              <a:t>un background programs </a:t>
            </a:r>
            <a:r>
              <a:rPr lang="en-GB" sz="2000" cap="none" dirty="0">
                <a:latin typeface="Georgia" panose="02040502050405020303" pitchFamily="18" charset="0"/>
              </a:rPr>
              <a:t>or </a:t>
            </a:r>
            <a:r>
              <a:rPr lang="en-GB" sz="2000" cap="none" dirty="0" smtClean="0">
                <a:latin typeface="Georgia" panose="02040502050405020303" pitchFamily="18" charset="0"/>
              </a:rPr>
              <a:t>scripts</a:t>
            </a:r>
          </a:p>
          <a:p>
            <a:pPr>
              <a:lnSpc>
                <a:spcPct val="150000"/>
              </a:lnSpc>
            </a:pPr>
            <a:r>
              <a:rPr lang="en-GB" sz="2000" cap="none" dirty="0" smtClean="0">
                <a:latin typeface="Georgia" panose="02040502050405020303" pitchFamily="18" charset="0"/>
              </a:rPr>
              <a:t>On-demand </a:t>
            </a:r>
            <a:r>
              <a:rPr lang="en-GB" sz="2000" cap="none" dirty="0">
                <a:latin typeface="Georgia" panose="02040502050405020303" pitchFamily="18" charset="0"/>
              </a:rPr>
              <a:t>or </a:t>
            </a:r>
            <a:r>
              <a:rPr lang="en-GB" sz="2000" cap="none" dirty="0" smtClean="0">
                <a:latin typeface="Georgia" panose="02040502050405020303" pitchFamily="18" charset="0"/>
              </a:rPr>
              <a:t>continuously</a:t>
            </a:r>
            <a:endParaRPr lang="en-GB" sz="2000" cap="none" dirty="0">
              <a:latin typeface="Georgia" panose="02040502050405020303" pitchFamily="18" charset="0"/>
            </a:endParaRPr>
          </a:p>
          <a:p>
            <a:pPr>
              <a:lnSpc>
                <a:spcPct val="150000"/>
              </a:lnSpc>
            </a:pPr>
            <a:r>
              <a:rPr lang="en-GB" sz="2000" cap="none" dirty="0" err="1" smtClean="0">
                <a:latin typeface="Georgia" panose="02040502050405020303" pitchFamily="18" charset="0"/>
              </a:rPr>
              <a:t>WebJobs</a:t>
            </a:r>
            <a:r>
              <a:rPr lang="en-GB" sz="2000" cap="none" dirty="0" smtClean="0">
                <a:latin typeface="Georgia" panose="02040502050405020303" pitchFamily="18" charset="0"/>
              </a:rPr>
              <a:t> and </a:t>
            </a:r>
            <a:r>
              <a:rPr lang="en-GB" sz="2000" cap="none" dirty="0" err="1" smtClean="0">
                <a:latin typeface="Georgia" panose="02040502050405020303" pitchFamily="18" charset="0"/>
              </a:rPr>
              <a:t>WebApps</a:t>
            </a:r>
            <a:r>
              <a:rPr lang="en-GB" sz="2000" cap="none" dirty="0" smtClean="0">
                <a:latin typeface="Georgia" panose="02040502050405020303" pitchFamily="18" charset="0"/>
              </a:rPr>
              <a:t> share resource</a:t>
            </a:r>
          </a:p>
          <a:p>
            <a:pPr>
              <a:lnSpc>
                <a:spcPct val="150000"/>
              </a:lnSpc>
            </a:pPr>
            <a:r>
              <a:rPr lang="en-GB" sz="2000" cap="none" dirty="0" smtClean="0">
                <a:latin typeface="Georgia" panose="02040502050405020303" pitchFamily="18" charset="0"/>
              </a:rPr>
              <a:t>Can be triggered</a:t>
            </a:r>
            <a:endParaRPr lang="en-GB" sz="2000" cap="none" dirty="0">
              <a:latin typeface="Georgia" panose="02040502050405020303" pitchFamily="18" charset="0"/>
            </a:endParaRPr>
          </a:p>
        </p:txBody>
      </p:sp>
      <p:sp>
        <p:nvSpPr>
          <p:cNvPr id="4" name="Title 3"/>
          <p:cNvSpPr>
            <a:spLocks noGrp="1"/>
          </p:cNvSpPr>
          <p:nvPr>
            <p:ph type="title"/>
          </p:nvPr>
        </p:nvSpPr>
        <p:spPr/>
        <p:txBody>
          <a:bodyPr/>
          <a:lstStyle/>
          <a:p>
            <a:r>
              <a:rPr lang="en-GB" dirty="0"/>
              <a:t>Web Jobs vs Worker Roles</a:t>
            </a:r>
          </a:p>
        </p:txBody>
      </p:sp>
      <p:grpSp>
        <p:nvGrpSpPr>
          <p:cNvPr id="5" name="Group 4"/>
          <p:cNvGrpSpPr/>
          <p:nvPr/>
        </p:nvGrpSpPr>
        <p:grpSpPr>
          <a:xfrm>
            <a:off x="504012" y="1700808"/>
            <a:ext cx="3176660" cy="780290"/>
            <a:chOff x="2530459" y="1780953"/>
            <a:chExt cx="317666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94099"/>
              <a:ext cx="1808508"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JOBS</a:t>
              </a:r>
              <a:endParaRPr lang="en-GB" sz="3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292610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4786075" cy="780290"/>
            <a:chOff x="2530459" y="1780953"/>
            <a:chExt cx="4786075"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17155"/>
              <a:ext cx="3417923"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BLOB </a:t>
              </a:r>
              <a:r>
                <a:rPr lang="en-GB" sz="4000" dirty="0" smtClean="0">
                  <a:solidFill>
                    <a:srgbClr val="CB623C"/>
                  </a:solidFill>
                  <a:latin typeface="News Cycle" panose="02000503000000000000" pitchFamily="2" charset="2"/>
                </a:rPr>
                <a:t>STORAGE</a:t>
              </a:r>
              <a:endParaRPr lang="en-GB" sz="4000" dirty="0">
                <a:solidFill>
                  <a:srgbClr val="CB623C"/>
                </a:solidFill>
                <a:latin typeface="News Cycle" panose="02000503000000000000" pitchFamily="2" charset="2"/>
              </a:endParaRPr>
            </a:p>
          </p:txBody>
        </p:sp>
      </p:grpSp>
      <p:sp>
        <p:nvSpPr>
          <p:cNvPr id="8" name="TextBox 7"/>
          <p:cNvSpPr txBox="1"/>
          <p:nvPr/>
        </p:nvSpPr>
        <p:spPr>
          <a:xfrm>
            <a:off x="1118026" y="1546049"/>
            <a:ext cx="6907947"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BLOB = </a:t>
            </a:r>
            <a:r>
              <a:rPr lang="en-GB" sz="2000" b="1" dirty="0" smtClean="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inary </a:t>
            </a:r>
            <a:r>
              <a:rPr lang="en-GB" sz="2000" b="1" dirty="0" smtClean="0">
                <a:solidFill>
                  <a:srgbClr val="737373"/>
                </a:solidFill>
                <a:latin typeface="Georgia" panose="02040502050405020303" pitchFamily="18" charset="0"/>
              </a:rPr>
              <a:t>L</a:t>
            </a:r>
            <a:r>
              <a:rPr lang="en-GB" sz="2000" dirty="0" smtClean="0">
                <a:solidFill>
                  <a:srgbClr val="737373"/>
                </a:solidFill>
                <a:latin typeface="Georgia" panose="02040502050405020303" pitchFamily="18" charset="0"/>
              </a:rPr>
              <a:t>arge </a:t>
            </a:r>
            <a:r>
              <a:rPr lang="en-GB" sz="2000" b="1" dirty="0" smtClean="0">
                <a:solidFill>
                  <a:srgbClr val="737373"/>
                </a:solidFill>
                <a:latin typeface="Georgia" panose="02040502050405020303" pitchFamily="18" charset="0"/>
              </a:rPr>
              <a:t>Ob</a:t>
            </a:r>
            <a:r>
              <a:rPr lang="en-GB" sz="2000" dirty="0" smtClean="0">
                <a:solidFill>
                  <a:srgbClr val="737373"/>
                </a:solidFill>
                <a:latin typeface="Georgia" panose="02040502050405020303" pitchFamily="18" charset="0"/>
              </a:rPr>
              <a:t>ject</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File system for the cloud</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Client SDKs (</a:t>
            </a:r>
            <a:r>
              <a:rPr lang="en-GB" sz="2000" dirty="0" err="1" smtClean="0">
                <a:solidFill>
                  <a:srgbClr val="737373"/>
                </a:solidFill>
                <a:latin typeface="Georgia" panose="02040502050405020303" pitchFamily="18" charset="0"/>
              </a:rPr>
              <a:t>.Net</a:t>
            </a:r>
            <a:r>
              <a:rPr lang="en-GB" sz="2000" dirty="0" smtClean="0">
                <a:solidFill>
                  <a:srgbClr val="737373"/>
                </a:solidFill>
                <a:latin typeface="Georgia" panose="02040502050405020303" pitchFamily="18" charset="0"/>
              </a:rPr>
              <a:t>, Java, PHP, Node, Ruby &amp; Python)</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Unlimited containers &amp; files, up to 500TB</a:t>
            </a:r>
          </a:p>
        </p:txBody>
      </p:sp>
      <p:sp>
        <p:nvSpPr>
          <p:cNvPr id="9" name="TextBox 8"/>
          <p:cNvSpPr txBox="1"/>
          <p:nvPr/>
        </p:nvSpPr>
        <p:spPr>
          <a:xfrm>
            <a:off x="179511" y="3826297"/>
            <a:ext cx="8784976" cy="2169825"/>
          </a:xfrm>
          <a:prstGeom prst="rect">
            <a:avLst/>
          </a:prstGeom>
          <a:noFill/>
        </p:spPr>
        <p:txBody>
          <a:bodyPr wrap="square" rtlCol="0">
            <a:spAutoFit/>
          </a:bodyPr>
          <a:lstStyle/>
          <a:p>
            <a:pPr>
              <a:lnSpc>
                <a:spcPct val="250000"/>
              </a:lnSpc>
            </a:pPr>
            <a:r>
              <a:rPr lang="en-GB" dirty="0">
                <a:solidFill>
                  <a:srgbClr val="737373"/>
                </a:solidFill>
                <a:latin typeface="Georgia" panose="02040502050405020303" pitchFamily="18" charset="0"/>
              </a:rPr>
              <a:t>http</a:t>
            </a:r>
            <a:r>
              <a:rPr lang="en-GB" dirty="0" smtClean="0">
                <a:solidFill>
                  <a:srgbClr val="737373"/>
                </a:solidFill>
                <a:latin typeface="Georgia" panose="02040502050405020303" pitchFamily="18" charset="0"/>
              </a:rPr>
              <a:t>://[StorageAccountName].blob.core.windows.net/[Container]/[BlobName]</a:t>
            </a:r>
          </a:p>
          <a:p>
            <a:pPr>
              <a:lnSpc>
                <a:spcPct val="250000"/>
              </a:lnSpc>
            </a:pPr>
            <a:r>
              <a:rPr lang="en-GB" dirty="0" smtClean="0">
                <a:solidFill>
                  <a:srgbClr val="737373"/>
                </a:solidFill>
                <a:latin typeface="Georgia" panose="02040502050405020303" pitchFamily="18" charset="0"/>
              </a:rPr>
              <a:t>http</a:t>
            </a:r>
            <a:r>
              <a:rPr lang="en-GB" dirty="0">
                <a:solidFill>
                  <a:srgbClr val="737373"/>
                </a:solidFill>
                <a:latin typeface="Georgia" panose="02040502050405020303" pitchFamily="18" charset="0"/>
              </a:rPr>
              <a:t>://</a:t>
            </a:r>
            <a:r>
              <a:rPr lang="en-GB" dirty="0" smtClean="0">
                <a:solidFill>
                  <a:srgbClr val="737373"/>
                </a:solidFill>
                <a:latin typeface="Georgia" panose="02040502050405020303" pitchFamily="18" charset="0"/>
              </a:rPr>
              <a:t>ritasker.blob.core.windows.net/cars/ford/mustang/eleanor-1967.png</a:t>
            </a:r>
          </a:p>
          <a:p>
            <a:pPr>
              <a:lnSpc>
                <a:spcPct val="250000"/>
              </a:lnSpc>
            </a:pPr>
            <a:r>
              <a:rPr lang="en-GB" dirty="0" smtClean="0">
                <a:solidFill>
                  <a:srgbClr val="737373"/>
                </a:solidFill>
                <a:latin typeface="Georgia" panose="02040502050405020303" pitchFamily="18" charset="0"/>
              </a:rPr>
              <a:t>http</a:t>
            </a:r>
            <a:r>
              <a:rPr lang="en-GB" dirty="0">
                <a:solidFill>
                  <a:srgbClr val="737373"/>
                </a:solidFill>
                <a:latin typeface="Georgia" panose="02040502050405020303" pitchFamily="18" charset="0"/>
              </a:rPr>
              <a:t>://</a:t>
            </a:r>
            <a:r>
              <a:rPr lang="en-GB" dirty="0" smtClean="0">
                <a:solidFill>
                  <a:srgbClr val="737373"/>
                </a:solidFill>
                <a:latin typeface="Georgia" panose="02040502050405020303" pitchFamily="18" charset="0"/>
              </a:rPr>
              <a:t>ritasker.blob.core.windows.net/cars/chevrolet/camaro/bumblebee-2006.png</a:t>
            </a:r>
            <a:endParaRPr lang="en-GB"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9345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10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1000"/>
                                        <p:tgtEl>
                                          <p:spTgt spid="9">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fade">
                                      <p:cBhvr>
                                        <p:cTn id="35" dur="1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SUMMARY</a:t>
            </a:r>
            <a:endParaRPr lang="en-GB" dirty="0"/>
          </a:p>
        </p:txBody>
      </p:sp>
      <p:sp>
        <p:nvSpPr>
          <p:cNvPr id="5" name="TextBox 4"/>
          <p:cNvSpPr txBox="1"/>
          <p:nvPr/>
        </p:nvSpPr>
        <p:spPr>
          <a:xfrm>
            <a:off x="2419007" y="1988840"/>
            <a:ext cx="4305987" cy="372961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sz="2000" dirty="0">
                <a:solidFill>
                  <a:srgbClr val="737373"/>
                </a:solidFill>
                <a:latin typeface="Georgia" panose="02040502050405020303" pitchFamily="18" charset="0"/>
              </a:rPr>
              <a:t>On- </a:t>
            </a:r>
            <a:r>
              <a:rPr lang="en-GB" sz="2000" dirty="0" smtClean="0">
                <a:solidFill>
                  <a:srgbClr val="737373"/>
                </a:solidFill>
                <a:latin typeface="Georgia" panose="02040502050405020303" pitchFamily="18" charset="0"/>
              </a:rPr>
              <a:t>Premise Vs Cloud Computing</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Azure and the Portals</a:t>
            </a:r>
          </a:p>
          <a:p>
            <a:pPr marL="285750" indent="-285750">
              <a:lnSpc>
                <a:spcPct val="150000"/>
              </a:lnSpc>
              <a:buFont typeface="Arial" panose="020B0604020202020204" pitchFamily="34" charset="0"/>
              <a:buChar char="•"/>
            </a:pPr>
            <a:r>
              <a:rPr lang="en-GB" sz="2000" dirty="0" err="1" smtClean="0">
                <a:solidFill>
                  <a:srgbClr val="737373"/>
                </a:solidFill>
                <a:latin typeface="Georgia" panose="02040502050405020303" pitchFamily="18" charset="0"/>
              </a:rPr>
              <a:t>WebApps</a:t>
            </a: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Azure SQL</a:t>
            </a:r>
          </a:p>
          <a:p>
            <a:pPr marL="285750" indent="-285750">
              <a:lnSpc>
                <a:spcPct val="150000"/>
              </a:lnSpc>
              <a:buFont typeface="Arial" panose="020B0604020202020204" pitchFamily="34" charset="0"/>
              <a:buChar char="•"/>
            </a:pPr>
            <a:r>
              <a:rPr lang="en-GB" sz="2000" dirty="0" err="1" smtClean="0">
                <a:solidFill>
                  <a:srgbClr val="737373"/>
                </a:solidFill>
                <a:latin typeface="Georgia" panose="02040502050405020303" pitchFamily="18" charset="0"/>
              </a:rPr>
              <a:t>DocumentDB</a:t>
            </a: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Azure Storage</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Service Bus</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Cloud Services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4205043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256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000"/>
            <a:ext cx="9143999" cy="757130"/>
          </a:xfrm>
        </p:spPr>
        <p:txBody>
          <a:bodyPr anchor="ctr" anchorCtr="1">
            <a:spAutoFit/>
          </a:bodyPr>
          <a:lstStyle/>
          <a:p>
            <a:r>
              <a:rPr lang="en-GB" dirty="0" smtClean="0"/>
              <a:t>What is Azure</a:t>
            </a:r>
            <a:endParaRPr lang="en-GB" dirty="0"/>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314" b="13314"/>
          <a:stretch>
            <a:fillRect/>
          </a:stretch>
        </p:blipFill>
        <p:spPr>
          <a:xfrm>
            <a:off x="3491880" y="2996952"/>
            <a:ext cx="2160238" cy="1584994"/>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1926" y="1197571"/>
            <a:ext cx="1260000" cy="1260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12" y="4805768"/>
            <a:ext cx="1260000" cy="1260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96440" y="1736952"/>
            <a:ext cx="1260000" cy="126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6440" y="4805768"/>
            <a:ext cx="1260000" cy="12600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7412" y="1646359"/>
            <a:ext cx="1260000" cy="1260000"/>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61926" y="5435768"/>
            <a:ext cx="1260000" cy="1260000"/>
          </a:xfrm>
          <a:prstGeom prst="rect">
            <a:avLst/>
          </a:prstGeom>
        </p:spPr>
      </p:pic>
    </p:spTree>
    <p:extLst>
      <p:ext uri="{BB962C8B-B14F-4D97-AF65-F5344CB8AC3E}">
        <p14:creationId xmlns:p14="http://schemas.microsoft.com/office/powerpoint/2010/main" val="486634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0" y="2204864"/>
            <a:ext cx="8064898" cy="2663825"/>
          </a:xfrm>
        </p:spPr>
        <p:txBody>
          <a:bodyPr/>
          <a:lstStyle/>
          <a:p>
            <a:r>
              <a:rPr lang="en-GB" cap="none" dirty="0" smtClean="0">
                <a:latin typeface="Georgia" panose="02040502050405020303" pitchFamily="18" charset="0"/>
              </a:rPr>
              <a:t>Purchase exactly what you need</a:t>
            </a:r>
          </a:p>
          <a:p>
            <a:r>
              <a:rPr lang="en-GB" cap="none" dirty="0" smtClean="0">
                <a:latin typeface="Georgia" panose="02040502050405020303" pitchFamily="18" charset="0"/>
              </a:rPr>
              <a:t>Setup and maintenance costs</a:t>
            </a:r>
          </a:p>
          <a:p>
            <a:pPr>
              <a:lnSpc>
                <a:spcPct val="150000"/>
              </a:lnSpc>
            </a:pPr>
            <a:r>
              <a:rPr lang="en-GB" cap="none" dirty="0" smtClean="0">
                <a:latin typeface="Georgia" panose="02040502050405020303" pitchFamily="18" charset="0"/>
              </a:rPr>
              <a:t>Have you bought too much or too little hardware</a:t>
            </a:r>
          </a:p>
        </p:txBody>
      </p:sp>
      <p:sp>
        <p:nvSpPr>
          <p:cNvPr id="4" name="Title 3"/>
          <p:cNvSpPr>
            <a:spLocks noGrp="1"/>
          </p:cNvSpPr>
          <p:nvPr>
            <p:ph type="title"/>
          </p:nvPr>
        </p:nvSpPr>
        <p:spPr>
          <a:xfrm>
            <a:off x="0" y="126000"/>
            <a:ext cx="9143999" cy="757130"/>
          </a:xfrm>
        </p:spPr>
        <p:txBody>
          <a:bodyPr anchor="ctr" anchorCtr="1">
            <a:spAutoFit/>
          </a:bodyPr>
          <a:lstStyle/>
          <a:p>
            <a:r>
              <a:rPr lang="en-GB" dirty="0" smtClean="0"/>
              <a:t>On-Premise Computing</a:t>
            </a:r>
            <a:endParaRPr lang="en-GB" dirty="0"/>
          </a:p>
        </p:txBody>
      </p:sp>
    </p:spTree>
    <p:extLst>
      <p:ext uri="{BB962C8B-B14F-4D97-AF65-F5344CB8AC3E}">
        <p14:creationId xmlns:p14="http://schemas.microsoft.com/office/powerpoint/2010/main" val="295819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925" y="1905000"/>
            <a:ext cx="2505075" cy="304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308" y="1143000"/>
            <a:ext cx="3757613" cy="45720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079" y="2667000"/>
            <a:ext cx="1252538" cy="1524000"/>
          </a:xfrm>
          <a:prstGeom prst="rect">
            <a:avLst/>
          </a:prstGeom>
        </p:spPr>
      </p:pic>
    </p:spTree>
    <p:extLst>
      <p:ext uri="{BB962C8B-B14F-4D97-AF65-F5344CB8AC3E}">
        <p14:creationId xmlns:p14="http://schemas.microsoft.com/office/powerpoint/2010/main" val="13909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700"/>
                            </p:stCondLst>
                            <p:childTnLst>
                              <p:par>
                                <p:cTn id="9" presetID="10" presetClass="entr" presetSubtype="0"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3200"/>
                            </p:stCondLst>
                            <p:childTnLst>
                              <p:par>
                                <p:cTn id="13" presetID="10" presetClass="entr" presetSubtype="0" fill="hold" nodeType="after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0" y="1628800"/>
            <a:ext cx="8064898" cy="4248472"/>
          </a:xfrm>
        </p:spPr>
        <p:txBody>
          <a:bodyPr/>
          <a:lstStyle/>
          <a:p>
            <a:pPr>
              <a:lnSpc>
                <a:spcPct val="150000"/>
              </a:lnSpc>
            </a:pPr>
            <a:r>
              <a:rPr lang="en-GB" cap="none" dirty="0" smtClean="0">
                <a:latin typeface="Georgia" panose="02040502050405020303" pitchFamily="18" charset="0"/>
              </a:rPr>
              <a:t>Comes in 3 forms</a:t>
            </a:r>
          </a:p>
          <a:p>
            <a:pPr lvl="1">
              <a:lnSpc>
                <a:spcPct val="150000"/>
              </a:lnSpc>
            </a:pPr>
            <a:r>
              <a:rPr lang="en-GB" dirty="0" smtClean="0"/>
              <a:t>SaaS – Software-as-a-Service</a:t>
            </a:r>
          </a:p>
          <a:p>
            <a:pPr lvl="1">
              <a:lnSpc>
                <a:spcPct val="150000"/>
              </a:lnSpc>
            </a:pPr>
            <a:r>
              <a:rPr lang="en-GB" cap="none" dirty="0" smtClean="0">
                <a:latin typeface="Georgia" panose="02040502050405020303" pitchFamily="18" charset="0"/>
              </a:rPr>
              <a:t>PaaS – Platform-as-a-Service </a:t>
            </a:r>
          </a:p>
          <a:p>
            <a:pPr lvl="1">
              <a:lnSpc>
                <a:spcPct val="150000"/>
              </a:lnSpc>
            </a:pPr>
            <a:r>
              <a:rPr lang="en-GB" dirty="0" smtClean="0"/>
              <a:t>IaaS – Infrastructure-as-a-Service</a:t>
            </a:r>
          </a:p>
          <a:p>
            <a:pPr>
              <a:lnSpc>
                <a:spcPct val="150000"/>
              </a:lnSpc>
            </a:pPr>
            <a:r>
              <a:rPr lang="en-GB" cap="none" dirty="0">
                <a:latin typeface="Georgia" panose="02040502050405020303" pitchFamily="18" charset="0"/>
              </a:rPr>
              <a:t>Its universally available</a:t>
            </a:r>
            <a:endParaRPr lang="en-GB" cap="none" dirty="0" smtClean="0">
              <a:latin typeface="Georgia" panose="02040502050405020303" pitchFamily="18" charset="0"/>
            </a:endParaRPr>
          </a:p>
          <a:p>
            <a:pPr>
              <a:lnSpc>
                <a:spcPct val="150000"/>
              </a:lnSpc>
            </a:pPr>
            <a:r>
              <a:rPr lang="en-GB" cap="none" dirty="0" smtClean="0">
                <a:latin typeface="Georgia" panose="02040502050405020303" pitchFamily="18" charset="0"/>
              </a:rPr>
              <a:t>Reduced cost</a:t>
            </a:r>
          </a:p>
        </p:txBody>
      </p:sp>
      <p:sp>
        <p:nvSpPr>
          <p:cNvPr id="4" name="Title 3"/>
          <p:cNvSpPr>
            <a:spLocks noGrp="1"/>
          </p:cNvSpPr>
          <p:nvPr>
            <p:ph type="title"/>
          </p:nvPr>
        </p:nvSpPr>
        <p:spPr>
          <a:xfrm>
            <a:off x="0" y="126000"/>
            <a:ext cx="9143999" cy="757130"/>
          </a:xfrm>
        </p:spPr>
        <p:txBody>
          <a:bodyPr anchor="ctr" anchorCtr="1">
            <a:spAutoFit/>
          </a:bodyPr>
          <a:lstStyle/>
          <a:p>
            <a:r>
              <a:rPr lang="en-GB" dirty="0" smtClean="0"/>
              <a:t>Cloud Computing</a:t>
            </a:r>
            <a:endParaRPr lang="en-GB" dirty="0"/>
          </a:p>
        </p:txBody>
      </p:sp>
    </p:spTree>
    <p:extLst>
      <p:ext uri="{BB962C8B-B14F-4D97-AF65-F5344CB8AC3E}">
        <p14:creationId xmlns:p14="http://schemas.microsoft.com/office/powerpoint/2010/main" val="306312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441" y="1617857"/>
            <a:ext cx="3006090" cy="3657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955" y="1600200"/>
            <a:ext cx="3006090" cy="3657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1600200"/>
            <a:ext cx="3006090" cy="3657600"/>
          </a:xfrm>
          <a:prstGeom prst="rect">
            <a:avLst/>
          </a:prstGeom>
        </p:spPr>
      </p:pic>
    </p:spTree>
    <p:extLst>
      <p:ext uri="{BB962C8B-B14F-4D97-AF65-F5344CB8AC3E}">
        <p14:creationId xmlns:p14="http://schemas.microsoft.com/office/powerpoint/2010/main" val="172625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7 -0.00255 L -0.33663 -0.00093 " pathEditMode="relative" rAng="0" ptsTypes="AA">
                                      <p:cBhvr>
                                        <p:cTn id="6" dur="2000" fill="hold"/>
                                        <p:tgtEl>
                                          <p:spTgt spid="2"/>
                                        </p:tgtEl>
                                        <p:attrNameLst>
                                          <p:attrName>ppt_x</p:attrName>
                                          <p:attrName>ppt_y</p:attrName>
                                        </p:attrNameLst>
                                      </p:cBhvr>
                                      <p:rCtr x="-16840" y="69"/>
                                    </p:animMotion>
                                  </p:childTnLst>
                                </p:cTn>
                              </p:par>
                              <p:par>
                                <p:cTn id="7" presetID="10"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2000"/>
                                        <p:tgtEl>
                                          <p:spTgt spid="2"/>
                                        </p:tgtEl>
                                      </p:cBhvr>
                                    </p:animEffect>
                                  </p:childTnLst>
                                </p:cTn>
                              </p:par>
                              <p:par>
                                <p:cTn id="10" presetID="42" presetClass="path" presetSubtype="0" accel="50000" decel="50000" fill="hold" nodeType="withEffect">
                                  <p:stCondLst>
                                    <p:cond delay="0"/>
                                  </p:stCondLst>
                                  <p:childTnLst>
                                    <p:animMotion origin="layout" path="M 1.66667E-6 0 L 0.33177 0 " pathEditMode="relative" rAng="0" ptsTypes="AA">
                                      <p:cBhvr>
                                        <p:cTn id="11" dur="2000" fill="hold"/>
                                        <p:tgtEl>
                                          <p:spTgt spid="4"/>
                                        </p:tgtEl>
                                        <p:attrNameLst>
                                          <p:attrName>ppt_x</p:attrName>
                                          <p:attrName>ppt_y</p:attrName>
                                        </p:attrNameLst>
                                      </p:cBhvr>
                                      <p:rCtr x="16580" y="0"/>
                                    </p:animMotion>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68" y="1028365"/>
            <a:ext cx="8707065" cy="4801270"/>
          </a:xfrm>
          <a:prstGeom prst="rect">
            <a:avLst/>
          </a:prstGeom>
        </p:spPr>
      </p:pic>
    </p:spTree>
    <p:extLst>
      <p:ext uri="{BB962C8B-B14F-4D97-AF65-F5344CB8AC3E}">
        <p14:creationId xmlns:p14="http://schemas.microsoft.com/office/powerpoint/2010/main" val="3178500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57130"/>
          </a:xfrm>
        </p:spPr>
        <p:txBody>
          <a:bodyPr>
            <a:spAutoFit/>
          </a:bodyPr>
          <a:lstStyle/>
          <a:p>
            <a:r>
              <a:rPr lang="en-GB" dirty="0" smtClean="0"/>
              <a:t>Azure </a:t>
            </a:r>
            <a:r>
              <a:rPr lang="en-GB" dirty="0" err="1" smtClean="0"/>
              <a:t>WebApps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388841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2707</TotalTime>
  <Words>1931</Words>
  <Application>Microsoft Office PowerPoint</Application>
  <PresentationFormat>On-screen Show (4:3)</PresentationFormat>
  <Paragraphs>299</Paragraphs>
  <Slides>23</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Georgia</vt:lpstr>
      <vt:lpstr>News Cycle</vt:lpstr>
      <vt:lpstr>Wingdings</vt:lpstr>
      <vt:lpstr>Office Theme</vt:lpstr>
      <vt:lpstr>Master</vt:lpstr>
      <vt:lpstr>PowerPoint Presentation</vt:lpstr>
      <vt:lpstr>PowerPoint Presentation</vt:lpstr>
      <vt:lpstr>What is Azure</vt:lpstr>
      <vt:lpstr>On-Premise Computing</vt:lpstr>
      <vt:lpstr>PowerPoint Presentation</vt:lpstr>
      <vt:lpstr>Cloud Computing</vt:lpstr>
      <vt:lpstr>PowerPoint Presentation</vt:lpstr>
      <vt:lpstr>PowerPoint Presentation</vt:lpstr>
      <vt:lpstr>Azure WebApps</vt:lpstr>
      <vt:lpstr>Webapp marketplace</vt:lpstr>
      <vt:lpstr>Azure Web Roles</vt:lpstr>
      <vt:lpstr>Web Apps vs Web Roles</vt:lpstr>
      <vt:lpstr>Azure SQL</vt:lpstr>
      <vt:lpstr>DocumentDB</vt:lpstr>
      <vt:lpstr>Azure Table Storage</vt:lpstr>
      <vt:lpstr>PowerPoint Presentation</vt:lpstr>
      <vt:lpstr>PowerPoint Presentation</vt:lpstr>
      <vt:lpstr>PowerPoint Presentation</vt:lpstr>
      <vt:lpstr>PowerPoint Presentation</vt:lpstr>
      <vt:lpstr>Web Jobs vs Worker Roles</vt:lpstr>
      <vt:lpstr>PowerPoint Presentation</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Tasker</dc:creator>
  <cp:lastModifiedBy>Richard Tasker</cp:lastModifiedBy>
  <cp:revision>124</cp:revision>
  <dcterms:created xsi:type="dcterms:W3CDTF">2015-06-30T18:38:15Z</dcterms:created>
  <dcterms:modified xsi:type="dcterms:W3CDTF">2015-09-01T19:21:11Z</dcterms:modified>
</cp:coreProperties>
</file>