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94" r:id="rId3"/>
    <p:sldId id="295" r:id="rId4"/>
    <p:sldId id="296" r:id="rId5"/>
    <p:sldId id="297" r:id="rId6"/>
    <p:sldId id="298" r:id="rId7"/>
    <p:sldId id="299" r:id="rId8"/>
    <p:sldId id="300" r:id="rId9"/>
    <p:sldId id="301" r:id="rId10"/>
    <p:sldId id="302" r:id="rId11"/>
    <p:sldId id="303" r:id="rId12"/>
    <p:sldId id="304" r:id="rId13"/>
    <p:sldId id="305" r:id="rId14"/>
    <p:sldId id="306" r:id="rId15"/>
    <p:sldId id="307" r:id="rId16"/>
    <p:sldId id="308" r:id="rId17"/>
    <p:sldId id="309" r:id="rId18"/>
    <p:sldId id="310" r:id="rId19"/>
    <p:sldId id="29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2588" autoAdjust="0"/>
  </p:normalViewPr>
  <p:slideViewPr>
    <p:cSldViewPr>
      <p:cViewPr>
        <p:scale>
          <a:sx n="80" d="100"/>
          <a:sy n="80" d="100"/>
        </p:scale>
        <p:origin x="-1445" y="-1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C36901-182E-4658-BDF9-4270F1D09979}" type="datetimeFigureOut">
              <a:rPr lang="en-US" smtClean="0"/>
              <a:t>07-Jun-21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847753-62BC-442E-9F12-7A6E0836985E}" type="slidenum">
              <a:rPr lang="en-US" smtClean="0"/>
              <a:t>‹#›</a:t>
            </a:fld>
            <a:endParaRPr lang="en-US"/>
          </a:p>
        </p:txBody>
      </p:sp>
    </p:spTree>
    <p:extLst>
      <p:ext uri="{BB962C8B-B14F-4D97-AF65-F5344CB8AC3E}">
        <p14:creationId xmlns:p14="http://schemas.microsoft.com/office/powerpoint/2010/main" val="2444841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6B857A0-C1DC-4A21-9335-DA5FC2C1B546}" type="datetimeFigureOut">
              <a:rPr lang="en-US" smtClean="0"/>
              <a:t>07-Jun-21</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AAA55761-2BA6-4260-B229-8A47A46CF8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B857A0-C1DC-4A21-9335-DA5FC2C1B546}" type="datetimeFigureOut">
              <a:rPr lang="en-US" smtClean="0"/>
              <a:t>07-Jun-21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A55761-2BA6-4260-B229-8A47A46CF8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D6B857A0-C1DC-4A21-9335-DA5FC2C1B546}" type="datetimeFigureOut">
              <a:rPr lang="en-US" smtClean="0"/>
              <a:t>07-Jun-21</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AAA55761-2BA6-4260-B229-8A47A46CF8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6B857A0-C1DC-4A21-9335-DA5FC2C1B546}" type="datetimeFigureOut">
              <a:rPr lang="en-US" smtClean="0"/>
              <a:t>07-Jun-21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AAA55761-2BA6-4260-B229-8A47A46CF82B}"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D6B857A0-C1DC-4A21-9335-DA5FC2C1B546}" type="datetimeFigureOut">
              <a:rPr lang="en-US" smtClean="0"/>
              <a:t>07-Jun-21</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AAA55761-2BA6-4260-B229-8A47A46CF82B}"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D6B857A0-C1DC-4A21-9335-DA5FC2C1B546}" type="datetimeFigureOut">
              <a:rPr lang="en-US" smtClean="0"/>
              <a:t>07-Jun-21</a:t>
            </a:fld>
            <a:endParaRPr lang="en-US"/>
          </a:p>
        </p:txBody>
      </p:sp>
      <p:sp>
        <p:nvSpPr>
          <p:cNvPr id="10" name="Slide Number Placeholder 9"/>
          <p:cNvSpPr>
            <a:spLocks noGrp="1"/>
          </p:cNvSpPr>
          <p:nvPr>
            <p:ph type="sldNum" sz="quarter" idx="16"/>
          </p:nvPr>
        </p:nvSpPr>
        <p:spPr/>
        <p:txBody>
          <a:bodyPr rtlCol="0"/>
          <a:lstStyle/>
          <a:p>
            <a:fld id="{AAA55761-2BA6-4260-B229-8A47A46CF82B}"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D6B857A0-C1DC-4A21-9335-DA5FC2C1B546}" type="datetimeFigureOut">
              <a:rPr lang="en-US" smtClean="0"/>
              <a:t>07-Jun-21</a:t>
            </a:fld>
            <a:endParaRPr lang="en-US"/>
          </a:p>
        </p:txBody>
      </p:sp>
      <p:sp>
        <p:nvSpPr>
          <p:cNvPr id="12" name="Slide Number Placeholder 11"/>
          <p:cNvSpPr>
            <a:spLocks noGrp="1"/>
          </p:cNvSpPr>
          <p:nvPr>
            <p:ph type="sldNum" sz="quarter" idx="16"/>
          </p:nvPr>
        </p:nvSpPr>
        <p:spPr/>
        <p:txBody>
          <a:bodyPr rtlCol="0"/>
          <a:lstStyle/>
          <a:p>
            <a:fld id="{AAA55761-2BA6-4260-B229-8A47A46CF82B}"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6B857A0-C1DC-4A21-9335-DA5FC2C1B546}" type="datetimeFigureOut">
              <a:rPr lang="en-US" smtClean="0"/>
              <a:t>07-Jun-21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AAA55761-2BA6-4260-B229-8A47A46CF8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B857A0-C1DC-4A21-9335-DA5FC2C1B546}" type="datetimeFigureOut">
              <a:rPr lang="en-US" smtClean="0"/>
              <a:t>07-Jun-21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AAA55761-2BA6-4260-B229-8A47A46CF8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6B857A0-C1DC-4A21-9335-DA5FC2C1B546}" type="datetimeFigureOut">
              <a:rPr lang="en-US" smtClean="0"/>
              <a:t>07-Jun-21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AAA55761-2BA6-4260-B229-8A47A46CF82B}"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D6B857A0-C1DC-4A21-9335-DA5FC2C1B546}" type="datetimeFigureOut">
              <a:rPr lang="en-US" smtClean="0"/>
              <a:t>07-Jun-21</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AAA55761-2BA6-4260-B229-8A47A46CF82B}"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6B857A0-C1DC-4A21-9335-DA5FC2C1B546}" type="datetimeFigureOut">
              <a:rPr lang="en-US" smtClean="0"/>
              <a:t>07-Jun-21</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AAA55761-2BA6-4260-B229-8A47A46CF8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3733800"/>
            <a:ext cx="6858000" cy="2209800"/>
          </a:xfrm>
        </p:spPr>
        <p:txBody>
          <a:bodyPr>
            <a:noAutofit/>
          </a:bodyPr>
          <a:lstStyle/>
          <a:p>
            <a:r>
              <a:rPr lang="en-US" sz="6000" dirty="0"/>
              <a:t>User-Defined </a:t>
            </a:r>
            <a:r>
              <a:rPr lang="en-US" sz="6000" dirty="0" smtClean="0"/>
              <a:t>Primitive (UDP)</a:t>
            </a:r>
            <a:endParaRPr lang="en-US" sz="6000" dirty="0">
              <a:solidFill>
                <a:srgbClr val="FF0000"/>
              </a:solidFill>
            </a:endParaRPr>
          </a:p>
        </p:txBody>
      </p:sp>
    </p:spTree>
    <p:extLst>
      <p:ext uri="{BB962C8B-B14F-4D97-AF65-F5344CB8AC3E}">
        <p14:creationId xmlns:p14="http://schemas.microsoft.com/office/powerpoint/2010/main" val="2894171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Sequential UDP</a:t>
            </a:r>
            <a:endParaRPr lang="en-US" dirty="0"/>
          </a:p>
        </p:txBody>
      </p:sp>
      <p:sp>
        <p:nvSpPr>
          <p:cNvPr id="3" name="Content Placeholder 2"/>
          <p:cNvSpPr>
            <a:spLocks noGrp="1"/>
          </p:cNvSpPr>
          <p:nvPr>
            <p:ph sz="quarter" idx="1"/>
          </p:nvPr>
        </p:nvSpPr>
        <p:spPr>
          <a:xfrm>
            <a:off x="0" y="1524000"/>
            <a:ext cx="9144000" cy="5257800"/>
          </a:xfrm>
        </p:spPr>
        <p:txBody>
          <a:bodyPr>
            <a:normAutofit/>
          </a:bodyPr>
          <a:lstStyle/>
          <a:p>
            <a:pPr algn="just">
              <a:lnSpc>
                <a:spcPct val="120000"/>
              </a:lnSpc>
            </a:pPr>
            <a:r>
              <a:rPr lang="en-US" sz="2800" dirty="0" smtClean="0"/>
              <a:t>In </a:t>
            </a:r>
            <a:r>
              <a:rPr lang="en-US" sz="2800" dirty="0"/>
              <a:t>a sequential UDP</a:t>
            </a:r>
            <a:r>
              <a:rPr lang="en-US" sz="2800" dirty="0" smtClean="0"/>
              <a:t>, the </a:t>
            </a:r>
            <a:r>
              <a:rPr lang="en-US" sz="2800" dirty="0"/>
              <a:t>internal state is described using a 1-bitregister. </a:t>
            </a:r>
            <a:endParaRPr lang="en-US" sz="2800" dirty="0" smtClean="0"/>
          </a:p>
          <a:p>
            <a:pPr algn="just">
              <a:lnSpc>
                <a:spcPct val="120000"/>
              </a:lnSpc>
            </a:pPr>
            <a:r>
              <a:rPr lang="en-US" sz="2800" dirty="0" smtClean="0"/>
              <a:t>The value </a:t>
            </a:r>
            <a:r>
              <a:rPr lang="en-US" sz="2800" dirty="0"/>
              <a:t>of this register is the output of the sequential </a:t>
            </a:r>
            <a:r>
              <a:rPr lang="en-US" sz="2800" dirty="0" smtClean="0"/>
              <a:t>UDP.</a:t>
            </a:r>
          </a:p>
          <a:p>
            <a:pPr algn="just">
              <a:lnSpc>
                <a:spcPct val="120000"/>
              </a:lnSpc>
            </a:pPr>
            <a:r>
              <a:rPr lang="en-US" sz="2800" dirty="0" smtClean="0"/>
              <a:t>There </a:t>
            </a:r>
            <a:r>
              <a:rPr lang="en-US" sz="2800" dirty="0"/>
              <a:t>are two different kinds of sequential UDP, </a:t>
            </a:r>
            <a:r>
              <a:rPr lang="en-US" sz="2800" dirty="0" smtClean="0"/>
              <a:t>that models</a:t>
            </a:r>
          </a:p>
          <a:p>
            <a:pPr marL="1200150" indent="-457200" algn="just">
              <a:lnSpc>
                <a:spcPct val="120000"/>
              </a:lnSpc>
              <a:buAutoNum type="arabicPeriod"/>
            </a:pPr>
            <a:r>
              <a:rPr lang="en-US" sz="2800" dirty="0" smtClean="0"/>
              <a:t>level sensitive </a:t>
            </a:r>
            <a:r>
              <a:rPr lang="en-US" sz="2800" dirty="0"/>
              <a:t>behavior </a:t>
            </a:r>
            <a:endParaRPr lang="en-US" sz="2800" dirty="0" smtClean="0"/>
          </a:p>
          <a:p>
            <a:pPr marL="1200150" indent="-457200" algn="just">
              <a:lnSpc>
                <a:spcPct val="120000"/>
              </a:lnSpc>
              <a:buAutoNum type="arabicPeriod"/>
              <a:tabLst>
                <a:tab pos="1428750" algn="l"/>
              </a:tabLst>
            </a:pPr>
            <a:r>
              <a:rPr lang="en-US" sz="2800" dirty="0" smtClean="0"/>
              <a:t>edge-sensitive </a:t>
            </a:r>
            <a:r>
              <a:rPr lang="en-US" sz="2800" dirty="0"/>
              <a:t>behavior</a:t>
            </a:r>
            <a:r>
              <a:rPr lang="en-US" sz="2800" dirty="0" smtClean="0"/>
              <a:t>.</a:t>
            </a:r>
          </a:p>
          <a:p>
            <a:pPr algn="just">
              <a:lnSpc>
                <a:spcPct val="120000"/>
              </a:lnSpc>
            </a:pPr>
            <a:r>
              <a:rPr lang="en-US" sz="2800" dirty="0" smtClean="0"/>
              <a:t> </a:t>
            </a:r>
            <a:r>
              <a:rPr lang="en-US" sz="2800" dirty="0"/>
              <a:t>A sequential UDP </a:t>
            </a:r>
            <a:r>
              <a:rPr lang="en-US" sz="2800" dirty="0" smtClean="0"/>
              <a:t>uses the </a:t>
            </a:r>
            <a:r>
              <a:rPr lang="en-US" sz="2800" dirty="0"/>
              <a:t>current value of the register and the input values to determine the next value of the register (and consequently the output). </a:t>
            </a:r>
          </a:p>
        </p:txBody>
      </p:sp>
    </p:spTree>
    <p:extLst>
      <p:ext uri="{BB962C8B-B14F-4D97-AF65-F5344CB8AC3E}">
        <p14:creationId xmlns:p14="http://schemas.microsoft.com/office/powerpoint/2010/main" val="19351292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766048" cy="990600"/>
          </a:xfrm>
        </p:spPr>
        <p:txBody>
          <a:bodyPr>
            <a:normAutofit fontScale="90000"/>
          </a:bodyPr>
          <a:lstStyle/>
          <a:p>
            <a:r>
              <a:rPr lang="en-US" dirty="0"/>
              <a:t>Initializing the State Register </a:t>
            </a:r>
          </a:p>
        </p:txBody>
      </p:sp>
      <p:sp>
        <p:nvSpPr>
          <p:cNvPr id="3" name="Content Placeholder 2"/>
          <p:cNvSpPr>
            <a:spLocks noGrp="1"/>
          </p:cNvSpPr>
          <p:nvPr>
            <p:ph sz="quarter" idx="1"/>
          </p:nvPr>
        </p:nvSpPr>
        <p:spPr>
          <a:xfrm>
            <a:off x="76200" y="1600200"/>
            <a:ext cx="8689848" cy="5257800"/>
          </a:xfrm>
        </p:spPr>
        <p:txBody>
          <a:bodyPr>
            <a:normAutofit/>
          </a:bodyPr>
          <a:lstStyle/>
          <a:p>
            <a:pPr>
              <a:lnSpc>
                <a:spcPct val="150000"/>
              </a:lnSpc>
            </a:pPr>
            <a:r>
              <a:rPr lang="en-US" sz="2800" dirty="0" smtClean="0"/>
              <a:t>The </a:t>
            </a:r>
            <a:r>
              <a:rPr lang="en-US" sz="2800" dirty="0"/>
              <a:t>state of a sequential UDP can be initialized by using an initial statement that has one procedural assignment statement. </a:t>
            </a:r>
            <a:endParaRPr lang="en-US" sz="2800" dirty="0" smtClean="0"/>
          </a:p>
          <a:p>
            <a:pPr>
              <a:lnSpc>
                <a:spcPct val="150000"/>
              </a:lnSpc>
            </a:pPr>
            <a:r>
              <a:rPr lang="en-US" sz="2800" dirty="0" smtClean="0"/>
              <a:t>This is </a:t>
            </a:r>
            <a:r>
              <a:rPr lang="en-US" sz="2800" dirty="0"/>
              <a:t>of the form</a:t>
            </a:r>
            <a:r>
              <a:rPr lang="en-US" sz="2800" dirty="0" smtClean="0"/>
              <a:t>:</a:t>
            </a:r>
          </a:p>
          <a:p>
            <a:pPr marL="0" indent="0">
              <a:lnSpc>
                <a:spcPct val="150000"/>
              </a:lnSpc>
              <a:buNone/>
            </a:pPr>
            <a:r>
              <a:rPr lang="en-US" sz="2800" dirty="0" smtClean="0"/>
              <a:t> </a:t>
            </a:r>
          </a:p>
          <a:p>
            <a:pPr>
              <a:lnSpc>
                <a:spcPct val="150000"/>
              </a:lnSpc>
            </a:pPr>
            <a:r>
              <a:rPr lang="en-US" sz="2800" dirty="0" smtClean="0"/>
              <a:t>This </a:t>
            </a:r>
            <a:r>
              <a:rPr lang="en-US" sz="2800" dirty="0"/>
              <a:t>initial statement appears within the UDP definition.</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962400"/>
            <a:ext cx="54483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16552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normAutofit fontScale="90000"/>
          </a:bodyPr>
          <a:lstStyle/>
          <a:p>
            <a:pPr algn="ctr"/>
            <a:r>
              <a:rPr lang="en-US" dirty="0"/>
              <a:t>Level-sensitive Sequential UDP</a:t>
            </a:r>
          </a:p>
        </p:txBody>
      </p:sp>
      <p:sp>
        <p:nvSpPr>
          <p:cNvPr id="3" name="Content Placeholder 2"/>
          <p:cNvSpPr>
            <a:spLocks noGrp="1"/>
          </p:cNvSpPr>
          <p:nvPr>
            <p:ph sz="quarter" idx="1"/>
          </p:nvPr>
        </p:nvSpPr>
        <p:spPr>
          <a:xfrm>
            <a:off x="0" y="1447800"/>
            <a:ext cx="9144000" cy="5486400"/>
          </a:xfrm>
        </p:spPr>
        <p:txBody>
          <a:bodyPr>
            <a:normAutofit/>
          </a:bodyPr>
          <a:lstStyle/>
          <a:p>
            <a:r>
              <a:rPr lang="en-US" sz="2600" dirty="0" smtClean="0"/>
              <a:t>Example </a:t>
            </a:r>
            <a:r>
              <a:rPr lang="en-US" sz="2600" dirty="0"/>
              <a:t>of a level-sensitive </a:t>
            </a:r>
            <a:r>
              <a:rPr lang="en-US" sz="2600" dirty="0" smtClean="0"/>
              <a:t>sequential UDP </a:t>
            </a:r>
            <a:r>
              <a:rPr lang="en-US" sz="2600" dirty="0"/>
              <a:t>that models a D-type </a:t>
            </a:r>
            <a:r>
              <a:rPr lang="en-US" sz="2600" dirty="0" smtClean="0"/>
              <a:t>latch.</a:t>
            </a:r>
          </a:p>
          <a:p>
            <a:r>
              <a:rPr lang="en-US" sz="2600" dirty="0" smtClean="0"/>
              <a:t>As </a:t>
            </a:r>
            <a:r>
              <a:rPr lang="en-US" sz="2600" dirty="0"/>
              <a:t>long as the clock is 0, data passes from the input to the output, else the value remains latched.</a:t>
            </a: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316" t="3385" r="3344" b="6995"/>
          <a:stretch/>
        </p:blipFill>
        <p:spPr bwMode="auto">
          <a:xfrm>
            <a:off x="3657600" y="2687486"/>
            <a:ext cx="5486400" cy="4160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0" y="3657600"/>
            <a:ext cx="3657600" cy="1446550"/>
          </a:xfrm>
          <a:prstGeom prst="rect">
            <a:avLst/>
          </a:prstGeom>
          <a:noFill/>
        </p:spPr>
        <p:txBody>
          <a:bodyPr wrap="square" rtlCol="0">
            <a:spAutoFit/>
          </a:bodyPr>
          <a:lstStyle/>
          <a:p>
            <a:pPr marL="457200" indent="-457200">
              <a:buFont typeface="Arial" pitchFamily="34" charset="0"/>
              <a:buChar char="•"/>
            </a:pPr>
            <a:r>
              <a:rPr lang="en-US" sz="2200" b="1" i="1" dirty="0">
                <a:solidFill>
                  <a:srgbClr val="C00000"/>
                </a:solidFill>
              </a:rPr>
              <a:t>The </a:t>
            </a:r>
            <a:r>
              <a:rPr lang="en-US" sz="2200" b="1" i="1" dirty="0" smtClean="0">
                <a:solidFill>
                  <a:srgbClr val="C00000"/>
                </a:solidFill>
              </a:rPr>
              <a:t>– character implies a </a:t>
            </a:r>
            <a:r>
              <a:rPr lang="en-US" sz="2200" b="1" i="1" dirty="0">
                <a:solidFill>
                  <a:srgbClr val="C00000"/>
                </a:solidFill>
              </a:rPr>
              <a:t>\"no change\". </a:t>
            </a:r>
            <a:endParaRPr lang="en-US" sz="2200" b="1" i="1" dirty="0" smtClean="0">
              <a:solidFill>
                <a:srgbClr val="C00000"/>
              </a:solidFill>
            </a:endParaRPr>
          </a:p>
          <a:p>
            <a:pPr marL="457200" indent="-457200">
              <a:buFont typeface="Arial" pitchFamily="34" charset="0"/>
              <a:buChar char="•"/>
            </a:pPr>
            <a:r>
              <a:rPr lang="en-US" sz="2200" b="1" i="1" dirty="0" smtClean="0">
                <a:solidFill>
                  <a:srgbClr val="C00000"/>
                </a:solidFill>
              </a:rPr>
              <a:t>Note </a:t>
            </a:r>
            <a:r>
              <a:rPr lang="en-US" sz="2200" b="1" i="1" dirty="0">
                <a:solidFill>
                  <a:srgbClr val="C00000"/>
                </a:solidFill>
              </a:rPr>
              <a:t>that the state of the UDP is stored in register Q.</a:t>
            </a:r>
          </a:p>
        </p:txBody>
      </p:sp>
    </p:spTree>
    <p:extLst>
      <p:ext uri="{BB962C8B-B14F-4D97-AF65-F5344CB8AC3E}">
        <p14:creationId xmlns:p14="http://schemas.microsoft.com/office/powerpoint/2010/main" val="2966829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normAutofit fontScale="90000"/>
          </a:bodyPr>
          <a:lstStyle/>
          <a:p>
            <a:pPr algn="ctr"/>
            <a:r>
              <a:rPr lang="en-US" dirty="0"/>
              <a:t>Edge-triggered Sequential </a:t>
            </a:r>
            <a:r>
              <a:rPr lang="en-US" dirty="0" smtClean="0"/>
              <a:t>UDP</a:t>
            </a:r>
            <a:endParaRPr lang="en-US" dirty="0"/>
          </a:p>
        </p:txBody>
      </p:sp>
      <p:sp>
        <p:nvSpPr>
          <p:cNvPr id="3" name="Content Placeholder 2"/>
          <p:cNvSpPr>
            <a:spLocks noGrp="1"/>
          </p:cNvSpPr>
          <p:nvPr>
            <p:ph sz="quarter" idx="1"/>
          </p:nvPr>
        </p:nvSpPr>
        <p:spPr>
          <a:xfrm>
            <a:off x="0" y="1524000"/>
            <a:ext cx="9144000" cy="5334000"/>
          </a:xfrm>
        </p:spPr>
        <p:txBody>
          <a:bodyPr>
            <a:normAutofit/>
          </a:bodyPr>
          <a:lstStyle/>
          <a:p>
            <a:pPr algn="just">
              <a:lnSpc>
                <a:spcPct val="150000"/>
              </a:lnSpc>
            </a:pPr>
            <a:r>
              <a:rPr lang="en-US" sz="2600" dirty="0" smtClean="0"/>
              <a:t>Here </a:t>
            </a:r>
            <a:r>
              <a:rPr lang="en-US" sz="2600" dirty="0"/>
              <a:t>is an example of a D-type </a:t>
            </a:r>
            <a:r>
              <a:rPr lang="en-US" sz="2600" dirty="0" smtClean="0"/>
              <a:t>edge-triggered flip-flop </a:t>
            </a:r>
            <a:r>
              <a:rPr lang="en-US" sz="2600" dirty="0"/>
              <a:t>modeled as a edge-triggered sequential UDP. An initial statement is used to initialize the state of the flip-flop. </a:t>
            </a:r>
            <a:endParaRPr lang="en-US" sz="2600" dirty="0" smtClean="0"/>
          </a:p>
          <a:p>
            <a:pPr algn="just">
              <a:lnSpc>
                <a:spcPct val="150000"/>
              </a:lnSpc>
            </a:pPr>
            <a:r>
              <a:rPr lang="en-US" sz="2600" dirty="0"/>
              <a:t>The table entry (01) indicates a transition from 0 to 1, the entry </a:t>
            </a:r>
            <a:r>
              <a:rPr lang="en-US" sz="2600" dirty="0" smtClean="0"/>
              <a:t>(0x</a:t>
            </a:r>
            <a:r>
              <a:rPr lang="en-US" sz="2600" dirty="0"/>
              <a:t>) indicates a transition from 0 to x, the entry (?0) indicates a transition from any value (0, 1, or x) to 0, and the entry (??) indicates any transition. For any unspecified transition, the output defaults to an x.</a:t>
            </a:r>
          </a:p>
        </p:txBody>
      </p:sp>
    </p:spTree>
    <p:extLst>
      <p:ext uri="{BB962C8B-B14F-4D97-AF65-F5344CB8AC3E}">
        <p14:creationId xmlns:p14="http://schemas.microsoft.com/office/powerpoint/2010/main" val="6639102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322653" cy="672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0453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067800" cy="1066800"/>
          </a:xfrm>
        </p:spPr>
        <p:txBody>
          <a:bodyPr>
            <a:normAutofit fontScale="90000"/>
          </a:bodyPr>
          <a:lstStyle/>
          <a:p>
            <a:pPr algn="ctr"/>
            <a:r>
              <a:rPr lang="en-US" dirty="0" smtClean="0"/>
              <a:t> Design of a 4-bit register using the </a:t>
            </a:r>
            <a:r>
              <a:rPr lang="en-US" dirty="0" err="1"/>
              <a:t>D_Edge_FF</a:t>
            </a:r>
            <a:r>
              <a:rPr lang="en-US" dirty="0"/>
              <a:t> </a:t>
            </a:r>
            <a:r>
              <a:rPr lang="en-US" dirty="0" smtClean="0"/>
              <a:t>UDP</a:t>
            </a:r>
            <a:endParaRPr lang="en-US" dirty="0"/>
          </a:p>
        </p:txBody>
      </p:sp>
      <p:sp>
        <p:nvSpPr>
          <p:cNvPr id="3" name="Content Placeholder 2"/>
          <p:cNvSpPr>
            <a:spLocks noGrp="1"/>
          </p:cNvSpPr>
          <p:nvPr>
            <p:ph sz="quarter" idx="1"/>
          </p:nvPr>
        </p:nvSpPr>
        <p:spPr/>
        <p:txBody>
          <a:bodyPr/>
          <a:lstStyle/>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8478838" cy="50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28815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Mixing Edge-triggered and Level-sensitive </a:t>
            </a:r>
            <a:r>
              <a:rPr lang="en-US" dirty="0" smtClean="0"/>
              <a:t>Behavior</a:t>
            </a:r>
            <a:endParaRPr lang="en-US" dirty="0"/>
          </a:p>
        </p:txBody>
      </p:sp>
      <p:sp>
        <p:nvSpPr>
          <p:cNvPr id="3" name="Content Placeholder 2"/>
          <p:cNvSpPr>
            <a:spLocks noGrp="1"/>
          </p:cNvSpPr>
          <p:nvPr>
            <p:ph sz="quarter" idx="1"/>
          </p:nvPr>
        </p:nvSpPr>
        <p:spPr>
          <a:xfrm>
            <a:off x="76200" y="1600200"/>
            <a:ext cx="9067800" cy="5257800"/>
          </a:xfrm>
        </p:spPr>
        <p:txBody>
          <a:bodyPr>
            <a:normAutofit/>
          </a:bodyPr>
          <a:lstStyle/>
          <a:p>
            <a:pPr algn="just">
              <a:lnSpc>
                <a:spcPct val="150000"/>
              </a:lnSpc>
            </a:pPr>
            <a:r>
              <a:rPr lang="en-US" sz="2600" dirty="0"/>
              <a:t>It is </a:t>
            </a:r>
            <a:r>
              <a:rPr lang="en-US" sz="2600" dirty="0" smtClean="0"/>
              <a:t>possible to </a:t>
            </a:r>
            <a:r>
              <a:rPr lang="en-US" sz="2600" dirty="0"/>
              <a:t>mix level-sensitive entries and edge-triggered entries in one table. </a:t>
            </a:r>
            <a:endParaRPr lang="en-US" sz="2600" dirty="0" smtClean="0"/>
          </a:p>
          <a:p>
            <a:pPr algn="just">
              <a:lnSpc>
                <a:spcPct val="150000"/>
              </a:lnSpc>
            </a:pPr>
            <a:r>
              <a:rPr lang="en-US" sz="2600" dirty="0" smtClean="0"/>
              <a:t>In </a:t>
            </a:r>
            <a:r>
              <a:rPr lang="en-US" sz="2600" dirty="0"/>
              <a:t>such a case, the edge transitions are processed before the </a:t>
            </a:r>
            <a:r>
              <a:rPr lang="en-US" sz="2600" dirty="0" smtClean="0"/>
              <a:t>level sensitive ones are </a:t>
            </a:r>
            <a:r>
              <a:rPr lang="en-US" sz="2600" dirty="0"/>
              <a:t>processed, that is, the level-sensitive entries override the edge-triggered entries. </a:t>
            </a:r>
            <a:endParaRPr lang="en-US" sz="2600" dirty="0" smtClean="0"/>
          </a:p>
          <a:p>
            <a:pPr algn="just">
              <a:lnSpc>
                <a:spcPct val="150000"/>
              </a:lnSpc>
            </a:pPr>
            <a:r>
              <a:rPr lang="en-US" sz="2600" b="1" dirty="0" smtClean="0">
                <a:solidFill>
                  <a:srgbClr val="C00000"/>
                </a:solidFill>
              </a:rPr>
              <a:t>Here is </a:t>
            </a:r>
            <a:r>
              <a:rPr lang="en-US" sz="2600" b="1" dirty="0">
                <a:solidFill>
                  <a:srgbClr val="C00000"/>
                </a:solidFill>
              </a:rPr>
              <a:t>an example of a D-type flip-flop with an asynchronous clear</a:t>
            </a:r>
          </a:p>
        </p:txBody>
      </p:sp>
    </p:spTree>
    <p:extLst>
      <p:ext uri="{BB962C8B-B14F-4D97-AF65-F5344CB8AC3E}">
        <p14:creationId xmlns:p14="http://schemas.microsoft.com/office/powerpoint/2010/main" val="42348497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1288"/>
            <a:ext cx="7450137" cy="657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02743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524000"/>
          </a:xfrm>
          <a:solidFill>
            <a:schemeClr val="bg1"/>
          </a:solidFill>
        </p:spPr>
        <p:txBody>
          <a:bodyPr>
            <a:noAutofit/>
          </a:bodyPr>
          <a:lstStyle/>
          <a:p>
            <a:pPr algn="just"/>
            <a:r>
              <a:rPr lang="en-US" sz="2800" dirty="0" smtClean="0"/>
              <a:t>Q. Design a  UDP description </a:t>
            </a:r>
            <a:r>
              <a:rPr lang="en-US" sz="2800" dirty="0"/>
              <a:t>of a 3-bit majority circuit. The output is 1 if the input vector has two </a:t>
            </a:r>
            <a:r>
              <a:rPr lang="en-US" sz="2800" dirty="0" smtClean="0"/>
              <a:t>or  more1's</a:t>
            </a:r>
            <a:r>
              <a:rPr lang="en-US" sz="2800" dirty="0"/>
              <a:t>.</a:t>
            </a:r>
          </a:p>
        </p:txBody>
      </p:sp>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535" b="3872"/>
          <a:stretch/>
        </p:blipFill>
        <p:spPr bwMode="auto">
          <a:xfrm>
            <a:off x="1427162" y="1619250"/>
            <a:ext cx="6288087" cy="523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26088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429000"/>
            <a:ext cx="8153400" cy="990600"/>
          </a:xfrm>
        </p:spPr>
        <p:txBody>
          <a:bodyPr>
            <a:noAutofit/>
          </a:bodyPr>
          <a:lstStyle/>
          <a:p>
            <a:pPr algn="ctr"/>
            <a:r>
              <a:rPr lang="en-US" sz="8800" dirty="0" smtClean="0"/>
              <a:t>THANK YOU</a:t>
            </a:r>
            <a:endParaRPr lang="en-US" sz="8800" dirty="0"/>
          </a:p>
        </p:txBody>
      </p:sp>
    </p:spTree>
    <p:extLst>
      <p:ext uri="{BB962C8B-B14F-4D97-AF65-F5344CB8AC3E}">
        <p14:creationId xmlns:p14="http://schemas.microsoft.com/office/powerpoint/2010/main" val="34372426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a:xfrm>
            <a:off x="0" y="1524000"/>
            <a:ext cx="9144000" cy="5334000"/>
          </a:xfrm>
        </p:spPr>
        <p:txBody>
          <a:bodyPr>
            <a:normAutofit/>
          </a:bodyPr>
          <a:lstStyle/>
          <a:p>
            <a:pPr algn="just">
              <a:lnSpc>
                <a:spcPct val="150000"/>
              </a:lnSpc>
            </a:pPr>
            <a:r>
              <a:rPr lang="en-US" sz="2800" dirty="0" smtClean="0"/>
              <a:t>Till now we have used </a:t>
            </a:r>
            <a:r>
              <a:rPr lang="en-US" sz="2800" dirty="0"/>
              <a:t>the built-in primitive gates provided by Verilog HDL. </a:t>
            </a:r>
            <a:endParaRPr lang="en-US" sz="2800" dirty="0" smtClean="0"/>
          </a:p>
          <a:p>
            <a:pPr algn="just">
              <a:lnSpc>
                <a:spcPct val="150000"/>
              </a:lnSpc>
            </a:pPr>
            <a:r>
              <a:rPr lang="en-US" sz="2800" dirty="0" smtClean="0"/>
              <a:t>But Verilog </a:t>
            </a:r>
            <a:r>
              <a:rPr lang="en-US" sz="2800" dirty="0"/>
              <a:t>HDL </a:t>
            </a:r>
            <a:r>
              <a:rPr lang="en-US" sz="2800" dirty="0" smtClean="0"/>
              <a:t>has the capability </a:t>
            </a:r>
            <a:r>
              <a:rPr lang="en-US" sz="2800" dirty="0"/>
              <a:t>of specifying user-defined primitives (UDP). </a:t>
            </a:r>
            <a:endParaRPr lang="en-US" sz="2800" dirty="0" smtClean="0"/>
          </a:p>
          <a:p>
            <a:pPr algn="just">
              <a:lnSpc>
                <a:spcPct val="150000"/>
              </a:lnSpc>
            </a:pPr>
            <a:r>
              <a:rPr lang="en-US" sz="2800" dirty="0" smtClean="0"/>
              <a:t>A </a:t>
            </a:r>
            <a:r>
              <a:rPr lang="en-US" sz="2800" dirty="0"/>
              <a:t>UDP is instantiated exactly the same way as a primitive gate, that is, the syntax for an UDP instantiation is identical to that of a gate instantiation.</a:t>
            </a:r>
          </a:p>
        </p:txBody>
      </p:sp>
    </p:spTree>
    <p:extLst>
      <p:ext uri="{BB962C8B-B14F-4D97-AF65-F5344CB8AC3E}">
        <p14:creationId xmlns:p14="http://schemas.microsoft.com/office/powerpoint/2010/main" val="39104180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UDP</a:t>
            </a:r>
          </a:p>
        </p:txBody>
      </p:sp>
      <p:sp>
        <p:nvSpPr>
          <p:cNvPr id="3" name="Content Placeholder 2"/>
          <p:cNvSpPr>
            <a:spLocks noGrp="1"/>
          </p:cNvSpPr>
          <p:nvPr>
            <p:ph sz="quarter" idx="1"/>
          </p:nvPr>
        </p:nvSpPr>
        <p:spPr>
          <a:xfrm>
            <a:off x="0" y="1524000"/>
            <a:ext cx="9067800" cy="5257800"/>
          </a:xfrm>
        </p:spPr>
        <p:txBody>
          <a:bodyPr>
            <a:normAutofit/>
          </a:bodyPr>
          <a:lstStyle/>
          <a:p>
            <a:pPr algn="just"/>
            <a:r>
              <a:rPr lang="en-US" sz="2800" dirty="0"/>
              <a:t>A UDP is defined using a UDP </a:t>
            </a:r>
            <a:r>
              <a:rPr lang="en-US" sz="2800" dirty="0" smtClean="0"/>
              <a:t>declaration which </a:t>
            </a:r>
            <a:r>
              <a:rPr lang="en-US" sz="2800" dirty="0"/>
              <a:t>has the following syntax. </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0085"/>
          <a:stretch/>
        </p:blipFill>
        <p:spPr bwMode="auto">
          <a:xfrm>
            <a:off x="322262" y="2621963"/>
            <a:ext cx="8821738" cy="2292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7211"/>
          <a:stretch/>
        </p:blipFill>
        <p:spPr bwMode="auto">
          <a:xfrm>
            <a:off x="457199" y="4829658"/>
            <a:ext cx="7627937" cy="1799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00039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1447800"/>
            <a:ext cx="9144000" cy="5486400"/>
          </a:xfrm>
          <a:solidFill>
            <a:schemeClr val="bg1"/>
          </a:solidFill>
        </p:spPr>
        <p:txBody>
          <a:bodyPr>
            <a:normAutofit/>
          </a:bodyPr>
          <a:lstStyle/>
          <a:p>
            <a:pPr algn="just">
              <a:buFont typeface="Wingdings" pitchFamily="2" charset="2"/>
              <a:buChar char="v"/>
            </a:pPr>
            <a:r>
              <a:rPr lang="en-US" sz="2600" dirty="0"/>
              <a:t>A UDP definition does not depend on a module definition and thus appears outside of a module definition. </a:t>
            </a:r>
            <a:endParaRPr lang="en-US" sz="2600" dirty="0" smtClean="0"/>
          </a:p>
          <a:p>
            <a:pPr algn="just">
              <a:buFont typeface="Wingdings" pitchFamily="2" charset="2"/>
              <a:buChar char="v"/>
            </a:pPr>
            <a:r>
              <a:rPr lang="en-US" sz="2600" dirty="0" smtClean="0"/>
              <a:t>A </a:t>
            </a:r>
            <a:r>
              <a:rPr lang="en-US" sz="2600" dirty="0"/>
              <a:t>UDP definition can also be in a separate text file. </a:t>
            </a:r>
            <a:endParaRPr lang="en-US" sz="2600" dirty="0" smtClean="0"/>
          </a:p>
          <a:p>
            <a:pPr algn="just">
              <a:buFont typeface="Wingdings" pitchFamily="2" charset="2"/>
              <a:buChar char="v"/>
            </a:pPr>
            <a:r>
              <a:rPr lang="en-US" sz="2600" dirty="0" smtClean="0"/>
              <a:t>A </a:t>
            </a:r>
            <a:r>
              <a:rPr lang="en-US" sz="2600" dirty="0"/>
              <a:t>UDP can have only one output and may have one or </a:t>
            </a:r>
            <a:r>
              <a:rPr lang="en-US" sz="2600" dirty="0" smtClean="0"/>
              <a:t>more inputs</a:t>
            </a:r>
            <a:r>
              <a:rPr lang="en-US" sz="2600" dirty="0"/>
              <a:t>. </a:t>
            </a:r>
            <a:endParaRPr lang="en-US" sz="2600" dirty="0" smtClean="0"/>
          </a:p>
          <a:p>
            <a:pPr algn="just">
              <a:buFont typeface="Wingdings" pitchFamily="2" charset="2"/>
              <a:buChar char="v"/>
            </a:pPr>
            <a:r>
              <a:rPr lang="en-US" sz="2600" b="1" dirty="0" smtClean="0">
                <a:solidFill>
                  <a:srgbClr val="FF0000"/>
                </a:solidFill>
              </a:rPr>
              <a:t>The </a:t>
            </a:r>
            <a:r>
              <a:rPr lang="en-US" sz="2600" b="1" dirty="0">
                <a:solidFill>
                  <a:srgbClr val="FF0000"/>
                </a:solidFill>
              </a:rPr>
              <a:t>first port must be the output port</a:t>
            </a:r>
            <a:r>
              <a:rPr lang="en-US" sz="2600" b="1" dirty="0" smtClean="0">
                <a:solidFill>
                  <a:srgbClr val="FF0000"/>
                </a:solidFill>
              </a:rPr>
              <a:t>. </a:t>
            </a:r>
          </a:p>
          <a:p>
            <a:pPr algn="just">
              <a:buFont typeface="Wingdings" pitchFamily="2" charset="2"/>
              <a:buChar char="v"/>
            </a:pPr>
            <a:r>
              <a:rPr lang="en-US" sz="2600" b="1" dirty="0" smtClean="0">
                <a:solidFill>
                  <a:srgbClr val="FF0000"/>
                </a:solidFill>
              </a:rPr>
              <a:t> </a:t>
            </a:r>
            <a:r>
              <a:rPr lang="en-US" sz="2600" dirty="0"/>
              <a:t>In addition, the output can have the value 0, 1 or x </a:t>
            </a:r>
            <a:r>
              <a:rPr lang="en-US" sz="2600" b="1" dirty="0">
                <a:solidFill>
                  <a:srgbClr val="FF0000"/>
                </a:solidFill>
              </a:rPr>
              <a:t>(z is not allowed)</a:t>
            </a:r>
            <a:r>
              <a:rPr lang="en-US" sz="2600" dirty="0"/>
              <a:t>.If a value z appears on the input, it is treated as an </a:t>
            </a:r>
            <a:r>
              <a:rPr lang="en-US" sz="2600" dirty="0" smtClean="0"/>
              <a:t>x.</a:t>
            </a:r>
          </a:p>
          <a:p>
            <a:pPr algn="just">
              <a:buFont typeface="Wingdings" pitchFamily="2" charset="2"/>
              <a:buChar char="v"/>
            </a:pPr>
            <a:r>
              <a:rPr lang="en-US" sz="2600" dirty="0" smtClean="0"/>
              <a:t>The </a:t>
            </a:r>
            <a:r>
              <a:rPr lang="en-US" sz="2600" dirty="0"/>
              <a:t>behavior of a </a:t>
            </a:r>
            <a:r>
              <a:rPr lang="en-US" sz="2600" dirty="0" smtClean="0"/>
              <a:t>UDP is described in </a:t>
            </a:r>
            <a:r>
              <a:rPr lang="en-US" sz="2600" dirty="0"/>
              <a:t>the form of a table. </a:t>
            </a:r>
            <a:endParaRPr lang="en-US" sz="2600" dirty="0" smtClean="0"/>
          </a:p>
          <a:p>
            <a:pPr algn="just">
              <a:buFont typeface="Wingdings" pitchFamily="2" charset="2"/>
              <a:buChar char="v"/>
            </a:pPr>
            <a:r>
              <a:rPr lang="en-US" sz="2800" dirty="0"/>
              <a:t>The following two </a:t>
            </a:r>
            <a:r>
              <a:rPr lang="en-US" sz="2800" dirty="0" smtClean="0"/>
              <a:t>kinds of </a:t>
            </a:r>
            <a:r>
              <a:rPr lang="en-US" sz="2800" dirty="0"/>
              <a:t>behavior can be described in an UDP. </a:t>
            </a:r>
            <a:endParaRPr lang="en-US" sz="2800" dirty="0" smtClean="0"/>
          </a:p>
          <a:p>
            <a:pPr marL="833438" indent="-514350" algn="just">
              <a:buFont typeface="+mj-lt"/>
              <a:buAutoNum type="arabicParenR"/>
              <a:tabLst>
                <a:tab pos="1428750" algn="l"/>
              </a:tabLst>
            </a:pPr>
            <a:r>
              <a:rPr lang="en-US" sz="2800" dirty="0" smtClean="0"/>
              <a:t>Combinational</a:t>
            </a:r>
            <a:endParaRPr lang="en-US" sz="2800" dirty="0" smtClean="0"/>
          </a:p>
          <a:p>
            <a:pPr marL="833438" indent="-514350" algn="just">
              <a:buFont typeface="+mj-lt"/>
              <a:buAutoNum type="arabicParenR"/>
              <a:tabLst>
                <a:tab pos="1428750" algn="l"/>
              </a:tabLst>
            </a:pPr>
            <a:r>
              <a:rPr lang="en-US" sz="2800" dirty="0" smtClean="0"/>
              <a:t>Sequential </a:t>
            </a:r>
            <a:r>
              <a:rPr lang="en-US" sz="2800" dirty="0"/>
              <a:t>(edge-triggered and level-sensitive)</a:t>
            </a:r>
            <a:endParaRPr lang="en-US" sz="2600" dirty="0"/>
          </a:p>
        </p:txBody>
      </p:sp>
    </p:spTree>
    <p:extLst>
      <p:ext uri="{BB962C8B-B14F-4D97-AF65-F5344CB8AC3E}">
        <p14:creationId xmlns:p14="http://schemas.microsoft.com/office/powerpoint/2010/main" val="33590943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Combinational </a:t>
            </a:r>
            <a:r>
              <a:rPr lang="en-US" dirty="0" smtClean="0"/>
              <a:t>UDP</a:t>
            </a:r>
            <a:endParaRPr lang="en-US" dirty="0"/>
          </a:p>
        </p:txBody>
      </p:sp>
      <p:sp>
        <p:nvSpPr>
          <p:cNvPr id="3" name="Content Placeholder 2"/>
          <p:cNvSpPr>
            <a:spLocks noGrp="1"/>
          </p:cNvSpPr>
          <p:nvPr>
            <p:ph sz="quarter" idx="1"/>
          </p:nvPr>
        </p:nvSpPr>
        <p:spPr>
          <a:xfrm>
            <a:off x="28575" y="1905000"/>
            <a:ext cx="9144000" cy="4343400"/>
          </a:xfrm>
        </p:spPr>
        <p:txBody>
          <a:bodyPr>
            <a:normAutofit/>
          </a:bodyPr>
          <a:lstStyle/>
          <a:p>
            <a:pPr algn="just">
              <a:lnSpc>
                <a:spcPct val="200000"/>
              </a:lnSpc>
            </a:pPr>
            <a:r>
              <a:rPr lang="en-US" sz="2600" dirty="0"/>
              <a:t>In a </a:t>
            </a:r>
            <a:r>
              <a:rPr lang="en-US" sz="2600" dirty="0" smtClean="0"/>
              <a:t>combinational UDP, the </a:t>
            </a:r>
            <a:r>
              <a:rPr lang="en-US" sz="2600" dirty="0"/>
              <a:t>table </a:t>
            </a:r>
            <a:r>
              <a:rPr lang="en-US" sz="2600" dirty="0" smtClean="0"/>
              <a:t>specifies the </a:t>
            </a:r>
            <a:r>
              <a:rPr lang="en-US" sz="2600" dirty="0"/>
              <a:t>various input </a:t>
            </a:r>
            <a:r>
              <a:rPr lang="en-US" sz="2600" dirty="0" smtClean="0"/>
              <a:t>combinations and </a:t>
            </a:r>
            <a:r>
              <a:rPr lang="en-US" sz="2600" dirty="0"/>
              <a:t>their corresponding output values</a:t>
            </a:r>
            <a:r>
              <a:rPr lang="en-US" sz="2600" dirty="0" smtClean="0"/>
              <a:t>.</a:t>
            </a:r>
          </a:p>
          <a:p>
            <a:pPr algn="just">
              <a:lnSpc>
                <a:spcPct val="200000"/>
              </a:lnSpc>
            </a:pPr>
            <a:r>
              <a:rPr lang="en-US" sz="2600" dirty="0" smtClean="0"/>
              <a:t> </a:t>
            </a:r>
            <a:r>
              <a:rPr lang="en-US" sz="2600" dirty="0"/>
              <a:t>Any combination that is not specified is an x for the output. </a:t>
            </a:r>
            <a:endParaRPr lang="en-US" sz="2600" dirty="0" smtClean="0"/>
          </a:p>
        </p:txBody>
      </p:sp>
    </p:spTree>
    <p:extLst>
      <p:ext uri="{BB962C8B-B14F-4D97-AF65-F5344CB8AC3E}">
        <p14:creationId xmlns:p14="http://schemas.microsoft.com/office/powerpoint/2010/main" val="486836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2400" y="1828800"/>
            <a:ext cx="8862780" cy="4760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66453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1371600"/>
            <a:ext cx="9144000" cy="5562600"/>
          </a:xfrm>
        </p:spPr>
        <p:txBody>
          <a:bodyPr>
            <a:normAutofit lnSpcReduction="10000"/>
          </a:bodyPr>
          <a:lstStyle/>
          <a:p>
            <a:pPr algn="just">
              <a:lnSpc>
                <a:spcPct val="150000"/>
              </a:lnSpc>
            </a:pPr>
            <a:r>
              <a:rPr lang="en-US" sz="2600" dirty="0"/>
              <a:t>The ? character </a:t>
            </a:r>
            <a:r>
              <a:rPr lang="en-US" sz="2600" dirty="0" smtClean="0"/>
              <a:t>represents a don't-care value</a:t>
            </a:r>
            <a:r>
              <a:rPr lang="en-US" sz="2600" dirty="0"/>
              <a:t>, that is, it could either be a 0, 1 </a:t>
            </a:r>
            <a:r>
              <a:rPr lang="en-US" sz="2600" dirty="0" smtClean="0"/>
              <a:t>or x.</a:t>
            </a:r>
          </a:p>
          <a:p>
            <a:pPr algn="just">
              <a:lnSpc>
                <a:spcPct val="150000"/>
              </a:lnSpc>
            </a:pPr>
            <a:r>
              <a:rPr lang="en-US" sz="2600" dirty="0" smtClean="0"/>
              <a:t>The </a:t>
            </a:r>
            <a:r>
              <a:rPr lang="en-US" sz="2600" dirty="0"/>
              <a:t>order of the input ports must match the order of entries in the table, that is, the first column in the table corresponds to the first input in the module port list (which is </a:t>
            </a:r>
            <a:r>
              <a:rPr lang="en-US" sz="2600" dirty="0" err="1"/>
              <a:t>Hab</a:t>
            </a:r>
            <a:r>
              <a:rPr lang="en-US" sz="2600" dirty="0" smtClean="0"/>
              <a:t>), second column </a:t>
            </a:r>
            <a:r>
              <a:rPr lang="en-US" sz="2600" dirty="0"/>
              <a:t>is Bay and the third column is Sel. </a:t>
            </a:r>
            <a:endParaRPr lang="en-US" sz="2600" dirty="0" smtClean="0"/>
          </a:p>
          <a:p>
            <a:pPr algn="just">
              <a:lnSpc>
                <a:spcPct val="150000"/>
              </a:lnSpc>
            </a:pPr>
            <a:r>
              <a:rPr lang="en-US" sz="2600" dirty="0" smtClean="0"/>
              <a:t>In </a:t>
            </a:r>
            <a:r>
              <a:rPr lang="en-US" sz="2600" dirty="0"/>
              <a:t>the table for the multiplexer, there is no table entry for one input combination </a:t>
            </a:r>
            <a:r>
              <a:rPr lang="en-US" sz="2600" dirty="0" smtClean="0"/>
              <a:t>01x </a:t>
            </a:r>
            <a:r>
              <a:rPr lang="en-US" sz="2600" dirty="0"/>
              <a:t>(there are others as well);in this case, the output defaults to an x (as also for other unspecified entries)</a:t>
            </a:r>
          </a:p>
        </p:txBody>
      </p:sp>
    </p:spTree>
    <p:extLst>
      <p:ext uri="{BB962C8B-B14F-4D97-AF65-F5344CB8AC3E}">
        <p14:creationId xmlns:p14="http://schemas.microsoft.com/office/powerpoint/2010/main" val="7625904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normAutofit fontScale="90000"/>
          </a:bodyPr>
          <a:lstStyle/>
          <a:p>
            <a:pPr algn="ctr"/>
            <a:r>
              <a:rPr lang="en-US" dirty="0" smtClean="0"/>
              <a:t>4-to-1 multiplexer using  </a:t>
            </a:r>
            <a:br>
              <a:rPr lang="en-US" dirty="0" smtClean="0"/>
            </a:br>
            <a:r>
              <a:rPr lang="en-US" dirty="0" smtClean="0"/>
              <a:t>2-to-1 multiplexer primitives</a:t>
            </a:r>
            <a:endParaRPr lang="en-US" dirty="0"/>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143000" y="1676400"/>
            <a:ext cx="6820852" cy="422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124200" y="3810000"/>
            <a:ext cx="533400" cy="369332"/>
          </a:xfrm>
          <a:prstGeom prst="rect">
            <a:avLst/>
          </a:prstGeom>
          <a:noFill/>
        </p:spPr>
        <p:txBody>
          <a:bodyPr wrap="square" rtlCol="0">
            <a:spAutoFit/>
          </a:bodyPr>
          <a:lstStyle/>
          <a:p>
            <a:r>
              <a:rPr lang="en-US" dirty="0" smtClean="0"/>
              <a:t>TL</a:t>
            </a:r>
            <a:endParaRPr lang="en-US" dirty="0"/>
          </a:p>
        </p:txBody>
      </p:sp>
      <p:sp>
        <p:nvSpPr>
          <p:cNvPr id="6" name="TextBox 5"/>
          <p:cNvSpPr txBox="1"/>
          <p:nvPr/>
        </p:nvSpPr>
        <p:spPr>
          <a:xfrm>
            <a:off x="5791200" y="3777734"/>
            <a:ext cx="533400" cy="369332"/>
          </a:xfrm>
          <a:prstGeom prst="rect">
            <a:avLst/>
          </a:prstGeom>
          <a:noFill/>
        </p:spPr>
        <p:txBody>
          <a:bodyPr wrap="square" rtlCol="0">
            <a:spAutoFit/>
          </a:bodyPr>
          <a:lstStyle/>
          <a:p>
            <a:r>
              <a:rPr lang="en-US" dirty="0" smtClean="0"/>
              <a:t>TP</a:t>
            </a:r>
            <a:endParaRPr lang="en-US" dirty="0"/>
          </a:p>
        </p:txBody>
      </p:sp>
    </p:spTree>
    <p:extLst>
      <p:ext uri="{BB962C8B-B14F-4D97-AF65-F5344CB8AC3E}">
        <p14:creationId xmlns:p14="http://schemas.microsoft.com/office/powerpoint/2010/main" val="1563574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066800" y="1524000"/>
            <a:ext cx="7052090" cy="524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34464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Black"/>
        <a:ea typeface=""/>
        <a:cs typeface=""/>
      </a:majorFont>
      <a:minorFont>
        <a:latin typeface="Arial Narrow"/>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1262</TotalTime>
  <Words>739</Words>
  <Application>Microsoft Office PowerPoint</Application>
  <PresentationFormat>On-screen Show (4:3)</PresentationFormat>
  <Paragraphs>52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Median</vt:lpstr>
      <vt:lpstr>User-Defined Primitive (UDP)</vt:lpstr>
      <vt:lpstr>INTRODUCTION</vt:lpstr>
      <vt:lpstr>Defining a UDP</vt:lpstr>
      <vt:lpstr>PowerPoint Presentation</vt:lpstr>
      <vt:lpstr>1. Combinational UDP</vt:lpstr>
      <vt:lpstr>PowerPoint Presentation</vt:lpstr>
      <vt:lpstr>PowerPoint Presentation</vt:lpstr>
      <vt:lpstr>4-to-1 multiplexer using   2-to-1 multiplexer primitives</vt:lpstr>
      <vt:lpstr>PowerPoint Presentation</vt:lpstr>
      <vt:lpstr>2. Sequential UDP</vt:lpstr>
      <vt:lpstr>Initializing the State Register </vt:lpstr>
      <vt:lpstr>Level-sensitive Sequential UDP</vt:lpstr>
      <vt:lpstr>Edge-triggered Sequential UDP</vt:lpstr>
      <vt:lpstr>PowerPoint Presentation</vt:lpstr>
      <vt:lpstr> Design of a 4-bit register using the D_Edge_FF UDP</vt:lpstr>
      <vt:lpstr>Mixing Edge-triggered and Level-sensitive Behavior</vt:lpstr>
      <vt:lpstr>PowerPoint Presentation</vt:lpstr>
      <vt:lpstr>Q. Design a  UDP description of a 3-bit majority circuit. The output is 1 if the input vector has two or  more1's.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Verilog HDL</dc:title>
  <dc:creator>AKASHDEEP GOSWAMI</dc:creator>
  <cp:lastModifiedBy>AKASHDEEP GOSWAMI</cp:lastModifiedBy>
  <cp:revision>116</cp:revision>
  <dcterms:created xsi:type="dcterms:W3CDTF">2021-05-08T04:13:04Z</dcterms:created>
  <dcterms:modified xsi:type="dcterms:W3CDTF">2021-06-07T04:53:36Z</dcterms:modified>
</cp:coreProperties>
</file>