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3" r:id="rId20"/>
    <p:sldId id="277" r:id="rId21"/>
    <p:sldId id="278" r:id="rId22"/>
    <p:sldId id="276" r:id="rId23"/>
    <p:sldId id="279" r:id="rId25"/>
    <p:sldId id="280" r:id="rId26"/>
    <p:sldId id="281" r:id="rId27"/>
    <p:sldId id="282"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 5: Special semiconductor devices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b="1">
                <a:latin typeface="Times New Roman" panose="02020603050405020304" charset="0"/>
                <a:cs typeface="Times New Roman" panose="02020603050405020304" charset="0"/>
              </a:rPr>
              <a:t>LASER:Light amplification by stimulated emmission of radiation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825625"/>
            <a:ext cx="10377170" cy="4366260"/>
          </a:xfrm>
        </p:spPr>
        <p:txBody>
          <a:bodyPr>
            <a:normAutofit lnSpcReduction="20000"/>
          </a:bodyPr>
          <a:p>
            <a:pPr>
              <a:lnSpc>
                <a:spcPct val="100000"/>
              </a:lnSpc>
            </a:pPr>
            <a:r>
              <a:rPr lang="en-US">
                <a:latin typeface="Times New Roman" panose="02020603050405020304" charset="0"/>
                <a:cs typeface="Times New Roman" panose="02020603050405020304" charset="0"/>
              </a:rPr>
              <a:t>A laser is a device that emits a beam of coherent light through an optical amplification process</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Lasers are distinguished from other light sources by their coherence.</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DBGSC USED</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PROPERTY</a:t>
            </a:r>
            <a:endParaRPr lang="en-US">
              <a:latin typeface="Times New Roman" panose="02020603050405020304" charset="0"/>
              <a:cs typeface="Times New Roman" panose="02020603050405020304" charset="0"/>
            </a:endParaRPr>
          </a:p>
          <a:p>
            <a:pPr marL="0" indent="0">
              <a:lnSpc>
                <a:spcPct val="100000"/>
              </a:lnSpc>
              <a:buNone/>
            </a:pPr>
            <a:r>
              <a:rPr lang="en-US">
                <a:latin typeface="Times New Roman" panose="02020603050405020304" charset="0"/>
                <a:cs typeface="Times New Roman" panose="02020603050405020304" charset="0"/>
              </a:rPr>
              <a:t>    Directionality</a:t>
            </a:r>
            <a:endParaRPr lang="en-US">
              <a:latin typeface="Times New Roman" panose="02020603050405020304" charset="0"/>
              <a:cs typeface="Times New Roman" panose="02020603050405020304" charset="0"/>
            </a:endParaRPr>
          </a:p>
          <a:p>
            <a:pPr marL="0" indent="0">
              <a:lnSpc>
                <a:spcPct val="100000"/>
              </a:lnSpc>
              <a:buNone/>
            </a:pPr>
            <a:r>
              <a:rPr lang="en-US">
                <a:latin typeface="Times New Roman" panose="02020603050405020304" charset="0"/>
                <a:cs typeface="Times New Roman" panose="02020603050405020304" charset="0"/>
              </a:rPr>
              <a:t>    Spontaneus emission</a:t>
            </a:r>
            <a:endParaRPr lang="en-US">
              <a:latin typeface="Times New Roman" panose="02020603050405020304" charset="0"/>
              <a:cs typeface="Times New Roman" panose="02020603050405020304" charset="0"/>
            </a:endParaRPr>
          </a:p>
          <a:p>
            <a:pPr marL="0" indent="0">
              <a:lnSpc>
                <a:spcPct val="100000"/>
              </a:lnSpc>
              <a:buNone/>
            </a:pPr>
            <a:r>
              <a:rPr lang="en-US">
                <a:latin typeface="Times New Roman" panose="02020603050405020304" charset="0"/>
                <a:cs typeface="Times New Roman" panose="02020603050405020304" charset="0"/>
              </a:rPr>
              <a:t>    stimulated emission</a:t>
            </a:r>
            <a:endParaRPr lang="en-US">
              <a:latin typeface="Times New Roman" panose="02020603050405020304" charset="0"/>
              <a:cs typeface="Times New Roman" panose="02020603050405020304" charset="0"/>
            </a:endParaRPr>
          </a:p>
          <a:p>
            <a:pPr>
              <a:lnSpc>
                <a:spcPct val="100000"/>
              </a:lnSpc>
              <a:buFont typeface="Arial" panose="020B0604020202020204" pitchFamily="34" charset="0"/>
              <a:buChar char="•"/>
            </a:pPr>
            <a:r>
              <a:rPr lang="en-US">
                <a:latin typeface="Times New Roman" panose="02020603050405020304" charset="0"/>
                <a:cs typeface="Times New Roman" panose="02020603050405020304" charset="0"/>
              </a:rPr>
              <a:t>Used in optocouplers and microwave application</a:t>
            </a:r>
            <a:endParaRPr 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b="1">
                <a:latin typeface="Times New Roman" panose="02020603050405020304" charset="0"/>
                <a:cs typeface="Times New Roman" panose="02020603050405020304" charset="0"/>
              </a:rPr>
              <a:t>Photo detector or Photo diode</a:t>
            </a:r>
            <a:endParaRPr lang="en-US" sz="5400" b="1">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825625"/>
            <a:ext cx="10253980" cy="4848225"/>
          </a:xfrm>
        </p:spPr>
        <p:txBody>
          <a:bodyPr>
            <a:normAutofit lnSpcReduction="20000"/>
          </a:bodyPr>
          <a:p>
            <a:pPr>
              <a:lnSpc>
                <a:spcPct val="100000"/>
              </a:lnSpc>
            </a:pPr>
            <a:r>
              <a:rPr lang="en-US">
                <a:latin typeface="Times New Roman" panose="02020603050405020304" charset="0"/>
                <a:cs typeface="Times New Roman" panose="02020603050405020304" charset="0"/>
              </a:rPr>
              <a:t>A special type of PN junction device that generates current when exposed to light is known as Photodiode. It is also known as photodetector or photosensor. It operates in reverse biased mode and converts light energy into electrical energy.</a:t>
            </a:r>
            <a:endParaRPr lang="en-US">
              <a:latin typeface="Times New Roman" panose="02020603050405020304" charset="0"/>
              <a:cs typeface="Times New Roman" panose="02020603050405020304" charset="0"/>
            </a:endParaRPr>
          </a:p>
          <a:p>
            <a:pPr marL="0" indent="0">
              <a:lnSpc>
                <a:spcPct val="100000"/>
              </a:lnSpc>
              <a:buNone/>
            </a:pPr>
            <a:r>
              <a:rPr lang="en-US" b="1">
                <a:latin typeface="Times New Roman" panose="02020603050405020304" charset="0"/>
                <a:cs typeface="Times New Roman" panose="02020603050405020304" charset="0"/>
              </a:rPr>
              <a:t>Principle of Photodiode</a:t>
            </a:r>
            <a:endParaRPr lang="en-US" b="1">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It works on the principle of Photoelectric effect.</a:t>
            </a:r>
            <a:endParaRPr lang="en-US">
              <a:latin typeface="Times New Roman" panose="02020603050405020304" charset="0"/>
              <a:cs typeface="Times New Roman" panose="02020603050405020304" charset="0"/>
            </a:endParaRPr>
          </a:p>
          <a:p>
            <a:pPr>
              <a:lnSpc>
                <a:spcPct val="100000"/>
              </a:lnSpc>
            </a:pP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The operating principle of the photodiode is such that when the junction of this two-terminal semiconductor device is illuminated then the electric current starts flowing through it. Only minority current flows through the device when the certain reverse potential is applied to it.</a:t>
            </a:r>
            <a:endParaRPr lang="en-US">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8809355" y="3155950"/>
            <a:ext cx="2857500" cy="13525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Working of Photodiode</a:t>
            </a:r>
            <a:endParaRPr lang="en-US" b="1">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pPr>
              <a:lnSpc>
                <a:spcPct val="100000"/>
              </a:lnSpc>
            </a:pPr>
            <a:r>
              <a:rPr lang="en-US">
                <a:latin typeface="Times New Roman" panose="02020603050405020304" charset="0"/>
                <a:cs typeface="Times New Roman" panose="02020603050405020304" charset="0"/>
              </a:rPr>
              <a:t>In the photodiode, a very small reverse current flows through the device that is termed as </a:t>
            </a:r>
            <a:r>
              <a:rPr lang="en-US" b="1">
                <a:latin typeface="Times New Roman" panose="02020603050405020304" charset="0"/>
                <a:cs typeface="Times New Roman" panose="02020603050405020304" charset="0"/>
              </a:rPr>
              <a:t>dark current.</a:t>
            </a:r>
            <a:r>
              <a:rPr lang="en-US">
                <a:latin typeface="Times New Roman" panose="02020603050405020304" charset="0"/>
                <a:cs typeface="Times New Roman" panose="02020603050405020304" charset="0"/>
              </a:rPr>
              <a:t> It is called so because this current is totally the result of the flow of minority carriers and is thus flows when the device is not exposed to radiation</a:t>
            </a:r>
            <a:endParaRPr lang="en-US">
              <a:latin typeface="Times New Roman" panose="02020603050405020304" charset="0"/>
              <a:cs typeface="Times New Roman" panose="02020603050405020304" charset="0"/>
            </a:endParaRPr>
          </a:p>
        </p:txBody>
      </p:sp>
      <p:pic>
        <p:nvPicPr>
          <p:cNvPr id="5" name="Content Placeholder 4"/>
          <p:cNvPicPr>
            <a:picLocks noChangeAspect="1"/>
          </p:cNvPicPr>
          <p:nvPr>
            <p:ph sz="half" idx="1"/>
          </p:nvPr>
        </p:nvPicPr>
        <p:blipFill>
          <a:blip r:embed="rId1"/>
          <a:stretch>
            <a:fillRect/>
          </a:stretch>
        </p:blipFill>
        <p:spPr>
          <a:xfrm>
            <a:off x="246380" y="2085340"/>
            <a:ext cx="5773420" cy="34747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CHARACTERISTICS OF PHOTODIODE</a:t>
            </a:r>
            <a:endParaRPr lang="en-US" b="1"/>
          </a:p>
        </p:txBody>
      </p:sp>
      <p:pic>
        <p:nvPicPr>
          <p:cNvPr id="5" name="Content Placeholder 4"/>
          <p:cNvPicPr>
            <a:picLocks noChangeAspect="1"/>
          </p:cNvPicPr>
          <p:nvPr>
            <p:ph sz="half" idx="1"/>
          </p:nvPr>
        </p:nvPicPr>
        <p:blipFill>
          <a:blip r:embed="rId1"/>
          <a:stretch>
            <a:fillRect/>
          </a:stretch>
        </p:blipFill>
        <p:spPr>
          <a:xfrm>
            <a:off x="838200" y="2159000"/>
            <a:ext cx="5181600" cy="3683635"/>
          </a:xfrm>
          <a:prstGeom prst="rect">
            <a:avLst/>
          </a:prstGeom>
        </p:spPr>
      </p:pic>
      <p:pic>
        <p:nvPicPr>
          <p:cNvPr id="6" name="Content Placeholder 5"/>
          <p:cNvPicPr>
            <a:picLocks noChangeAspect="1"/>
          </p:cNvPicPr>
          <p:nvPr>
            <p:ph sz="half" idx="2"/>
          </p:nvPr>
        </p:nvPicPr>
        <p:blipFill>
          <a:blip r:embed="rId2"/>
          <a:stretch>
            <a:fillRect/>
          </a:stretch>
        </p:blipFill>
        <p:spPr>
          <a:xfrm>
            <a:off x="6619240" y="2029460"/>
            <a:ext cx="4286250" cy="39433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98500" y="523240"/>
            <a:ext cx="10516235" cy="4707890"/>
          </a:xfrm>
        </p:spPr>
        <p:txBody>
          <a:bodyPr>
            <a:normAutofit lnSpcReduction="10000"/>
          </a:bodyPr>
          <a:p>
            <a:pPr marL="0" indent="0">
              <a:lnSpc>
                <a:spcPct val="100000"/>
              </a:lnSpc>
              <a:buNone/>
            </a:pPr>
            <a:r>
              <a:rPr lang="en-US" b="1">
                <a:latin typeface="Times New Roman" panose="02020603050405020304" charset="0"/>
                <a:cs typeface="Times New Roman" panose="02020603050405020304" charset="0"/>
              </a:rPr>
              <a:t>Advantages of Photodiode</a:t>
            </a:r>
            <a:endParaRPr lang="en-US" b="1">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It shows a quick response when exposed to light.</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Photodiode offers high operational speed.</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It provides a linear response.</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It is a low-cost device.</a:t>
            </a:r>
            <a:endParaRPr lang="en-US">
              <a:latin typeface="Times New Roman" panose="02020603050405020304" charset="0"/>
              <a:cs typeface="Times New Roman" panose="02020603050405020304" charset="0"/>
            </a:endParaRPr>
          </a:p>
          <a:p>
            <a:pPr marL="0" indent="0">
              <a:lnSpc>
                <a:spcPct val="100000"/>
              </a:lnSpc>
              <a:buNone/>
            </a:pPr>
            <a:r>
              <a:rPr lang="en-US" b="1">
                <a:latin typeface="Times New Roman" panose="02020603050405020304" charset="0"/>
                <a:cs typeface="Times New Roman" panose="02020603050405020304" charset="0"/>
              </a:rPr>
              <a:t>Disadvantages of Photodiode</a:t>
            </a:r>
            <a:endParaRPr lang="en-US" b="1">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It is a temperature-dependent device. And shows poor temperature stability.</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When low illumination is provided, then amplification is necessary.</a:t>
            </a:r>
            <a:endParaRPr lang="en-US">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67385" y="817245"/>
            <a:ext cx="10515600" cy="4521835"/>
          </a:xfrm>
        </p:spPr>
        <p:txBody>
          <a:bodyPr>
            <a:normAutofit/>
          </a:bodyPr>
          <a:p>
            <a:pPr marL="0" indent="0">
              <a:lnSpc>
                <a:spcPct val="100000"/>
              </a:lnSpc>
              <a:buNone/>
            </a:pPr>
            <a:r>
              <a:rPr lang="en-US" b="1">
                <a:latin typeface="Times New Roman" panose="02020603050405020304" charset="0"/>
                <a:cs typeface="Times New Roman" panose="02020603050405020304" charset="0"/>
              </a:rPr>
              <a:t>Applications of Photodiode</a:t>
            </a:r>
            <a:endParaRPr lang="en-US" b="1">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Photodiodes majorly find its use in counters and switching circuits.</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Photodiodes are extensively used in an optical communication system.</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Logic circuits and encoders also make use of photodiode.</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It is widely used in burglar alarm systems. In such alarm systems, until exposure to radiation is not interrupted, the current flows. As the light energy fails to fall on the device, it sounds the alarm.</a:t>
            </a:r>
            <a:endParaRPr lang="en-US">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b="1">
                <a:latin typeface="Times New Roman" panose="02020603050405020304" charset="0"/>
                <a:cs typeface="Times New Roman" panose="02020603050405020304" charset="0"/>
              </a:rPr>
              <a:t>Solar Cell</a:t>
            </a:r>
            <a:endParaRPr lang="en-US" sz="5400" b="1">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825625"/>
            <a:ext cx="10515600" cy="4290060"/>
          </a:xfrm>
        </p:spPr>
        <p:txBody>
          <a:bodyPr>
            <a:normAutofit fontScale="90000" lnSpcReduction="20000"/>
          </a:bodyPr>
          <a:p>
            <a:pPr>
              <a:lnSpc>
                <a:spcPct val="200000"/>
              </a:lnSpc>
            </a:pPr>
            <a:r>
              <a:rPr lang="en-US">
                <a:latin typeface="Times New Roman" panose="02020603050405020304" charset="0"/>
                <a:cs typeface="Times New Roman" panose="02020603050405020304" charset="0"/>
              </a:rPr>
              <a:t>A solar cell (also known as a photovoltaic cell or PV cell) is defined as an electrical device that converts light energy into electrical energy through the </a:t>
            </a:r>
            <a:r>
              <a:rPr lang="en-US" b="1">
                <a:latin typeface="Times New Roman" panose="02020603050405020304" charset="0"/>
                <a:cs typeface="Times New Roman" panose="02020603050405020304" charset="0"/>
              </a:rPr>
              <a:t>photovoltaic effect</a:t>
            </a:r>
            <a:r>
              <a:rPr lang="en-US">
                <a:latin typeface="Times New Roman" panose="02020603050405020304" charset="0"/>
                <a:cs typeface="Times New Roman" panose="02020603050405020304" charset="0"/>
              </a:rPr>
              <a:t>. A solar cell is basically a p-n junction diode. Solar cells are a form of photoelectric cell, defined as a device whose electrical characteristics – such as current, voltage, or resistance – vary when exposed to light</a:t>
            </a:r>
            <a:endParaRPr lang="en-US">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07085" y="678180"/>
            <a:ext cx="10206355" cy="4366260"/>
          </a:xfrm>
        </p:spPr>
        <p:txBody>
          <a:bodyPr>
            <a:normAutofit lnSpcReduction="10000"/>
          </a:bodyPr>
          <a:p>
            <a:pPr marL="0" indent="0">
              <a:lnSpc>
                <a:spcPct val="100000"/>
              </a:lnSpc>
              <a:buNone/>
            </a:pPr>
            <a:r>
              <a:rPr lang="en-US" b="1">
                <a:latin typeface="Times New Roman" panose="02020603050405020304" charset="0"/>
                <a:cs typeface="Times New Roman" panose="02020603050405020304" charset="0"/>
              </a:rPr>
              <a:t>Materials Used in Solar Cell</a:t>
            </a:r>
            <a:endParaRPr lang="en-US" b="1">
              <a:latin typeface="Times New Roman" panose="02020603050405020304" charset="0"/>
              <a:cs typeface="Times New Roman" panose="02020603050405020304" charset="0"/>
            </a:endParaRPr>
          </a:p>
          <a:p>
            <a:pPr marL="0" indent="0">
              <a:lnSpc>
                <a:spcPct val="100000"/>
              </a:lnSpc>
              <a:buNone/>
            </a:pPr>
            <a:r>
              <a:rPr lang="en-US">
                <a:latin typeface="Times New Roman" panose="02020603050405020304" charset="0"/>
                <a:cs typeface="Times New Roman" panose="02020603050405020304" charset="0"/>
              </a:rPr>
              <a:t>The materials which are used for this purpose must have band gap close to 1.5ev. Commonly used materials are-</a:t>
            </a:r>
            <a:endParaRPr lang="en-US">
              <a:latin typeface="Times New Roman" panose="02020603050405020304" charset="0"/>
              <a:cs typeface="Times New Roman" panose="02020603050405020304" charset="0"/>
            </a:endParaRPr>
          </a:p>
          <a:p>
            <a:pPr>
              <a:lnSpc>
                <a:spcPct val="100000"/>
              </a:lnSpc>
            </a:pP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Silicon.</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GaAs.</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CdTe.</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CuInSe2</a:t>
            </a:r>
            <a:endParaRPr lang="en-US">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75970" y="755650"/>
            <a:ext cx="10951845" cy="4104640"/>
          </a:xfrm>
        </p:spPr>
        <p:txBody>
          <a:bodyPr>
            <a:normAutofit lnSpcReduction="20000"/>
          </a:bodyPr>
          <a:p>
            <a:pPr marL="0" indent="0">
              <a:lnSpc>
                <a:spcPct val="100000"/>
              </a:lnSpc>
              <a:buNone/>
            </a:pPr>
            <a:r>
              <a:rPr lang="en-US" b="1">
                <a:latin typeface="Times New Roman" panose="02020603050405020304" charset="0"/>
                <a:cs typeface="Times New Roman" panose="02020603050405020304" charset="0"/>
              </a:rPr>
              <a:t>Advantages of Solar Cell</a:t>
            </a:r>
            <a:endParaRPr lang="en-US" b="1">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No pollution associated with it.</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It must last for a long time.</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No maintenance cost.</a:t>
            </a:r>
            <a:endParaRPr lang="en-US">
              <a:latin typeface="Times New Roman" panose="02020603050405020304" charset="0"/>
              <a:cs typeface="Times New Roman" panose="02020603050405020304" charset="0"/>
            </a:endParaRPr>
          </a:p>
          <a:p>
            <a:pPr marL="0" indent="0">
              <a:lnSpc>
                <a:spcPct val="100000"/>
              </a:lnSpc>
              <a:buNone/>
            </a:pPr>
            <a:r>
              <a:rPr lang="en-US" b="1">
                <a:latin typeface="Times New Roman" panose="02020603050405020304" charset="0"/>
                <a:cs typeface="Times New Roman" panose="02020603050405020304" charset="0"/>
              </a:rPr>
              <a:t>Disadvantages of Solar Cell</a:t>
            </a:r>
            <a:endParaRPr lang="en-US" b="1">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It has high cost of installation.</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It has low efficiency.</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During cloudy day, the energy cannot be produced and also at night we will not get solar energy.</a:t>
            </a:r>
            <a:endParaRPr lang="en-US">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450215" y="986155"/>
            <a:ext cx="11229975" cy="5871845"/>
          </a:xfrm>
          <a:prstGeom prst="rect">
            <a:avLst/>
          </a:prstGeom>
        </p:spPr>
      </p:pic>
      <p:sp>
        <p:nvSpPr>
          <p:cNvPr id="6" name="Text Box 5"/>
          <p:cNvSpPr txBox="1"/>
          <p:nvPr/>
        </p:nvSpPr>
        <p:spPr>
          <a:xfrm>
            <a:off x="1426210" y="179070"/>
            <a:ext cx="9523095" cy="768350"/>
          </a:xfrm>
          <a:prstGeom prst="rect">
            <a:avLst/>
          </a:prstGeom>
          <a:noFill/>
        </p:spPr>
        <p:txBody>
          <a:bodyPr wrap="square" rtlCol="0">
            <a:spAutoFit/>
          </a:bodyPr>
          <a:p>
            <a:pPr algn="ctr"/>
            <a:r>
              <a:rPr lang="en-US" sz="4400" b="1">
                <a:latin typeface="Times New Roman" panose="02020603050405020304" charset="0"/>
                <a:cs typeface="Times New Roman" panose="02020603050405020304" charset="0"/>
              </a:rPr>
              <a:t>Avalanche and Zener Breakdown</a:t>
            </a:r>
            <a:endParaRPr lang="en-US" sz="4400"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Varactor diode:</a:t>
            </a:r>
            <a:endParaRPr lang="en-US" b="1"/>
          </a:p>
        </p:txBody>
      </p:sp>
      <p:sp>
        <p:nvSpPr>
          <p:cNvPr id="3" name="Content Placeholder 2"/>
          <p:cNvSpPr>
            <a:spLocks noGrp="1"/>
          </p:cNvSpPr>
          <p:nvPr>
            <p:ph idx="1"/>
          </p:nvPr>
        </p:nvSpPr>
        <p:spPr/>
        <p:txBody>
          <a:bodyPr/>
          <a:p>
            <a:pPr algn="ctr">
              <a:buFont typeface="Wingdings" panose="05000000000000000000" charset="0"/>
              <a:buChar char="ü"/>
            </a:pPr>
            <a:r>
              <a:rPr lang="en-US"/>
              <a:t>It is denoted by V</a:t>
            </a:r>
            <a:r>
              <a:rPr lang="en-US" baseline="-25000"/>
              <a:t>D</a:t>
            </a:r>
            <a:endParaRPr lang="en-US"/>
          </a:p>
          <a:p>
            <a:pPr algn="ctr">
              <a:buFont typeface="Wingdings" panose="05000000000000000000" charset="0"/>
              <a:buChar char="ü"/>
            </a:pPr>
            <a:r>
              <a:rPr lang="en-US"/>
              <a:t>linear graded diode</a:t>
            </a:r>
            <a:endParaRPr lang="en-US"/>
          </a:p>
          <a:p>
            <a:pPr algn="ctr">
              <a:buFont typeface="Wingdings" panose="05000000000000000000" charset="0"/>
              <a:buChar char="ü"/>
            </a:pPr>
            <a:r>
              <a:rPr lang="en-US" sz="3600"/>
              <a:t>C</a:t>
            </a:r>
            <a:r>
              <a:rPr lang="en-US" sz="1600"/>
              <a:t>T  </a:t>
            </a:r>
            <a:r>
              <a:rPr lang="en-US" sz="2400"/>
              <a:t>IS propotional to</a:t>
            </a:r>
            <a:r>
              <a:rPr lang="en-US"/>
              <a:t> V</a:t>
            </a:r>
            <a:r>
              <a:rPr lang="en-US" baseline="30000"/>
              <a:t>-n  </a:t>
            </a:r>
            <a:endParaRPr lang="en-US" baseline="30000"/>
          </a:p>
          <a:p>
            <a:pPr marL="0" indent="0" algn="ctr">
              <a:buFont typeface="Wingdings" panose="05000000000000000000" charset="0"/>
              <a:buNone/>
            </a:pPr>
            <a:r>
              <a:rPr lang="en-US" baseline="30000"/>
              <a:t> </a:t>
            </a:r>
            <a:r>
              <a:rPr lang="en-US"/>
              <a:t>  where n=1/3 for V</a:t>
            </a:r>
            <a:r>
              <a:rPr lang="en-US" baseline="-25000"/>
              <a:t>D</a:t>
            </a:r>
            <a:endParaRPr lang="en-US"/>
          </a:p>
          <a:p>
            <a:pPr algn="ctr">
              <a:buFont typeface="Wingdings" panose="05000000000000000000" charset="0"/>
              <a:buChar char="ü"/>
            </a:pPr>
            <a:r>
              <a:rPr lang="en-US"/>
              <a:t>Principle transition capacitance</a:t>
            </a:r>
            <a:endParaRPr lang="en-US"/>
          </a:p>
          <a:p>
            <a:pPr algn="ctr">
              <a:buFont typeface="Wingdings" panose="05000000000000000000" charset="0"/>
              <a:buChar char="ü"/>
            </a:pPr>
            <a:r>
              <a:rPr lang="en-US"/>
              <a:t>always operated under RB.</a:t>
            </a:r>
            <a:endParaRPr lang="en-US"/>
          </a:p>
          <a:p>
            <a:pPr algn="ctr">
              <a:buFont typeface="Wingdings" panose="05000000000000000000" charset="0"/>
              <a:buChar char="ü"/>
            </a:pPr>
            <a:r>
              <a:rPr lang="en-US" b="1"/>
              <a:t>C</a:t>
            </a:r>
            <a:r>
              <a:rPr lang="en-US" b="1" baseline="-25000"/>
              <a:t>T </a:t>
            </a:r>
            <a:r>
              <a:rPr lang="en-US" b="1"/>
              <a:t>proportional to 1/</a:t>
            </a:r>
            <a:r>
              <a:rPr lang="en-US" b="1" baseline="30000"/>
              <a:t>3</a:t>
            </a:r>
            <a:r>
              <a:rPr lang="en-US" b="1">
                <a:latin typeface="Arial" panose="020B0604020202020204" pitchFamily="34" charset="0"/>
                <a:cs typeface="Arial" panose="020B0604020202020204" pitchFamily="34" charset="0"/>
              </a:rPr>
              <a:t>√RB</a:t>
            </a:r>
            <a:endParaRPr lang="en-US" b="1">
              <a:latin typeface="Arial" panose="020B0604020202020204" pitchFamily="34" charset="0"/>
              <a:cs typeface="Arial" panose="020B0604020202020204" pitchFamily="34" charset="0"/>
            </a:endParaRPr>
          </a:p>
          <a:p>
            <a:pPr algn="ctr">
              <a:buFont typeface="Wingdings" panose="05000000000000000000" charset="0"/>
              <a:buChar char="ü"/>
            </a:pPr>
            <a:r>
              <a:rPr lang="en-US">
                <a:latin typeface="Arial" panose="020B0604020202020204" pitchFamily="34" charset="0"/>
                <a:cs typeface="Arial" panose="020B0604020202020204" pitchFamily="34" charset="0"/>
              </a:rPr>
              <a:t>Used material GaAs</a:t>
            </a:r>
            <a:endParaRPr lang="en-US">
              <a:latin typeface="Arial" panose="020B0604020202020204" pitchFamily="34" charset="0"/>
              <a:cs typeface="Arial" panose="020B0604020202020204" pitchFamily="34" charset="0"/>
            </a:endParaRPr>
          </a:p>
          <a:p>
            <a:pPr algn="ctr">
              <a:buFont typeface="Wingdings" panose="05000000000000000000" charset="0"/>
              <a:buChar char="ü"/>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342390" y="1489710"/>
            <a:ext cx="9918700" cy="4175125"/>
          </a:xfrm>
          <a:prstGeom prst="rect">
            <a:avLst/>
          </a:prstGeom>
        </p:spPr>
      </p:pic>
      <p:sp>
        <p:nvSpPr>
          <p:cNvPr id="6" name="Text Box 5"/>
          <p:cNvSpPr txBox="1"/>
          <p:nvPr/>
        </p:nvSpPr>
        <p:spPr>
          <a:xfrm>
            <a:off x="1906905" y="256540"/>
            <a:ext cx="9338310" cy="922020"/>
          </a:xfrm>
          <a:prstGeom prst="rect">
            <a:avLst/>
          </a:prstGeom>
          <a:noFill/>
        </p:spPr>
        <p:txBody>
          <a:bodyPr wrap="square" rtlCol="0">
            <a:spAutoFit/>
          </a:bodyPr>
          <a:p>
            <a:pPr algn="ctr"/>
            <a:r>
              <a:rPr lang="en-US" sz="5400" b="1">
                <a:latin typeface="Times New Roman" panose="02020603050405020304" charset="0"/>
                <a:cs typeface="Times New Roman" panose="02020603050405020304" charset="0"/>
              </a:rPr>
              <a:t>VI Characteristics</a:t>
            </a:r>
            <a:endParaRPr lang="en-US" sz="5400" b="1">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Content Placeholder 10"/>
          <p:cNvPicPr>
            <a:picLocks noChangeAspect="1"/>
          </p:cNvPicPr>
          <p:nvPr>
            <p:ph sz="half" idx="1"/>
          </p:nvPr>
        </p:nvPicPr>
        <p:blipFill>
          <a:blip r:embed="rId1"/>
          <a:stretch>
            <a:fillRect/>
          </a:stretch>
        </p:blipFill>
        <p:spPr>
          <a:xfrm>
            <a:off x="2120900" y="67945"/>
            <a:ext cx="8536305" cy="67221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1"/>
          </p:nvPr>
        </p:nvPicPr>
        <p:blipFill>
          <a:blip r:embed="rId1"/>
          <a:stretch>
            <a:fillRect/>
          </a:stretch>
        </p:blipFill>
        <p:spPr>
          <a:xfrm>
            <a:off x="1807210" y="424815"/>
            <a:ext cx="8578215" cy="64331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97205"/>
          </a:xfrm>
        </p:spPr>
        <p:txBody>
          <a:bodyPr>
            <a:normAutofit fontScale="90000"/>
          </a:bodyPr>
          <a:p>
            <a:pPr algn="ctr"/>
            <a:r>
              <a:rPr lang="en-US" b="1">
                <a:latin typeface="Times New Roman" panose="02020603050405020304" charset="0"/>
                <a:cs typeface="Times New Roman" panose="02020603050405020304" charset="0"/>
              </a:rPr>
              <a:t>VI CHARACTERISTICS</a:t>
            </a:r>
            <a:endParaRPr lang="en-US" b="1">
              <a:latin typeface="Times New Roman" panose="02020603050405020304" charset="0"/>
              <a:cs typeface="Times New Roman" panose="02020603050405020304" charset="0"/>
            </a:endParaRPr>
          </a:p>
        </p:txBody>
      </p:sp>
      <p:pic>
        <p:nvPicPr>
          <p:cNvPr id="5" name="Content Placeholder 4"/>
          <p:cNvPicPr>
            <a:picLocks noChangeAspect="1"/>
          </p:cNvPicPr>
          <p:nvPr>
            <p:ph sz="half" idx="1"/>
          </p:nvPr>
        </p:nvPicPr>
        <p:blipFill>
          <a:blip r:embed="rId1"/>
          <a:stretch>
            <a:fillRect/>
          </a:stretch>
        </p:blipFill>
        <p:spPr>
          <a:xfrm>
            <a:off x="2117090" y="862965"/>
            <a:ext cx="7957820" cy="59950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231900" y="1253490"/>
            <a:ext cx="6291580" cy="4350385"/>
          </a:xfrm>
          <a:prstGeom prst="rect">
            <a:avLst/>
          </a:prstGeom>
        </p:spPr>
      </p:pic>
      <p:pic>
        <p:nvPicPr>
          <p:cNvPr id="6" name="Content Placeholder 5"/>
          <p:cNvPicPr>
            <a:picLocks noChangeAspect="1"/>
          </p:cNvPicPr>
          <p:nvPr>
            <p:ph sz="half" idx="2"/>
          </p:nvPr>
        </p:nvPicPr>
        <p:blipFill>
          <a:blip r:embed="rId2"/>
          <a:stretch>
            <a:fillRect/>
          </a:stretch>
        </p:blipFill>
        <p:spPr>
          <a:xfrm>
            <a:off x="7817485" y="1958340"/>
            <a:ext cx="4106545" cy="2388870"/>
          </a:xfrm>
          <a:prstGeom prst="rect">
            <a:avLst/>
          </a:prstGeom>
          <a:ln>
            <a:solidFill>
              <a:schemeClr val="bg1"/>
            </a:solidFill>
          </a:ln>
        </p:spPr>
      </p:pic>
      <p:sp>
        <p:nvSpPr>
          <p:cNvPr id="8" name="Text Box 7"/>
          <p:cNvSpPr txBox="1"/>
          <p:nvPr/>
        </p:nvSpPr>
        <p:spPr>
          <a:xfrm>
            <a:off x="8856345" y="4615180"/>
            <a:ext cx="1590040" cy="368300"/>
          </a:xfrm>
          <a:prstGeom prst="rect">
            <a:avLst/>
          </a:prstGeom>
          <a:noFill/>
        </p:spPr>
        <p:txBody>
          <a:bodyPr wrap="none" rtlCol="0">
            <a:spAutoFit/>
          </a:bodyPr>
          <a:p>
            <a:r>
              <a:rPr lang="en-US"/>
              <a:t>Equaivalent ckt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852930" y="0"/>
            <a:ext cx="9229725" cy="69221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60450"/>
          </a:xfrm>
        </p:spPr>
        <p:txBody>
          <a:bodyPr/>
          <a:p>
            <a:pPr algn="ctr"/>
            <a:r>
              <a:rPr lang="en-US" sz="4800" b="1">
                <a:latin typeface="Times New Roman" panose="02020603050405020304" charset="0"/>
                <a:cs typeface="Times New Roman" panose="02020603050405020304" charset="0"/>
              </a:rPr>
              <a:t>VI Characteristics</a:t>
            </a:r>
            <a:endParaRPr lang="en-US" sz="4800" b="1">
              <a:latin typeface="Times New Roman" panose="02020603050405020304" charset="0"/>
              <a:cs typeface="Times New Roman" panose="02020603050405020304" charset="0"/>
            </a:endParaRPr>
          </a:p>
        </p:txBody>
      </p:sp>
      <p:pic>
        <p:nvPicPr>
          <p:cNvPr id="5" name="Content Placeholder 4"/>
          <p:cNvPicPr>
            <a:picLocks noChangeAspect="1"/>
          </p:cNvPicPr>
          <p:nvPr>
            <p:ph sz="half" idx="1"/>
          </p:nvPr>
        </p:nvPicPr>
        <p:blipFill>
          <a:blip r:embed="rId1"/>
          <a:stretch>
            <a:fillRect/>
          </a:stretch>
        </p:blipFill>
        <p:spPr>
          <a:xfrm>
            <a:off x="2329815" y="1426210"/>
            <a:ext cx="7842885" cy="54317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stretch>
            <a:fillRect/>
          </a:stretch>
        </p:blipFill>
        <p:spPr>
          <a:xfrm>
            <a:off x="638175" y="1791335"/>
            <a:ext cx="4001770" cy="3275965"/>
          </a:xfrm>
          <a:prstGeom prst="rect">
            <a:avLst/>
          </a:prstGeom>
        </p:spPr>
      </p:pic>
      <p:pic>
        <p:nvPicPr>
          <p:cNvPr id="5" name="Content Placeholder 4"/>
          <p:cNvPicPr>
            <a:picLocks noChangeAspect="1"/>
          </p:cNvPicPr>
          <p:nvPr>
            <p:ph sz="half" idx="2"/>
          </p:nvPr>
        </p:nvPicPr>
        <p:blipFill>
          <a:blip r:embed="rId2"/>
          <a:stretch>
            <a:fillRect/>
          </a:stretch>
        </p:blipFill>
        <p:spPr>
          <a:xfrm>
            <a:off x="6151245" y="1450975"/>
            <a:ext cx="4747895" cy="39566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Another name of Varactor Diode</a:t>
            </a:r>
            <a:endParaRPr lang="en-US" sz="3200" b="1"/>
          </a:p>
        </p:txBody>
      </p:sp>
      <p:sp>
        <p:nvSpPr>
          <p:cNvPr id="3" name="Content Placeholder 2"/>
          <p:cNvSpPr>
            <a:spLocks noGrp="1"/>
          </p:cNvSpPr>
          <p:nvPr>
            <p:ph sz="half" idx="1"/>
          </p:nvPr>
        </p:nvSpPr>
        <p:spPr/>
        <p:txBody>
          <a:bodyPr/>
          <a:p>
            <a:r>
              <a:rPr lang="en-US" b="1"/>
              <a:t>Vari-cap diode</a:t>
            </a:r>
            <a:endParaRPr lang="en-US" b="1"/>
          </a:p>
          <a:p>
            <a:r>
              <a:rPr lang="en-US" b="1"/>
              <a:t>Volta -cap diode</a:t>
            </a:r>
            <a:endParaRPr lang="en-US" b="1"/>
          </a:p>
          <a:p>
            <a:r>
              <a:rPr lang="en-US" b="1"/>
              <a:t>epi-cap diode</a:t>
            </a:r>
            <a:endParaRPr lang="en-US" b="1"/>
          </a:p>
          <a:p>
            <a:endParaRPr lang="en-US"/>
          </a:p>
          <a:p>
            <a:pPr>
              <a:buFont typeface="Wingdings" panose="05000000000000000000" charset="0"/>
              <a:buChar char="ü"/>
            </a:pPr>
            <a:r>
              <a:rPr lang="en-US"/>
              <a:t>Control frequency</a:t>
            </a:r>
            <a:endParaRPr lang="en-US"/>
          </a:p>
        </p:txBody>
      </p:sp>
      <p:pic>
        <p:nvPicPr>
          <p:cNvPr id="5" name="Content Placeholder 4"/>
          <p:cNvPicPr>
            <a:picLocks noChangeAspect="1"/>
          </p:cNvPicPr>
          <p:nvPr>
            <p:ph sz="half" idx="2"/>
          </p:nvPr>
        </p:nvPicPr>
        <p:blipFill>
          <a:blip r:embed="rId1"/>
          <a:stretch>
            <a:fillRect/>
          </a:stretch>
        </p:blipFill>
        <p:spPr>
          <a:xfrm>
            <a:off x="6019800" y="1825625"/>
            <a:ext cx="3469640" cy="41636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205865" y="614045"/>
            <a:ext cx="9454515" cy="53193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Point contact DIODE</a:t>
            </a:r>
            <a:endParaRPr lang="en-US" b="1"/>
          </a:p>
        </p:txBody>
      </p:sp>
      <p:sp>
        <p:nvSpPr>
          <p:cNvPr id="3" name="Content Placeholder 2"/>
          <p:cNvSpPr>
            <a:spLocks noGrp="1"/>
          </p:cNvSpPr>
          <p:nvPr>
            <p:ph sz="half" idx="1"/>
          </p:nvPr>
        </p:nvSpPr>
        <p:spPr/>
        <p:txBody>
          <a:bodyPr/>
          <a:p>
            <a:r>
              <a:rPr lang="en-US"/>
              <a:t>It is </a:t>
            </a:r>
            <a:r>
              <a:rPr lang="en-US" b="1"/>
              <a:t>oldest diode</a:t>
            </a:r>
            <a:endParaRPr lang="en-US" b="1"/>
          </a:p>
          <a:p>
            <a:r>
              <a:rPr lang="en-US"/>
              <a:t>metal semiconductor diode</a:t>
            </a:r>
            <a:endParaRPr lang="en-US"/>
          </a:p>
          <a:p>
            <a:r>
              <a:rPr lang="en-US" b="1"/>
              <a:t>Tungstun metal</a:t>
            </a:r>
            <a:r>
              <a:rPr lang="en-US"/>
              <a:t> in the form of </a:t>
            </a:r>
            <a:r>
              <a:rPr lang="en-US" b="1"/>
              <a:t>CAT whisker</a:t>
            </a:r>
            <a:r>
              <a:rPr lang="en-US"/>
              <a:t> is attached to the semiconductor material forming a jn.</a:t>
            </a:r>
            <a:endParaRPr lang="en-US"/>
          </a:p>
          <a:p>
            <a:r>
              <a:rPr lang="en-US" b="1"/>
              <a:t>smallest value</a:t>
            </a:r>
            <a:r>
              <a:rPr lang="en-US"/>
              <a:t> of jn capacitance</a:t>
            </a:r>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5826760" y="220345"/>
            <a:ext cx="6122035" cy="2665095"/>
          </a:xfrm>
          <a:prstGeom prst="rect">
            <a:avLst/>
          </a:prstGeom>
        </p:spPr>
      </p:pic>
      <p:pic>
        <p:nvPicPr>
          <p:cNvPr id="6" name="Picture 5"/>
          <p:cNvPicPr>
            <a:picLocks noChangeAspect="1"/>
          </p:cNvPicPr>
          <p:nvPr/>
        </p:nvPicPr>
        <p:blipFill>
          <a:blip r:embed="rId2"/>
          <a:stretch>
            <a:fillRect/>
          </a:stretch>
        </p:blipFill>
        <p:spPr>
          <a:xfrm>
            <a:off x="6308725" y="3421380"/>
            <a:ext cx="5158105" cy="2755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Times New Roman" panose="02020603050405020304" charset="0"/>
                <a:cs typeface="Times New Roman" panose="02020603050405020304" charset="0"/>
              </a:rPr>
              <a:t>Photonic DEVICES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825625"/>
            <a:ext cx="5181600" cy="4351338"/>
          </a:xfrm>
        </p:spPr>
        <p:txBody>
          <a:bodyPr/>
          <a:p>
            <a:pPr>
              <a:buFont typeface="Wingdings" panose="05000000000000000000" charset="0"/>
              <a:buChar char="ü"/>
            </a:pPr>
            <a:r>
              <a:rPr lang="en-US">
                <a:latin typeface="Times New Roman" panose="02020603050405020304" charset="0"/>
                <a:cs typeface="Times New Roman" panose="02020603050405020304" charset="0"/>
              </a:rPr>
              <a:t>LED</a:t>
            </a:r>
            <a:endParaRPr lang="en-US">
              <a:latin typeface="Times New Roman" panose="02020603050405020304" charset="0"/>
              <a:cs typeface="Times New Roman" panose="02020603050405020304" charset="0"/>
            </a:endParaRPr>
          </a:p>
          <a:p>
            <a:pPr>
              <a:buFont typeface="Wingdings" panose="05000000000000000000" charset="0"/>
              <a:buChar char="ü"/>
            </a:pPr>
            <a:r>
              <a:rPr lang="en-US">
                <a:latin typeface="Times New Roman" panose="02020603050405020304" charset="0"/>
                <a:cs typeface="Times New Roman" panose="02020603050405020304" charset="0"/>
              </a:rPr>
              <a:t>LASER</a:t>
            </a:r>
            <a:endParaRPr lang="en-US">
              <a:latin typeface="Times New Roman" panose="02020603050405020304" charset="0"/>
              <a:cs typeface="Times New Roman" panose="02020603050405020304" charset="0"/>
            </a:endParaRPr>
          </a:p>
          <a:p>
            <a:pPr>
              <a:buFont typeface="Wingdings" panose="05000000000000000000" charset="0"/>
              <a:buChar char="ü"/>
            </a:pPr>
            <a:r>
              <a:rPr lang="en-US">
                <a:latin typeface="Times New Roman" panose="02020603050405020304" charset="0"/>
                <a:cs typeface="Times New Roman" panose="02020603050405020304" charset="0"/>
              </a:rPr>
              <a:t>PHOTO DETECTOR</a:t>
            </a:r>
            <a:endParaRPr lang="en-US">
              <a:latin typeface="Times New Roman" panose="02020603050405020304" charset="0"/>
              <a:cs typeface="Times New Roman" panose="02020603050405020304" charset="0"/>
            </a:endParaRPr>
          </a:p>
          <a:p>
            <a:pPr>
              <a:buFont typeface="Wingdings" panose="05000000000000000000" charset="0"/>
              <a:buChar char="ü"/>
            </a:pPr>
            <a:r>
              <a:rPr lang="en-US">
                <a:latin typeface="Times New Roman" panose="02020603050405020304" charset="0"/>
                <a:cs typeface="Times New Roman" panose="02020603050405020304" charset="0"/>
              </a:rPr>
              <a:t>SOLAR CELLS</a:t>
            </a:r>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Times New Roman" panose="02020603050405020304" charset="0"/>
                <a:cs typeface="Times New Roman" panose="02020603050405020304" charset="0"/>
              </a:rPr>
              <a:t>LED: Light emitting diode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825625"/>
            <a:ext cx="10722610" cy="4523105"/>
          </a:xfrm>
        </p:spPr>
        <p:txBody>
          <a:bodyPr/>
          <a:p>
            <a:pPr>
              <a:lnSpc>
                <a:spcPct val="100000"/>
              </a:lnSpc>
            </a:pPr>
            <a:r>
              <a:rPr lang="en-US">
                <a:latin typeface="Times New Roman" panose="02020603050405020304" charset="0"/>
                <a:cs typeface="Times New Roman" panose="02020603050405020304" charset="0"/>
              </a:rPr>
              <a:t>LED, is light-emitting diode,  a semiconductor device that emits infrared or visible light when charged with an electric current.</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Visible LEDs are used in many electronic devices as indicator lamps, in automobiles as rear-window and brake lights, and on billboards and signs as alphanumeric displays or even full-colour posters</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LEDs operate by </a:t>
            </a:r>
            <a:r>
              <a:rPr lang="en-US" b="1">
                <a:latin typeface="Times New Roman" panose="02020603050405020304" charset="0"/>
                <a:cs typeface="Times New Roman" panose="02020603050405020304" charset="0"/>
              </a:rPr>
              <a:t>electroluminescence</a:t>
            </a:r>
            <a:r>
              <a:rPr lang="en-US">
                <a:latin typeface="Times New Roman" panose="02020603050405020304" charset="0"/>
                <a:cs typeface="Times New Roman" panose="02020603050405020304" charset="0"/>
              </a:rPr>
              <a:t>, a phenomenon in which the emission of photons is caused by electronic excitation of a material.</a:t>
            </a:r>
            <a:endParaRPr lang="en-US">
              <a:latin typeface="Times New Roman" panose="02020603050405020304" charset="0"/>
              <a:cs typeface="Times New Roman" panose="02020603050405020304" charset="0"/>
            </a:endParaRPr>
          </a:p>
        </p:txBody>
      </p:sp>
      <p:pic>
        <p:nvPicPr>
          <p:cNvPr id="5" name="Content Placeholder 4"/>
          <p:cNvPicPr>
            <a:picLocks noChangeAspect="1"/>
          </p:cNvPicPr>
          <p:nvPr>
            <p:ph sz="half" idx="2"/>
          </p:nvPr>
        </p:nvPicPr>
        <p:blipFill>
          <a:blip r:embed="rId1"/>
          <a:stretch>
            <a:fillRect/>
          </a:stretch>
        </p:blipFill>
        <p:spPr>
          <a:xfrm>
            <a:off x="4694555" y="5272405"/>
            <a:ext cx="2352675" cy="1076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LED Symbol</a:t>
            </a:r>
            <a:endParaRPr lang="en-US"/>
          </a:p>
        </p:txBody>
      </p:sp>
      <p:sp>
        <p:nvSpPr>
          <p:cNvPr id="3" name="Content Placeholder 2"/>
          <p:cNvSpPr>
            <a:spLocks noGrp="1"/>
          </p:cNvSpPr>
          <p:nvPr>
            <p:ph sz="half" idx="1"/>
          </p:nvPr>
        </p:nvSpPr>
        <p:spPr>
          <a:xfrm>
            <a:off x="838200" y="1825625"/>
            <a:ext cx="10316210" cy="4474845"/>
          </a:xfrm>
        </p:spPr>
        <p:txBody>
          <a:bodyPr/>
          <a:p>
            <a:pPr>
              <a:lnSpc>
                <a:spcPct val="100000"/>
              </a:lnSpc>
            </a:pPr>
            <a:r>
              <a:rPr lang="en-US">
                <a:latin typeface="Times New Roman" panose="02020603050405020304" charset="0"/>
                <a:cs typeface="Times New Roman" panose="02020603050405020304" charset="0"/>
              </a:rPr>
              <a:t>The material used most often in LEDs is gallium arsenide</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By varying the precise composition of the semiconductor, the wavelength (and therefore the colour) of the emitted light can be changed.</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LED emission is generally in the visible part of the spectrum (i.e., with wavelengths from 0.4 to 0.7 micrometre) or in the near infrared (with wavelengths between 0.7 and 2.0 micrometres).</a:t>
            </a:r>
            <a:endParaRPr lang="en-US">
              <a:latin typeface="Times New Roman" panose="02020603050405020304" charset="0"/>
              <a:cs typeface="Times New Roman" panose="02020603050405020304" charset="0"/>
            </a:endParaRPr>
          </a:p>
          <a:p>
            <a:pPr>
              <a:lnSpc>
                <a:spcPct val="100000"/>
              </a:lnSpc>
            </a:pPr>
            <a:r>
              <a:rPr lang="en-US">
                <a:latin typeface="Times New Roman" panose="02020603050405020304" charset="0"/>
                <a:cs typeface="Times New Roman" panose="02020603050405020304" charset="0"/>
              </a:rPr>
              <a:t>The applied voltage in most LEDs is quite low, in the region of 2.0 volts</a:t>
            </a:r>
            <a:endParaRPr lang="en-US">
              <a:latin typeface="Times New Roman" panose="02020603050405020304" charset="0"/>
              <a:cs typeface="Times New Roman" panose="02020603050405020304" charset="0"/>
            </a:endParaRPr>
          </a:p>
        </p:txBody>
      </p:sp>
      <p:pic>
        <p:nvPicPr>
          <p:cNvPr id="5" name="Content Placeholder 4"/>
          <p:cNvPicPr>
            <a:picLocks noChangeAspect="1"/>
          </p:cNvPicPr>
          <p:nvPr>
            <p:ph sz="half" idx="2"/>
          </p:nvPr>
        </p:nvPicPr>
        <p:blipFill>
          <a:blip r:embed="rId1"/>
          <a:stretch>
            <a:fillRect/>
          </a:stretch>
        </p:blipFill>
        <p:spPr>
          <a:xfrm>
            <a:off x="4029710" y="0"/>
            <a:ext cx="2609850" cy="1752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4505</Words>
  <Application>WPS Presentation</Application>
  <PresentationFormat>Widescreen</PresentationFormat>
  <Paragraphs>121</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SimSun</vt:lpstr>
      <vt:lpstr>Wingdings</vt:lpstr>
      <vt:lpstr>Wingdings</vt:lpstr>
      <vt:lpstr>Times New Roman</vt:lpstr>
      <vt:lpstr>Calibri Light</vt:lpstr>
      <vt:lpstr>Microsoft YaHei</vt:lpstr>
      <vt:lpstr>Arial Unicode MS</vt:lpstr>
      <vt:lpstr>Calibri</vt:lpstr>
      <vt:lpstr>Algerian</vt:lpstr>
      <vt:lpstr>Office Theme</vt:lpstr>
      <vt:lpstr>Mod 5: Special semiconductor devices</vt:lpstr>
      <vt:lpstr>Varactor diode:</vt:lpstr>
      <vt:lpstr>PowerPoint 演示文稿</vt:lpstr>
      <vt:lpstr>Another name of Varactor Diode</vt:lpstr>
      <vt:lpstr>PowerPoint 演示文稿</vt:lpstr>
      <vt:lpstr>Point contact DIODE</vt:lpstr>
      <vt:lpstr>Photonic DEVICES</vt:lpstr>
      <vt:lpstr>LED: Light emitting diode</vt:lpstr>
      <vt:lpstr>LED Symbol</vt:lpstr>
      <vt:lpstr>LASER:Light amplification by stimulated emmission of radiation</vt:lpstr>
      <vt:lpstr>Photo detector or Photo diode</vt:lpstr>
      <vt:lpstr>Working of Photodiode</vt:lpstr>
      <vt:lpstr>CHARACTERISTICS OF PHOTODIODE</vt:lpstr>
      <vt:lpstr>PowerPoint 演示文稿</vt:lpstr>
      <vt:lpstr>PowerPoint 演示文稿</vt:lpstr>
      <vt:lpstr>Solar Cell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 5: Special semiconductor devices</dc:title>
  <dc:creator>Kamini</dc:creator>
  <cp:lastModifiedBy>hp</cp:lastModifiedBy>
  <cp:revision>11</cp:revision>
  <dcterms:created xsi:type="dcterms:W3CDTF">2020-12-31T10:25:00Z</dcterms:created>
  <dcterms:modified xsi:type="dcterms:W3CDTF">2021-01-07T11:12:23Z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