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9" r:id="rId2"/>
    <p:sldId id="310" r:id="rId3"/>
    <p:sldId id="311" r:id="rId4"/>
    <p:sldId id="31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7487F-4F1E-4BD1-9C17-2E9D2BACC146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786C8-EB51-4EE3-A340-A697585B6D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1B21-4414-4F92-98E6-15F5F35666E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480"/>
            <a:ext cx="64008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Fundamental Duties</a:t>
            </a:r>
          </a:p>
          <a:p>
            <a:r>
              <a:rPr lang="en-US" b="1" dirty="0" smtClean="0"/>
              <a:t>(Article 51-A)</a:t>
            </a:r>
          </a:p>
          <a:p>
            <a:pPr algn="just"/>
            <a:r>
              <a:rPr lang="en-US" sz="2800" b="1" dirty="0" smtClean="0"/>
              <a:t>This new  Part  IV-A which consists of only one Article 51 A was added to the Constitution by the 42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Amendment, 1976. This Article for the first time specifies a code of ten fundamental duties for citizens. Article 51-A says that it shall be the duty of every citizen of India-</a:t>
            </a:r>
          </a:p>
          <a:p>
            <a:pPr marL="514350" indent="-514350" algn="just">
              <a:buAutoNum type="alphaLcPeriod"/>
            </a:pPr>
            <a:r>
              <a:rPr lang="en-US" sz="2800" b="1" dirty="0" smtClean="0"/>
              <a:t>To abide by Constitution and respect its ideals and institutions, the National Flag and National Anthem.</a:t>
            </a:r>
          </a:p>
          <a:p>
            <a:pPr marL="514350" indent="-514350" algn="just">
              <a:buAutoNum type="alphaLcPeriod"/>
            </a:pPr>
            <a:r>
              <a:rPr lang="en-US" sz="2800" b="1" dirty="0" smtClean="0"/>
              <a:t>To cherish and follow the noble ideals which inspired our national struggle for freedom. </a:t>
            </a:r>
          </a:p>
          <a:p>
            <a:pPr marL="514350" indent="-514350" algn="just">
              <a:buAutoNum type="alphaLcPeriod"/>
            </a:pPr>
            <a:endParaRPr lang="en-US" sz="2800" b="1" dirty="0" smtClean="0"/>
          </a:p>
          <a:p>
            <a:pPr algn="just"/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480"/>
            <a:ext cx="6400800" cy="59293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c. </a:t>
            </a:r>
            <a:r>
              <a:rPr lang="en-US" sz="3300" dirty="0" smtClean="0"/>
              <a:t>To uphold and protect the   sovereignty, unity and integrity of India.</a:t>
            </a:r>
          </a:p>
          <a:p>
            <a:pPr algn="just"/>
            <a:r>
              <a:rPr lang="en-US" sz="3300" dirty="0" smtClean="0"/>
              <a:t>d. To defend the country and render national service when called upon to do so.</a:t>
            </a:r>
          </a:p>
          <a:p>
            <a:pPr algn="just"/>
            <a:r>
              <a:rPr lang="en-US" sz="3300" dirty="0" smtClean="0"/>
              <a:t>e. To promote harmony and the spirit of common brotherhood amongst all the people of India transcending all religious, linguistic and regional or sectional diversities; to renounce practices derogatory to the dignity of women .</a:t>
            </a:r>
          </a:p>
          <a:p>
            <a:pPr algn="just"/>
            <a:r>
              <a:rPr lang="en-US" sz="3300" dirty="0" smtClean="0"/>
              <a:t>f. To value and preserve the right heritage of our composite culture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480"/>
            <a:ext cx="6400800" cy="542928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 g.  To protect and improve the natural       environment including forests, lakes, rivers and wild life and to have 	compassion for living creature;</a:t>
            </a:r>
          </a:p>
          <a:p>
            <a:pPr marL="571500" indent="-571500" algn="just"/>
            <a:r>
              <a:rPr lang="en-US" sz="2800" dirty="0" smtClean="0"/>
              <a:t>h. To develop the scientific temper, humanism and the spirit of inquiry and reform;</a:t>
            </a:r>
          </a:p>
          <a:p>
            <a:pPr marL="571500" indent="-571500" algn="just">
              <a:buAutoNum type="romanLcPeriod"/>
            </a:pPr>
            <a:r>
              <a:rPr lang="en-US" sz="2800" dirty="0" smtClean="0"/>
              <a:t>To safeguard public property and to abjure violence.</a:t>
            </a:r>
          </a:p>
          <a:p>
            <a:pPr marL="571500" indent="-571500" algn="just"/>
            <a:r>
              <a:rPr lang="en-US" sz="2800" dirty="0" smtClean="0"/>
              <a:t>j.  To strive towards excellence in all spheres of individual and collective activity so that the nation constantly rises to higher levels of </a:t>
            </a:r>
            <a:r>
              <a:rPr lang="en-US" sz="2800" dirty="0" err="1" smtClean="0"/>
              <a:t>endeavour</a:t>
            </a:r>
            <a:r>
              <a:rPr lang="en-US" sz="2800" dirty="0" smtClean="0"/>
              <a:t> </a:t>
            </a:r>
            <a:r>
              <a:rPr lang="en-US" sz="2800" smtClean="0"/>
              <a:t>and achievements.   </a:t>
            </a:r>
            <a:endParaRPr lang="en-US" sz="2800" dirty="0" smtClean="0"/>
          </a:p>
          <a:p>
            <a:pPr marL="571500" indent="-571500" algn="just">
              <a:buAutoNum type="alphaLcPeriod" startAt="10"/>
            </a:pPr>
            <a:endParaRPr lang="en-US" sz="2800" dirty="0" smtClean="0"/>
          </a:p>
          <a:p>
            <a:pPr marL="571500" indent="-571500" algn="just">
              <a:buAutoNum type="romanLcPeriod"/>
            </a:pPr>
            <a:endParaRPr lang="en-US" sz="2800" dirty="0" smtClean="0"/>
          </a:p>
          <a:p>
            <a:pPr marL="571500" indent="-571500" algn="just">
              <a:buAutoNum type="romanLcPeriod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728"/>
            <a:ext cx="6400800" cy="63579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86</a:t>
            </a:r>
            <a:r>
              <a:rPr lang="en-US" baseline="30000" dirty="0" smtClean="0"/>
              <a:t>th</a:t>
            </a:r>
            <a:r>
              <a:rPr lang="en-US" dirty="0" smtClean="0"/>
              <a:t> Amendment Act, 2002 has added a new clause (k) to article  51-A which provides “who is parent or guardian to provide opportunities for education to his child or as the case be, ward between the age of six and fourteen years”.</a:t>
            </a:r>
          </a:p>
          <a:p>
            <a:pPr algn="just"/>
            <a:r>
              <a:rPr lang="en-US" dirty="0" smtClean="0"/>
              <a:t>Needs for Fundamental Duties- Rights and duties are correlative. The fundamental duties, are, therefore, intended to serve as a constant reminder to every citizen that while the Constitution specifically conferred on them certain fundamental rights, it also requires citizens to observe certain basic norms of democratic conduct and democratic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305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 of India</dc:title>
  <dc:creator>asus</dc:creator>
  <cp:lastModifiedBy>asus</cp:lastModifiedBy>
  <cp:revision>166</cp:revision>
  <dcterms:created xsi:type="dcterms:W3CDTF">2021-09-21T05:43:15Z</dcterms:created>
  <dcterms:modified xsi:type="dcterms:W3CDTF">2021-10-31T15:01:40Z</dcterms:modified>
</cp:coreProperties>
</file>