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5" r:id="rId2"/>
    <p:sldId id="266" r:id="rId3"/>
    <p:sldId id="267" r:id="rId4"/>
    <p:sldId id="268" r:id="rId5"/>
    <p:sldId id="269" r:id="rId6"/>
    <p:sldId id="270" r:id="rId7"/>
    <p:sldId id="271" r:id="rId8"/>
    <p:sldId id="27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9/29/2021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9/29/2021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357298"/>
            <a:ext cx="6400800" cy="4281502"/>
          </a:xfrm>
        </p:spPr>
        <p:txBody>
          <a:bodyPr>
            <a:normAutofit fontScale="25000" lnSpcReduction="20000"/>
          </a:bodyPr>
          <a:lstStyle/>
          <a:p>
            <a:pPr algn="just"/>
            <a:r>
              <a:rPr lang="en-US" sz="11200" b="1" dirty="0" smtClean="0"/>
              <a:t>The preamble lists four cardinal objectives which are to be secured for all its citizens</a:t>
            </a:r>
          </a:p>
          <a:p>
            <a:pPr algn="just">
              <a:buFont typeface="Wingdings" pitchFamily="2" charset="2"/>
              <a:buChar char="§"/>
            </a:pPr>
            <a:r>
              <a:rPr lang="en-US" sz="11200" dirty="0" smtClean="0"/>
              <a:t>Indian Constitution seeks to secure justice – social, economic and political for all the citizens.</a:t>
            </a:r>
          </a:p>
          <a:p>
            <a:pPr algn="just">
              <a:buFont typeface="Wingdings" pitchFamily="2" charset="2"/>
              <a:buChar char="§"/>
            </a:pPr>
            <a:r>
              <a:rPr lang="en-US" sz="11200" dirty="0" smtClean="0"/>
              <a:t> The Preamble declares liberty to be the second cardinal objective to be secured for the citizens</a:t>
            </a:r>
          </a:p>
          <a:p>
            <a:pPr algn="just">
              <a:buFont typeface="Wingdings" pitchFamily="2" charset="2"/>
              <a:buChar char="§"/>
            </a:pPr>
            <a:r>
              <a:rPr lang="en-US" sz="11200" dirty="0" smtClean="0"/>
              <a:t> Liberty of thought, expression, belief, faith and worship</a:t>
            </a:r>
            <a:r>
              <a:rPr lang="en-US"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5429288"/>
          </a:xfrm>
        </p:spPr>
        <p:txBody>
          <a:bodyPr>
            <a:noAutofit/>
          </a:bodyPr>
          <a:lstStyle/>
          <a:p>
            <a:pPr algn="just">
              <a:buFont typeface="Wingdings" pitchFamily="2" charset="2"/>
              <a:buChar char="§"/>
            </a:pPr>
            <a:r>
              <a:rPr lang="en-US" sz="2800" dirty="0" smtClean="0"/>
              <a:t>Realizing fully importance of equality and the inter-relationship between liberty and equality, the Preamble makes equality the third cardinal objective of the Constitution to be secured for the citizens.</a:t>
            </a:r>
          </a:p>
          <a:p>
            <a:pPr algn="just">
              <a:buFont typeface="Wingdings" pitchFamily="2" charset="2"/>
              <a:buChar char="§"/>
            </a:pPr>
            <a:r>
              <a:rPr lang="en-US" sz="2800" dirty="0" smtClean="0"/>
              <a:t> Equality is described in two terms such as – equality of status and equality of opportunity.</a:t>
            </a:r>
          </a:p>
          <a:p>
            <a:pPr algn="just">
              <a:buFont typeface="Wingdings" pitchFamily="2" charset="2"/>
              <a:buChar char="§"/>
            </a:pPr>
            <a:r>
              <a:rPr lang="en-US" sz="2800" dirty="0" smtClean="0"/>
              <a:t> The Preamble clearly states that promoting fraternity among all the people is another major objective of the Constitution.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067320"/>
          </a:xfrm>
        </p:spPr>
        <p:txBody>
          <a:bodyPr>
            <a:noAutofit/>
          </a:bodyPr>
          <a:lstStyle/>
          <a:p>
            <a:pPr algn="just">
              <a:buFont typeface="Wingdings" pitchFamily="2" charset="2"/>
              <a:buChar char="§"/>
            </a:pPr>
            <a:r>
              <a:rPr lang="en-US" sz="2800" dirty="0" smtClean="0"/>
              <a:t>It is specified in the Preamble that free India should promote fraternity assuring dignity of the individual and the unity and integrity of the nation.</a:t>
            </a:r>
          </a:p>
          <a:p>
            <a:pPr algn="just"/>
            <a:r>
              <a:rPr lang="en-US" sz="2800" b="1" dirty="0" smtClean="0"/>
              <a:t>Evaluation of the Preamble:</a:t>
            </a:r>
          </a:p>
          <a:p>
            <a:pPr algn="just">
              <a:buFont typeface="Wingdings" pitchFamily="2" charset="2"/>
              <a:buChar char="§"/>
            </a:pPr>
            <a:r>
              <a:rPr lang="en-US" sz="2800" dirty="0" smtClean="0"/>
              <a:t>The Preamble is, in fact, a key to the interpretation of the Constitution. It states the philosophy and the objectives of the Constitution.</a:t>
            </a:r>
          </a:p>
          <a:p>
            <a:pPr algn="just"/>
            <a:r>
              <a:rPr lang="en-US" sz="2800" dirty="0" smtClean="0"/>
              <a:t> </a:t>
            </a:r>
          </a:p>
          <a:p>
            <a:pPr algn="just">
              <a:buFont typeface="Wingdings" pitchFamily="2" charset="2"/>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642918"/>
            <a:ext cx="6400800" cy="3214710"/>
          </a:xfrm>
        </p:spPr>
        <p:txBody>
          <a:bodyPr>
            <a:noAutofit/>
          </a:bodyPr>
          <a:lstStyle/>
          <a:p>
            <a:pPr algn="just">
              <a:buFont typeface="Wingdings" pitchFamily="2" charset="2"/>
              <a:buChar char="§"/>
            </a:pPr>
            <a:r>
              <a:rPr lang="en-US" sz="2800" dirty="0" smtClean="0"/>
              <a:t>The Preamble states the values which the Constitution is committed to secure.</a:t>
            </a:r>
          </a:p>
          <a:p>
            <a:pPr algn="just">
              <a:buFont typeface="Wingdings" pitchFamily="2" charset="2"/>
              <a:buChar char="§"/>
            </a:pPr>
            <a:r>
              <a:rPr lang="en-US" sz="2800" dirty="0" smtClean="0"/>
              <a:t>The Preamble is a sacred and basic part of the Constitution.</a:t>
            </a:r>
          </a:p>
          <a:p>
            <a:pPr algn="just">
              <a:buFont typeface="Wingdings" pitchFamily="2" charset="2"/>
              <a:buChar char="§"/>
            </a:pPr>
            <a:r>
              <a:rPr lang="en-US" sz="2800" dirty="0" smtClean="0"/>
              <a:t>The 42</a:t>
            </a:r>
            <a:r>
              <a:rPr lang="en-US" sz="2800" baseline="30000" dirty="0" smtClean="0"/>
              <a:t>nd</a:t>
            </a:r>
            <a:r>
              <a:rPr lang="en-US" sz="2800" dirty="0" smtClean="0"/>
              <a:t> Amendment Act also involved the amendment of the Preamble.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8605"/>
            <a:ext cx="7772400" cy="1143007"/>
          </a:xfrm>
        </p:spPr>
        <p:txBody>
          <a:bodyPr>
            <a:normAutofit/>
          </a:bodyPr>
          <a:lstStyle/>
          <a:p>
            <a:r>
              <a:rPr lang="en-US" sz="3200" dirty="0" smtClean="0"/>
              <a:t>Salient Features of Indian Constitution</a:t>
            </a:r>
            <a:endParaRPr lang="en-US" sz="3200" dirty="0"/>
          </a:p>
        </p:txBody>
      </p:sp>
      <p:sp>
        <p:nvSpPr>
          <p:cNvPr id="3" name="Subtitle 2"/>
          <p:cNvSpPr>
            <a:spLocks noGrp="1"/>
          </p:cNvSpPr>
          <p:nvPr>
            <p:ph type="subTitle" idx="1"/>
          </p:nvPr>
        </p:nvSpPr>
        <p:spPr>
          <a:xfrm>
            <a:off x="1371600" y="1928802"/>
            <a:ext cx="6400800" cy="3709998"/>
          </a:xfrm>
        </p:spPr>
        <p:txBody>
          <a:bodyPr>
            <a:normAutofit fontScale="25000" lnSpcReduction="20000"/>
          </a:bodyPr>
          <a:lstStyle/>
          <a:p>
            <a:pPr algn="just">
              <a:buFont typeface="Wingdings" pitchFamily="2" charset="2"/>
              <a:buChar char="§"/>
            </a:pPr>
            <a:r>
              <a:rPr lang="en-US" sz="11200" dirty="0" smtClean="0"/>
              <a:t>Indian constitution is a written and detailed constitution. It consists of 395 Articles divided into 22 parts with 12 schedules and 102 constitutional amendments till date. </a:t>
            </a:r>
          </a:p>
          <a:p>
            <a:pPr algn="just">
              <a:buFont typeface="Wingdings" pitchFamily="2" charset="2"/>
              <a:buChar char="§"/>
            </a:pPr>
            <a:r>
              <a:rPr lang="en-US" sz="11200" dirty="0" smtClean="0"/>
              <a:t>The framers of the constitution were aware of the socio-economic-political problems to be faced by India in post-independence period, which made them to include various provisions into Indian constitution that turned the constitution into a lengthy one.</a:t>
            </a:r>
          </a:p>
          <a:p>
            <a:pPr algn="just">
              <a:buFont typeface="Wingdings" pitchFamily="2" charset="2"/>
              <a:buChar char="§"/>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fontScale="92500"/>
          </a:bodyPr>
          <a:lstStyle/>
          <a:p>
            <a:pPr algn="just">
              <a:buFont typeface="Wingdings" pitchFamily="2" charset="2"/>
              <a:buChar char="§"/>
            </a:pPr>
            <a:r>
              <a:rPr lang="en-US" dirty="0" smtClean="0"/>
              <a:t>In several respects, the constitution of India is a unique constitution. It is a constitution that shows the blending of both federalism and </a:t>
            </a:r>
            <a:r>
              <a:rPr lang="en-US" dirty="0" err="1" smtClean="0"/>
              <a:t>unitarianism</a:t>
            </a:r>
            <a:r>
              <a:rPr lang="en-US" dirty="0" smtClean="0"/>
              <a:t>.</a:t>
            </a:r>
          </a:p>
          <a:p>
            <a:pPr algn="just">
              <a:buFont typeface="Wingdings" pitchFamily="2" charset="2"/>
              <a:buChar char="§"/>
            </a:pPr>
            <a:r>
              <a:rPr lang="en-US" dirty="0" smtClean="0"/>
              <a:t>The mixture of federalism and </a:t>
            </a:r>
            <a:r>
              <a:rPr lang="en-US" dirty="0" err="1" smtClean="0"/>
              <a:t>unitarianism</a:t>
            </a:r>
            <a:r>
              <a:rPr lang="en-US" dirty="0" smtClean="0"/>
              <a:t> was done keeping in view the pluralistic nature of Indian society and presence of regional diversities and the need for securing unity and integrity of the nation.  </a:t>
            </a:r>
          </a:p>
          <a:p>
            <a:pPr algn="just">
              <a:buFont typeface="Wingdings" pitchFamily="2" charset="2"/>
              <a:buChar char="§"/>
            </a:pPr>
            <a:endParaRPr lang="en-US" dirty="0" smtClean="0"/>
          </a:p>
          <a:p>
            <a:pPr algn="just">
              <a:buFont typeface="Wingdings" pitchFamily="2" charset="2"/>
              <a:buChar char="§"/>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428736"/>
            <a:ext cx="6400800" cy="3786214"/>
          </a:xfrm>
        </p:spPr>
        <p:txBody>
          <a:bodyPr>
            <a:normAutofit/>
          </a:bodyPr>
          <a:lstStyle/>
          <a:p>
            <a:pPr algn="just">
              <a:buFont typeface="Wingdings" pitchFamily="2" charset="2"/>
              <a:buChar char="§"/>
            </a:pPr>
            <a:r>
              <a:rPr lang="en-US" sz="2800" dirty="0" smtClean="0"/>
              <a:t>Indian constitution is a self-made and enacted constitution.</a:t>
            </a:r>
          </a:p>
          <a:p>
            <a:pPr algn="just">
              <a:buFont typeface="Wingdings" pitchFamily="2" charset="2"/>
              <a:buChar char="§"/>
            </a:pPr>
            <a:r>
              <a:rPr lang="en-US" sz="2800" dirty="0" smtClean="0"/>
              <a:t> Indian constitution is a mixture of rigidity and flexibility. Some of its provisions can be amended in a difficult way while some other provisions can be amended very easily. </a:t>
            </a:r>
          </a:p>
          <a:p>
            <a:pPr algn="just">
              <a:buFont typeface="Wingdings" pitchFamily="2" charset="2"/>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0108"/>
            <a:ext cx="6400800" cy="4638692"/>
          </a:xfrm>
        </p:spPr>
        <p:txBody>
          <a:bodyPr>
            <a:normAutofit lnSpcReduction="10000"/>
          </a:bodyPr>
          <a:lstStyle/>
          <a:p>
            <a:pPr algn="just">
              <a:buFont typeface="Wingdings" pitchFamily="2" charset="2"/>
              <a:buChar char="§"/>
            </a:pPr>
            <a:r>
              <a:rPr lang="en-US" sz="3000" dirty="0" smtClean="0"/>
              <a:t>Indian constitution is a constitution which is drawn from several sources. In adopting Parliamentary system and Bicameralism, it bears the influence of British Constitution. The US Constitution influenced it in regard to its Republicanism, Independence of Judiciary, Judicial Review and Bill of Rights.  Socialist Revolution influenced to adopt socialism as a goal of Indian Constitution.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463</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Salient Features of Indian Constitution</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49</cp:revision>
  <dcterms:created xsi:type="dcterms:W3CDTF">2021-09-21T05:43:15Z</dcterms:created>
  <dcterms:modified xsi:type="dcterms:W3CDTF">2021-09-29T17:37:03Z</dcterms:modified>
</cp:coreProperties>
</file>