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73" r:id="rId2"/>
    <p:sldId id="274" r:id="rId3"/>
    <p:sldId id="275" r:id="rId4"/>
    <p:sldId id="276" r:id="rId5"/>
    <p:sldId id="277" r:id="rId6"/>
    <p:sldId id="278" r:id="rId7"/>
    <p:sldId id="279" r:id="rId8"/>
    <p:sldId id="28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E7487F-4F1E-4BD1-9C17-2E9D2BACC146}" type="datetimeFigureOut">
              <a:rPr lang="en-US" smtClean="0"/>
              <a:pPr/>
              <a:t>10/5/2021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5786C8-EB51-4EE3-A340-A697585B6DA6}"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6B1B21-4414-4F92-98E6-15F5F35666E7}" type="datetimeFigureOut">
              <a:rPr lang="en-US" smtClean="0"/>
              <a:pPr/>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6B1B21-4414-4F92-98E6-15F5F35666E7}" type="datetimeFigureOut">
              <a:rPr lang="en-US" smtClean="0"/>
              <a:pPr/>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6B1B21-4414-4F92-98E6-15F5F35666E7}" type="datetimeFigureOut">
              <a:rPr lang="en-US" smtClean="0"/>
              <a:pPr/>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6B1B21-4414-4F92-98E6-15F5F35666E7}" type="datetimeFigureOut">
              <a:rPr lang="en-US" smtClean="0"/>
              <a:pPr/>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6B1B21-4414-4F92-98E6-15F5F35666E7}" type="datetimeFigureOut">
              <a:rPr lang="en-US" smtClean="0"/>
              <a:pPr/>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6B1B21-4414-4F92-98E6-15F5F35666E7}" type="datetimeFigureOut">
              <a:rPr lang="en-US" smtClean="0"/>
              <a:pPr/>
              <a:t>10/5/2021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6B1B21-4414-4F92-98E6-15F5F35666E7}" type="datetimeFigureOut">
              <a:rPr lang="en-US" smtClean="0"/>
              <a:pPr/>
              <a:t>10/5/2021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6B1B21-4414-4F92-98E6-15F5F35666E7}" type="datetimeFigureOut">
              <a:rPr lang="en-US" smtClean="0"/>
              <a:pPr/>
              <a:t>10/5/2021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6B1B21-4414-4F92-98E6-15F5F35666E7}" type="datetimeFigureOut">
              <a:rPr lang="en-US" smtClean="0"/>
              <a:pPr/>
              <a:t>10/5/2021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6B1B21-4414-4F92-98E6-15F5F35666E7}" type="datetimeFigureOut">
              <a:rPr lang="en-US" smtClean="0"/>
              <a:pPr/>
              <a:t>10/5/2021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6B1B21-4414-4F92-98E6-15F5F35666E7}" type="datetimeFigureOut">
              <a:rPr lang="en-US" smtClean="0"/>
              <a:pPr/>
              <a:t>10/5/2021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6B1B21-4414-4F92-98E6-15F5F35666E7}" type="datetimeFigureOut">
              <a:rPr lang="en-US" smtClean="0"/>
              <a:pPr/>
              <a:t>10/5/2021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84542-5742-48DB-9EDD-6710EC5A0ED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5729"/>
            <a:ext cx="7772400" cy="1571635"/>
          </a:xfrm>
        </p:spPr>
        <p:txBody>
          <a:bodyPr/>
          <a:lstStyle/>
          <a:p>
            <a:r>
              <a:rPr lang="en-US" dirty="0" smtClean="0"/>
              <a:t>Fundamental Rights and their Nature</a:t>
            </a:r>
            <a:endParaRPr lang="en-US" dirty="0"/>
          </a:p>
        </p:txBody>
      </p:sp>
      <p:sp>
        <p:nvSpPr>
          <p:cNvPr id="3" name="Subtitle 2"/>
          <p:cNvSpPr>
            <a:spLocks noGrp="1"/>
          </p:cNvSpPr>
          <p:nvPr>
            <p:ph type="subTitle" idx="1"/>
          </p:nvPr>
        </p:nvSpPr>
        <p:spPr>
          <a:xfrm>
            <a:off x="1371600" y="1785926"/>
            <a:ext cx="6400800" cy="4643470"/>
          </a:xfrm>
        </p:spPr>
        <p:txBody>
          <a:bodyPr>
            <a:normAutofit lnSpcReduction="10000"/>
          </a:bodyPr>
          <a:lstStyle/>
          <a:p>
            <a:pPr algn="just">
              <a:buFont typeface="Wingdings" pitchFamily="2" charset="2"/>
              <a:buChar char="§"/>
            </a:pPr>
            <a:r>
              <a:rPr lang="en-US" sz="2800" dirty="0" smtClean="0"/>
              <a:t>Like the Constitution of USA, France, Japan, Switzerland and several other liberal democratic countries, the Constitution of India contains a detailed Bill of Rights which grants and guarantees fundamental rights and freedoms to the people of India.</a:t>
            </a:r>
          </a:p>
          <a:p>
            <a:pPr algn="just">
              <a:buFont typeface="Wingdings" pitchFamily="2" charset="2"/>
              <a:buChar char="§"/>
            </a:pPr>
            <a:r>
              <a:rPr lang="en-US" sz="2800" dirty="0" smtClean="0"/>
              <a:t>  The reason of giving fundamental rights is to provide adequate opportunities for the self-development of the people of free India.</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4414" y="500042"/>
            <a:ext cx="6400800" cy="5357850"/>
          </a:xfrm>
        </p:spPr>
        <p:txBody>
          <a:bodyPr>
            <a:normAutofit lnSpcReduction="10000"/>
          </a:bodyPr>
          <a:lstStyle/>
          <a:p>
            <a:pPr algn="just">
              <a:buFont typeface="Wingdings" pitchFamily="2" charset="2"/>
              <a:buChar char="§"/>
            </a:pPr>
            <a:r>
              <a:rPr lang="en-US" sz="2800" dirty="0" smtClean="0"/>
              <a:t>The Bill of Rights(Part III) of the constitution enumerates the Fundamental  Rights of the people of India.</a:t>
            </a:r>
          </a:p>
          <a:p>
            <a:pPr algn="just">
              <a:buFont typeface="Wingdings" pitchFamily="2" charset="2"/>
              <a:buChar char="§"/>
            </a:pPr>
            <a:r>
              <a:rPr lang="en-US" sz="2800" dirty="0" smtClean="0"/>
              <a:t>24 articles from article no. 12 to 35 in Part III of the constitution present the Fundamental Rights. </a:t>
            </a:r>
          </a:p>
          <a:p>
            <a:pPr algn="just">
              <a:buFont typeface="Wingdings" pitchFamily="2" charset="2"/>
              <a:buChar char="§"/>
            </a:pPr>
            <a:r>
              <a:rPr lang="en-US" sz="2800" dirty="0" smtClean="0"/>
              <a:t>There were seven Fundamental Rights initially but with the deletion of Right to Property by 44</a:t>
            </a:r>
            <a:r>
              <a:rPr lang="en-US" sz="2800" baseline="30000" dirty="0" smtClean="0"/>
              <a:t>th</a:t>
            </a:r>
            <a:r>
              <a:rPr lang="en-US" sz="2800" dirty="0" smtClean="0"/>
              <a:t> Amendment Act the number of Fundamental Rights came down to six.</a:t>
            </a:r>
          </a:p>
          <a:p>
            <a:pPr algn="just">
              <a:buFont typeface="Wingdings" pitchFamily="2" charset="2"/>
              <a:buChar char="§"/>
            </a:pPr>
            <a:r>
              <a:rPr lang="en-US" sz="2800" dirty="0" smtClean="0"/>
              <a:t>Each of the six Fundamental Rights covers several rights under it.</a:t>
            </a:r>
          </a:p>
          <a:p>
            <a:pPr algn="just">
              <a:buFont typeface="Wingdings" pitchFamily="2" charset="2"/>
              <a:buChar char="§"/>
            </a:pPr>
            <a:endParaRPr lang="en-US" sz="2800" dirty="0" smtClean="0"/>
          </a:p>
          <a:p>
            <a:pPr algn="just">
              <a:buFont typeface="Wingdings" pitchFamily="2" charset="2"/>
              <a:buChar char="§"/>
            </a:pPr>
            <a:endParaRPr lang="en-US" sz="2800" dirty="0" smtClean="0"/>
          </a:p>
          <a:p>
            <a:pPr algn="just">
              <a:buFont typeface="Wingdings" pitchFamily="2" charset="2"/>
              <a:buChar cha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500042"/>
            <a:ext cx="6400800" cy="5715040"/>
          </a:xfrm>
        </p:spPr>
        <p:txBody>
          <a:bodyPr>
            <a:normAutofit lnSpcReduction="10000"/>
          </a:bodyPr>
          <a:lstStyle/>
          <a:p>
            <a:pPr algn="just">
              <a:buFont typeface="Wingdings" pitchFamily="2" charset="2"/>
              <a:buChar char="§"/>
            </a:pPr>
            <a:r>
              <a:rPr lang="en-US" sz="2800" dirty="0" smtClean="0"/>
              <a:t>Unlike US Constitution which guarantees not only the rights mentioned in it but also the other natural rights of the people, the Constitution of India only gives recognition to the rights mentioned in its Part III. </a:t>
            </a:r>
          </a:p>
          <a:p>
            <a:pPr algn="just">
              <a:buFont typeface="Wingdings" pitchFamily="2" charset="2"/>
              <a:buChar char="§"/>
            </a:pPr>
            <a:r>
              <a:rPr lang="en-US" sz="2800" dirty="0" smtClean="0"/>
              <a:t>The Constitution of India does not mention social and economic rights in Part III of it. It grants only civil and political rights and freedoms. Social and economic rights like Right to Work, Right to Leisure, Right to Social Security are put under Directive Principles of State Policy (Part IV) of the constitution which is a non-enforceable part of the constitution. </a:t>
            </a:r>
          </a:p>
          <a:p>
            <a:pPr algn="just">
              <a:buFont typeface="Wingdings" pitchFamily="2" charset="2"/>
              <a:buChar char="§"/>
            </a:pP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571480"/>
            <a:ext cx="6400800" cy="5857916"/>
          </a:xfrm>
        </p:spPr>
        <p:txBody>
          <a:bodyPr>
            <a:normAutofit fontScale="92500"/>
          </a:bodyPr>
          <a:lstStyle/>
          <a:p>
            <a:pPr algn="just">
              <a:buFont typeface="Wingdings" pitchFamily="2" charset="2"/>
              <a:buChar char="§"/>
            </a:pPr>
            <a:r>
              <a:rPr lang="en-US" sz="2800" dirty="0" smtClean="0"/>
              <a:t>In granting the rights, Indian Constitution makes a distinction between the citizens and the foreigners.  The Rights such as equality before law, religious freedom etc. are available to both the citizens and the foreigners. While the rights such as freedom of speech, assembly and organization are  only available to the citizens of the country.</a:t>
            </a:r>
          </a:p>
          <a:p>
            <a:pPr algn="just">
              <a:buFont typeface="Wingdings" pitchFamily="2" charset="2"/>
              <a:buChar char="§"/>
            </a:pPr>
            <a:r>
              <a:rPr lang="en-US" sz="2800" dirty="0" smtClean="0"/>
              <a:t>The Constitution of India not only grants but also guarantees the Fundamental Rights. Part III contains a special right such as Right to Constitutional Remedies under article 32 for the protection of Fundamental Rights.  </a:t>
            </a:r>
          </a:p>
          <a:p>
            <a:pPr algn="just">
              <a:buFont typeface="Wingdings" pitchFamily="2" charset="2"/>
              <a:buChar char="§"/>
            </a:pPr>
            <a:r>
              <a:rPr lang="en-US" sz="2800" dirty="0" smtClean="0"/>
              <a:t>But Fundamental Rights are not absolute. </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500042"/>
            <a:ext cx="6400800" cy="5643602"/>
          </a:xfrm>
        </p:spPr>
        <p:txBody>
          <a:bodyPr>
            <a:normAutofit lnSpcReduction="10000"/>
          </a:bodyPr>
          <a:lstStyle/>
          <a:p>
            <a:pPr algn="just">
              <a:buFont typeface="Wingdings" pitchFamily="2" charset="2"/>
              <a:buChar char="§"/>
            </a:pPr>
            <a:r>
              <a:rPr lang="en-US" sz="2800" dirty="0" smtClean="0"/>
              <a:t>Parliament is empowered to impose reasonable restrictions on Fundamental Rights however that is also subject to judicial review.</a:t>
            </a:r>
          </a:p>
          <a:p>
            <a:pPr algn="just">
              <a:buFont typeface="Wingdings" pitchFamily="2" charset="2"/>
              <a:buChar char="§"/>
            </a:pPr>
            <a:r>
              <a:rPr lang="en-US" sz="2800" dirty="0" smtClean="0"/>
              <a:t>Parliament can amend the Fundamental Rights in accordance with the power and procedures laid down in Article 368 of the constitution. But in doing that it cannot change the basic structure of the constitution. </a:t>
            </a:r>
          </a:p>
          <a:p>
            <a:pPr algn="just">
              <a:buFont typeface="Wingdings" pitchFamily="2" charset="2"/>
              <a:buChar char="§"/>
            </a:pPr>
            <a:r>
              <a:rPr lang="en-US" sz="2800" dirty="0" smtClean="0"/>
              <a:t> The Fundamental Rights guaranteed under article 19 get suspended when emergency is proclaimed. </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28728" y="714356"/>
            <a:ext cx="6400800" cy="5500726"/>
          </a:xfrm>
        </p:spPr>
        <p:txBody>
          <a:bodyPr>
            <a:noAutofit/>
          </a:bodyPr>
          <a:lstStyle/>
          <a:p>
            <a:pPr algn="just">
              <a:buFont typeface="Wingdings" pitchFamily="2" charset="2"/>
              <a:buChar char="§"/>
            </a:pPr>
            <a:r>
              <a:rPr lang="en-US" sz="2800" dirty="0" smtClean="0"/>
              <a:t>During emergency, the right to move any court for the enforcement of rights conferred by Part III of the Constitution may also get suspended.</a:t>
            </a:r>
          </a:p>
          <a:p>
            <a:pPr algn="just">
              <a:buFont typeface="Wingdings" pitchFamily="2" charset="2"/>
              <a:buChar char="§"/>
            </a:pPr>
            <a:r>
              <a:rPr lang="en-US" sz="2800" dirty="0" smtClean="0"/>
              <a:t>However the 44nd Amendment Act laid down several safeguards to prevent the possible misuse of the emergency  power by the President. </a:t>
            </a:r>
          </a:p>
          <a:p>
            <a:pPr algn="just">
              <a:buFont typeface="Wingdings" pitchFamily="2" charset="2"/>
              <a:buChar char="§"/>
            </a:pPr>
            <a:r>
              <a:rPr lang="en-US" sz="2800" dirty="0" smtClean="0"/>
              <a:t>The President can suspend Article 19 if the proclamation of emergency has only been made on ground of external aggression or war.</a:t>
            </a:r>
          </a:p>
          <a:p>
            <a:pPr algn="just"/>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5728"/>
            <a:ext cx="6400800" cy="6000792"/>
          </a:xfrm>
        </p:spPr>
        <p:txBody>
          <a:bodyPr>
            <a:normAutofit lnSpcReduction="10000"/>
          </a:bodyPr>
          <a:lstStyle/>
          <a:p>
            <a:pPr algn="just">
              <a:buFont typeface="Wingdings" pitchFamily="2" charset="2"/>
              <a:buChar char="§"/>
            </a:pPr>
            <a:r>
              <a:rPr lang="en-US" sz="2800" dirty="0" smtClean="0"/>
              <a:t>The President cannot also suspend the fundamental right to move the court for the enforcement of fundamental rights in relation to right to life and personal liberty.</a:t>
            </a:r>
          </a:p>
          <a:p>
            <a:pPr algn="just">
              <a:buFont typeface="Wingdings" pitchFamily="2" charset="2"/>
              <a:buChar char="§"/>
            </a:pPr>
            <a:r>
              <a:rPr lang="en-US" sz="2800" dirty="0" smtClean="0"/>
              <a:t>The Fundamental Rights know no frontiers since they are available to the citizens not only when they are in India but also when they are abroad in so far as their government is concerned.</a:t>
            </a:r>
          </a:p>
          <a:p>
            <a:pPr algn="just">
              <a:buFont typeface="Wingdings" pitchFamily="2" charset="2"/>
              <a:buChar char="§"/>
            </a:pPr>
            <a:r>
              <a:rPr lang="en-US" sz="2800" dirty="0" smtClean="0"/>
              <a:t>The Fundamental rights hold a supreme status over any ordinary law and the Directive Principles of State Policy. If any law come into clash with them are considered as void.  </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14290"/>
            <a:ext cx="6400800" cy="5424510"/>
          </a:xfrm>
        </p:spPr>
        <p:txBody>
          <a:bodyPr>
            <a:normAutofit/>
          </a:bodyPr>
          <a:lstStyle/>
          <a:p>
            <a:pPr algn="just"/>
            <a:r>
              <a:rPr lang="en-US" sz="2800" b="1" dirty="0" smtClean="0"/>
              <a:t>Six fundamental rights of an Indian citizen are:</a:t>
            </a:r>
          </a:p>
          <a:p>
            <a:pPr algn="just">
              <a:buFont typeface="Wingdings" pitchFamily="2" charset="2"/>
              <a:buChar char="§"/>
            </a:pPr>
            <a:r>
              <a:rPr lang="en-US" sz="2800" dirty="0" smtClean="0"/>
              <a:t>The Right to Equality (Arts 14 to 18).</a:t>
            </a:r>
          </a:p>
          <a:p>
            <a:pPr algn="just">
              <a:buFont typeface="Wingdings" pitchFamily="2" charset="2"/>
              <a:buChar char="§"/>
            </a:pPr>
            <a:r>
              <a:rPr lang="en-US" sz="2800" dirty="0" smtClean="0"/>
              <a:t>The Right to Freedom (Arts 19 to 22).</a:t>
            </a:r>
          </a:p>
          <a:p>
            <a:pPr algn="just">
              <a:buFont typeface="Wingdings" pitchFamily="2" charset="2"/>
              <a:buChar char="§"/>
            </a:pPr>
            <a:r>
              <a:rPr lang="en-US" sz="2800" dirty="0" smtClean="0"/>
              <a:t>The Right against Exploitation (Art 23 to 24).</a:t>
            </a:r>
          </a:p>
          <a:p>
            <a:pPr algn="just">
              <a:buFont typeface="Wingdings" pitchFamily="2" charset="2"/>
              <a:buChar char="§"/>
            </a:pPr>
            <a:r>
              <a:rPr lang="en-US" sz="2800" dirty="0" smtClean="0"/>
              <a:t>The Right to Freedom of Religion (Arts 25 to 28).</a:t>
            </a:r>
          </a:p>
          <a:p>
            <a:pPr algn="just">
              <a:buFont typeface="Wingdings" pitchFamily="2" charset="2"/>
              <a:buChar char="§"/>
            </a:pPr>
            <a:r>
              <a:rPr lang="en-US" sz="2800" dirty="0" smtClean="0"/>
              <a:t>Cultural and Educational Rights (Arts 29 to 30).</a:t>
            </a:r>
          </a:p>
          <a:p>
            <a:pPr algn="just">
              <a:buFont typeface="Wingdings" pitchFamily="2" charset="2"/>
              <a:buChar char="§"/>
            </a:pPr>
            <a:r>
              <a:rPr lang="en-US" sz="2800" dirty="0" smtClean="0"/>
              <a:t>Right to Constitutional Remedies (Art. 32)</a:t>
            </a:r>
          </a:p>
          <a:p>
            <a:pPr algn="just">
              <a:buFont typeface="Wingdings" pitchFamily="2" charset="2"/>
              <a:buChar char="§"/>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TotalTime>
  <Words>664</Words>
  <Application>Microsoft Office PowerPoint</Application>
  <PresentationFormat>On-screen Show (4:3)</PresentationFormat>
  <Paragraphs>29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Fundamental Rights and their Nature</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Constitution of India</dc:title>
  <dc:creator>asus</dc:creator>
  <cp:lastModifiedBy>asus</cp:lastModifiedBy>
  <cp:revision>72</cp:revision>
  <dcterms:created xsi:type="dcterms:W3CDTF">2021-09-21T05:43:15Z</dcterms:created>
  <dcterms:modified xsi:type="dcterms:W3CDTF">2021-10-05T04:23:19Z</dcterms:modified>
</cp:coreProperties>
</file>