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256" r:id="rId2"/>
    <p:sldId id="333"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4" r:id="rId79"/>
    <p:sldId id="335" r:id="rId80"/>
    <p:sldId id="347" r:id="rId81"/>
    <p:sldId id="336" r:id="rId82"/>
    <p:sldId id="337" r:id="rId83"/>
    <p:sldId id="338" r:id="rId84"/>
    <p:sldId id="343" r:id="rId85"/>
    <p:sldId id="339" r:id="rId86"/>
    <p:sldId id="340" r:id="rId87"/>
    <p:sldId id="341" r:id="rId88"/>
    <p:sldId id="344" r:id="rId89"/>
    <p:sldId id="345" r:id="rId90"/>
    <p:sldId id="346" r:id="rId91"/>
    <p:sldId id="342"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p:cViewPr varScale="1">
        <p:scale>
          <a:sx n="109" d="100"/>
          <a:sy n="109" d="100"/>
        </p:scale>
        <p:origin x="142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E7487F-4F1E-4BD1-9C17-2E9D2BACC146}" type="datetimeFigureOut">
              <a:rPr lang="en-US" smtClean="0"/>
              <a:pPr/>
              <a:t>2/9/2022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5786C8-EB51-4EE3-A340-A697585B6DA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6B1B21-4414-4F92-98E6-15F5F35666E7}" type="datetimeFigureOut">
              <a:rPr lang="en-US" smtClean="0"/>
              <a:pPr/>
              <a:t>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F84542-5742-48DB-9EDD-6710EC5A0ED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B1B21-4414-4F92-98E6-15F5F35666E7}" type="datetimeFigureOut">
              <a:rPr lang="en-US" smtClean="0"/>
              <a:pPr/>
              <a:t>2/9/2022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4542-5742-48DB-9EDD-6710EC5A0ED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Constitution of India</a:t>
            </a:r>
          </a:p>
        </p:txBody>
      </p:sp>
      <p:sp>
        <p:nvSpPr>
          <p:cNvPr id="3" name="Subtitle 2"/>
          <p:cNvSpPr>
            <a:spLocks noGrp="1"/>
          </p:cNvSpPr>
          <p:nvPr>
            <p:ph type="subTitle" idx="1"/>
          </p:nvPr>
        </p:nvSpPr>
        <p:spPr/>
        <p:txBody>
          <a:bodyPr/>
          <a:lstStyle/>
          <a:p>
            <a:r>
              <a:rPr lang="en-US" dirty="0"/>
              <a:t>The preamble to Indian Constitution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57298"/>
            <a:ext cx="6400800" cy="4281502"/>
          </a:xfrm>
        </p:spPr>
        <p:txBody>
          <a:bodyPr>
            <a:normAutofit fontScale="25000" lnSpcReduction="20000"/>
          </a:bodyPr>
          <a:lstStyle/>
          <a:p>
            <a:pPr algn="just"/>
            <a:r>
              <a:rPr lang="en-US" sz="11200" b="1" dirty="0"/>
              <a:t>The preamble lists four cardinal objectives which are to be secured for all its citizens</a:t>
            </a:r>
          </a:p>
          <a:p>
            <a:pPr algn="just">
              <a:buFont typeface="Wingdings" pitchFamily="2" charset="2"/>
              <a:buChar char="§"/>
            </a:pPr>
            <a:r>
              <a:rPr lang="en-US" sz="11200" dirty="0"/>
              <a:t>Indian Constitution seeks to secure justice – social, economic and political for all the citizens.</a:t>
            </a:r>
          </a:p>
          <a:p>
            <a:pPr algn="just">
              <a:buFont typeface="Wingdings" pitchFamily="2" charset="2"/>
              <a:buChar char="§"/>
            </a:pPr>
            <a:r>
              <a:rPr lang="en-US" sz="11200" dirty="0"/>
              <a:t> The Preamble declares liberty to be the second cardinal objective to be secured for the citizens</a:t>
            </a:r>
          </a:p>
          <a:p>
            <a:pPr algn="just">
              <a:buFont typeface="Wingdings" pitchFamily="2" charset="2"/>
              <a:buChar char="§"/>
            </a:pPr>
            <a:r>
              <a:rPr lang="en-US" sz="11200" dirty="0"/>
              <a:t> Liberty of thought, expression, belief, faith and worship</a:t>
            </a:r>
            <a:r>
              <a:rPr lang="en-US" dirty="0"/>
              <a:t>.</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57166"/>
            <a:ext cx="8001056" cy="6286544"/>
          </a:xfrm>
        </p:spPr>
        <p:txBody>
          <a:bodyPr>
            <a:normAutofit/>
          </a:bodyPr>
          <a:lstStyle/>
          <a:p>
            <a:pPr algn="just">
              <a:buFont typeface="Arial" pitchFamily="34" charset="0"/>
              <a:buChar char="•"/>
            </a:pPr>
            <a:r>
              <a:rPr lang="en-US" sz="2800" dirty="0"/>
              <a:t>The </a:t>
            </a:r>
            <a:r>
              <a:rPr lang="en-US" sz="2800" dirty="0" err="1"/>
              <a:t>Rajya</a:t>
            </a:r>
            <a:r>
              <a:rPr lang="en-US" sz="2800" dirty="0"/>
              <a:t> </a:t>
            </a:r>
            <a:r>
              <a:rPr lang="en-US" sz="2800" dirty="0" err="1"/>
              <a:t>Sabha</a:t>
            </a:r>
            <a:r>
              <a:rPr lang="en-US" sz="2800" dirty="0"/>
              <a:t> is not subject to dissolution like </a:t>
            </a:r>
            <a:r>
              <a:rPr lang="en-US" sz="2800" dirty="0" err="1"/>
              <a:t>Lok</a:t>
            </a:r>
            <a:r>
              <a:rPr lang="en-US" sz="2800" dirty="0"/>
              <a:t> </a:t>
            </a:r>
            <a:r>
              <a:rPr lang="en-US" sz="2800" dirty="0" err="1"/>
              <a:t>Sabha</a:t>
            </a:r>
            <a:r>
              <a:rPr lang="en-US" sz="2800" dirty="0"/>
              <a:t>.</a:t>
            </a:r>
          </a:p>
          <a:p>
            <a:pPr algn="just">
              <a:buFont typeface="Arial" pitchFamily="34" charset="0"/>
              <a:buChar char="•"/>
            </a:pPr>
            <a:r>
              <a:rPr lang="en-US" sz="2800" dirty="0"/>
              <a:t>The President convenes the sessions of  the </a:t>
            </a:r>
            <a:r>
              <a:rPr lang="en-US" sz="2800" dirty="0" err="1"/>
              <a:t>Rajya</a:t>
            </a:r>
            <a:r>
              <a:rPr lang="en-US" sz="2800" dirty="0"/>
              <a:t> </a:t>
            </a:r>
            <a:r>
              <a:rPr lang="en-US" sz="2800" dirty="0" err="1"/>
              <a:t>Sabha</a:t>
            </a:r>
            <a:r>
              <a:rPr lang="en-US" sz="2800" dirty="0"/>
              <a:t> along with that of </a:t>
            </a:r>
            <a:r>
              <a:rPr lang="en-US" sz="2800" dirty="0" err="1"/>
              <a:t>Lok</a:t>
            </a:r>
            <a:r>
              <a:rPr lang="en-US" sz="2800" dirty="0"/>
              <a:t> </a:t>
            </a:r>
            <a:r>
              <a:rPr lang="en-US" sz="2800" dirty="0" err="1"/>
              <a:t>Sabha</a:t>
            </a:r>
            <a:r>
              <a:rPr lang="en-US" sz="2800" dirty="0"/>
              <a:t> or whenever he feels it necessary. However , there cannot be a gap of more than six months between the two sessions of the </a:t>
            </a:r>
            <a:r>
              <a:rPr lang="en-US" sz="2800" dirty="0" err="1"/>
              <a:t>Rajya</a:t>
            </a:r>
            <a:r>
              <a:rPr lang="en-US" sz="2800" dirty="0"/>
              <a:t> </a:t>
            </a:r>
            <a:r>
              <a:rPr lang="en-US" sz="2800" dirty="0" err="1"/>
              <a:t>Sabha</a:t>
            </a:r>
            <a:r>
              <a:rPr lang="en-US" sz="2800" dirty="0"/>
              <a:t>.  The President can call the </a:t>
            </a:r>
            <a:r>
              <a:rPr lang="en-US" sz="2800" dirty="0" err="1"/>
              <a:t>Rajya</a:t>
            </a:r>
            <a:r>
              <a:rPr lang="en-US" sz="2800" dirty="0"/>
              <a:t> </a:t>
            </a:r>
            <a:r>
              <a:rPr lang="en-US" sz="2800" dirty="0" err="1"/>
              <a:t>Sabha</a:t>
            </a:r>
            <a:r>
              <a:rPr lang="en-US" sz="2800" dirty="0"/>
              <a:t> into a special session to get the declaration of emergency approved if the </a:t>
            </a:r>
            <a:r>
              <a:rPr lang="en-US" sz="2800" dirty="0" err="1"/>
              <a:t>Lok</a:t>
            </a:r>
            <a:r>
              <a:rPr lang="en-US" sz="2800" dirty="0"/>
              <a:t> </a:t>
            </a:r>
            <a:r>
              <a:rPr lang="en-US" sz="2800" dirty="0" err="1"/>
              <a:t>Sabha</a:t>
            </a:r>
            <a:r>
              <a:rPr lang="en-US" sz="2800" dirty="0"/>
              <a:t> is dissolved at that time. </a:t>
            </a:r>
          </a:p>
          <a:p>
            <a:pPr algn="just">
              <a:buFont typeface="Arial" pitchFamily="34" charset="0"/>
              <a:buChar char="•"/>
            </a:pPr>
            <a:r>
              <a:rPr lang="en-US" sz="2800" dirty="0"/>
              <a:t>At least one of tenth members of the </a:t>
            </a:r>
            <a:r>
              <a:rPr lang="en-US" sz="2800" dirty="0" err="1"/>
              <a:t>Rajya</a:t>
            </a:r>
            <a:r>
              <a:rPr lang="en-US" sz="2800" dirty="0"/>
              <a:t> </a:t>
            </a:r>
            <a:r>
              <a:rPr lang="en-US" sz="2800" dirty="0" err="1"/>
              <a:t>Sabha</a:t>
            </a:r>
            <a:r>
              <a:rPr lang="en-US" sz="2800" dirty="0"/>
              <a:t> must be present for carrying out the proceedings of the house. </a:t>
            </a:r>
          </a:p>
          <a:p>
            <a:pPr algn="just">
              <a:buFont typeface="Arial" pitchFamily="34" charset="0"/>
              <a:buChar char="•"/>
            </a:pPr>
            <a:endParaRPr lang="en-US" sz="2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8629" y="476672"/>
            <a:ext cx="7786742" cy="6215106"/>
          </a:xfrm>
        </p:spPr>
        <p:txBody>
          <a:bodyPr>
            <a:normAutofit fontScale="92500" lnSpcReduction="20000"/>
          </a:bodyPr>
          <a:lstStyle/>
          <a:p>
            <a:pPr algn="just">
              <a:buFont typeface="Arial" pitchFamily="34" charset="0"/>
              <a:buChar char="•"/>
            </a:pPr>
            <a:r>
              <a:rPr lang="en-US" sz="2800" dirty="0"/>
              <a:t>The Vice-President is the chairperson of  Rajya Sabha and he presides over its meetings though he is neither a member of it nor he exercises his vote in the house. But in case of a tie over any measure for legislation, Vice-President as chairman can cast his vote. </a:t>
            </a:r>
          </a:p>
          <a:p>
            <a:pPr algn="just">
              <a:buFont typeface="Arial" pitchFamily="34" charset="0"/>
              <a:buChar char="•"/>
            </a:pPr>
            <a:r>
              <a:rPr lang="en-US" sz="2800" dirty="0"/>
              <a:t>In Vice-President’s absence, the Deputy Chairman who is elected by the members of the </a:t>
            </a:r>
            <a:r>
              <a:rPr lang="en-US" sz="2800" dirty="0" err="1"/>
              <a:t>Rajya</a:t>
            </a:r>
            <a:r>
              <a:rPr lang="en-US" sz="2800" dirty="0"/>
              <a:t> </a:t>
            </a:r>
            <a:r>
              <a:rPr lang="en-US" sz="2800" dirty="0" err="1"/>
              <a:t>Sabha</a:t>
            </a:r>
            <a:r>
              <a:rPr lang="en-US" sz="2800" dirty="0"/>
              <a:t> from amongst themselves presides over the meetings of the house.</a:t>
            </a:r>
          </a:p>
          <a:p>
            <a:pPr algn="just">
              <a:buFont typeface="Arial" pitchFamily="34" charset="0"/>
              <a:buChar char="•"/>
            </a:pPr>
            <a:r>
              <a:rPr lang="en-US" sz="2800" dirty="0"/>
              <a:t>The Powers of </a:t>
            </a:r>
            <a:r>
              <a:rPr lang="en-US" sz="2800" dirty="0" err="1"/>
              <a:t>Rajya</a:t>
            </a:r>
            <a:r>
              <a:rPr lang="en-US" sz="2800" dirty="0"/>
              <a:t> </a:t>
            </a:r>
            <a:r>
              <a:rPr lang="en-US" sz="2800" dirty="0" err="1"/>
              <a:t>Sabha</a:t>
            </a:r>
            <a:r>
              <a:rPr lang="en-US" sz="2800" dirty="0"/>
              <a:t> – Legislative powers, financial powers, executive powers, judicial, electoral powers, Constitution Amending powers etc.</a:t>
            </a:r>
          </a:p>
          <a:p>
            <a:pPr algn="just">
              <a:buFont typeface="Arial" pitchFamily="34" charset="0"/>
              <a:buChar char="•"/>
            </a:pPr>
            <a:r>
              <a:rPr lang="en-US" sz="2800" dirty="0"/>
              <a:t>The Rajya Sabha also enjoys some special powers such as has the power to create or abolish An All India service if it is approved by 2/3 of its members, the power to approve the declaration of emergency by the President if the Lok Sabha is dissolved at that time.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a:bodyPr>
          <a:lstStyle/>
          <a:p>
            <a:pPr algn="just"/>
            <a:r>
              <a:rPr lang="en-US" sz="2800" dirty="0"/>
              <a:t>There is no denying the fact </a:t>
            </a:r>
            <a:r>
              <a:rPr lang="en-US" sz="2800"/>
              <a:t>that Rajya</a:t>
            </a:r>
            <a:r>
              <a:rPr lang="en-US" sz="2800" dirty="0"/>
              <a:t> </a:t>
            </a:r>
            <a:r>
              <a:rPr lang="en-US" sz="2800" dirty="0" err="1"/>
              <a:t>Sabha</a:t>
            </a:r>
            <a:r>
              <a:rPr lang="en-US" sz="2800" dirty="0"/>
              <a:t> is less powerful than </a:t>
            </a:r>
            <a:r>
              <a:rPr lang="en-US" sz="2800" dirty="0" err="1"/>
              <a:t>Lok</a:t>
            </a:r>
            <a:r>
              <a:rPr lang="en-US" sz="2800" dirty="0"/>
              <a:t> </a:t>
            </a:r>
            <a:r>
              <a:rPr lang="en-US" sz="2800" dirty="0" err="1"/>
              <a:t>Sabha</a:t>
            </a:r>
            <a:r>
              <a:rPr lang="en-US" sz="2800" dirty="0"/>
              <a:t>. Some of the critics even term it to be a superfluous house. Even Dr. B. R. </a:t>
            </a:r>
            <a:r>
              <a:rPr lang="en-US" sz="2800" dirty="0" err="1"/>
              <a:t>Ambedkar</a:t>
            </a:r>
            <a:r>
              <a:rPr lang="en-US" sz="2800" dirty="0"/>
              <a:t> was suspicious regarding its utility. However,  </a:t>
            </a:r>
            <a:r>
              <a:rPr lang="en-US" sz="2800" dirty="0" err="1"/>
              <a:t>Rajya</a:t>
            </a:r>
            <a:r>
              <a:rPr lang="en-US" sz="2800" dirty="0"/>
              <a:t> </a:t>
            </a:r>
            <a:r>
              <a:rPr lang="en-US" sz="2800" dirty="0" err="1"/>
              <a:t>Sabha</a:t>
            </a:r>
            <a:r>
              <a:rPr lang="en-US" sz="2800" dirty="0"/>
              <a:t> is designed to give representation to different states of the country.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r>
              <a:rPr lang="en-US" sz="2800" b="1" dirty="0"/>
              <a:t>Union Executive</a:t>
            </a:r>
          </a:p>
          <a:p>
            <a:pPr algn="just"/>
            <a:r>
              <a:rPr lang="en-US" sz="2800" dirty="0"/>
              <a:t>The structure of the Union Executive is as follows:</a:t>
            </a:r>
          </a:p>
          <a:p>
            <a:pPr algn="just"/>
            <a:r>
              <a:rPr lang="en-US" sz="2800" dirty="0"/>
              <a:t>           The President of India</a:t>
            </a:r>
          </a:p>
          <a:p>
            <a:pPr algn="just"/>
            <a:r>
              <a:rPr lang="en-US" sz="2800" dirty="0"/>
              <a:t>           Vice-President of India</a:t>
            </a:r>
          </a:p>
          <a:p>
            <a:pPr algn="just"/>
            <a:r>
              <a:rPr lang="en-US" sz="2800" dirty="0"/>
              <a:t>            The Prime Minister</a:t>
            </a:r>
          </a:p>
          <a:p>
            <a:pPr algn="just"/>
            <a:r>
              <a:rPr lang="en-US" sz="2800" dirty="0"/>
              <a:t>                     And</a:t>
            </a:r>
          </a:p>
          <a:p>
            <a:pPr algn="just"/>
            <a:r>
              <a:rPr lang="en-US" sz="2800" dirty="0"/>
              <a:t>            Union Council of Ministers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572164"/>
          </a:xfrm>
        </p:spPr>
        <p:txBody>
          <a:bodyPr>
            <a:normAutofit fontScale="92500"/>
          </a:bodyPr>
          <a:lstStyle/>
          <a:p>
            <a:pPr algn="just"/>
            <a:r>
              <a:rPr lang="en-US" sz="2800" b="1" dirty="0"/>
              <a:t>The President of India</a:t>
            </a:r>
            <a:r>
              <a:rPr lang="en-US" sz="2800" dirty="0"/>
              <a:t>:</a:t>
            </a:r>
          </a:p>
          <a:p>
            <a:pPr algn="just">
              <a:buFont typeface="Arial" pitchFamily="34" charset="0"/>
              <a:buChar char="•"/>
            </a:pPr>
            <a:r>
              <a:rPr lang="en-US" sz="2800" dirty="0"/>
              <a:t>The President of India is the head of the state and the chief executive. He holds the highest office in India.</a:t>
            </a:r>
          </a:p>
          <a:p>
            <a:pPr algn="just">
              <a:buFont typeface="Arial" pitchFamily="34" charset="0"/>
              <a:buChar char="•"/>
            </a:pPr>
            <a:r>
              <a:rPr lang="en-US" sz="2800" dirty="0"/>
              <a:t>He represents the sovereignty of India. </a:t>
            </a:r>
          </a:p>
          <a:p>
            <a:pPr algn="just"/>
            <a:r>
              <a:rPr lang="en-US" sz="2800" dirty="0"/>
              <a:t>The Constitution lays down the following qualifications for a candidate seeking to be elected for the post of President of India:</a:t>
            </a:r>
          </a:p>
          <a:p>
            <a:pPr algn="just">
              <a:buFont typeface="Arial" pitchFamily="34" charset="0"/>
              <a:buChar char="•"/>
            </a:pPr>
            <a:r>
              <a:rPr lang="en-US" sz="2800" dirty="0"/>
              <a:t>Should be a citizen of India.</a:t>
            </a:r>
          </a:p>
          <a:p>
            <a:pPr algn="just">
              <a:buFont typeface="Arial" pitchFamily="34" charset="0"/>
              <a:buChar char="•"/>
            </a:pPr>
            <a:r>
              <a:rPr lang="en-US" sz="2800" dirty="0"/>
              <a:t>Should complete the age of thirty five years.</a:t>
            </a:r>
          </a:p>
          <a:p>
            <a:pPr algn="just">
              <a:buFont typeface="Arial" pitchFamily="34" charset="0"/>
              <a:buChar char="•"/>
            </a:pPr>
            <a:r>
              <a:rPr lang="en-US" sz="2800" dirty="0"/>
              <a:t>Should be qualified for being elected as a member of the House of the People.</a:t>
            </a:r>
          </a:p>
          <a:p>
            <a:pPr algn="just">
              <a:buFont typeface="Arial" pitchFamily="34" charset="0"/>
              <a:buChar char="•"/>
            </a:pPr>
            <a:endParaRPr lang="en-US" sz="2800" dirty="0"/>
          </a:p>
          <a:p>
            <a:pPr algn="just"/>
            <a:endParaRPr 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6072230"/>
          </a:xfrm>
        </p:spPr>
        <p:txBody>
          <a:bodyPr>
            <a:normAutofit/>
          </a:bodyPr>
          <a:lstStyle/>
          <a:p>
            <a:pPr algn="just">
              <a:buFont typeface="Arial" pitchFamily="34" charset="0"/>
              <a:buChar char="•"/>
            </a:pPr>
            <a:r>
              <a:rPr lang="en-US" sz="2800" dirty="0"/>
              <a:t>Should not hold any office of profit.</a:t>
            </a:r>
          </a:p>
          <a:p>
            <a:pPr algn="just">
              <a:buFont typeface="Arial" pitchFamily="34" charset="0"/>
              <a:buChar char="•"/>
            </a:pPr>
            <a:r>
              <a:rPr lang="en-US" sz="2800" dirty="0"/>
              <a:t>Should not be a member of the either House of the Parliament or of a House of State Legislature. If a member of any house of the Parliament or State Legislature gets elected as the President, he/she shall be considered as have vacated their seat in that house on the date on which he joins the office.</a:t>
            </a:r>
          </a:p>
          <a:p>
            <a:pPr algn="just"/>
            <a:r>
              <a:rPr lang="en-US" sz="2800" dirty="0"/>
              <a:t>Election of the President.</a:t>
            </a:r>
          </a:p>
          <a:p>
            <a:pPr algn="just"/>
            <a:r>
              <a:rPr lang="en-US" sz="2800" dirty="0"/>
              <a:t>The Constitution provides for an indirect election of the President. He is elected by the electoral College consisting of :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buFont typeface="Arial" pitchFamily="34" charset="0"/>
              <a:buChar char="•"/>
            </a:pPr>
            <a:r>
              <a:rPr lang="en-US" sz="2800" dirty="0"/>
              <a:t>The elected members of both the Houses of the Parliament.</a:t>
            </a:r>
          </a:p>
          <a:p>
            <a:pPr algn="just">
              <a:buFont typeface="Arial" pitchFamily="34" charset="0"/>
              <a:buChar char="•"/>
            </a:pPr>
            <a:r>
              <a:rPr lang="en-US" sz="2800" dirty="0"/>
              <a:t>The elected members of the Legislative Assemblies of the States.</a:t>
            </a:r>
          </a:p>
          <a:p>
            <a:pPr algn="just">
              <a:buFont typeface="Arial" pitchFamily="34" charset="0"/>
              <a:buChar char="•"/>
            </a:pPr>
            <a:r>
              <a:rPr lang="en-US" sz="2800" dirty="0"/>
              <a:t>The nominated members are denied their share in Presidential election.</a:t>
            </a:r>
          </a:p>
          <a:p>
            <a:pPr algn="just">
              <a:buFont typeface="Arial" pitchFamily="34" charset="0"/>
              <a:buChar char="•"/>
            </a:pPr>
            <a:r>
              <a:rPr lang="en-US" sz="2800" dirty="0"/>
              <a:t>It must be noted that any vacancy or vacancies in the electoral college cannot withhold the Presidential election. </a:t>
            </a:r>
          </a:p>
          <a:p>
            <a:pPr algn="just"/>
            <a:endParaRPr 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428604"/>
            <a:ext cx="7500990" cy="6072230"/>
          </a:xfrm>
        </p:spPr>
        <p:txBody>
          <a:bodyPr>
            <a:normAutofit lnSpcReduction="10000"/>
          </a:bodyPr>
          <a:lstStyle/>
          <a:p>
            <a:pPr algn="just"/>
            <a:r>
              <a:rPr lang="en-US" sz="2800" dirty="0"/>
              <a:t>Powers and Functions of the President:</a:t>
            </a:r>
          </a:p>
          <a:p>
            <a:pPr algn="just">
              <a:buFont typeface="Arial" pitchFamily="34" charset="0"/>
              <a:buChar char="•"/>
            </a:pPr>
            <a:r>
              <a:rPr lang="en-US" sz="2800" dirty="0"/>
              <a:t>The President is the head of the state and all the executive powers are vested in his hands.</a:t>
            </a:r>
          </a:p>
          <a:p>
            <a:pPr algn="just">
              <a:buFont typeface="Arial" pitchFamily="34" charset="0"/>
              <a:buChar char="•"/>
            </a:pPr>
            <a:r>
              <a:rPr lang="en-US" sz="2800" dirty="0"/>
              <a:t>The President appoints the Prime Minister and all other ministers on the advice of the Prime Minister.</a:t>
            </a:r>
          </a:p>
          <a:p>
            <a:pPr algn="just">
              <a:buFont typeface="Arial" pitchFamily="34" charset="0"/>
              <a:buChar char="•"/>
            </a:pPr>
            <a:r>
              <a:rPr lang="en-US" sz="2800" dirty="0"/>
              <a:t>He allots the portfolios of the ministers and can also redistribute those.</a:t>
            </a:r>
          </a:p>
          <a:p>
            <a:pPr algn="just">
              <a:buFont typeface="Arial" pitchFamily="34" charset="0"/>
              <a:buChar char="•"/>
            </a:pPr>
            <a:r>
              <a:rPr lang="en-US" sz="2800" dirty="0"/>
              <a:t>He forms the rules for the smooth transaction of the business of the house.</a:t>
            </a:r>
          </a:p>
          <a:p>
            <a:pPr algn="just">
              <a:buFont typeface="Arial" pitchFamily="34" charset="0"/>
              <a:buChar char="•"/>
            </a:pPr>
            <a:r>
              <a:rPr lang="en-US" sz="2800" dirty="0"/>
              <a:t>He gets the administration run by the Council of Ministers. </a:t>
            </a:r>
          </a:p>
          <a:p>
            <a:pPr algn="just">
              <a:buFont typeface="Arial" pitchFamily="34" charset="0"/>
              <a:buChar char="•"/>
            </a:pPr>
            <a:r>
              <a:rPr lang="en-US" sz="2800"/>
              <a:t>In performing </a:t>
            </a:r>
            <a:r>
              <a:rPr lang="en-US" sz="2800" dirty="0"/>
              <a:t>all the above functions, the President follows the advice of the Prime Minister.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normAutofit fontScale="92500"/>
          </a:bodyPr>
          <a:lstStyle/>
          <a:p>
            <a:pPr algn="just">
              <a:buFont typeface="Arial" pitchFamily="34" charset="0"/>
              <a:buChar char="•"/>
            </a:pPr>
            <a:r>
              <a:rPr lang="en-US" sz="2800" dirty="0"/>
              <a:t>The President appoints the leader of the majority party in Parliament as the Prime Minister. </a:t>
            </a:r>
          </a:p>
          <a:p>
            <a:pPr algn="just">
              <a:buFont typeface="Arial" pitchFamily="34" charset="0"/>
              <a:buChar char="•"/>
            </a:pPr>
            <a:r>
              <a:rPr lang="en-US" sz="2800" dirty="0"/>
              <a:t>In case there is no majority party, the President  can select a member for the post of Prime Minister who in his opinion can command the majority in the house.  </a:t>
            </a:r>
          </a:p>
          <a:p>
            <a:pPr algn="just">
              <a:buFont typeface="Arial" pitchFamily="34" charset="0"/>
              <a:buChar char="•"/>
            </a:pPr>
            <a:r>
              <a:rPr lang="en-US" sz="2800" dirty="0"/>
              <a:t>No  bill passed by the Parliament can become a law unless it is signed by the President.</a:t>
            </a:r>
          </a:p>
          <a:p>
            <a:pPr algn="just">
              <a:buFont typeface="Arial" pitchFamily="34" charset="0"/>
              <a:buChar char="•"/>
            </a:pPr>
            <a:r>
              <a:rPr lang="en-US" sz="2800" dirty="0"/>
              <a:t>The President has the power to summon and prorogue the sessions of the Parliament.</a:t>
            </a:r>
          </a:p>
          <a:p>
            <a:pPr algn="just">
              <a:buFont typeface="Arial" pitchFamily="34" charset="0"/>
              <a:buChar char="•"/>
            </a:pPr>
            <a:endParaRPr lang="en-US" sz="2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fontScale="92500" lnSpcReduction="10000"/>
          </a:bodyPr>
          <a:lstStyle/>
          <a:p>
            <a:pPr algn="just">
              <a:buFont typeface="Arial" pitchFamily="34" charset="0"/>
              <a:buChar char="•"/>
            </a:pPr>
            <a:r>
              <a:rPr lang="en-US" sz="2800" dirty="0"/>
              <a:t>The President can dissolve the </a:t>
            </a:r>
            <a:r>
              <a:rPr lang="en-US" sz="2800" dirty="0" err="1"/>
              <a:t>Lok</a:t>
            </a:r>
            <a:r>
              <a:rPr lang="en-US" sz="2800" dirty="0"/>
              <a:t> </a:t>
            </a:r>
            <a:r>
              <a:rPr lang="en-US" sz="2800" dirty="0" err="1"/>
              <a:t>Sabha</a:t>
            </a:r>
            <a:r>
              <a:rPr lang="en-US" sz="2800" dirty="0"/>
              <a:t> before the completion of its term of five years. </a:t>
            </a:r>
          </a:p>
          <a:p>
            <a:pPr algn="just">
              <a:buFont typeface="Arial" pitchFamily="34" charset="0"/>
              <a:buChar char="•"/>
            </a:pPr>
            <a:r>
              <a:rPr lang="en-US" sz="2800" dirty="0"/>
              <a:t> The President can summon the joint sitting of the two houses of the Parliament over an unresolved deadlock in regard to any bill or issue. </a:t>
            </a:r>
          </a:p>
          <a:p>
            <a:pPr algn="just">
              <a:buFont typeface="Arial" pitchFamily="34" charset="0"/>
              <a:buChar char="•"/>
            </a:pPr>
            <a:r>
              <a:rPr lang="en-US" sz="2800" dirty="0"/>
              <a:t>The President has the power to nominate members for both the houses of the Parliament. </a:t>
            </a:r>
          </a:p>
          <a:p>
            <a:pPr algn="just">
              <a:buFont typeface="Arial" pitchFamily="34" charset="0"/>
              <a:buChar char="•"/>
            </a:pPr>
            <a:r>
              <a:rPr lang="en-US" sz="2800" dirty="0"/>
              <a:t>No money bill can be introduced in the Parliament  without the prior consent of the President.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429288"/>
          </a:xfrm>
        </p:spPr>
        <p:txBody>
          <a:bodyPr>
            <a:noAutofit/>
          </a:bodyPr>
          <a:lstStyle/>
          <a:p>
            <a:pPr algn="just">
              <a:buFont typeface="Wingdings" pitchFamily="2" charset="2"/>
              <a:buChar char="§"/>
            </a:pPr>
            <a:r>
              <a:rPr lang="en-US" sz="2800" dirty="0"/>
              <a:t>Realizing fully importance of equality and the inter-relationship between liberty and equality, the Preamble makes equality the third cardinal objective of the Constitution to be secured for the citizens.</a:t>
            </a:r>
          </a:p>
          <a:p>
            <a:pPr algn="just">
              <a:buFont typeface="Wingdings" pitchFamily="2" charset="2"/>
              <a:buChar char="§"/>
            </a:pPr>
            <a:r>
              <a:rPr lang="en-US" sz="2800" dirty="0"/>
              <a:t> Equality is described in two terms such as – equality of status and equality of opportunity.</a:t>
            </a:r>
          </a:p>
          <a:p>
            <a:pPr algn="just">
              <a:buFont typeface="Wingdings" pitchFamily="2" charset="2"/>
              <a:buChar char="§"/>
            </a:pPr>
            <a:r>
              <a:rPr lang="en-US" sz="2800" dirty="0"/>
              <a:t> The Preamble clearly states that promoting fraternity among all the people is another major objective of the Constitution.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fontScale="92500" lnSpcReduction="10000"/>
          </a:bodyPr>
          <a:lstStyle/>
          <a:p>
            <a:pPr algn="just">
              <a:buFont typeface="Arial" pitchFamily="34" charset="0"/>
              <a:buChar char="•"/>
            </a:pPr>
            <a:r>
              <a:rPr lang="en-US" sz="2800" dirty="0"/>
              <a:t>The President  controls the Contingency Fund of India. He has the power to order an expenditure out of it for meeting an unseen expenditure.</a:t>
            </a:r>
          </a:p>
          <a:p>
            <a:pPr algn="just">
              <a:buFont typeface="Arial" pitchFamily="34" charset="0"/>
              <a:buChar char="•"/>
            </a:pPr>
            <a:r>
              <a:rPr lang="en-US" sz="2800" dirty="0"/>
              <a:t>The President ensures the passing of the Annual Financial Statement (Budget), showing an estimate of revenue and expenditure of the Union for the coming financial year, on time.</a:t>
            </a:r>
          </a:p>
          <a:p>
            <a:pPr algn="just">
              <a:buFont typeface="Arial" pitchFamily="34" charset="0"/>
              <a:buChar char="•"/>
            </a:pPr>
            <a:r>
              <a:rPr lang="en-US" sz="2800" dirty="0"/>
              <a:t>The President also  appoints a Finance Commission which makes recommendations for the distribution of revenues between the Union and the States.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857232"/>
            <a:ext cx="7143800" cy="6000768"/>
          </a:xfrm>
        </p:spPr>
        <p:txBody>
          <a:bodyPr>
            <a:normAutofit/>
          </a:bodyPr>
          <a:lstStyle/>
          <a:p>
            <a:pPr algn="just">
              <a:buFont typeface="Arial" pitchFamily="34" charset="0"/>
              <a:buChar char="•"/>
            </a:pPr>
            <a:r>
              <a:rPr lang="en-US" sz="2800" dirty="0"/>
              <a:t>The President as the head of the state enjoys power to grant pardon to the offenders. In considering the mercy petitions, the President depends upon his own discretion. </a:t>
            </a:r>
          </a:p>
          <a:p>
            <a:pPr algn="just">
              <a:buFont typeface="Arial" pitchFamily="34" charset="0"/>
              <a:buChar char="•"/>
            </a:pPr>
            <a:r>
              <a:rPr lang="en-US" sz="2800" dirty="0"/>
              <a:t>Further the President can seek any advice from the Supreme Court of  India on any legal matter or a bill of pubic importance. The Supreme Court is bound to give such an advice however the President may not accept it.</a:t>
            </a:r>
          </a:p>
          <a:p>
            <a:pPr algn="just">
              <a:buFont typeface="Arial" pitchFamily="34" charset="0"/>
              <a:buChar char="•"/>
            </a:pPr>
            <a:r>
              <a:rPr lang="en-US" sz="2800" dirty="0"/>
              <a:t>The President acting under the advice of the PM and Union Cabinet exercises emergency power to deal with three kinds  of emergencies.</a:t>
            </a:r>
          </a:p>
          <a:p>
            <a:pPr algn="just">
              <a:buFont typeface="Arial" pitchFamily="34" charset="0"/>
              <a:buChar char="•"/>
            </a:pPr>
            <a:endParaRPr lang="en-US" sz="2800"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785794"/>
            <a:ext cx="7858180" cy="5715040"/>
          </a:xfrm>
        </p:spPr>
        <p:txBody>
          <a:bodyPr>
            <a:normAutofit fontScale="92500" lnSpcReduction="20000"/>
          </a:bodyPr>
          <a:lstStyle/>
          <a:p>
            <a:pPr algn="just">
              <a:buFont typeface="Arial" pitchFamily="34" charset="0"/>
              <a:buChar char="•"/>
            </a:pPr>
            <a:r>
              <a:rPr lang="en-US" sz="2800" dirty="0"/>
              <a:t>The emergencies may be:</a:t>
            </a:r>
          </a:p>
          <a:p>
            <a:pPr algn="just"/>
            <a:r>
              <a:rPr lang="en-US" sz="2800" b="1" dirty="0"/>
              <a:t>National emergency </a:t>
            </a:r>
            <a:r>
              <a:rPr lang="en-US" sz="2800" dirty="0"/>
              <a:t>caused by external aggression or internal rebellion. </a:t>
            </a:r>
            <a:r>
              <a:rPr lang="en-US" sz="2800" b="1" dirty="0"/>
              <a:t>Constitutional emergency </a:t>
            </a:r>
            <a:r>
              <a:rPr lang="en-US" sz="2800" dirty="0"/>
              <a:t>arising out of the breakdown of constitutional machinery in a state or some states and </a:t>
            </a:r>
            <a:r>
              <a:rPr lang="en-US" sz="2800" b="1" dirty="0"/>
              <a:t>Financial emergency</a:t>
            </a:r>
            <a:r>
              <a:rPr lang="en-US" sz="2800" dirty="0"/>
              <a:t> arising out of Financial crisis in the country. </a:t>
            </a:r>
          </a:p>
          <a:p>
            <a:pPr algn="just">
              <a:buFont typeface="Arial" pitchFamily="34" charset="0"/>
              <a:buChar char="•"/>
            </a:pPr>
            <a:r>
              <a:rPr lang="en-US" sz="2800" dirty="0"/>
              <a:t>In regard  to the emergencies, the President is given the power to take necessary steps to meet them.</a:t>
            </a:r>
          </a:p>
          <a:p>
            <a:pPr algn="just">
              <a:buFont typeface="Arial" pitchFamily="34" charset="0"/>
              <a:buChar char="•"/>
            </a:pPr>
            <a:r>
              <a:rPr lang="en-US" sz="2800" dirty="0"/>
              <a:t>When a constitutional emergency is declared in any state, the state comes under the President’s rule. The Governor of that state becomes the real executive head and the state council of ministers get removed. The state legislature either gets dissolved or remains suspended. The Governor runs the administration of the state on behalf of the President and carries out all the directions of Union Government. </a:t>
            </a:r>
          </a:p>
          <a:p>
            <a:pPr algn="just"/>
            <a:endParaRPr lang="en-US" sz="28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7166"/>
            <a:ext cx="6400800" cy="5281634"/>
          </a:xfrm>
        </p:spPr>
        <p:txBody>
          <a:bodyPr>
            <a:normAutofit fontScale="92500" lnSpcReduction="20000"/>
          </a:bodyPr>
          <a:lstStyle/>
          <a:p>
            <a:pPr algn="just">
              <a:buFont typeface="Arial" pitchFamily="34" charset="0"/>
              <a:buChar char="•"/>
            </a:pPr>
            <a:r>
              <a:rPr lang="en-US" sz="2800" dirty="0"/>
              <a:t>In case of a financial emergency, the President can issue any direction to the states for protecting the financial stability of the country. He can order a cut in the salaries and allowances of the public servants, including the judges of the Supreme Court and the High Courts. He can order that all money bills after their passage by the state legislatures should be submitted to him for his approval. </a:t>
            </a:r>
          </a:p>
          <a:p>
            <a:pPr algn="just">
              <a:buFont typeface="Arial" pitchFamily="34" charset="0"/>
              <a:buChar char="•"/>
            </a:pPr>
            <a:r>
              <a:rPr lang="en-US" sz="2800" dirty="0"/>
              <a:t>The Constitution gives vast powers to the President to deal with these three types of emergencies. The President also exercises his emergency powers in accordance with the advice of the Prime Minister and his Council of Ministers.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a:bodyPr>
          <a:lstStyle/>
          <a:p>
            <a:pPr algn="just">
              <a:buFont typeface="Arial" pitchFamily="34" charset="0"/>
              <a:buChar char="•"/>
            </a:pPr>
            <a:r>
              <a:rPr lang="en-US" sz="2800" dirty="0"/>
              <a:t>It seems to be that President of India is very powerful but all his powers he exercises on the advice of the Prime Minister and his Council of Ministers. </a:t>
            </a:r>
          </a:p>
          <a:p>
            <a:pPr algn="just">
              <a:buFont typeface="Arial" pitchFamily="34" charset="0"/>
              <a:buChar char="•"/>
            </a:pPr>
            <a:r>
              <a:rPr lang="en-US" sz="2800" dirty="0"/>
              <a:t> The President is the nominal executive head of the state whereas the real executive head is the Prime Minister and that is necessitated by the Parliamentary form of democracy that India has. </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lnSpcReduction="10000"/>
          </a:bodyPr>
          <a:lstStyle/>
          <a:p>
            <a:pPr algn="just"/>
            <a:r>
              <a:rPr lang="en-US" sz="2800" b="1" dirty="0"/>
              <a:t>Vice- President of India</a:t>
            </a:r>
            <a:r>
              <a:rPr lang="en-US" sz="2800" dirty="0"/>
              <a:t>:</a:t>
            </a:r>
          </a:p>
          <a:p>
            <a:pPr algn="just">
              <a:buFont typeface="Arial" pitchFamily="34" charset="0"/>
              <a:buChar char="•"/>
            </a:pPr>
            <a:r>
              <a:rPr lang="en-US" sz="2800" dirty="0"/>
              <a:t>Article 63 of the Constitution provides for the office of the Vice-President.</a:t>
            </a:r>
          </a:p>
          <a:p>
            <a:pPr algn="just">
              <a:buFont typeface="Arial" pitchFamily="34" charset="0"/>
              <a:buChar char="•"/>
            </a:pPr>
            <a:r>
              <a:rPr lang="en-US" sz="2800" dirty="0"/>
              <a:t>The Vice-President is elected by members of both the houses of the Parliament.</a:t>
            </a:r>
          </a:p>
          <a:p>
            <a:pPr algn="just">
              <a:buFont typeface="Arial" pitchFamily="34" charset="0"/>
              <a:buChar char="•"/>
            </a:pPr>
            <a:r>
              <a:rPr lang="en-US" sz="2800" dirty="0"/>
              <a:t>The Qualifications of the Vice President:</a:t>
            </a:r>
          </a:p>
          <a:p>
            <a:pPr algn="just"/>
            <a:r>
              <a:rPr lang="en-US" sz="2800" dirty="0"/>
              <a:t> Should be a citizen of India.</a:t>
            </a:r>
          </a:p>
          <a:p>
            <a:pPr algn="just"/>
            <a:r>
              <a:rPr lang="en-US" sz="2800" dirty="0"/>
              <a:t>Should complete the age of thirty five       years.</a:t>
            </a:r>
          </a:p>
          <a:p>
            <a:pPr algn="just"/>
            <a:r>
              <a:rPr lang="en-US" sz="2800" dirty="0"/>
              <a:t>Should be qualified for being elected as a member of the </a:t>
            </a:r>
            <a:r>
              <a:rPr lang="en-US" sz="2800" dirty="0" err="1"/>
              <a:t>Rajya</a:t>
            </a:r>
            <a:r>
              <a:rPr lang="en-US" sz="2800" dirty="0"/>
              <a:t> </a:t>
            </a:r>
            <a:r>
              <a:rPr lang="en-US" sz="2800" dirty="0" err="1"/>
              <a:t>Sabha</a:t>
            </a:r>
            <a:r>
              <a:rPr lang="en-US" sz="2800" dirty="0"/>
              <a:t>.</a:t>
            </a:r>
          </a:p>
          <a:p>
            <a:pPr algn="just">
              <a:buFont typeface="Arial" pitchFamily="34" charset="0"/>
              <a:buChar char="•"/>
            </a:pPr>
            <a:endParaRPr lang="en-US" sz="2800" dirty="0"/>
          </a:p>
          <a:p>
            <a:pPr algn="just"/>
            <a:endParaRPr lang="en-US" sz="2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571480"/>
            <a:ext cx="7786742" cy="6643734"/>
          </a:xfrm>
        </p:spPr>
        <p:txBody>
          <a:bodyPr>
            <a:normAutofit fontScale="85000" lnSpcReduction="20000"/>
          </a:bodyPr>
          <a:lstStyle/>
          <a:p>
            <a:pPr algn="just"/>
            <a:r>
              <a:rPr lang="en-US" sz="2800" dirty="0"/>
              <a:t>Should not hold any office of profit.</a:t>
            </a:r>
          </a:p>
          <a:p>
            <a:pPr algn="just"/>
            <a:r>
              <a:rPr lang="en-US" sz="2800" dirty="0"/>
              <a:t>Should not be a member of the either House of the Parliament or of a House of State Legislature. If a member of any house of the Parliament or State Legislature gets elected as the Vice- President, he/she shall resign their membership before assuming the office. </a:t>
            </a:r>
          </a:p>
          <a:p>
            <a:pPr algn="just">
              <a:buFont typeface="Arial" pitchFamily="34" charset="0"/>
              <a:buChar char="•"/>
            </a:pPr>
            <a:r>
              <a:rPr lang="en-US" sz="2800" dirty="0"/>
              <a:t>Vice-President plays the dual role: as the chairman of the </a:t>
            </a:r>
            <a:r>
              <a:rPr lang="en-US" sz="2800" dirty="0" err="1"/>
              <a:t>Rajya</a:t>
            </a:r>
            <a:r>
              <a:rPr lang="en-US" sz="2800" dirty="0"/>
              <a:t> </a:t>
            </a:r>
            <a:r>
              <a:rPr lang="en-US" sz="2800" dirty="0" err="1"/>
              <a:t>Sabha</a:t>
            </a:r>
            <a:r>
              <a:rPr lang="en-US" sz="2800" dirty="0"/>
              <a:t> and as the Vice-President.</a:t>
            </a:r>
          </a:p>
          <a:p>
            <a:pPr algn="just">
              <a:buFont typeface="Arial" pitchFamily="34" charset="0"/>
              <a:buChar char="•"/>
            </a:pPr>
            <a:r>
              <a:rPr lang="en-US" sz="2800" dirty="0"/>
              <a:t>In fact there is no such function of the Vice-President, he has to step into the role of the President when there is untimely vacancy for that due to the death, removal or resignation of the President. </a:t>
            </a:r>
          </a:p>
          <a:p>
            <a:pPr algn="just">
              <a:buFont typeface="Arial" pitchFamily="34" charset="0"/>
              <a:buChar char="•"/>
            </a:pPr>
            <a:r>
              <a:rPr lang="en-US" sz="2800" dirty="0"/>
              <a:t>The Vice-President remains in the office of the President for a maximum period of six months and after a new President is elected , the Vice-President reoccupies his office.</a:t>
            </a:r>
          </a:p>
          <a:p>
            <a:pPr algn="just">
              <a:buFont typeface="Arial" pitchFamily="34" charset="0"/>
              <a:buChar char="•"/>
            </a:pPr>
            <a:r>
              <a:rPr lang="en-US" sz="2800" dirty="0"/>
              <a:t>In case of a temporary vacancy in the office of the President due to illness or any other reason, the Vice-President works as an acting President till the President’s resumption of his office.</a:t>
            </a:r>
          </a:p>
          <a:p>
            <a:pPr algn="just"/>
            <a:r>
              <a:rPr lang="en-US" sz="2800" dirty="0"/>
              <a:t>  </a:t>
            </a:r>
          </a:p>
          <a:p>
            <a:pPr algn="just"/>
            <a:endParaRPr lang="en-US"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500042"/>
            <a:ext cx="7143800" cy="6000792"/>
          </a:xfrm>
        </p:spPr>
        <p:txBody>
          <a:bodyPr>
            <a:normAutofit/>
          </a:bodyPr>
          <a:lstStyle/>
          <a:p>
            <a:pPr algn="just">
              <a:buFont typeface="Arial" pitchFamily="34" charset="0"/>
              <a:buChar char="•"/>
            </a:pPr>
            <a:r>
              <a:rPr lang="en-US" sz="2800" dirty="0"/>
              <a:t>As the Chairman of the </a:t>
            </a:r>
            <a:r>
              <a:rPr lang="en-US" sz="2800" dirty="0" err="1"/>
              <a:t>Rajya</a:t>
            </a:r>
            <a:r>
              <a:rPr lang="en-US" sz="2800" dirty="0"/>
              <a:t> </a:t>
            </a:r>
            <a:r>
              <a:rPr lang="en-US" sz="2800" dirty="0" err="1"/>
              <a:t>Sabha</a:t>
            </a:r>
            <a:r>
              <a:rPr lang="en-US" sz="2800" dirty="0"/>
              <a:t>, the Vice President conducts the business of the house, maintains discipline of the house and can take action against those who violate the rules of the procedure of the house. He conducts the discussions and debates in the house and allows the members to speak in the house with his permission. </a:t>
            </a:r>
          </a:p>
          <a:p>
            <a:pPr algn="just">
              <a:buFont typeface="Arial" pitchFamily="34" charset="0"/>
              <a:buChar char="•"/>
            </a:pPr>
            <a:r>
              <a:rPr lang="en-US" sz="2800" dirty="0"/>
              <a:t>The Vice-President has no voting power in the house but he can cast his vote in case of a tie over an issue.</a:t>
            </a:r>
          </a:p>
          <a:p>
            <a:pPr algn="just">
              <a:buFont typeface="Arial" pitchFamily="34" charset="0"/>
              <a:buChar char="•"/>
            </a:pPr>
            <a:r>
              <a:rPr lang="en-US" sz="2800" dirty="0"/>
              <a:t>The Vice-President is not a member of the </a:t>
            </a:r>
            <a:r>
              <a:rPr lang="en-US" sz="2800" dirty="0" err="1"/>
              <a:t>Rajya</a:t>
            </a:r>
            <a:r>
              <a:rPr lang="en-US" sz="2800" dirty="0"/>
              <a:t> </a:t>
            </a:r>
            <a:r>
              <a:rPr lang="en-US" sz="2800" dirty="0" err="1"/>
              <a:t>Sabha</a:t>
            </a:r>
            <a:r>
              <a:rPr lang="en-US" sz="2800" dirty="0"/>
              <a:t> but he/she acts as its Chairperson.</a:t>
            </a:r>
          </a:p>
          <a:p>
            <a:pPr algn="just">
              <a:buFont typeface="Arial" pitchFamily="34" charset="0"/>
              <a:buChar char="•"/>
            </a:pPr>
            <a:endParaRPr lang="en-US" sz="2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r>
              <a:rPr lang="en-US" sz="2800" dirty="0"/>
              <a:t>There is no denying the fact that the Vice-President’s role in the government is rather insignificant but his function as the ex-officio Chairperson of the </a:t>
            </a:r>
            <a:r>
              <a:rPr lang="en-US" sz="2800" dirty="0" err="1"/>
              <a:t>Rajya</a:t>
            </a:r>
            <a:r>
              <a:rPr lang="en-US" sz="2800" dirty="0"/>
              <a:t> deserves full recognition and appreciation. His office is needed to fulfill </a:t>
            </a:r>
            <a:r>
              <a:rPr lang="en-US" sz="2800"/>
              <a:t>certain unforeseen eventualities</a:t>
            </a:r>
            <a:r>
              <a:rPr lang="en-US" sz="2800" dirty="0"/>
              <a:t>.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lnSpcReduction="10000"/>
          </a:bodyPr>
          <a:lstStyle/>
          <a:p>
            <a:pPr algn="just"/>
            <a:r>
              <a:rPr lang="en-US" sz="2800" dirty="0"/>
              <a:t>               </a:t>
            </a:r>
            <a:r>
              <a:rPr lang="en-US" sz="2800" b="1" dirty="0"/>
              <a:t>The Prime Minister</a:t>
            </a:r>
          </a:p>
          <a:p>
            <a:pPr algn="just">
              <a:buFont typeface="Arial" pitchFamily="34" charset="0"/>
              <a:buChar char="•"/>
            </a:pPr>
            <a:r>
              <a:rPr lang="en-US" sz="2800" dirty="0"/>
              <a:t>The Constitution of India provides for a parliamentary form of government and therefore divides the executive into two parts: The Nominal or Constitutional Executive and the Real Executive.</a:t>
            </a:r>
          </a:p>
          <a:p>
            <a:pPr algn="just">
              <a:buFont typeface="Arial" pitchFamily="34" charset="0"/>
              <a:buChar char="•"/>
            </a:pPr>
            <a:r>
              <a:rPr lang="en-US" sz="2800" dirty="0"/>
              <a:t>Prime minister is the Head of the government of India and is the real holder of the executive authority of the Union. Article 74 (1) states: “There shall be a Council of Ministers with the Prime minister as its head”.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Autofit/>
          </a:bodyPr>
          <a:lstStyle/>
          <a:p>
            <a:pPr algn="just">
              <a:buFont typeface="Wingdings" pitchFamily="2" charset="2"/>
              <a:buChar char="§"/>
            </a:pPr>
            <a:r>
              <a:rPr lang="en-US" sz="2800" dirty="0"/>
              <a:t>It is specified in the Preamble that free India should promote fraternity assuring dignity of the individual and the unity and integrity of the nation.</a:t>
            </a:r>
          </a:p>
          <a:p>
            <a:pPr algn="just"/>
            <a:r>
              <a:rPr lang="en-US" sz="2800" b="1" dirty="0"/>
              <a:t>Evaluation of the Preamble:</a:t>
            </a:r>
          </a:p>
          <a:p>
            <a:pPr algn="just">
              <a:buFont typeface="Wingdings" pitchFamily="2" charset="2"/>
              <a:buChar char="§"/>
            </a:pPr>
            <a:r>
              <a:rPr lang="en-US" sz="2800" dirty="0"/>
              <a:t>The Preamble is, in fact, a key to the interpretation of the Constitution. It states the philosophy and the objectives of the Constitution.</a:t>
            </a:r>
          </a:p>
          <a:p>
            <a:pPr algn="just"/>
            <a:r>
              <a:rPr lang="en-US" sz="2800" dirty="0"/>
              <a:t> </a:t>
            </a:r>
          </a:p>
          <a:p>
            <a:pPr algn="just">
              <a:buFont typeface="Wingdings" pitchFamily="2" charset="2"/>
              <a:buChar char="§"/>
            </a:pPr>
            <a:endParaRPr lang="en-US" sz="28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rmAutofit/>
          </a:bodyPr>
          <a:lstStyle/>
          <a:p>
            <a:pPr algn="just">
              <a:buFont typeface="Arial" pitchFamily="34" charset="0"/>
              <a:buChar char="•"/>
            </a:pPr>
            <a:r>
              <a:rPr lang="en-US" sz="2800" dirty="0"/>
              <a:t>The President appoints the leader of the majority party in Parliament as the Prime Minister. </a:t>
            </a:r>
          </a:p>
          <a:p>
            <a:pPr algn="just">
              <a:buFont typeface="Arial" pitchFamily="34" charset="0"/>
              <a:buChar char="•"/>
            </a:pPr>
            <a:r>
              <a:rPr lang="en-US" sz="2800" dirty="0"/>
              <a:t>In case there is no majority party, the President  can select a member for the post of Prime Minister who in his opinion can command the majority in the house. </a:t>
            </a:r>
          </a:p>
          <a:p>
            <a:pPr algn="just">
              <a:buFont typeface="Arial" pitchFamily="34" charset="0"/>
              <a:buChar char="•"/>
            </a:pPr>
            <a:r>
              <a:rPr lang="en-US" sz="2800" dirty="0"/>
              <a:t>The qualifications essential to be the member of the Parliament are also the essential qualifications  for the office of the Prime Minister.</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429552" cy="6357982"/>
          </a:xfrm>
        </p:spPr>
        <p:txBody>
          <a:bodyPr>
            <a:normAutofit lnSpcReduction="10000"/>
          </a:bodyPr>
          <a:lstStyle/>
          <a:p>
            <a:pPr algn="just">
              <a:buFont typeface="Arial" pitchFamily="34" charset="0"/>
              <a:buChar char="•"/>
            </a:pPr>
            <a:r>
              <a:rPr lang="en-US" sz="2800" dirty="0"/>
              <a:t>The tenure of the office of the Prime Minister is five years. But if majority of the </a:t>
            </a:r>
            <a:r>
              <a:rPr lang="en-US" sz="2800" dirty="0" err="1"/>
              <a:t>Lok</a:t>
            </a:r>
            <a:r>
              <a:rPr lang="en-US" sz="2800" dirty="0"/>
              <a:t>  </a:t>
            </a:r>
            <a:r>
              <a:rPr lang="en-US" sz="2800" dirty="0" err="1"/>
              <a:t>Sabha</a:t>
            </a:r>
            <a:r>
              <a:rPr lang="en-US" sz="2800" dirty="0"/>
              <a:t> pass vote of  non-confidence  against him, the Prime Minister either submits his resignation to the President or faces dismissal at his hands.</a:t>
            </a:r>
          </a:p>
          <a:p>
            <a:pPr algn="just">
              <a:buFont typeface="Arial" pitchFamily="34" charset="0"/>
              <a:buChar char="•"/>
            </a:pPr>
            <a:r>
              <a:rPr lang="en-US" sz="2800" dirty="0"/>
              <a:t>The constitution nowhere formally describes the powers and functions of the P.M. However, as the head of the government, the key stone of cabinet arch, the maker and leader of the Council of Ministers, the chief advisor to the President, the leader of the majority in Parliament, the leader of the nation and the real source of all key appointments and patronage, the Prime Minister exercises a very large, rather larger amount of power in the Indian political system.</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85728"/>
            <a:ext cx="7643866" cy="6572272"/>
          </a:xfrm>
        </p:spPr>
        <p:txBody>
          <a:bodyPr>
            <a:normAutofit fontScale="85000" lnSpcReduction="20000"/>
          </a:bodyPr>
          <a:lstStyle/>
          <a:p>
            <a:pPr algn="just">
              <a:buFont typeface="Arial" pitchFamily="34" charset="0"/>
              <a:buChar char="•"/>
            </a:pPr>
            <a:r>
              <a:rPr lang="en-US" sz="2800" dirty="0"/>
              <a:t>After the appointment of Prime Minister, he submits the list of persons to the </a:t>
            </a:r>
            <a:r>
              <a:rPr lang="en-US" sz="3400" dirty="0"/>
              <a:t>President</a:t>
            </a:r>
            <a:r>
              <a:rPr lang="en-US" sz="2800" dirty="0"/>
              <a:t> to be appointed as ministers in the Council of Ministers. Prime Minister is free to select ministers as per his choice.</a:t>
            </a:r>
          </a:p>
          <a:p>
            <a:pPr algn="just">
              <a:buFont typeface="Arial" pitchFamily="34" charset="0"/>
              <a:buChar char="•"/>
            </a:pPr>
            <a:r>
              <a:rPr lang="en-US" sz="2800" dirty="0"/>
              <a:t>The Prime Minister is free to determine the strength of his ministry. However, the total membership of the Council of Ministers cannot be more than 15% of the strength of the </a:t>
            </a:r>
            <a:r>
              <a:rPr lang="en-US" sz="2800" dirty="0" err="1"/>
              <a:t>Lok</a:t>
            </a:r>
            <a:r>
              <a:rPr lang="en-US" sz="2800" dirty="0"/>
              <a:t>  </a:t>
            </a:r>
            <a:r>
              <a:rPr lang="en-US" sz="2800" dirty="0" err="1"/>
              <a:t>Sabha</a:t>
            </a:r>
            <a:r>
              <a:rPr lang="en-US" sz="2800" dirty="0"/>
              <a:t>. </a:t>
            </a:r>
          </a:p>
          <a:p>
            <a:pPr algn="just">
              <a:buFont typeface="Arial" pitchFamily="34" charset="0"/>
              <a:buChar char="•"/>
            </a:pPr>
            <a:r>
              <a:rPr lang="en-US" sz="2800" dirty="0"/>
              <a:t>The Prime Minister is free to select Ministers according to his choice but he has to see that representations are given to all the States and Union Territories as well as to scheduled castes, scheduled tribes and backward classes and to different communities. The Prime Minister heading a coalition government must give representations to all the partners of the coalition group. </a:t>
            </a:r>
          </a:p>
          <a:p>
            <a:pPr algn="just">
              <a:buFont typeface="Arial" pitchFamily="34" charset="0"/>
              <a:buChar char="•"/>
            </a:pPr>
            <a:r>
              <a:rPr lang="en-US" sz="2800" dirty="0"/>
              <a:t>The Prime Minister takes normally all the ministers from his party but he can also appoint outsiders as ministers. However, Prime Minister can appoint non-MPs as ministers for six months.</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285728"/>
            <a:ext cx="7358114" cy="6572272"/>
          </a:xfrm>
        </p:spPr>
        <p:txBody>
          <a:bodyPr>
            <a:normAutofit lnSpcReduction="10000"/>
          </a:bodyPr>
          <a:lstStyle/>
          <a:p>
            <a:pPr algn="just">
              <a:buFont typeface="Arial" pitchFamily="34" charset="0"/>
              <a:buChar char="•"/>
            </a:pPr>
            <a:r>
              <a:rPr lang="en-US" sz="2800" dirty="0"/>
              <a:t>It is an undisputed privilege of the Prime Minister to allocate portfolios to his ministers. He determines that which minister shall be in charge of which department.</a:t>
            </a:r>
          </a:p>
          <a:p>
            <a:pPr algn="just">
              <a:buFont typeface="Arial" pitchFamily="34" charset="0"/>
              <a:buChar char="•"/>
            </a:pPr>
            <a:r>
              <a:rPr lang="en-US" sz="2800" dirty="0"/>
              <a:t>He has the right to review the allocation of portfolios of his ministers from time to time and make changes wherever desirable.</a:t>
            </a:r>
          </a:p>
          <a:p>
            <a:pPr algn="just">
              <a:buFont typeface="Arial" pitchFamily="34" charset="0"/>
              <a:buChar char="•"/>
            </a:pPr>
            <a:r>
              <a:rPr lang="en-US" sz="2800" dirty="0"/>
              <a:t>The Prime minister is the chairman of the Cabinet. All the matters are discussed in the Cabinet with the consent of the Prime Minister. He also decides the agenda of the Cabinet’s meetings.</a:t>
            </a:r>
          </a:p>
          <a:p>
            <a:pPr algn="just">
              <a:buFont typeface="Arial" pitchFamily="34" charset="0"/>
              <a:buChar char="•"/>
            </a:pPr>
            <a:r>
              <a:rPr lang="en-US" sz="2800" dirty="0"/>
              <a:t>The ministers have to accept the leadership of the Prime Minister. In any case of disagreement with him, </a:t>
            </a:r>
            <a:r>
              <a:rPr lang="en-US" sz="2800"/>
              <a:t>they have to quit. </a:t>
            </a:r>
            <a:endParaRPr lang="en-US" sz="28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rmAutofit/>
          </a:bodyPr>
          <a:lstStyle/>
          <a:p>
            <a:pPr algn="just">
              <a:buFont typeface="Arial" pitchFamily="34" charset="0"/>
              <a:buChar char="•"/>
            </a:pPr>
            <a:r>
              <a:rPr lang="en-US" sz="2800" dirty="0"/>
              <a:t>The Prime minister is all powerful to demand the resignation from any minister and the latter has to accept the wish of the P.M. If a minister does not resign on asking, the PM can get him dismissed through the President or he himself will resign. After the PM resigns, the council of Ministers gets dissolved. Being the leader of the majority , the PM is again invited to form the ministry and in doing that he will drop that minister.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986614" cy="5572164"/>
          </a:xfrm>
        </p:spPr>
        <p:txBody>
          <a:bodyPr>
            <a:normAutofit fontScale="85000" lnSpcReduction="20000"/>
          </a:bodyPr>
          <a:lstStyle/>
          <a:p>
            <a:pPr algn="just">
              <a:buFont typeface="Arial" pitchFamily="34" charset="0"/>
              <a:buChar char="•"/>
            </a:pPr>
            <a:r>
              <a:rPr lang="en-US" sz="2800" dirty="0"/>
              <a:t>The PM is the link between the President and the Cabinet. </a:t>
            </a:r>
          </a:p>
          <a:p>
            <a:pPr algn="just">
              <a:buFont typeface="Arial" pitchFamily="34" charset="0"/>
              <a:buChar char="•"/>
            </a:pPr>
            <a:r>
              <a:rPr lang="en-US" sz="2800" dirty="0"/>
              <a:t>The PM acts as the chief coordinator of the government. He co-ordinates the activities of all the departments to secure co-operation amongst all departments.</a:t>
            </a:r>
          </a:p>
          <a:p>
            <a:pPr algn="just">
              <a:buFont typeface="Arial" pitchFamily="34" charset="0"/>
              <a:buChar char="•"/>
            </a:pPr>
            <a:r>
              <a:rPr lang="en-US" sz="2800" dirty="0"/>
              <a:t>The Prime Minister has the most effective power to ask for dissolution of the </a:t>
            </a:r>
            <a:r>
              <a:rPr lang="en-US" sz="2800" dirty="0" err="1"/>
              <a:t>Lok</a:t>
            </a:r>
            <a:r>
              <a:rPr lang="en-US" sz="2800" dirty="0"/>
              <a:t> </a:t>
            </a:r>
            <a:r>
              <a:rPr lang="en-US" sz="2800" dirty="0" err="1"/>
              <a:t>Sabha</a:t>
            </a:r>
            <a:r>
              <a:rPr lang="en-US" sz="2800" dirty="0"/>
              <a:t>.</a:t>
            </a:r>
          </a:p>
          <a:p>
            <a:pPr algn="just">
              <a:buFont typeface="Arial" pitchFamily="34" charset="0"/>
              <a:buChar char="•"/>
            </a:pPr>
            <a:r>
              <a:rPr lang="en-US" sz="2800" dirty="0"/>
              <a:t>The PM always plays a key role in determining the foreign policy of the country and India’s relation with other countries. He may or may not hold the portfolio of foreign affairs but he always influences rather determines India’s foreign policy.</a:t>
            </a:r>
          </a:p>
          <a:p>
            <a:pPr algn="just">
              <a:buFont typeface="Arial" pitchFamily="34" charset="0"/>
              <a:buChar char="•"/>
            </a:pPr>
            <a:r>
              <a:rPr lang="en-US" sz="2800" dirty="0"/>
              <a:t>PM is the main spirit behind all economic planning. It was PM Nehru who introduced five years plans and initiated the building of major multi-projects.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normAutofit fontScale="85000" lnSpcReduction="20000"/>
          </a:bodyPr>
          <a:lstStyle/>
          <a:p>
            <a:pPr algn="just">
              <a:buFont typeface="Arial" pitchFamily="34" charset="0"/>
              <a:buChar char="•"/>
            </a:pPr>
            <a:r>
              <a:rPr lang="en-US" sz="2800" dirty="0"/>
              <a:t>All important appointments at the national level are in fact made by the PM. The appointments include Governors, Attorney- General, Auditor General, Members and Chairman of Public Service Commission etc.</a:t>
            </a:r>
          </a:p>
          <a:p>
            <a:pPr algn="just">
              <a:buFont typeface="Arial" pitchFamily="34" charset="0"/>
              <a:buChar char="•"/>
            </a:pPr>
            <a:r>
              <a:rPr lang="en-US" sz="2800" dirty="0"/>
              <a:t>The emergency power that the constitution vests into the hands of the President are in really the powers exercised by the PM. </a:t>
            </a:r>
          </a:p>
          <a:p>
            <a:pPr algn="just"/>
            <a:r>
              <a:rPr lang="en-US" sz="2800" dirty="0"/>
              <a:t>The Prime Minister enjoys the most powerful position in the whole political system but he can neither be a dictator nor even behave like a dictator. The office of the PM is a democratic one to which any one can rise but through participation in the democratic process and only displaying sound leadership qualities.</a:t>
            </a:r>
          </a:p>
          <a:p>
            <a:pPr algn="just">
              <a:buFont typeface="Arial" pitchFamily="34" charset="0"/>
              <a:buChar char="•"/>
            </a:pPr>
            <a:endParaRPr lang="en-US" sz="2800" dirty="0"/>
          </a:p>
          <a:p>
            <a:pPr algn="just">
              <a:buFont typeface="Arial" pitchFamily="34" charset="0"/>
              <a:buChar char="•"/>
            </a:pPr>
            <a:endParaRPr lang="en-US" sz="2800"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428604"/>
            <a:ext cx="7429552" cy="5857916"/>
          </a:xfrm>
        </p:spPr>
        <p:txBody>
          <a:bodyPr>
            <a:normAutofit fontScale="77500" lnSpcReduction="20000"/>
          </a:bodyPr>
          <a:lstStyle/>
          <a:p>
            <a:pPr algn="just"/>
            <a:r>
              <a:rPr lang="en-US" sz="2800" dirty="0"/>
              <a:t>The Union Council of Ministers:</a:t>
            </a:r>
          </a:p>
          <a:p>
            <a:pPr algn="just">
              <a:buFont typeface="Arial" pitchFamily="34" charset="0"/>
              <a:buChar char="•"/>
            </a:pPr>
            <a:r>
              <a:rPr lang="en-US" sz="2800" dirty="0"/>
              <a:t>It works under the headship of PM and works as the real executive. The President of India always acts as advised by the PM and the Union Council of Ministers.</a:t>
            </a:r>
          </a:p>
          <a:p>
            <a:pPr algn="just"/>
            <a:r>
              <a:rPr lang="en-US" sz="2800" dirty="0"/>
              <a:t>Categories of Ministers:</a:t>
            </a:r>
          </a:p>
          <a:p>
            <a:pPr algn="just">
              <a:buFont typeface="Arial" pitchFamily="34" charset="0"/>
              <a:buChar char="•"/>
            </a:pPr>
            <a:r>
              <a:rPr lang="en-US" sz="2800" dirty="0"/>
              <a:t>Cabinet Ministers: Their number is between 15 and 30. They constitute the cabinet- the powerful policy-making and decision making part of the Council of Ministers. They are the top leaders of the party/parties in power and happen to be close to the Prime Minister.</a:t>
            </a:r>
          </a:p>
          <a:p>
            <a:pPr algn="just">
              <a:buFont typeface="Arial" pitchFamily="34" charset="0"/>
              <a:buChar char="•"/>
            </a:pPr>
            <a:r>
              <a:rPr lang="en-US" sz="2800" dirty="0"/>
              <a:t>Ministers of State  and Ministers of State with Independent Charge: They constitute the second category of the ministers. They are not the members of the cabinet. A minister of state either holds an independent charge of a small department or is attached to Cabinet Minister. While the Departments like Home, External Affairs, Defense, Finance, Agriculture have 2 or 3 minister of states, the departments like Civil Aviation, Information and Broadcasting, </a:t>
            </a:r>
            <a:r>
              <a:rPr lang="en-US" sz="2800" dirty="0" err="1"/>
              <a:t>Labour</a:t>
            </a:r>
            <a:r>
              <a:rPr lang="en-US" sz="2800" dirty="0"/>
              <a:t> Welfare, Surface Transport and Textiles are headed by a Minister of State each.      </a:t>
            </a:r>
          </a:p>
          <a:p>
            <a:pPr algn="just"/>
            <a:endParaRPr lang="en-US" sz="2800" dirty="0"/>
          </a:p>
          <a:p>
            <a:pPr algn="just"/>
            <a:endParaRPr lang="en-US" sz="28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428604"/>
            <a:ext cx="7286676" cy="5786478"/>
          </a:xfrm>
        </p:spPr>
        <p:txBody>
          <a:bodyPr>
            <a:normAutofit lnSpcReduction="10000"/>
          </a:bodyPr>
          <a:lstStyle/>
          <a:p>
            <a:pPr algn="just">
              <a:buFont typeface="Arial" pitchFamily="34" charset="0"/>
              <a:buChar char="•"/>
            </a:pPr>
            <a:r>
              <a:rPr lang="en-US" sz="2800" dirty="0"/>
              <a:t>Deputy Ministers: They are attached to the Cabinet Ministers or Ministers of State for assistance. No Deputy Minister holds an independent charge of any department. The Deputy Ministers’ functions are to help the ministers under whom they work. They are mainly given the responsibility to prepare answers to parliamentary questions pertaining to their departments and to aid in getting the Government Bills passed by the Parliament. </a:t>
            </a:r>
          </a:p>
          <a:p>
            <a:pPr algn="just">
              <a:buFont typeface="Arial" pitchFamily="34" charset="0"/>
              <a:buChar char="•"/>
            </a:pPr>
            <a:r>
              <a:rPr lang="en-US" sz="2800" dirty="0"/>
              <a:t>Parliamentary Secretaries: They are neither ministers nor are assigned any administrative work. Their sole function is to assist the ministers in Parliament. </a:t>
            </a:r>
          </a:p>
          <a:p>
            <a:pPr algn="just">
              <a:buFont typeface="Arial" pitchFamily="34" charset="0"/>
              <a:buChar char="•"/>
            </a:pPr>
            <a:endParaRPr lang="en-US" sz="2800" dirty="0"/>
          </a:p>
          <a:p>
            <a:pPr algn="just"/>
            <a:endParaRPr lang="en-US" sz="2800"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428604"/>
            <a:ext cx="7715304" cy="6143668"/>
          </a:xfrm>
        </p:spPr>
        <p:txBody>
          <a:bodyPr>
            <a:normAutofit fontScale="92500" lnSpcReduction="10000"/>
          </a:bodyPr>
          <a:lstStyle/>
          <a:p>
            <a:pPr algn="just">
              <a:buFont typeface="Arial" pitchFamily="34" charset="0"/>
              <a:buChar char="•"/>
            </a:pPr>
            <a:r>
              <a:rPr lang="en-US" sz="2800" dirty="0"/>
              <a:t>Office of the Deputy Prime Minister: The Constitution does not provide for the office of the Deputy Prime Minister.  But it is the will of the Prime Minister or the compulsion of party politics that determines whether the ministry  should have the office of Deputy Prime Minister. </a:t>
            </a:r>
          </a:p>
          <a:p>
            <a:pPr algn="just"/>
            <a:r>
              <a:rPr lang="en-US" sz="2800" dirty="0"/>
              <a:t>Some Powers and Functions of Council of Ministers:</a:t>
            </a:r>
          </a:p>
          <a:p>
            <a:pPr algn="just">
              <a:buFont typeface="Arial" pitchFamily="34" charset="0"/>
              <a:buChar char="•"/>
            </a:pPr>
            <a:r>
              <a:rPr lang="en-US" sz="2800" dirty="0"/>
              <a:t>The Council of Ministers is the real executive.</a:t>
            </a:r>
          </a:p>
          <a:p>
            <a:pPr algn="just">
              <a:buFont typeface="Arial" pitchFamily="34" charset="0"/>
              <a:buChar char="•"/>
            </a:pPr>
            <a:r>
              <a:rPr lang="en-US" sz="2800" dirty="0"/>
              <a:t>In the exercise of the executive powers, the Cabinet formulates the policies which are to be submitted to the Parliament for approval and gets them approved by the Parliament, runs the administration of the Union according to the policies approved by the Parliament and coordinates the working of different departments of the government. </a:t>
            </a:r>
          </a:p>
          <a:p>
            <a:pPr algn="just"/>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7290" y="642918"/>
            <a:ext cx="6400800" cy="3214710"/>
          </a:xfrm>
        </p:spPr>
        <p:txBody>
          <a:bodyPr>
            <a:noAutofit/>
          </a:bodyPr>
          <a:lstStyle/>
          <a:p>
            <a:pPr algn="just">
              <a:buFont typeface="Wingdings" pitchFamily="2" charset="2"/>
              <a:buChar char="§"/>
            </a:pPr>
            <a:r>
              <a:rPr lang="en-US" sz="2800" dirty="0"/>
              <a:t>The Preamble states the values which the Constitution is committed to secure.</a:t>
            </a:r>
          </a:p>
          <a:p>
            <a:pPr algn="just">
              <a:buFont typeface="Wingdings" pitchFamily="2" charset="2"/>
              <a:buChar char="§"/>
            </a:pPr>
            <a:r>
              <a:rPr lang="en-US" sz="2800" dirty="0"/>
              <a:t>The Preamble is a sacred and basic part of the Constitution.</a:t>
            </a:r>
          </a:p>
          <a:p>
            <a:pPr algn="just">
              <a:buFont typeface="Wingdings" pitchFamily="2" charset="2"/>
              <a:buChar char="§"/>
            </a:pPr>
            <a:r>
              <a:rPr lang="en-US" sz="2800" dirty="0"/>
              <a:t>The 42</a:t>
            </a:r>
            <a:r>
              <a:rPr lang="en-US" sz="2800" baseline="30000" dirty="0"/>
              <a:t>nd</a:t>
            </a:r>
            <a:r>
              <a:rPr lang="en-US" sz="2800" dirty="0"/>
              <a:t> Amendment Act also involved the amendment of the Preamble.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1142984"/>
            <a:ext cx="7715304" cy="5357850"/>
          </a:xfrm>
        </p:spPr>
        <p:txBody>
          <a:bodyPr>
            <a:noAutofit/>
          </a:bodyPr>
          <a:lstStyle/>
          <a:p>
            <a:pPr algn="just">
              <a:buFont typeface="Arial" pitchFamily="34" charset="0"/>
              <a:buChar char="•"/>
            </a:pPr>
            <a:r>
              <a:rPr lang="en-US" sz="2400" dirty="0"/>
              <a:t>The exercise of emergency power by the President is always done in accordance with the advice of the Council of Ministers headed by the Prime Minister. </a:t>
            </a:r>
          </a:p>
          <a:p>
            <a:pPr algn="just">
              <a:buFont typeface="Arial" pitchFamily="34" charset="0"/>
              <a:buChar char="•"/>
            </a:pPr>
            <a:r>
              <a:rPr lang="en-US" sz="2400" dirty="0"/>
              <a:t>The President makes all higher appointments according to the wishes of the Cabinet in fact of the Prime Minister. </a:t>
            </a:r>
          </a:p>
          <a:p>
            <a:pPr algn="just">
              <a:buFont typeface="Arial" pitchFamily="34" charset="0"/>
              <a:buChar char="•"/>
            </a:pPr>
            <a:r>
              <a:rPr lang="en-US" sz="2400" dirty="0"/>
              <a:t>All treaties and other international agreements are negotiated and signed by the ministers on behalf of the President or the Government of India as the case may be.</a:t>
            </a:r>
          </a:p>
          <a:p>
            <a:pPr algn="just">
              <a:buFont typeface="Arial" pitchFamily="34" charset="0"/>
              <a:buChar char="•"/>
            </a:pPr>
            <a:r>
              <a:rPr lang="en-US" sz="2400" dirty="0"/>
              <a:t>To Prepare the Defense of the Country through the organization and modernization of Army, Air Force and Navy and by formulating a suitable defense policy and the nuclear policy is fundamentally the function of the Cabinet.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1000108"/>
            <a:ext cx="6858048" cy="5214974"/>
          </a:xfrm>
        </p:spPr>
        <p:txBody>
          <a:bodyPr>
            <a:noAutofit/>
          </a:bodyPr>
          <a:lstStyle/>
          <a:p>
            <a:pPr algn="just">
              <a:buFont typeface="Arial" pitchFamily="34" charset="0"/>
              <a:buChar char="•"/>
            </a:pPr>
            <a:r>
              <a:rPr lang="en-US" sz="2400" dirty="0"/>
              <a:t>If the </a:t>
            </a:r>
            <a:r>
              <a:rPr lang="en-US" sz="2400" dirty="0" err="1"/>
              <a:t>Lok</a:t>
            </a:r>
            <a:r>
              <a:rPr lang="en-US" sz="2400" dirty="0"/>
              <a:t> </a:t>
            </a:r>
            <a:r>
              <a:rPr lang="en-US" sz="2400" dirty="0" err="1"/>
              <a:t>Sabha</a:t>
            </a:r>
            <a:r>
              <a:rPr lang="en-US" sz="2400" dirty="0"/>
              <a:t> passes a bill not supported by Council of Ministers or rejects a bill supported by Council of Ministers, it is taken to be a vote of non-confidence against the ministry and under such circumstances the entire Council of Ministers resigns. In such a case the Prime Minister/Cabinet can advise the President to dissolve </a:t>
            </a:r>
            <a:r>
              <a:rPr lang="en-US" sz="2400" dirty="0" err="1"/>
              <a:t>Lok</a:t>
            </a:r>
            <a:r>
              <a:rPr lang="en-US" sz="2400" dirty="0"/>
              <a:t> </a:t>
            </a:r>
            <a:r>
              <a:rPr lang="en-US" sz="2400" dirty="0" err="1"/>
              <a:t>Sabha</a:t>
            </a:r>
            <a:r>
              <a:rPr lang="en-US" sz="2400" dirty="0"/>
              <a:t>. </a:t>
            </a:r>
          </a:p>
          <a:p>
            <a:pPr algn="just">
              <a:buFont typeface="Arial" pitchFamily="34" charset="0"/>
              <a:buChar char="•"/>
            </a:pPr>
            <a:r>
              <a:rPr lang="en-US" sz="2400" dirty="0"/>
              <a:t>The Budget is prepared by the Cabinet (Finance Minister).</a:t>
            </a:r>
          </a:p>
          <a:p>
            <a:pPr algn="just">
              <a:buFont typeface="Arial" pitchFamily="34" charset="0"/>
              <a:buChar char="•"/>
            </a:pPr>
            <a:r>
              <a:rPr lang="en-US" sz="2400" dirty="0"/>
              <a:t>The Cabinet gets the Budget passed by the Parliament because of the majority that it commands.</a:t>
            </a:r>
          </a:p>
          <a:p>
            <a:pPr algn="just">
              <a:buFont typeface="Arial" pitchFamily="34" charset="0"/>
              <a:buChar char="•"/>
            </a:pPr>
            <a:r>
              <a:rPr lang="en-US" sz="2400" dirty="0"/>
              <a:t>The Cabinet runs the financial administration in accordance with the provisions of the budget as passed by the Parliament.</a:t>
            </a:r>
          </a:p>
          <a:p>
            <a:pPr algn="just"/>
            <a:endParaRPr lang="en-US" sz="24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27100"/>
            <a:ext cx="6400800" cy="4711700"/>
          </a:xfrm>
        </p:spPr>
        <p:txBody>
          <a:bodyPr>
            <a:normAutofit fontScale="92500" lnSpcReduction="20000"/>
          </a:bodyPr>
          <a:lstStyle/>
          <a:p>
            <a:pPr algn="just">
              <a:buFont typeface="Arial" pitchFamily="34" charset="0"/>
              <a:buChar char="•"/>
            </a:pPr>
            <a:r>
              <a:rPr lang="en-US" sz="2800" dirty="0"/>
              <a:t>Money Bills can be introduced only in </a:t>
            </a:r>
            <a:r>
              <a:rPr lang="en-US" sz="2800" dirty="0" err="1"/>
              <a:t>Lok</a:t>
            </a:r>
            <a:r>
              <a:rPr lang="en-US" sz="2800" dirty="0"/>
              <a:t> </a:t>
            </a:r>
            <a:r>
              <a:rPr lang="en-US" sz="2800" dirty="0" err="1"/>
              <a:t>Sabha</a:t>
            </a:r>
            <a:r>
              <a:rPr lang="en-US" sz="2800" dirty="0"/>
              <a:t> and only by the ministers.</a:t>
            </a:r>
          </a:p>
          <a:p>
            <a:pPr algn="just">
              <a:buFont typeface="Arial" pitchFamily="34" charset="0"/>
              <a:buChar char="•"/>
            </a:pPr>
            <a:r>
              <a:rPr lang="en-US" sz="2800" dirty="0"/>
              <a:t>The Parliament can modify the financial measures but only with the consent of the Cabinet.  </a:t>
            </a:r>
          </a:p>
          <a:p>
            <a:pPr algn="just"/>
            <a:r>
              <a:rPr lang="en-US" sz="2800" dirty="0"/>
              <a:t>Hence, the Union Council of Ministers is the real and powerful executive in the Indian political system. The executive, legislative, financial and emergency powers of the President are actually exercised by the Council of Ministers headed by the Prime Minister. Within the Council of Ministers, the </a:t>
            </a:r>
            <a:r>
              <a:rPr lang="en-US" sz="2800"/>
              <a:t>Cabinet happens to be </a:t>
            </a:r>
            <a:r>
              <a:rPr lang="en-US" sz="2800" dirty="0"/>
              <a:t>the </a:t>
            </a:r>
            <a:r>
              <a:rPr lang="en-US" sz="2800"/>
              <a:t>most powerful part  </a:t>
            </a:r>
            <a:endParaRPr lang="en-US" sz="2800" dirty="0"/>
          </a:p>
          <a:p>
            <a:pPr algn="just"/>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8605"/>
            <a:ext cx="7772400" cy="1143007"/>
          </a:xfrm>
        </p:spPr>
        <p:txBody>
          <a:bodyPr>
            <a:normAutofit/>
          </a:bodyPr>
          <a:lstStyle/>
          <a:p>
            <a:r>
              <a:rPr lang="en-US" sz="3200" dirty="0"/>
              <a:t>Salient Features of Indian Constitution</a:t>
            </a:r>
          </a:p>
        </p:txBody>
      </p:sp>
      <p:sp>
        <p:nvSpPr>
          <p:cNvPr id="3" name="Subtitle 2"/>
          <p:cNvSpPr>
            <a:spLocks noGrp="1"/>
          </p:cNvSpPr>
          <p:nvPr>
            <p:ph type="subTitle" idx="1"/>
          </p:nvPr>
        </p:nvSpPr>
        <p:spPr>
          <a:xfrm>
            <a:off x="1371600" y="1928802"/>
            <a:ext cx="6400800" cy="3709998"/>
          </a:xfrm>
        </p:spPr>
        <p:txBody>
          <a:bodyPr>
            <a:normAutofit fontScale="25000" lnSpcReduction="20000"/>
          </a:bodyPr>
          <a:lstStyle/>
          <a:p>
            <a:pPr algn="just">
              <a:buFont typeface="Wingdings" pitchFamily="2" charset="2"/>
              <a:buChar char="§"/>
            </a:pPr>
            <a:r>
              <a:rPr lang="en-US" sz="11200" dirty="0"/>
              <a:t>Indian constitution is a written and detailed constitution. It consists of 395 Articles divided into 22 parts with 12 schedules and 102 constitutional amendments till date. </a:t>
            </a:r>
          </a:p>
          <a:p>
            <a:pPr algn="just">
              <a:buFont typeface="Wingdings" pitchFamily="2" charset="2"/>
              <a:buChar char="§"/>
            </a:pPr>
            <a:r>
              <a:rPr lang="en-US" sz="11200" dirty="0"/>
              <a:t>The framers of the constitution were aware of the socio-economic-political problems to be faced by India in post-independence period, which made them to include various provisions into Indian constitution that turned the constitution into a lengthy one.</a:t>
            </a:r>
          </a:p>
          <a:p>
            <a:pPr algn="just">
              <a:buFont typeface="Wingdings" pitchFamily="2" charset="2"/>
              <a:buChar char="§"/>
            </a:pP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fontScale="92500"/>
          </a:bodyPr>
          <a:lstStyle/>
          <a:p>
            <a:pPr algn="just">
              <a:buFont typeface="Wingdings" pitchFamily="2" charset="2"/>
              <a:buChar char="§"/>
            </a:pPr>
            <a:r>
              <a:rPr lang="en-US" dirty="0"/>
              <a:t>In several respects, the constitution of India is a unique constitution. It is a constitution that shows the blending of both federalism and </a:t>
            </a:r>
            <a:r>
              <a:rPr lang="en-US" dirty="0" err="1"/>
              <a:t>unitarianism</a:t>
            </a:r>
            <a:r>
              <a:rPr lang="en-US" dirty="0"/>
              <a:t>.</a:t>
            </a:r>
          </a:p>
          <a:p>
            <a:pPr algn="just">
              <a:buFont typeface="Wingdings" pitchFamily="2" charset="2"/>
              <a:buChar char="§"/>
            </a:pPr>
            <a:r>
              <a:rPr lang="en-US" dirty="0"/>
              <a:t>The mixture of federalism and </a:t>
            </a:r>
            <a:r>
              <a:rPr lang="en-US" dirty="0" err="1"/>
              <a:t>unitarianism</a:t>
            </a:r>
            <a:r>
              <a:rPr lang="en-US" dirty="0"/>
              <a:t> was done keeping in view the pluralistic nature of Indian society and presence of regional diversities and the need for securing unity and integrity of the nation.  </a:t>
            </a:r>
          </a:p>
          <a:p>
            <a:pPr algn="just">
              <a:buFont typeface="Wingdings" pitchFamily="2" charset="2"/>
              <a:buChar char="§"/>
            </a:pPr>
            <a:endParaRPr lang="en-US" dirty="0"/>
          </a:p>
          <a:p>
            <a:pPr algn="just">
              <a:buFont typeface="Wingdings" pitchFamily="2" charset="2"/>
              <a:buChar char="§"/>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428736"/>
            <a:ext cx="6400800" cy="3786214"/>
          </a:xfrm>
        </p:spPr>
        <p:txBody>
          <a:bodyPr>
            <a:normAutofit/>
          </a:bodyPr>
          <a:lstStyle/>
          <a:p>
            <a:pPr algn="just">
              <a:buFont typeface="Wingdings" pitchFamily="2" charset="2"/>
              <a:buChar char="§"/>
            </a:pPr>
            <a:r>
              <a:rPr lang="en-US" sz="2800" dirty="0"/>
              <a:t>Indian constitution is a self-made and enacted constitution.</a:t>
            </a:r>
          </a:p>
          <a:p>
            <a:pPr algn="just">
              <a:buFont typeface="Wingdings" pitchFamily="2" charset="2"/>
              <a:buChar char="§"/>
            </a:pPr>
            <a:r>
              <a:rPr lang="en-US" sz="2800" dirty="0"/>
              <a:t> Indian constitution is a mixture of rigidity and flexibility. Some of its provisions can be amended in a difficult way while some other provisions can be amended very easily. </a:t>
            </a:r>
          </a:p>
          <a:p>
            <a:pPr algn="just">
              <a:buFont typeface="Wingdings" pitchFamily="2" charset="2"/>
              <a:buChar cha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lnSpcReduction="10000"/>
          </a:bodyPr>
          <a:lstStyle/>
          <a:p>
            <a:pPr algn="just">
              <a:buFont typeface="Wingdings" pitchFamily="2" charset="2"/>
              <a:buChar char="§"/>
            </a:pPr>
            <a:r>
              <a:rPr lang="en-US" sz="3000" dirty="0"/>
              <a:t>Indian constitution is a constitution which is drawn from several sources. In adopting Parliamentary system and Bicameralism, it bears the influence of British Constitution. The US Constitution influenced it in regard to its Republicanism, Independence of Judiciary, Judicial Review and Bill of Rights.  Socialist Revolution influenced to adopt socialism as a goal of Indian Constitution.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5729"/>
            <a:ext cx="7772400" cy="1571635"/>
          </a:xfrm>
        </p:spPr>
        <p:txBody>
          <a:bodyPr/>
          <a:lstStyle/>
          <a:p>
            <a:r>
              <a:rPr lang="en-US" dirty="0"/>
              <a:t>Fundamental Rights and their Nature</a:t>
            </a:r>
          </a:p>
        </p:txBody>
      </p:sp>
      <p:sp>
        <p:nvSpPr>
          <p:cNvPr id="3" name="Subtitle 2"/>
          <p:cNvSpPr>
            <a:spLocks noGrp="1"/>
          </p:cNvSpPr>
          <p:nvPr>
            <p:ph type="subTitle" idx="1"/>
          </p:nvPr>
        </p:nvSpPr>
        <p:spPr>
          <a:xfrm>
            <a:off x="1371600" y="1785926"/>
            <a:ext cx="6400800" cy="4643470"/>
          </a:xfrm>
        </p:spPr>
        <p:txBody>
          <a:bodyPr>
            <a:normAutofit lnSpcReduction="10000"/>
          </a:bodyPr>
          <a:lstStyle/>
          <a:p>
            <a:pPr algn="just">
              <a:buFont typeface="Wingdings" pitchFamily="2" charset="2"/>
              <a:buChar char="§"/>
            </a:pPr>
            <a:r>
              <a:rPr lang="en-US" sz="2800" dirty="0"/>
              <a:t>Like the Constitution of USA, France, Japan, Switzerland and several other liberal democratic countries, the Constitution of India contains a detailed Bill of Rights which grants and guarantees fundamental rights and freedoms to the people of India.</a:t>
            </a:r>
          </a:p>
          <a:p>
            <a:pPr algn="just">
              <a:buFont typeface="Wingdings" pitchFamily="2" charset="2"/>
              <a:buChar char="§"/>
            </a:pPr>
            <a:r>
              <a:rPr lang="en-US" sz="2800" dirty="0"/>
              <a:t>  The reason of giving fundamental rights is to provide adequate opportunities for the self-development of the people of free India.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4414" y="500042"/>
            <a:ext cx="6400800" cy="5357850"/>
          </a:xfrm>
        </p:spPr>
        <p:txBody>
          <a:bodyPr>
            <a:normAutofit lnSpcReduction="10000"/>
          </a:bodyPr>
          <a:lstStyle/>
          <a:p>
            <a:pPr algn="just">
              <a:buFont typeface="Wingdings" pitchFamily="2" charset="2"/>
              <a:buChar char="§"/>
            </a:pPr>
            <a:r>
              <a:rPr lang="en-US" sz="2800" dirty="0"/>
              <a:t>The Bill of Rights(Part III) of the constitution enumerates the Fundamental  Rights of the people of India.</a:t>
            </a:r>
          </a:p>
          <a:p>
            <a:pPr algn="just">
              <a:buFont typeface="Wingdings" pitchFamily="2" charset="2"/>
              <a:buChar char="§"/>
            </a:pPr>
            <a:r>
              <a:rPr lang="en-US" sz="2800" dirty="0"/>
              <a:t>24 articles from article no. 12 to 35 in Part III of the constitution present the Fundamental Rights. </a:t>
            </a:r>
          </a:p>
          <a:p>
            <a:pPr algn="just">
              <a:buFont typeface="Wingdings" pitchFamily="2" charset="2"/>
              <a:buChar char="§"/>
            </a:pPr>
            <a:r>
              <a:rPr lang="en-US" sz="2800" dirty="0"/>
              <a:t>There were seven Fundamental Rights initially but with the deletion of Right to Property by 44</a:t>
            </a:r>
            <a:r>
              <a:rPr lang="en-US" sz="2800" baseline="30000" dirty="0"/>
              <a:t>th</a:t>
            </a:r>
            <a:r>
              <a:rPr lang="en-US" sz="2800" dirty="0"/>
              <a:t> Amendment Act the number of Fundamental Rights came down to six.</a:t>
            </a:r>
          </a:p>
          <a:p>
            <a:pPr algn="just">
              <a:buFont typeface="Wingdings" pitchFamily="2" charset="2"/>
              <a:buChar char="§"/>
            </a:pPr>
            <a:r>
              <a:rPr lang="en-US" sz="2800" dirty="0"/>
              <a:t>Each of the six Fundamental Rights covers several rights under it.</a:t>
            </a:r>
          </a:p>
          <a:p>
            <a:pPr algn="just">
              <a:buFont typeface="Wingdings" pitchFamily="2" charset="2"/>
              <a:buChar char="§"/>
            </a:pPr>
            <a:endParaRPr lang="en-US" sz="2800" dirty="0"/>
          </a:p>
          <a:p>
            <a:pPr algn="just">
              <a:buFont typeface="Wingdings" pitchFamily="2" charset="2"/>
              <a:buChar char="§"/>
            </a:pPr>
            <a:endParaRPr lang="en-US" sz="2800" dirty="0"/>
          </a:p>
          <a:p>
            <a:pPr algn="just">
              <a:buFont typeface="Wingdings" pitchFamily="2" charset="2"/>
              <a:buChar cha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lnSpcReduction="10000"/>
          </a:bodyPr>
          <a:lstStyle/>
          <a:p>
            <a:pPr algn="just"/>
            <a:r>
              <a:rPr lang="en-US" sz="2800" b="1" dirty="0"/>
              <a:t>Union Parliament: Salient Features:</a:t>
            </a:r>
          </a:p>
          <a:p>
            <a:pPr algn="just">
              <a:buFont typeface="Arial" pitchFamily="34" charset="0"/>
              <a:buChar char="•"/>
            </a:pPr>
            <a:r>
              <a:rPr lang="en-US" sz="2800" dirty="0"/>
              <a:t>Indian Parliament has got bi-cameral structure. It consists of House of the People(</a:t>
            </a:r>
            <a:r>
              <a:rPr lang="en-US" sz="2800" dirty="0" err="1"/>
              <a:t>Lok</a:t>
            </a:r>
            <a:r>
              <a:rPr lang="en-US" sz="2800" dirty="0"/>
              <a:t> </a:t>
            </a:r>
            <a:r>
              <a:rPr lang="en-US" sz="2800" dirty="0" err="1"/>
              <a:t>Sabha</a:t>
            </a:r>
            <a:r>
              <a:rPr lang="en-US" sz="2800" dirty="0"/>
              <a:t>) and the Council of States (</a:t>
            </a:r>
            <a:r>
              <a:rPr lang="en-US" sz="2800" dirty="0" err="1"/>
              <a:t>Rajya</a:t>
            </a:r>
            <a:r>
              <a:rPr lang="en-US" sz="2800" dirty="0"/>
              <a:t> </a:t>
            </a:r>
            <a:r>
              <a:rPr lang="en-US" sz="2800" dirty="0" err="1"/>
              <a:t>Sabha</a:t>
            </a:r>
            <a:r>
              <a:rPr lang="en-US" sz="2800" dirty="0"/>
              <a:t>).</a:t>
            </a:r>
          </a:p>
          <a:p>
            <a:pPr algn="just">
              <a:buFont typeface="Arial" pitchFamily="34" charset="0"/>
              <a:buChar char="•"/>
            </a:pPr>
            <a:r>
              <a:rPr lang="en-US" sz="2800" dirty="0"/>
              <a:t>The </a:t>
            </a:r>
            <a:r>
              <a:rPr lang="en-US" sz="2800" dirty="0" err="1"/>
              <a:t>Lok</a:t>
            </a:r>
            <a:r>
              <a:rPr lang="en-US" sz="2800" dirty="0"/>
              <a:t> </a:t>
            </a:r>
            <a:r>
              <a:rPr lang="en-US" sz="2800" dirty="0" err="1"/>
              <a:t>Sabha</a:t>
            </a:r>
            <a:r>
              <a:rPr lang="en-US" sz="2800" dirty="0"/>
              <a:t> is directly elected and more powerful </a:t>
            </a:r>
            <a:endParaRPr lang="en-US" sz="2800" b="1" dirty="0"/>
          </a:p>
          <a:p>
            <a:pPr algn="just">
              <a:buFont typeface="Arial" pitchFamily="34" charset="0"/>
              <a:buChar char="•"/>
            </a:pPr>
            <a:r>
              <a:rPr lang="en-US" sz="2800" dirty="0"/>
              <a:t>and popular house whereas the </a:t>
            </a:r>
            <a:r>
              <a:rPr lang="en-US" sz="2800" dirty="0" err="1"/>
              <a:t>Rajya</a:t>
            </a:r>
            <a:r>
              <a:rPr lang="en-US" sz="2800" dirty="0"/>
              <a:t> </a:t>
            </a:r>
            <a:r>
              <a:rPr lang="en-US" sz="2800" dirty="0" err="1"/>
              <a:t>Sabha</a:t>
            </a:r>
            <a:r>
              <a:rPr lang="en-US" sz="2800" dirty="0"/>
              <a:t> is indirectly elected and less powerful than </a:t>
            </a:r>
            <a:r>
              <a:rPr lang="en-US" sz="2800" dirty="0" err="1"/>
              <a:t>Lok</a:t>
            </a:r>
            <a:r>
              <a:rPr lang="en-US" sz="2800" dirty="0"/>
              <a:t> </a:t>
            </a:r>
            <a:r>
              <a:rPr lang="en-US" sz="2800" dirty="0" err="1"/>
              <a:t>Sabha</a:t>
            </a:r>
            <a:r>
              <a:rPr lang="en-US" sz="2800" dirty="0"/>
              <a:t>.</a:t>
            </a:r>
          </a:p>
          <a:p>
            <a:pPr algn="just">
              <a:buFont typeface="Arial" pitchFamily="34" charset="0"/>
              <a:buChar char="•"/>
            </a:pPr>
            <a:r>
              <a:rPr lang="en-US" sz="2800" dirty="0"/>
              <a:t>The </a:t>
            </a:r>
            <a:r>
              <a:rPr lang="en-US" sz="2800" dirty="0" err="1"/>
              <a:t>Lok</a:t>
            </a:r>
            <a:r>
              <a:rPr lang="en-US" sz="2800" dirty="0"/>
              <a:t> </a:t>
            </a:r>
            <a:r>
              <a:rPr lang="en-US" sz="2800" dirty="0" err="1"/>
              <a:t>Sabha</a:t>
            </a:r>
            <a:r>
              <a:rPr lang="en-US" sz="2800" dirty="0"/>
              <a:t> is more powerful than </a:t>
            </a:r>
            <a:r>
              <a:rPr lang="en-US" sz="2800" dirty="0" err="1"/>
              <a:t>Rajya</a:t>
            </a:r>
            <a:r>
              <a:rPr lang="en-US" sz="2800" dirty="0"/>
              <a:t> </a:t>
            </a:r>
            <a:r>
              <a:rPr lang="en-US" sz="2800" dirty="0" err="1"/>
              <a:t>Sabha</a:t>
            </a:r>
            <a:r>
              <a:rPr lang="en-US" sz="2800" dirty="0"/>
              <a:t> since it has absolute control over the finance of the state and the Council of Ministers.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715040"/>
          </a:xfrm>
        </p:spPr>
        <p:txBody>
          <a:bodyPr>
            <a:normAutofit lnSpcReduction="10000"/>
          </a:bodyPr>
          <a:lstStyle/>
          <a:p>
            <a:pPr algn="just">
              <a:buFont typeface="Wingdings" pitchFamily="2" charset="2"/>
              <a:buChar char="§"/>
            </a:pPr>
            <a:r>
              <a:rPr lang="en-US" sz="2800" dirty="0"/>
              <a:t>Unlike US Constitution which guarantees not only the rights mentioned in it but also the other natural rights of the people, the Constitution of India only gives recognition to the rights mentioned in its Part III. </a:t>
            </a:r>
          </a:p>
          <a:p>
            <a:pPr algn="just">
              <a:buFont typeface="Wingdings" pitchFamily="2" charset="2"/>
              <a:buChar char="§"/>
            </a:pPr>
            <a:r>
              <a:rPr lang="en-US" sz="2800" dirty="0"/>
              <a:t>The Constitution of India does not mention social and economic rights in Part III of it. It only grants civil and political rights and freedoms. Social and economic rights like Right to Work, Right to Leisure, Right to Social Security are put under Directive Principles of State Policy (Part IV) of the constitution which is a non-enforceable part of the constitution. </a:t>
            </a:r>
          </a:p>
          <a:p>
            <a:pPr algn="just">
              <a:buFont typeface="Wingdings" pitchFamily="2" charset="2"/>
              <a:buChar char="§"/>
            </a:pPr>
            <a:endParaRPr 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857916"/>
          </a:xfrm>
        </p:spPr>
        <p:txBody>
          <a:bodyPr>
            <a:normAutofit fontScale="92500"/>
          </a:bodyPr>
          <a:lstStyle/>
          <a:p>
            <a:pPr algn="just">
              <a:buFont typeface="Wingdings" pitchFamily="2" charset="2"/>
              <a:buChar char="§"/>
            </a:pPr>
            <a:r>
              <a:rPr lang="en-US" sz="2800" dirty="0"/>
              <a:t>In granting the rights, Indian Constitution makes a distinction between the citizens and the foreigners.  The Rights such as equality before law, religious freedom etc. are available to both the citizens and the foreigners. While the rights such as freedom of speech, assembly and organization are  only available to the citizens of the country.</a:t>
            </a:r>
          </a:p>
          <a:p>
            <a:pPr algn="just">
              <a:buFont typeface="Wingdings" pitchFamily="2" charset="2"/>
              <a:buChar char="§"/>
            </a:pPr>
            <a:r>
              <a:rPr lang="en-US" sz="2800" dirty="0"/>
              <a:t>The Constitution of India not only grants but also guarantees the Fundamental Rights. Part III contains a special right such as Right to Constitutional Remedies under article 32 for the protection of Fundamental Rights.  </a:t>
            </a:r>
          </a:p>
          <a:p>
            <a:pPr algn="just">
              <a:buFont typeface="Wingdings" pitchFamily="2" charset="2"/>
              <a:buChar char="§"/>
            </a:pPr>
            <a:r>
              <a:rPr lang="en-US" sz="2800" dirty="0"/>
              <a:t>But Fundamental Rights are not absolute.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643602"/>
          </a:xfrm>
        </p:spPr>
        <p:txBody>
          <a:bodyPr>
            <a:normAutofit lnSpcReduction="10000"/>
          </a:bodyPr>
          <a:lstStyle/>
          <a:p>
            <a:pPr algn="just">
              <a:buFont typeface="Wingdings" pitchFamily="2" charset="2"/>
              <a:buChar char="§"/>
            </a:pPr>
            <a:r>
              <a:rPr lang="en-US" sz="2800" dirty="0"/>
              <a:t>Parliament is empowered to impose reasonable restrictions on Fundamental Rights however that is also subject to judicial review.</a:t>
            </a:r>
          </a:p>
          <a:p>
            <a:pPr algn="just">
              <a:buFont typeface="Wingdings" pitchFamily="2" charset="2"/>
              <a:buChar char="§"/>
            </a:pPr>
            <a:r>
              <a:rPr lang="en-US" sz="2800" dirty="0"/>
              <a:t>Parliament can amend the Fundamental Rights in accordance with the power and procedures laid down in Article 368 of the constitution. But in doing that it cannot change the basic structure of the constitution. </a:t>
            </a:r>
          </a:p>
          <a:p>
            <a:pPr algn="just">
              <a:buFont typeface="Wingdings" pitchFamily="2" charset="2"/>
              <a:buChar char="§"/>
            </a:pPr>
            <a:r>
              <a:rPr lang="en-US" sz="2800" dirty="0"/>
              <a:t> The Fundamental Rights guaranteed under article 19 get suspended when emergency is proclaimed.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28" y="714356"/>
            <a:ext cx="6400800" cy="5500726"/>
          </a:xfrm>
        </p:spPr>
        <p:txBody>
          <a:bodyPr>
            <a:noAutofit/>
          </a:bodyPr>
          <a:lstStyle/>
          <a:p>
            <a:pPr algn="just">
              <a:buFont typeface="Wingdings" pitchFamily="2" charset="2"/>
              <a:buChar char="§"/>
            </a:pPr>
            <a:r>
              <a:rPr lang="en-US" sz="2800" dirty="0"/>
              <a:t>During emergency, the right to move any court for the enforcement of rights conferred by Part III of the Constitution may also get suspended.</a:t>
            </a:r>
          </a:p>
          <a:p>
            <a:pPr algn="just">
              <a:buFont typeface="Wingdings" pitchFamily="2" charset="2"/>
              <a:buChar char="§"/>
            </a:pPr>
            <a:r>
              <a:rPr lang="en-US" sz="2800" dirty="0"/>
              <a:t>However the 44</a:t>
            </a:r>
            <a:r>
              <a:rPr lang="en-US" sz="2800" baseline="30000" dirty="0"/>
              <a:t>th</a:t>
            </a:r>
            <a:r>
              <a:rPr lang="en-US" sz="2800" dirty="0"/>
              <a:t>  Amendment Act laid down several safeguards to prevent the possible misuse of the emergency  power by the President. </a:t>
            </a:r>
          </a:p>
          <a:p>
            <a:pPr algn="just">
              <a:buFont typeface="Wingdings" pitchFamily="2" charset="2"/>
              <a:buChar char="§"/>
            </a:pPr>
            <a:r>
              <a:rPr lang="en-US" sz="2800" dirty="0"/>
              <a:t>The President can suspend Article 19 if the proclamation of emergency has only been made on ground of external aggression or war.</a:t>
            </a:r>
          </a:p>
          <a:p>
            <a:pPr algn="just"/>
            <a:endParaRPr 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000792"/>
          </a:xfrm>
        </p:spPr>
        <p:txBody>
          <a:bodyPr>
            <a:normAutofit lnSpcReduction="10000"/>
          </a:bodyPr>
          <a:lstStyle/>
          <a:p>
            <a:pPr algn="just">
              <a:buFont typeface="Wingdings" pitchFamily="2" charset="2"/>
              <a:buChar char="§"/>
            </a:pPr>
            <a:r>
              <a:rPr lang="en-US" sz="2800" dirty="0"/>
              <a:t>The President cannot also suspend the fundamental right to move the court for the enforcement of fundamental rights in relation to right to life and personal liberty.</a:t>
            </a:r>
          </a:p>
          <a:p>
            <a:pPr algn="just">
              <a:buFont typeface="Wingdings" pitchFamily="2" charset="2"/>
              <a:buChar char="§"/>
            </a:pPr>
            <a:r>
              <a:rPr lang="en-US" sz="2800" dirty="0"/>
              <a:t>The Fundamental Rights know no frontiers since they are available to the citizens not only when they are in India but also when they are abroad in so far as their government is concerned.</a:t>
            </a:r>
          </a:p>
          <a:p>
            <a:pPr algn="just">
              <a:buFont typeface="Wingdings" pitchFamily="2" charset="2"/>
              <a:buChar char="§"/>
            </a:pPr>
            <a:r>
              <a:rPr lang="en-US" sz="2800" dirty="0"/>
              <a:t>The Fundamental rights hold a supreme status over any ordinary law and the Directive Principles of State Policy. If any law come into clash with them are considered as void.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5424510"/>
          </a:xfrm>
        </p:spPr>
        <p:txBody>
          <a:bodyPr>
            <a:normAutofit/>
          </a:bodyPr>
          <a:lstStyle/>
          <a:p>
            <a:pPr algn="just"/>
            <a:r>
              <a:rPr lang="en-US" sz="2800" b="1" dirty="0"/>
              <a:t>Six fundamental rights of an Indian citizen are:</a:t>
            </a:r>
          </a:p>
          <a:p>
            <a:pPr algn="just">
              <a:buFont typeface="Wingdings" pitchFamily="2" charset="2"/>
              <a:buChar char="§"/>
            </a:pPr>
            <a:r>
              <a:rPr lang="en-US" sz="2800" dirty="0"/>
              <a:t>The Right to Equality (Arts 14 to 18).</a:t>
            </a:r>
          </a:p>
          <a:p>
            <a:pPr algn="just">
              <a:buFont typeface="Wingdings" pitchFamily="2" charset="2"/>
              <a:buChar char="§"/>
            </a:pPr>
            <a:r>
              <a:rPr lang="en-US" sz="2800" dirty="0"/>
              <a:t>The Right to Freedom (Arts 19 to 22).</a:t>
            </a:r>
          </a:p>
          <a:p>
            <a:pPr algn="just">
              <a:buFont typeface="Wingdings" pitchFamily="2" charset="2"/>
              <a:buChar char="§"/>
            </a:pPr>
            <a:r>
              <a:rPr lang="en-US" sz="2800" dirty="0"/>
              <a:t>The Right against Exploitation (Art 23 to 24).</a:t>
            </a:r>
          </a:p>
          <a:p>
            <a:pPr algn="just">
              <a:buFont typeface="Wingdings" pitchFamily="2" charset="2"/>
              <a:buChar char="§"/>
            </a:pPr>
            <a:r>
              <a:rPr lang="en-US" sz="2800" dirty="0"/>
              <a:t>The Right to Freedom of Religion (Arts 25 to 28).</a:t>
            </a:r>
          </a:p>
          <a:p>
            <a:pPr algn="just">
              <a:buFont typeface="Wingdings" pitchFamily="2" charset="2"/>
              <a:buChar char="§"/>
            </a:pPr>
            <a:r>
              <a:rPr lang="en-US" sz="2800" dirty="0"/>
              <a:t>Cultural and Educational Rights (Arts 29 to 30).</a:t>
            </a:r>
          </a:p>
          <a:p>
            <a:pPr algn="just">
              <a:buFont typeface="Wingdings" pitchFamily="2" charset="2"/>
              <a:buChar char="§"/>
            </a:pPr>
            <a:r>
              <a:rPr lang="en-US" sz="2800" dirty="0"/>
              <a:t>Right to Constitutional Remedies (Art. 32)</a:t>
            </a:r>
          </a:p>
          <a:p>
            <a:pPr algn="just">
              <a:buFont typeface="Wingdings" pitchFamily="2" charset="2"/>
              <a:buChar char="§"/>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57166"/>
            <a:ext cx="6915176" cy="6143668"/>
          </a:xfrm>
        </p:spPr>
        <p:txBody>
          <a:bodyPr>
            <a:normAutofit lnSpcReduction="10000"/>
          </a:bodyPr>
          <a:lstStyle/>
          <a:p>
            <a:pPr algn="just"/>
            <a:r>
              <a:rPr lang="en-US" b="1" dirty="0"/>
              <a:t>Right to Equality (Arts 14-18):</a:t>
            </a:r>
          </a:p>
          <a:p>
            <a:pPr algn="just"/>
            <a:r>
              <a:rPr lang="en-US" sz="2800" dirty="0"/>
              <a:t>Right to Equality incorporates five rights under it:</a:t>
            </a:r>
          </a:p>
          <a:p>
            <a:pPr marL="514350" indent="-514350" algn="just">
              <a:buAutoNum type="alphaLcPeriod"/>
            </a:pPr>
            <a:r>
              <a:rPr lang="en-US" sz="2800" b="1" dirty="0"/>
              <a:t>Equality before Law </a:t>
            </a:r>
            <a:r>
              <a:rPr lang="en-US" sz="2800" dirty="0"/>
              <a:t>: </a:t>
            </a:r>
          </a:p>
          <a:p>
            <a:pPr marL="514350" indent="-514350" algn="just">
              <a:buFont typeface="Wingdings" pitchFamily="2" charset="2"/>
              <a:buChar char="§"/>
            </a:pPr>
            <a:r>
              <a:rPr lang="en-US" sz="2800" dirty="0"/>
              <a:t>Article 14 guarantees equality before law to all the citizens and others. That signifies equal subjection of all to the laws of  the country and everybody is entitled to get equal legal protection.</a:t>
            </a:r>
          </a:p>
          <a:p>
            <a:pPr marL="514350" indent="-514350" algn="just">
              <a:buFont typeface="Wingdings" pitchFamily="2" charset="2"/>
              <a:buChar char="§"/>
            </a:pPr>
            <a:r>
              <a:rPr lang="en-US" sz="2800" dirty="0"/>
              <a:t>However equality before law does not mean absolute equality among the unequal but it means equality among the people belonging to same situation or to similar groups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786478"/>
          </a:xfrm>
        </p:spPr>
        <p:txBody>
          <a:bodyPr>
            <a:normAutofit/>
          </a:bodyPr>
          <a:lstStyle/>
          <a:p>
            <a:pPr algn="just"/>
            <a:r>
              <a:rPr lang="en-US" sz="2800" b="1" dirty="0"/>
              <a:t>b. Prohibition of Discrimination</a:t>
            </a:r>
            <a:r>
              <a:rPr lang="en-US" sz="2800" dirty="0"/>
              <a:t>:</a:t>
            </a:r>
          </a:p>
          <a:p>
            <a:pPr algn="just">
              <a:buFont typeface="Wingdings" pitchFamily="2" charset="2"/>
              <a:buChar char="§"/>
            </a:pPr>
            <a:r>
              <a:rPr lang="en-US" sz="2800" dirty="0"/>
              <a:t>Article 15 prohibits any sort of discrimination on the grounds of religion, caste, creed, sex or place of birth.</a:t>
            </a:r>
          </a:p>
          <a:p>
            <a:pPr algn="just">
              <a:buFont typeface="Wingdings" pitchFamily="2" charset="2"/>
              <a:buChar char="§"/>
            </a:pPr>
            <a:r>
              <a:rPr lang="en-US" sz="2800" dirty="0"/>
              <a:t>However protective discrimination in respect of weaker sections of the society is permitted.</a:t>
            </a:r>
          </a:p>
          <a:p>
            <a:pPr algn="just"/>
            <a:r>
              <a:rPr lang="en-US" sz="2800" b="1" dirty="0"/>
              <a:t>c. Equality of Opportunity</a:t>
            </a:r>
            <a:r>
              <a:rPr lang="en-US" sz="2800" dirty="0"/>
              <a:t>:</a:t>
            </a:r>
          </a:p>
          <a:p>
            <a:pPr algn="just">
              <a:buFont typeface="Wingdings" pitchFamily="2" charset="2"/>
              <a:buChar char="§"/>
            </a:pPr>
            <a:r>
              <a:rPr lang="en-US" sz="2800" dirty="0"/>
              <a:t>Article 16 clearly states that there should be no discrimination on any ground in availing employments or offices to the citizens under the state.</a:t>
            </a:r>
          </a:p>
          <a:p>
            <a:pPr algn="just">
              <a:buFont typeface="Wingdings" pitchFamily="2" charset="2"/>
              <a:buChar char="§"/>
            </a:pPr>
            <a:endParaRPr lang="en-US" sz="2800" dirty="0"/>
          </a:p>
          <a:p>
            <a:pPr algn="just">
              <a:buFont typeface="Wingdings" pitchFamily="2" charset="2"/>
              <a:buChar char="§"/>
            </a:pPr>
            <a:endParaRPr lang="en-US" sz="2800" dirty="0"/>
          </a:p>
          <a:p>
            <a:pPr algn="just">
              <a:buFont typeface="Wingdings" pitchFamily="2" charset="2"/>
              <a:buChar char="§"/>
            </a:pPr>
            <a:endParaRPr lang="en-US" sz="2800" dirty="0"/>
          </a:p>
          <a:p>
            <a:pPr algn="just"/>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Autofit/>
          </a:bodyPr>
          <a:lstStyle/>
          <a:p>
            <a:pPr algn="just">
              <a:buFont typeface="Wingdings" pitchFamily="2" charset="2"/>
              <a:buChar char="§"/>
            </a:pPr>
            <a:r>
              <a:rPr lang="en-US" sz="2800" dirty="0"/>
              <a:t>However the Constitution does not debar the Parliament from making any law in order to prescribe some essential qualifications for a class or classes of appointments.</a:t>
            </a:r>
          </a:p>
          <a:p>
            <a:pPr algn="just"/>
            <a:r>
              <a:rPr lang="en-US" sz="2800" b="1" dirty="0"/>
              <a:t>d. Abolition of Untouchability</a:t>
            </a:r>
            <a:r>
              <a:rPr lang="en-US" sz="2800" dirty="0"/>
              <a:t>:</a:t>
            </a:r>
          </a:p>
          <a:p>
            <a:pPr algn="just"/>
            <a:r>
              <a:rPr lang="en-US" sz="2800" dirty="0"/>
              <a:t>Article 17 states for the eradication of </a:t>
            </a:r>
            <a:r>
              <a:rPr lang="en-US" sz="2800" dirty="0" err="1"/>
              <a:t>untouchability</a:t>
            </a:r>
            <a:r>
              <a:rPr lang="en-US" sz="2800" dirty="0"/>
              <a:t> and declares the practice of it in any form as an offence and punishable under the law.</a:t>
            </a:r>
          </a:p>
          <a:p>
            <a:pPr algn="just"/>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a:bodyPr>
          <a:lstStyle/>
          <a:p>
            <a:pPr algn="just"/>
            <a:r>
              <a:rPr lang="en-US" b="1" dirty="0"/>
              <a:t>e. </a:t>
            </a:r>
            <a:r>
              <a:rPr lang="en-US" sz="2800" b="1" dirty="0"/>
              <a:t>Abolition of Titles</a:t>
            </a:r>
            <a:r>
              <a:rPr lang="en-US" sz="2800" dirty="0"/>
              <a:t>:</a:t>
            </a:r>
          </a:p>
          <a:p>
            <a:pPr algn="just">
              <a:buFont typeface="Wingdings" pitchFamily="2" charset="2"/>
              <a:buChar char="§"/>
            </a:pPr>
            <a:r>
              <a:rPr lang="en-US" sz="2800" dirty="0"/>
              <a:t>Art.18 prohibits the state from conferring any title except </a:t>
            </a:r>
            <a:r>
              <a:rPr lang="en-US" sz="2800" dirty="0" err="1"/>
              <a:t>honours</a:t>
            </a:r>
            <a:r>
              <a:rPr lang="en-US" sz="2800" dirty="0"/>
              <a:t> for military or academic distinctions or for meritorious services of the citizens to the state.</a:t>
            </a:r>
          </a:p>
          <a:p>
            <a:pPr algn="just">
              <a:buFont typeface="Wingdings" pitchFamily="2" charset="2"/>
              <a:buChar char="§"/>
            </a:pPr>
            <a:r>
              <a:rPr lang="en-US" sz="2800" dirty="0"/>
              <a:t>The article also states that no citizen of India or a person who is not a citizen of India while holding any office of profit under the state shall accept any title or any present or office of any kind from or under any foreign state except with the consent of the President. </a:t>
            </a:r>
          </a:p>
          <a:p>
            <a:pPr algn="just">
              <a:buFont typeface="Wingdings" pitchFamily="2" charset="2"/>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214422"/>
            <a:ext cx="6400800" cy="4424378"/>
          </a:xfrm>
        </p:spPr>
        <p:txBody>
          <a:bodyPr>
            <a:normAutofit/>
          </a:bodyPr>
          <a:lstStyle/>
          <a:p>
            <a:pPr algn="just"/>
            <a:r>
              <a:rPr lang="en-US" sz="2800" dirty="0"/>
              <a:t>The preamble states the following:</a:t>
            </a:r>
          </a:p>
          <a:p>
            <a:pPr algn="just"/>
            <a:r>
              <a:rPr lang="en-US" sz="2800" dirty="0"/>
              <a:t>We the people of India having solemnly resolved to constitute India into a sovereign, socialist, secular and democratic republic and to  secure to all its citizens; </a:t>
            </a:r>
          </a:p>
          <a:p>
            <a:pPr algn="just">
              <a:buFont typeface="Wingdings" pitchFamily="2" charset="2"/>
              <a:buChar char="§"/>
            </a:pPr>
            <a:r>
              <a:rPr lang="en-US" sz="2800" dirty="0"/>
              <a:t>  Justice - social, economic and political.</a:t>
            </a:r>
          </a:p>
          <a:p>
            <a:pPr algn="just">
              <a:buFont typeface="Wingdings" pitchFamily="2" charset="2"/>
              <a:buChar char="§"/>
            </a:pPr>
            <a:r>
              <a:rPr lang="en-US" sz="2800" dirty="0"/>
              <a:t>Liberty of thought, expression, belief, faith and worship.</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572164"/>
          </a:xfrm>
        </p:spPr>
        <p:txBody>
          <a:bodyPr>
            <a:normAutofit fontScale="92500" lnSpcReduction="20000"/>
          </a:bodyPr>
          <a:lstStyle/>
          <a:p>
            <a:pPr algn="just"/>
            <a:r>
              <a:rPr lang="en-US" b="1" dirty="0"/>
              <a:t>Right to Freedom:</a:t>
            </a:r>
          </a:p>
          <a:p>
            <a:pPr algn="just"/>
            <a:r>
              <a:rPr lang="en-US" sz="2800" dirty="0"/>
              <a:t>Articles 19-22 grants the Right to Freedom. </a:t>
            </a:r>
          </a:p>
          <a:p>
            <a:pPr algn="just"/>
            <a:r>
              <a:rPr lang="en-US" sz="2800" dirty="0"/>
              <a:t>a. </a:t>
            </a:r>
            <a:r>
              <a:rPr lang="en-US" sz="2800" b="1" dirty="0"/>
              <a:t>Article 19 of the constitution guarantees six(initially seven) fundamental freedoms to the citizens:</a:t>
            </a:r>
          </a:p>
          <a:p>
            <a:pPr algn="just">
              <a:buFont typeface="Wingdings" pitchFamily="2" charset="2"/>
              <a:buChar char="§"/>
            </a:pPr>
            <a:r>
              <a:rPr lang="en-US" sz="2800" dirty="0"/>
              <a:t>Freedom of speech and expression.</a:t>
            </a:r>
          </a:p>
          <a:p>
            <a:pPr algn="just">
              <a:buFont typeface="Wingdings" pitchFamily="2" charset="2"/>
              <a:buChar char="§"/>
            </a:pPr>
            <a:r>
              <a:rPr lang="en-US" sz="2800" dirty="0"/>
              <a:t>Freedom of assembly.</a:t>
            </a:r>
          </a:p>
          <a:p>
            <a:pPr algn="just">
              <a:buFont typeface="Wingdings" pitchFamily="2" charset="2"/>
              <a:buChar char="§"/>
            </a:pPr>
            <a:r>
              <a:rPr lang="en-US" sz="2800" dirty="0"/>
              <a:t>Freedom to form association (including freedom to form and manage cooperative societies).</a:t>
            </a:r>
          </a:p>
          <a:p>
            <a:pPr algn="just">
              <a:buFont typeface="Wingdings" pitchFamily="2" charset="2"/>
              <a:buChar char="§"/>
            </a:pPr>
            <a:r>
              <a:rPr lang="en-US" sz="2800" dirty="0"/>
              <a:t>Freedom of movement.</a:t>
            </a:r>
          </a:p>
          <a:p>
            <a:pPr algn="just">
              <a:buFont typeface="Wingdings" pitchFamily="2" charset="2"/>
              <a:buChar char="§"/>
            </a:pPr>
            <a:r>
              <a:rPr lang="en-US" sz="2800" dirty="0"/>
              <a:t>Freedom to reside and settle. </a:t>
            </a:r>
          </a:p>
          <a:p>
            <a:pPr algn="just">
              <a:buFont typeface="Wingdings" pitchFamily="2" charset="2"/>
              <a:buChar char="§"/>
            </a:pPr>
            <a:r>
              <a:rPr lang="en-US" sz="2800" dirty="0"/>
              <a:t>Freedom of profession, occupation, trade or business.</a:t>
            </a:r>
          </a:p>
          <a:p>
            <a:pPr algn="just">
              <a:buFont typeface="Wingdings" pitchFamily="2" charset="2"/>
              <a:buChar char="§"/>
            </a:pPr>
            <a:endParaRPr lang="en-US" sz="2800" dirty="0"/>
          </a:p>
          <a:p>
            <a:pPr algn="just">
              <a:buFont typeface="Wingdings" pitchFamily="2" charset="2"/>
              <a:buChar char="§"/>
            </a:pPr>
            <a:endParaRPr lang="en-US" sz="2800" dirty="0"/>
          </a:p>
          <a:p>
            <a:pPr algn="just"/>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6000792"/>
          </a:xfrm>
        </p:spPr>
        <p:txBody>
          <a:bodyPr>
            <a:normAutofit lnSpcReduction="10000"/>
          </a:bodyPr>
          <a:lstStyle/>
          <a:p>
            <a:pPr algn="just">
              <a:buFont typeface="Wingdings" pitchFamily="2" charset="2"/>
              <a:buChar char="§"/>
            </a:pPr>
            <a:r>
              <a:rPr lang="en-US" sz="2800" dirty="0"/>
              <a:t>The 44</a:t>
            </a:r>
            <a:r>
              <a:rPr lang="en-US" sz="2800" baseline="30000" dirty="0"/>
              <a:t>th</a:t>
            </a:r>
            <a:r>
              <a:rPr lang="en-US" sz="2800" dirty="0"/>
              <a:t> Amendment of the Constitution deleted the freedom of acquiring, holding and disposing of property [ Art. 19 (1) (f)] from the list of freedoms.</a:t>
            </a:r>
          </a:p>
          <a:p>
            <a:pPr algn="just">
              <a:buFont typeface="Wingdings" pitchFamily="2" charset="2"/>
              <a:buChar char="§"/>
            </a:pPr>
            <a:r>
              <a:rPr lang="en-US" sz="2800" dirty="0"/>
              <a:t>The six fundamental freedoms provide a sound foundation for the enjoyment of civil and political liberties. </a:t>
            </a:r>
          </a:p>
          <a:p>
            <a:pPr algn="just">
              <a:buFont typeface="Wingdings" pitchFamily="2" charset="2"/>
              <a:buChar char="§"/>
            </a:pPr>
            <a:r>
              <a:rPr lang="en-US" sz="2800" dirty="0"/>
              <a:t>The first three freedoms such as of speech and expression, of assembly and to form association are the essential freedoms for the working of democracy.</a:t>
            </a:r>
          </a:p>
          <a:p>
            <a:pPr algn="just">
              <a:buFont typeface="Wingdings" pitchFamily="2" charset="2"/>
              <a:buChar char="§"/>
            </a:pPr>
            <a:r>
              <a:rPr lang="en-US" sz="2800" dirty="0"/>
              <a:t>The Right to Information is also considered as a part of the freedom of speech and expression.</a:t>
            </a:r>
          </a:p>
          <a:p>
            <a:pPr algn="just">
              <a:buFont typeface="Wingdings" pitchFamily="2" charset="2"/>
              <a:buChar char="§"/>
            </a:pPr>
            <a:endParaRPr lang="en-US" sz="2800" dirty="0"/>
          </a:p>
          <a:p>
            <a:pPr algn="just">
              <a:buFont typeface="Wingdings" pitchFamily="2" charset="2"/>
              <a:buChar char="§"/>
            </a:pP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643602"/>
          </a:xfrm>
        </p:spPr>
        <p:txBody>
          <a:bodyPr>
            <a:normAutofit lnSpcReduction="10000"/>
          </a:bodyPr>
          <a:lstStyle/>
          <a:p>
            <a:pPr algn="just">
              <a:buFont typeface="Wingdings" pitchFamily="2" charset="2"/>
              <a:buChar char="§"/>
            </a:pPr>
            <a:r>
              <a:rPr lang="en-US" sz="2800" dirty="0"/>
              <a:t>In December 2004, the Union Cabinet decided to get enacted Right to Information Act to empower people to get all necessary information from public authorities.</a:t>
            </a:r>
          </a:p>
          <a:p>
            <a:pPr algn="just">
              <a:buFont typeface="Wingdings" pitchFamily="2" charset="2"/>
              <a:buChar char="§"/>
            </a:pPr>
            <a:r>
              <a:rPr lang="en-US" sz="2800" dirty="0"/>
              <a:t>The freedom of assembly and to form associations are also the essential requirements of a democratic country.</a:t>
            </a:r>
          </a:p>
          <a:p>
            <a:pPr algn="just">
              <a:buFont typeface="Wingdings" pitchFamily="2" charset="2"/>
              <a:buChar char="§"/>
            </a:pPr>
            <a:r>
              <a:rPr lang="en-US" sz="2800" dirty="0"/>
              <a:t>The freedom of movement and to reside and settle in any part of the country and to carry on any trade, occupation or profession are the essential civil liberties. </a:t>
            </a:r>
          </a:p>
          <a:p>
            <a:pPr algn="just"/>
            <a:r>
              <a:rPr lang="en-US" sz="2800"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64704"/>
            <a:ext cx="6400800" cy="5429288"/>
          </a:xfrm>
        </p:spPr>
        <p:txBody>
          <a:bodyPr>
            <a:normAutofit lnSpcReduction="10000"/>
          </a:bodyPr>
          <a:lstStyle/>
          <a:p>
            <a:pPr algn="just">
              <a:buFont typeface="Wingdings" pitchFamily="2" charset="2"/>
              <a:buChar char="§"/>
            </a:pPr>
            <a:r>
              <a:rPr lang="en-US" sz="2800" dirty="0"/>
              <a:t>Right to freedom is not absolute. It is subject to reasonable restrictions.</a:t>
            </a:r>
          </a:p>
          <a:p>
            <a:pPr algn="just"/>
            <a:r>
              <a:rPr lang="en-US" sz="2800" dirty="0"/>
              <a:t>b. </a:t>
            </a:r>
            <a:r>
              <a:rPr lang="en-US" sz="2800" b="1" dirty="0"/>
              <a:t>Protection against Arbitrary Conviction:</a:t>
            </a:r>
          </a:p>
          <a:p>
            <a:pPr algn="just">
              <a:buFont typeface="Wingdings" pitchFamily="2" charset="2"/>
              <a:buChar char="§"/>
            </a:pPr>
            <a:r>
              <a:rPr lang="en-US" sz="2800" dirty="0"/>
              <a:t>The article 20 provides protection against arbitrary and excessive punishment, prevents double prosecution and punishment and it warrants against the forcible securing of statements / confessions from an accused.</a:t>
            </a:r>
          </a:p>
          <a:p>
            <a:pPr algn="just">
              <a:buFont typeface="Wingdings" pitchFamily="2" charset="2"/>
              <a:buChar char="§"/>
            </a:pPr>
            <a:r>
              <a:rPr lang="en-US" sz="2800" dirty="0"/>
              <a:t> According to the 44</a:t>
            </a:r>
            <a:r>
              <a:rPr lang="en-US" sz="2800" baseline="30000" dirty="0"/>
              <a:t>th</a:t>
            </a:r>
            <a:r>
              <a:rPr lang="en-US" sz="2800" dirty="0"/>
              <a:t> amendment of the Constitution that no power can suspend article 20 during emergency. </a:t>
            </a:r>
          </a:p>
          <a:p>
            <a:pPr algn="just">
              <a:buFont typeface="Wingdings" pitchFamily="2" charset="2"/>
              <a:buChar char="§"/>
            </a:pPr>
            <a:endParaRPr 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76672"/>
            <a:ext cx="6400800" cy="6072206"/>
          </a:xfrm>
        </p:spPr>
        <p:txBody>
          <a:bodyPr>
            <a:normAutofit fontScale="85000" lnSpcReduction="20000"/>
          </a:bodyPr>
          <a:lstStyle/>
          <a:p>
            <a:pPr algn="just"/>
            <a:r>
              <a:rPr lang="en-US" sz="2800" b="1" dirty="0"/>
              <a:t>c. </a:t>
            </a:r>
            <a:r>
              <a:rPr lang="en-US" sz="3300" b="1" dirty="0"/>
              <a:t>Protection of Life and Liberty</a:t>
            </a:r>
          </a:p>
          <a:p>
            <a:pPr algn="just">
              <a:buFont typeface="Wingdings" pitchFamily="2" charset="2"/>
              <a:buChar char="§"/>
            </a:pPr>
            <a:r>
              <a:rPr lang="en-US" sz="3300" dirty="0"/>
              <a:t>Article 21 provides protection to the life and liberty of citizens as well as non-citizens. It states that no person shall be deprived of life and liberty except according to the procedures established by law.</a:t>
            </a:r>
          </a:p>
          <a:p>
            <a:pPr algn="just">
              <a:buFont typeface="Wingdings" pitchFamily="2" charset="2"/>
              <a:buChar char="§"/>
            </a:pPr>
            <a:r>
              <a:rPr lang="en-US" sz="3300" dirty="0"/>
              <a:t>The 44</a:t>
            </a:r>
            <a:r>
              <a:rPr lang="en-US" sz="3300" baseline="30000" dirty="0"/>
              <a:t>th</a:t>
            </a:r>
            <a:r>
              <a:rPr lang="en-US" sz="3300" dirty="0"/>
              <a:t> Amendment of the Constitution has made the right of life and liberty as inviolable during emergence. However the 59</a:t>
            </a:r>
            <a:r>
              <a:rPr lang="en-US" sz="3300" baseline="30000" dirty="0"/>
              <a:t>th</a:t>
            </a:r>
            <a:r>
              <a:rPr lang="en-US" sz="3300" dirty="0"/>
              <a:t>  Amendment of the Constitution has laid down that the right can be suspended by the President.</a:t>
            </a:r>
          </a:p>
          <a:p>
            <a:pPr algn="just">
              <a:buFont typeface="Wingdings" pitchFamily="2" charset="2"/>
              <a:buChar char="§"/>
            </a:pPr>
            <a:r>
              <a:rPr lang="en-US" sz="3300" dirty="0"/>
              <a:t>Right to life cannot be limited to animal existence, it means to live with dignity availing the basic necessities of life.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572164"/>
          </a:xfrm>
        </p:spPr>
        <p:txBody>
          <a:bodyPr>
            <a:noAutofit/>
          </a:bodyPr>
          <a:lstStyle/>
          <a:p>
            <a:pPr algn="just">
              <a:buFont typeface="Wingdings" pitchFamily="2" charset="2"/>
              <a:buChar char="§"/>
            </a:pPr>
            <a:r>
              <a:rPr lang="en-US" sz="2800" b="1" dirty="0"/>
              <a:t>Right  to life and liberty under article 21 includes several rights:</a:t>
            </a:r>
          </a:p>
          <a:p>
            <a:pPr marL="514350" indent="-514350" algn="just">
              <a:buAutoNum type="arabicPeriod"/>
            </a:pPr>
            <a:r>
              <a:rPr lang="en-US" sz="2800" dirty="0"/>
              <a:t>Right to Live with Human Dignity</a:t>
            </a:r>
          </a:p>
          <a:p>
            <a:pPr marL="514350" indent="-514350" algn="just">
              <a:buAutoNum type="arabicPeriod"/>
            </a:pPr>
            <a:r>
              <a:rPr lang="en-US" sz="2800" dirty="0"/>
              <a:t>Right to Livelihood</a:t>
            </a:r>
          </a:p>
          <a:p>
            <a:pPr marL="514350" indent="-514350" algn="just">
              <a:buAutoNum type="arabicPeriod"/>
            </a:pPr>
            <a:r>
              <a:rPr lang="en-US" sz="2800" dirty="0"/>
              <a:t>Right to Privacy</a:t>
            </a:r>
          </a:p>
          <a:p>
            <a:pPr marL="514350" indent="-514350" algn="just">
              <a:buAutoNum type="arabicPeriod"/>
            </a:pPr>
            <a:r>
              <a:rPr lang="en-US" sz="2800" dirty="0"/>
              <a:t>Right to Pollution Free Environment</a:t>
            </a:r>
          </a:p>
          <a:p>
            <a:pPr marL="514350" indent="-514350" algn="just">
              <a:buAutoNum type="arabicPeriod"/>
            </a:pPr>
            <a:r>
              <a:rPr lang="en-US" sz="2800" dirty="0"/>
              <a:t>Right Against Sexual Harassment </a:t>
            </a:r>
          </a:p>
          <a:p>
            <a:pPr marL="514350" indent="-514350" algn="just">
              <a:buAutoNum type="arabicPeriod"/>
            </a:pPr>
            <a:r>
              <a:rPr lang="en-US" sz="2800" dirty="0"/>
              <a:t>Right against Solitary Confinement</a:t>
            </a:r>
          </a:p>
          <a:p>
            <a:pPr marL="514350" indent="-514350" algn="just">
              <a:buAutoNum type="arabicPeriod"/>
            </a:pPr>
            <a:r>
              <a:rPr lang="en-US" sz="2800" dirty="0"/>
              <a:t>Right to Legal Aid</a:t>
            </a:r>
          </a:p>
          <a:p>
            <a:pPr marL="514350" indent="-514350" algn="just">
              <a:buAutoNum type="arabicPeriod"/>
            </a:pPr>
            <a:r>
              <a:rPr lang="en-US" sz="2800" dirty="0"/>
              <a:t>Right to Speedy Trial</a:t>
            </a:r>
          </a:p>
          <a:p>
            <a:pPr marL="514350" indent="-514350" algn="just">
              <a:buAutoNum type="arabicPeriod"/>
            </a:pPr>
            <a:r>
              <a:rPr lang="en-US" sz="2800" dirty="0"/>
              <a:t>Right against Handcuffing</a:t>
            </a:r>
          </a:p>
          <a:p>
            <a:pPr marL="514350" indent="-514350" algn="just">
              <a:buAutoNum type="arabicPeriod"/>
            </a:pPr>
            <a:r>
              <a:rPr lang="en-US" sz="2800" dirty="0"/>
              <a:t>Right against custodial violence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fontScale="92500" lnSpcReduction="20000"/>
          </a:bodyPr>
          <a:lstStyle/>
          <a:p>
            <a:pPr algn="just"/>
            <a:r>
              <a:rPr lang="en-US" sz="2800" dirty="0"/>
              <a:t>11. Right against Delayed Execution</a:t>
            </a:r>
          </a:p>
          <a:p>
            <a:pPr algn="just"/>
            <a:r>
              <a:rPr lang="en-US" sz="2800" dirty="0"/>
              <a:t>12. Right against  Bar Fetters (Iron Rod Fetters)</a:t>
            </a:r>
          </a:p>
          <a:p>
            <a:pPr algn="just"/>
            <a:r>
              <a:rPr lang="en-US" sz="2800" dirty="0"/>
              <a:t>13. Right to Travel Abroad</a:t>
            </a:r>
          </a:p>
          <a:p>
            <a:pPr algn="just"/>
            <a:r>
              <a:rPr lang="en-US" sz="2800" dirty="0"/>
              <a:t>14. Right to Shelter</a:t>
            </a:r>
          </a:p>
          <a:p>
            <a:pPr algn="just"/>
            <a:r>
              <a:rPr lang="en-US" sz="2800" dirty="0"/>
              <a:t>15. Right to Health Care and Medical Assistance</a:t>
            </a:r>
          </a:p>
          <a:p>
            <a:pPr algn="just"/>
            <a:r>
              <a:rPr lang="en-US" sz="2800" dirty="0"/>
              <a:t>16. Right to Know</a:t>
            </a:r>
          </a:p>
          <a:p>
            <a:pPr algn="just"/>
            <a:r>
              <a:rPr lang="en-US" sz="2800" dirty="0"/>
              <a:t>17. Right to Release and Rehabilitation of Bonded </a:t>
            </a:r>
            <a:r>
              <a:rPr lang="en-US" sz="2800" dirty="0" err="1"/>
              <a:t>Labour</a:t>
            </a:r>
            <a:endParaRPr lang="en-US" sz="2800" dirty="0"/>
          </a:p>
          <a:p>
            <a:pPr algn="just"/>
            <a:r>
              <a:rPr lang="en-US" sz="2800" dirty="0"/>
              <a:t>18. Right against Cruel and Unusual Punishment</a:t>
            </a:r>
          </a:p>
          <a:p>
            <a:pPr algn="just"/>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71546"/>
            <a:ext cx="6400800" cy="5000660"/>
          </a:xfrm>
        </p:spPr>
        <p:txBody>
          <a:bodyPr>
            <a:noAutofit/>
          </a:bodyPr>
          <a:lstStyle/>
          <a:p>
            <a:pPr algn="just">
              <a:buFont typeface="Wingdings" pitchFamily="2" charset="2"/>
              <a:buChar char="§"/>
            </a:pPr>
            <a:r>
              <a:rPr lang="en-US" sz="2800" dirty="0"/>
              <a:t>Article 21 also presents the Right to Education of Children. The 86</a:t>
            </a:r>
            <a:r>
              <a:rPr lang="en-US" sz="2800" baseline="30000" dirty="0"/>
              <a:t>th</a:t>
            </a:r>
            <a:r>
              <a:rPr lang="en-US" sz="2800" dirty="0"/>
              <a:t> Constitutional Amendment Act 2002 has made free and compulsory education for children between the age of 6 to 14 years. </a:t>
            </a:r>
          </a:p>
          <a:p>
            <a:pPr algn="just"/>
            <a:r>
              <a:rPr lang="en-US" sz="2800" b="1" dirty="0"/>
              <a:t>d.</a:t>
            </a:r>
            <a:r>
              <a:rPr lang="en-US" sz="2800" dirty="0"/>
              <a:t> </a:t>
            </a:r>
            <a:r>
              <a:rPr lang="en-US" sz="2800" b="1" dirty="0"/>
              <a:t>Protection against Arrest and Detention:</a:t>
            </a:r>
          </a:p>
          <a:p>
            <a:pPr algn="just">
              <a:buFont typeface="Wingdings" pitchFamily="2" charset="2"/>
              <a:buChar char="§"/>
            </a:pPr>
            <a:r>
              <a:rPr lang="en-US" sz="2800" dirty="0"/>
              <a:t>Article 22 declares that a person who is arrested and detained should be informed of the cause for their arrest and detention and should have the right to be defended by the legal practitioner of their choice.</a:t>
            </a:r>
          </a:p>
          <a:p>
            <a:pPr algn="just">
              <a:buFont typeface="Wingdings" pitchFamily="2" charset="2"/>
              <a:buChar char="§"/>
            </a:pPr>
            <a:endParaRPr lang="en-US" sz="2800" dirty="0"/>
          </a:p>
          <a:p>
            <a:pPr algn="just"/>
            <a:r>
              <a:rPr lang="en-US" sz="2800"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lnSpcReduction="10000"/>
          </a:bodyPr>
          <a:lstStyle/>
          <a:p>
            <a:pPr algn="just">
              <a:buFont typeface="Wingdings" pitchFamily="2" charset="2"/>
              <a:buChar char="§"/>
            </a:pPr>
            <a:r>
              <a:rPr lang="en-US" sz="2800" dirty="0"/>
              <a:t>A person arrested should be produced before the nearest court of the magistrate within 24 hours excluding the time taken to reach the court from the place of arrest and cannot be detained in the custody more than 24 hours unless it is authorized by the magistrate. </a:t>
            </a:r>
          </a:p>
          <a:p>
            <a:pPr algn="just">
              <a:buFont typeface="Wingdings" pitchFamily="2" charset="2"/>
              <a:buChar char="§"/>
            </a:pPr>
            <a:r>
              <a:rPr lang="en-US" sz="2800" dirty="0"/>
              <a:t> However the above provisions are not applicable to any person who happens to be an enemy alien and to the person arrested or detained under the law of preventive detention. </a:t>
            </a:r>
          </a:p>
          <a:p>
            <a:pPr algn="just"/>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500174"/>
            <a:ext cx="6400800" cy="4138626"/>
          </a:xfrm>
        </p:spPr>
        <p:txBody>
          <a:bodyPr>
            <a:noAutofit/>
          </a:bodyPr>
          <a:lstStyle/>
          <a:p>
            <a:pPr algn="just">
              <a:buFont typeface="Wingdings" pitchFamily="2" charset="2"/>
              <a:buChar char="§"/>
            </a:pPr>
            <a:r>
              <a:rPr lang="en-US" sz="2800" dirty="0"/>
              <a:t>The Constitution authorizes preventive detention which involves arrest, detention and imprisonment without trial and before any crime has actually been committed.</a:t>
            </a:r>
          </a:p>
          <a:p>
            <a:pPr algn="just">
              <a:buFont typeface="Wingdings" pitchFamily="2" charset="2"/>
              <a:buChar char="§"/>
            </a:pPr>
            <a:r>
              <a:rPr lang="en-US" sz="2800" dirty="0"/>
              <a:t> In that regard the Union Parliament and the State Legislatures are empowered to pass preventive detention acts to enable the executive to arrest, detain and imprison somebody without trial.</a:t>
            </a:r>
          </a:p>
          <a:p>
            <a:pPr algn="just"/>
            <a:r>
              <a:rPr lang="en-US" sz="28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42984"/>
            <a:ext cx="6400800" cy="4495816"/>
          </a:xfrm>
        </p:spPr>
        <p:txBody>
          <a:bodyPr>
            <a:normAutofit/>
          </a:bodyPr>
          <a:lstStyle/>
          <a:p>
            <a:pPr algn="just">
              <a:buFont typeface="Wingdings" pitchFamily="2" charset="2"/>
              <a:buChar char="§"/>
            </a:pPr>
            <a:r>
              <a:rPr lang="en-US" sz="2800" dirty="0"/>
              <a:t>Equality of status and opportunity; and to promote among them all;</a:t>
            </a:r>
          </a:p>
          <a:p>
            <a:pPr algn="just">
              <a:buFont typeface="Wingdings" pitchFamily="2" charset="2"/>
              <a:buChar char="§"/>
            </a:pPr>
            <a:r>
              <a:rPr lang="en-US" sz="2800" dirty="0"/>
              <a:t>Fraternity, assuring the dignity of the individual and the unity and integrity of the nation;</a:t>
            </a:r>
          </a:p>
          <a:p>
            <a:pPr algn="just"/>
            <a:r>
              <a:rPr lang="en-US" sz="2800" dirty="0"/>
              <a:t>In our Constituent Assembly, this twenty sixth day of November 1949, do hereby adopt, enact and give to ourselves this Constitution.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fontScale="92500"/>
          </a:bodyPr>
          <a:lstStyle/>
          <a:p>
            <a:pPr algn="just">
              <a:buFont typeface="Wingdings" pitchFamily="2" charset="2"/>
              <a:buChar char="§"/>
            </a:pPr>
            <a:r>
              <a:rPr lang="en-US" sz="2800" dirty="0"/>
              <a:t>There is a rule that no law can prescribe preventive detention for more than 2 months however the detention period can be extended if any advisory body consisting of the members, eligible to be appointed as judges of the High Court prescribes for that.</a:t>
            </a:r>
          </a:p>
          <a:p>
            <a:pPr algn="just">
              <a:buFont typeface="Wingdings" pitchFamily="2" charset="2"/>
              <a:buChar char="§"/>
            </a:pPr>
            <a:r>
              <a:rPr lang="en-US" sz="2800" dirty="0"/>
              <a:t>However the Parliament can also by law prescribe some circumstances or cases under which a person can be detained and fix the maximum period for which the detained person can be kept in the custody. </a:t>
            </a:r>
          </a:p>
          <a:p>
            <a:pPr algn="just">
              <a:buFont typeface="Wingdings" pitchFamily="2" charset="2"/>
              <a:buChar char="§"/>
            </a:pPr>
            <a:endParaRPr lang="en-US" sz="2800" dirty="0"/>
          </a:p>
          <a:p>
            <a:pPr algn="just"/>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5357850"/>
          </a:xfrm>
        </p:spPr>
        <p:txBody>
          <a:bodyPr>
            <a:normAutofit fontScale="92500" lnSpcReduction="10000"/>
          </a:bodyPr>
          <a:lstStyle/>
          <a:p>
            <a:pPr algn="just">
              <a:buFont typeface="Wingdings" pitchFamily="2" charset="2"/>
              <a:buChar char="§"/>
            </a:pPr>
            <a:r>
              <a:rPr lang="en-US" sz="2800" dirty="0"/>
              <a:t>The provision for preventive detention is there in the Constitution for the sake of national unity and integrity however its misuse by the government cannot be ruled out. Therefore, it has turned out to be a controversial topic.</a:t>
            </a:r>
          </a:p>
          <a:p>
            <a:pPr algn="just"/>
            <a:r>
              <a:rPr lang="en-US" sz="2800" b="1" dirty="0"/>
              <a:t>Right against Exploitation (Articles 23-24</a:t>
            </a:r>
            <a:r>
              <a:rPr lang="en-US" sz="2800" dirty="0"/>
              <a:t>):</a:t>
            </a:r>
          </a:p>
          <a:p>
            <a:pPr marL="514350" indent="-514350" algn="just">
              <a:buAutoNum type="alphaLcPeriod"/>
            </a:pPr>
            <a:r>
              <a:rPr lang="en-US" sz="2800" b="1" dirty="0"/>
              <a:t>Prohibition of traffic in human beings and forced </a:t>
            </a:r>
            <a:r>
              <a:rPr lang="en-US" sz="2800" b="1" dirty="0" err="1"/>
              <a:t>labour</a:t>
            </a:r>
            <a:r>
              <a:rPr lang="en-US" sz="2800" b="1" dirty="0"/>
              <a:t>:</a:t>
            </a:r>
          </a:p>
          <a:p>
            <a:pPr marL="514350" indent="-514350" algn="just">
              <a:buFont typeface="Wingdings" pitchFamily="2" charset="2"/>
              <a:buChar char="§"/>
            </a:pPr>
            <a:r>
              <a:rPr lang="en-US" sz="2800" dirty="0"/>
              <a:t>Article 23 makes the trading of men and women and forced bonded </a:t>
            </a:r>
            <a:r>
              <a:rPr lang="en-US" sz="2800" dirty="0" err="1"/>
              <a:t>labour</a:t>
            </a:r>
            <a:r>
              <a:rPr lang="en-US" sz="2800" dirty="0"/>
              <a:t> and exploitation of people making them work without remuneration as offences.  </a:t>
            </a:r>
          </a:p>
          <a:p>
            <a:pPr algn="just"/>
            <a:endParaRPr lang="en-US" sz="28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429288"/>
          </a:xfrm>
        </p:spPr>
        <p:txBody>
          <a:bodyPr>
            <a:normAutofit lnSpcReduction="10000"/>
          </a:bodyPr>
          <a:lstStyle/>
          <a:p>
            <a:pPr algn="just">
              <a:buFont typeface="Wingdings" pitchFamily="2" charset="2"/>
              <a:buChar char="§"/>
            </a:pPr>
            <a:r>
              <a:rPr lang="en-US" sz="2800" dirty="0"/>
              <a:t>In order to protect women against  immoral purposes, the Suppression of  Immoral Traffic in Women and Girls Act (SITA) has been in operation since 1956.</a:t>
            </a:r>
          </a:p>
          <a:p>
            <a:pPr algn="just"/>
            <a:r>
              <a:rPr lang="en-US" sz="2800" dirty="0"/>
              <a:t>b. </a:t>
            </a:r>
            <a:r>
              <a:rPr lang="en-US" sz="2800" b="1" dirty="0"/>
              <a:t>Prohibition of Employment of Children:</a:t>
            </a:r>
          </a:p>
          <a:p>
            <a:pPr algn="just">
              <a:buFont typeface="Wingdings" pitchFamily="2" charset="2"/>
              <a:buChar char="§"/>
            </a:pPr>
            <a:r>
              <a:rPr lang="en-US" sz="2800" dirty="0"/>
              <a:t>Article 24 states that no children below 14 years of age should be employed in factory or mine or in any other hazardous job.</a:t>
            </a:r>
          </a:p>
          <a:p>
            <a:pPr algn="just">
              <a:buFont typeface="Wingdings" pitchFamily="2" charset="2"/>
              <a:buChar char="§"/>
            </a:pPr>
            <a:r>
              <a:rPr lang="en-US" sz="2800" dirty="0"/>
              <a:t>The above provision is to protect children from exploitation that may adversely affect their health.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a:bodyPr>
          <a:lstStyle/>
          <a:p>
            <a:pPr algn="just"/>
            <a:r>
              <a:rPr lang="en-US" sz="2800" b="1" dirty="0"/>
              <a:t>Right to Freedom of Religion (Arts, 25-28):</a:t>
            </a:r>
          </a:p>
          <a:p>
            <a:pPr algn="just">
              <a:buFont typeface="Wingdings" pitchFamily="2" charset="2"/>
              <a:buChar char="§"/>
            </a:pPr>
            <a:r>
              <a:rPr lang="en-US" sz="2800" dirty="0"/>
              <a:t>The article 25 guarantees to all the people, the freedom of conscience and to profess, practise and  propagate any religion of their choice or to refrain from adopting any  religion. </a:t>
            </a:r>
          </a:p>
          <a:p>
            <a:pPr algn="just">
              <a:buFont typeface="Wingdings" pitchFamily="2" charset="2"/>
              <a:buChar char="§"/>
            </a:pPr>
            <a:r>
              <a:rPr lang="en-US" sz="2800" dirty="0"/>
              <a:t>The article also declares that there is no state religion in India and all religions are equal. It also states that forcible conversion is an offence.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786478"/>
          </a:xfrm>
        </p:spPr>
        <p:txBody>
          <a:bodyPr>
            <a:normAutofit lnSpcReduction="10000"/>
          </a:bodyPr>
          <a:lstStyle/>
          <a:p>
            <a:pPr algn="just"/>
            <a:r>
              <a:rPr lang="en-US" sz="2800" b="1" dirty="0"/>
              <a:t>Art. 26 declares the freedom to manage religious affairs</a:t>
            </a:r>
            <a:r>
              <a:rPr lang="en-US" sz="2800" dirty="0"/>
              <a:t>:</a:t>
            </a:r>
          </a:p>
          <a:p>
            <a:pPr algn="just"/>
            <a:r>
              <a:rPr lang="en-US" sz="2800" dirty="0"/>
              <a:t>The article states that every religious denomination of any section has the right to:</a:t>
            </a:r>
          </a:p>
          <a:p>
            <a:pPr algn="just">
              <a:buFont typeface="Wingdings" pitchFamily="2" charset="2"/>
              <a:buChar char="§"/>
            </a:pPr>
            <a:r>
              <a:rPr lang="en-US" sz="2800" dirty="0"/>
              <a:t>establish and maintain institutions for religious and charitable purposes.</a:t>
            </a:r>
          </a:p>
          <a:p>
            <a:pPr algn="just">
              <a:buFont typeface="Wingdings" pitchFamily="2" charset="2"/>
              <a:buChar char="§"/>
            </a:pPr>
            <a:r>
              <a:rPr lang="en-US" sz="2800" dirty="0"/>
              <a:t> manage its own affairs in religious matters.</a:t>
            </a:r>
          </a:p>
          <a:p>
            <a:pPr algn="just">
              <a:buFont typeface="Wingdings" pitchFamily="2" charset="2"/>
              <a:buChar char="§"/>
            </a:pPr>
            <a:r>
              <a:rPr lang="en-US" sz="2800" dirty="0"/>
              <a:t>Own and acquire movable and immovable property ; and</a:t>
            </a:r>
          </a:p>
          <a:p>
            <a:pPr algn="just">
              <a:buFont typeface="Wingdings" pitchFamily="2" charset="2"/>
              <a:buChar char="§"/>
            </a:pPr>
            <a:r>
              <a:rPr lang="en-US" sz="2800" dirty="0"/>
              <a:t> administer such property in accordance with law.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143668"/>
          </a:xfrm>
        </p:spPr>
        <p:txBody>
          <a:bodyPr>
            <a:normAutofit lnSpcReduction="10000"/>
          </a:bodyPr>
          <a:lstStyle/>
          <a:p>
            <a:pPr algn="just"/>
            <a:r>
              <a:rPr lang="en-US" sz="2800" dirty="0"/>
              <a:t>c. </a:t>
            </a:r>
            <a:r>
              <a:rPr lang="en-US" sz="2800" b="1" dirty="0"/>
              <a:t>Freedom from paying taxes for the promotion of any religion (Article 27):</a:t>
            </a:r>
          </a:p>
          <a:p>
            <a:pPr algn="just"/>
            <a:r>
              <a:rPr lang="en-US" sz="2800" dirty="0"/>
              <a:t>The article states that no person can be compelled to pay taxes, the proceeds of which are specifically appropriated in payment of expenses for the promotion and maintenance of any particular religious denomination. </a:t>
            </a:r>
          </a:p>
          <a:p>
            <a:pPr algn="just"/>
            <a:r>
              <a:rPr lang="en-US" sz="2800" b="1" dirty="0"/>
              <a:t>d. Freedom as to attendance in religious function (Article 28):</a:t>
            </a:r>
          </a:p>
          <a:p>
            <a:pPr algn="just">
              <a:buFont typeface="Wingdings" pitchFamily="2" charset="2"/>
              <a:buChar char="§"/>
            </a:pPr>
            <a:r>
              <a:rPr lang="en-US" sz="2800" dirty="0"/>
              <a:t>The article prohibits the giving of religious instructions in any educational institution maintained out of state funds or receiving aid from the state.</a:t>
            </a:r>
          </a:p>
          <a:p>
            <a:pPr algn="just"/>
            <a:endParaRPr lang="en-US" sz="28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142984"/>
            <a:ext cx="6400800" cy="4857784"/>
          </a:xfrm>
        </p:spPr>
        <p:txBody>
          <a:bodyPr>
            <a:normAutofit lnSpcReduction="10000"/>
          </a:bodyPr>
          <a:lstStyle/>
          <a:p>
            <a:pPr algn="just">
              <a:buFont typeface="Wingdings" pitchFamily="2" charset="2"/>
              <a:buChar char="§"/>
            </a:pPr>
            <a:r>
              <a:rPr lang="en-US" sz="2800" dirty="0"/>
              <a:t>However the earlier rule is not applicable to the educational institutes administered by the state but are established under any trust if they think that it is required to give religious instructions to their students. </a:t>
            </a:r>
          </a:p>
          <a:p>
            <a:pPr algn="just">
              <a:buFont typeface="Wingdings" pitchFamily="2" charset="2"/>
              <a:buChar char="§"/>
            </a:pPr>
            <a:r>
              <a:rPr lang="en-US" sz="2800" dirty="0"/>
              <a:t>No person in any educational institute can be forced to attend any religious function conducted  in the institute.</a:t>
            </a:r>
          </a:p>
          <a:p>
            <a:pPr algn="just">
              <a:buFont typeface="Wingdings" pitchFamily="2" charset="2"/>
              <a:buChar char="§"/>
            </a:pPr>
            <a:r>
              <a:rPr lang="en-US" sz="2800" dirty="0"/>
              <a:t>The State can, however, regulate matters connected with religion for introducing welfare measures and social reforms.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500726"/>
          </a:xfrm>
        </p:spPr>
        <p:txBody>
          <a:bodyPr>
            <a:normAutofit fontScale="92500" lnSpcReduction="10000"/>
          </a:bodyPr>
          <a:lstStyle/>
          <a:p>
            <a:pPr algn="just"/>
            <a:r>
              <a:rPr lang="en-US" sz="2800" b="1" dirty="0"/>
              <a:t>Cultural and Educational Rights (Arts. 29-30):</a:t>
            </a:r>
          </a:p>
          <a:p>
            <a:pPr marL="514350" indent="-514350" algn="just">
              <a:buAutoNum type="alphaLcPeriod"/>
            </a:pPr>
            <a:r>
              <a:rPr lang="en-US" sz="2800" b="1" dirty="0"/>
              <a:t>Right to maintain Language, Script and Culture:</a:t>
            </a:r>
          </a:p>
          <a:p>
            <a:pPr marL="514350" indent="-514350" algn="just">
              <a:buFont typeface="Wingdings" pitchFamily="2" charset="2"/>
              <a:buChar char="§"/>
            </a:pPr>
            <a:r>
              <a:rPr lang="en-US" sz="2800" dirty="0"/>
              <a:t>Article 29 declares that any section of the citizens residing in India has the right to conserve their language, script or culture.</a:t>
            </a:r>
          </a:p>
          <a:p>
            <a:pPr marL="514350" indent="-514350" algn="just">
              <a:buFont typeface="Wingdings" pitchFamily="2" charset="2"/>
              <a:buChar char="§"/>
            </a:pPr>
            <a:r>
              <a:rPr lang="en-US" sz="2800" dirty="0"/>
              <a:t>This right is absolute as the Constitution does not say that the state can impose reasonable restrictions upon it.</a:t>
            </a:r>
          </a:p>
          <a:p>
            <a:pPr marL="514350" indent="-514350" algn="just">
              <a:buFont typeface="Wingdings" pitchFamily="2" charset="2"/>
              <a:buChar char="§"/>
            </a:pPr>
            <a:r>
              <a:rPr lang="en-US" sz="2800" dirty="0"/>
              <a:t>The objective of this right is to facilitate the minority to maintain their own language and culture and to debar the majority from imposing their language and culture upon the minorities.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786610"/>
          </a:xfrm>
        </p:spPr>
        <p:txBody>
          <a:bodyPr>
            <a:normAutofit/>
          </a:bodyPr>
          <a:lstStyle/>
          <a:p>
            <a:pPr algn="just"/>
            <a:r>
              <a:rPr lang="en-US" sz="2800" b="1" dirty="0"/>
              <a:t>b. Right to establish and administer educational institutes:</a:t>
            </a:r>
          </a:p>
          <a:p>
            <a:pPr algn="just">
              <a:buFont typeface="Wingdings" pitchFamily="2" charset="2"/>
              <a:buChar char="§"/>
            </a:pPr>
            <a:r>
              <a:rPr lang="en-US" sz="2800" dirty="0"/>
              <a:t>The </a:t>
            </a:r>
            <a:r>
              <a:rPr lang="en-US" sz="2800"/>
              <a:t>article 30 </a:t>
            </a:r>
            <a:r>
              <a:rPr lang="en-US" sz="2800" dirty="0"/>
              <a:t>declares that all the minorities have the right to establish and administer educational institutes whether based on languages or religions of their own. </a:t>
            </a:r>
          </a:p>
          <a:p>
            <a:pPr algn="just">
              <a:buFont typeface="Wingdings" pitchFamily="2" charset="2"/>
              <a:buChar char="§"/>
            </a:pPr>
            <a:r>
              <a:rPr lang="en-US" sz="2800" dirty="0"/>
              <a:t>They have the right to admit students into their institutes, to have their own governing bodies and to adopt their own system of instructions. </a:t>
            </a:r>
          </a:p>
          <a:p>
            <a:pPr algn="just">
              <a:buFont typeface="Wingdings" pitchFamily="2" charset="2"/>
              <a:buChar char="§"/>
            </a:pPr>
            <a:r>
              <a:rPr lang="en-US" sz="2800" dirty="0"/>
              <a:t>The sate universities cannot impose a particular medium of instructions on minority institutes.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lnSpcReduction="10000"/>
          </a:bodyPr>
          <a:lstStyle/>
          <a:p>
            <a:pPr algn="just">
              <a:buFont typeface="Wingdings" pitchFamily="2" charset="2"/>
              <a:buChar char="§"/>
            </a:pPr>
            <a:r>
              <a:rPr lang="en-US" sz="2800" dirty="0"/>
              <a:t>Further the state while providing grants-in-aid to educational institutes cannot discriminate against such institutes.</a:t>
            </a:r>
          </a:p>
          <a:p>
            <a:pPr algn="just">
              <a:buFont typeface="Wingdings" pitchFamily="2" charset="2"/>
              <a:buChar char="§"/>
            </a:pPr>
            <a:r>
              <a:rPr lang="en-US" sz="2800" dirty="0"/>
              <a:t>The minority character of such institutions cannot be destroyed by the state.</a:t>
            </a:r>
          </a:p>
          <a:p>
            <a:pPr algn="just">
              <a:buFont typeface="Wingdings" pitchFamily="2" charset="2"/>
              <a:buChar char="§"/>
            </a:pPr>
            <a:r>
              <a:rPr lang="en-US" sz="2800" dirty="0"/>
              <a:t>Minority institutions enjoy autonomy of operation. </a:t>
            </a:r>
          </a:p>
          <a:p>
            <a:pPr algn="just"/>
            <a:r>
              <a:rPr lang="en-US" sz="2800" b="1" dirty="0"/>
              <a:t>Right to Property (Art. 31)</a:t>
            </a:r>
          </a:p>
          <a:p>
            <a:pPr algn="just"/>
            <a:r>
              <a:rPr lang="en-US" sz="2800" b="1" dirty="0"/>
              <a:t>(</a:t>
            </a:r>
            <a:r>
              <a:rPr lang="en-US" sz="2800" dirty="0"/>
              <a:t>Deleted from the list of Fundamental Rights by the 44</a:t>
            </a:r>
            <a:r>
              <a:rPr lang="en-US" sz="2800" baseline="30000" dirty="0"/>
              <a:t>th</a:t>
            </a:r>
            <a:r>
              <a:rPr lang="en-US" sz="2800" dirty="0"/>
              <a:t> Amendment</a:t>
            </a:r>
            <a:r>
              <a:rPr lang="en-US" sz="2800" b="1" dirty="0"/>
              <a:t>)</a:t>
            </a:r>
          </a:p>
          <a:p>
            <a:pPr algn="just"/>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57298"/>
            <a:ext cx="6400800" cy="4281502"/>
          </a:xfrm>
        </p:spPr>
        <p:txBody>
          <a:bodyPr>
            <a:normAutofit fontScale="92500" lnSpcReduction="20000"/>
          </a:bodyPr>
          <a:lstStyle/>
          <a:p>
            <a:pPr algn="just"/>
            <a:r>
              <a:rPr lang="en-US" sz="2800" b="1" dirty="0"/>
              <a:t>The preamble states India as a sovereign state</a:t>
            </a:r>
            <a:r>
              <a:rPr lang="en-US" sz="2800" dirty="0"/>
              <a:t>:</a:t>
            </a:r>
          </a:p>
          <a:p>
            <a:pPr algn="just">
              <a:buFont typeface="Wingdings" pitchFamily="2" charset="2"/>
              <a:buChar char="§"/>
            </a:pPr>
            <a:r>
              <a:rPr lang="en-US" sz="2800" dirty="0"/>
              <a:t>India as a sovereign state denotes the end of British rule over India.</a:t>
            </a:r>
          </a:p>
          <a:p>
            <a:pPr algn="just">
              <a:buFont typeface="Wingdings" pitchFamily="2" charset="2"/>
              <a:buChar char="§"/>
            </a:pPr>
            <a:r>
              <a:rPr lang="en-US" sz="2800" dirty="0"/>
              <a:t>It affirms India as both internally and externally free.</a:t>
            </a:r>
          </a:p>
          <a:p>
            <a:pPr algn="just">
              <a:buFont typeface="Wingdings" pitchFamily="2" charset="2"/>
              <a:buChar char="§"/>
            </a:pPr>
            <a:r>
              <a:rPr lang="en-US" sz="2800" dirty="0"/>
              <a:t> The preamble categorically accepts the principle of popular sovereignty.</a:t>
            </a:r>
          </a:p>
          <a:p>
            <a:pPr algn="just">
              <a:buFont typeface="Wingdings" pitchFamily="2" charset="2"/>
              <a:buChar char="§"/>
            </a:pPr>
            <a:r>
              <a:rPr lang="en-US" sz="2800" dirty="0"/>
              <a:t>Some critics point out India’s membership of Common Wealth of Nations limits the sovereign status of India.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715040"/>
          </a:xfrm>
        </p:spPr>
        <p:txBody>
          <a:bodyPr>
            <a:normAutofit fontScale="92500" lnSpcReduction="10000"/>
          </a:bodyPr>
          <a:lstStyle/>
          <a:p>
            <a:pPr algn="just"/>
            <a:r>
              <a:rPr lang="en-US" sz="2800" b="1" dirty="0"/>
              <a:t>Right to Constitutional Remedies (Art. 32)</a:t>
            </a:r>
          </a:p>
          <a:p>
            <a:pPr algn="just">
              <a:buFont typeface="Wingdings" pitchFamily="2" charset="2"/>
              <a:buChar char="§"/>
            </a:pPr>
            <a:r>
              <a:rPr lang="en-US" sz="2800" dirty="0"/>
              <a:t>The article 32 provides the  effective provisions for the protection and enforcement of Fundamental Rights. </a:t>
            </a:r>
          </a:p>
          <a:p>
            <a:pPr algn="just">
              <a:buFont typeface="Wingdings" pitchFamily="2" charset="2"/>
              <a:buChar char="§"/>
            </a:pPr>
            <a:r>
              <a:rPr lang="en-US" sz="2800" dirty="0"/>
              <a:t>The High  courts (Article 226) and the Supreme Court  (Art. 32) are empowered to issue writs or directions for the protection of Fundamental Rights.</a:t>
            </a:r>
          </a:p>
          <a:p>
            <a:pPr algn="just">
              <a:buFont typeface="Wingdings" pitchFamily="2" charset="2"/>
              <a:buChar char="§"/>
            </a:pPr>
            <a:r>
              <a:rPr lang="en-US" sz="2800" dirty="0"/>
              <a:t>The Writs are:</a:t>
            </a:r>
          </a:p>
          <a:p>
            <a:pPr algn="just"/>
            <a:r>
              <a:rPr lang="en-US" sz="2800" dirty="0"/>
              <a:t>  a. </a:t>
            </a:r>
            <a:r>
              <a:rPr lang="en-US" sz="2800" b="1" dirty="0"/>
              <a:t>The Habeas Corpus </a:t>
            </a:r>
            <a:r>
              <a:rPr lang="en-US" sz="2800" dirty="0"/>
              <a:t>provides a remedy against wrongful detention. By it the court directs the detaining authority to produce the detained person before the court and justify the cause of detention.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4995882"/>
          </a:xfrm>
        </p:spPr>
        <p:txBody>
          <a:bodyPr>
            <a:normAutofit fontScale="92500" lnSpcReduction="10000"/>
          </a:bodyPr>
          <a:lstStyle/>
          <a:p>
            <a:pPr algn="just"/>
            <a:r>
              <a:rPr lang="en-US" sz="2800" b="1" dirty="0"/>
              <a:t>The Mandamus  </a:t>
            </a:r>
            <a:r>
              <a:rPr lang="en-US" sz="2800" dirty="0"/>
              <a:t>orders an official to do their public duty failing of which may deprive others of their fundamental Rights.</a:t>
            </a:r>
          </a:p>
          <a:p>
            <a:pPr algn="just"/>
            <a:r>
              <a:rPr lang="en-US" sz="2800" b="1" dirty="0"/>
              <a:t>The Prohibition </a:t>
            </a:r>
            <a:r>
              <a:rPr lang="en-US" sz="2800" dirty="0"/>
              <a:t>empowers  the High Courts and the Supreme Court to prohibit the lower court from proceeding with a case that does not fall within its jurisdiction.</a:t>
            </a:r>
          </a:p>
          <a:p>
            <a:pPr algn="just"/>
            <a:r>
              <a:rPr lang="en-US" sz="2800" b="1" dirty="0"/>
              <a:t>The Certiorari </a:t>
            </a:r>
            <a:r>
              <a:rPr lang="en-US" sz="2800" dirty="0"/>
              <a:t>empowers the High Courts and the Supreme Court to order the lower/ inferior court to transfer a case (on which already the verdict is given or which is disposed but which does not fall within its jurisdiction) to them for its consideration.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4781568"/>
          </a:xfrm>
        </p:spPr>
        <p:txBody>
          <a:bodyPr>
            <a:normAutofit lnSpcReduction="10000"/>
          </a:bodyPr>
          <a:lstStyle/>
          <a:p>
            <a:pPr algn="just"/>
            <a:r>
              <a:rPr lang="en-US" sz="2800" b="1" dirty="0"/>
              <a:t>The Quo </a:t>
            </a:r>
            <a:r>
              <a:rPr lang="en-US" sz="2800" b="1" dirty="0" err="1"/>
              <a:t>Warranto</a:t>
            </a:r>
            <a:r>
              <a:rPr lang="en-US" sz="2800" b="1" dirty="0"/>
              <a:t> (Latin words meaning – What is your authority?) </a:t>
            </a:r>
            <a:r>
              <a:rPr lang="en-US" sz="2800" dirty="0"/>
              <a:t>empowers the High Courts and the Supreme Court to restrain a person from acting in a public office to which he is not entitled.</a:t>
            </a:r>
          </a:p>
          <a:p>
            <a:pPr algn="just">
              <a:buFont typeface="Wingdings" pitchFamily="2" charset="2"/>
              <a:buChar char="§"/>
            </a:pPr>
            <a:r>
              <a:rPr lang="en-US" sz="2800" dirty="0"/>
              <a:t>Any citizen can move the High Courts and the Supreme court for getting their fundamental  rights protected through any one of these writs. </a:t>
            </a:r>
            <a:r>
              <a:rPr lang="en-US" sz="2800"/>
              <a:t>The </a:t>
            </a:r>
            <a:r>
              <a:rPr lang="en-US" sz="2800" dirty="0"/>
              <a:t>Supreme Court and the High </a:t>
            </a:r>
            <a:r>
              <a:rPr lang="en-US" sz="2800"/>
              <a:t>Courts can </a:t>
            </a:r>
            <a:r>
              <a:rPr lang="en-US" sz="2800" dirty="0"/>
              <a:t>issue these writs for enforcing the fundamental rights.</a:t>
            </a:r>
          </a:p>
          <a:p>
            <a:pPr algn="just"/>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0108"/>
            <a:ext cx="6400800" cy="4638692"/>
          </a:xfrm>
        </p:spPr>
        <p:txBody>
          <a:bodyPr>
            <a:normAutofit/>
          </a:bodyPr>
          <a:lstStyle/>
          <a:p>
            <a:pPr algn="just">
              <a:buFont typeface="Wingdings" pitchFamily="2" charset="2"/>
              <a:buChar char="§"/>
            </a:pPr>
            <a:r>
              <a:rPr lang="en-US" sz="2800" dirty="0"/>
              <a:t>The right to Constitutional  Remedies is described to be the most significant of all the fundamental rights because without it people would be left with no means to get their </a:t>
            </a:r>
            <a:r>
              <a:rPr lang="en-US" sz="2800"/>
              <a:t>rights enforced.</a:t>
            </a: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429288"/>
          </a:xfrm>
        </p:spPr>
        <p:txBody>
          <a:bodyPr>
            <a:normAutofit fontScale="92500" lnSpcReduction="20000"/>
          </a:bodyPr>
          <a:lstStyle/>
          <a:p>
            <a:r>
              <a:rPr lang="en-US" b="1" dirty="0"/>
              <a:t>Fundamental Duties</a:t>
            </a:r>
          </a:p>
          <a:p>
            <a:r>
              <a:rPr lang="en-US" b="1" dirty="0"/>
              <a:t>(Article 51-A)</a:t>
            </a:r>
          </a:p>
          <a:p>
            <a:pPr algn="just"/>
            <a:r>
              <a:rPr lang="en-US" sz="2800" b="1" dirty="0"/>
              <a:t>This new  Part  IV-A which consists of only one Article 51 A was added to the Constitution by the 42</a:t>
            </a:r>
            <a:r>
              <a:rPr lang="en-US" sz="2800" b="1" baseline="30000" dirty="0"/>
              <a:t>nd</a:t>
            </a:r>
            <a:r>
              <a:rPr lang="en-US" sz="2800" b="1" dirty="0"/>
              <a:t> Amendment, 1976. This Article for the first time specifies a code of ten fundamental duties for citizens. Article 51-A says that it shall be the duty of every citizen of India-</a:t>
            </a:r>
          </a:p>
          <a:p>
            <a:pPr marL="514350" indent="-514350" algn="just">
              <a:buAutoNum type="alphaLcPeriod"/>
            </a:pPr>
            <a:r>
              <a:rPr lang="en-US" sz="2800" b="1" dirty="0"/>
              <a:t>To abide by Constitution and respect its ideals and institutions, the National Flag and National Anthem.</a:t>
            </a:r>
          </a:p>
          <a:p>
            <a:pPr marL="514350" indent="-514350" algn="just">
              <a:buAutoNum type="alphaLcPeriod"/>
            </a:pPr>
            <a:r>
              <a:rPr lang="en-US" sz="2800" b="1" dirty="0"/>
              <a:t>To cherish and follow the noble ideals which inspired our national struggle for freedom. </a:t>
            </a:r>
          </a:p>
          <a:p>
            <a:pPr marL="514350" indent="-514350" algn="just">
              <a:buAutoNum type="alphaLcPeriod"/>
            </a:pPr>
            <a:endParaRPr lang="en-US" sz="2800" b="1" dirty="0"/>
          </a:p>
          <a:p>
            <a:pPr algn="just"/>
            <a:endParaRPr lang="en-US" sz="28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929354"/>
          </a:xfrm>
        </p:spPr>
        <p:txBody>
          <a:bodyPr>
            <a:normAutofit fontScale="85000" lnSpcReduction="20000"/>
          </a:bodyPr>
          <a:lstStyle/>
          <a:p>
            <a:pPr algn="just"/>
            <a:r>
              <a:rPr lang="en-US" dirty="0"/>
              <a:t>c. </a:t>
            </a:r>
            <a:r>
              <a:rPr lang="en-US" sz="3300" dirty="0"/>
              <a:t>To uphold and protect the   sovereignty, unity and integrity of India.</a:t>
            </a:r>
          </a:p>
          <a:p>
            <a:pPr algn="just"/>
            <a:r>
              <a:rPr lang="en-US" sz="3300" dirty="0"/>
              <a:t>d. To defend the country and render national service when called upon to do so.</a:t>
            </a:r>
          </a:p>
          <a:p>
            <a:pPr algn="just"/>
            <a:r>
              <a:rPr lang="en-US" sz="3300" dirty="0"/>
              <a:t>e. To promote harmony and the spirit of common brotherhood amongst all the people of India transcending all religious, linguistic and regional or sectional diversities; to renounce practices derogatory to the dignity of women .</a:t>
            </a:r>
          </a:p>
          <a:p>
            <a:pPr algn="just"/>
            <a:r>
              <a:rPr lang="en-US" sz="3300" dirty="0"/>
              <a:t>f. To value and preserve the right heritage of our composite culture</a:t>
            </a:r>
            <a:r>
              <a:rPr lang="en-US" dirty="0"/>
              <a:t>.</a:t>
            </a:r>
          </a:p>
          <a:p>
            <a:pPr algn="just"/>
            <a:endParaRPr lang="en-US" dirty="0"/>
          </a:p>
          <a:p>
            <a:pPr algn="just"/>
            <a:r>
              <a:rPr lang="en-US" dirty="0"/>
              <a:t> </a:t>
            </a:r>
          </a:p>
          <a:p>
            <a:pPr algn="l"/>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429288"/>
          </a:xfrm>
        </p:spPr>
        <p:txBody>
          <a:bodyPr>
            <a:normAutofit fontScale="92500"/>
          </a:bodyPr>
          <a:lstStyle/>
          <a:p>
            <a:pPr algn="just"/>
            <a:r>
              <a:rPr lang="en-US" sz="2800" dirty="0"/>
              <a:t> g.  To protect and improve the natural       environment including forests, lakes, rivers and wild life and to have 	compassion for living creature;</a:t>
            </a:r>
          </a:p>
          <a:p>
            <a:pPr marL="571500" indent="-571500" algn="just"/>
            <a:r>
              <a:rPr lang="en-US" sz="2800" dirty="0"/>
              <a:t>h. To develop the scientific temper, humanism and the spirit of inquiry and reform;</a:t>
            </a:r>
          </a:p>
          <a:p>
            <a:pPr marL="571500" indent="-571500" algn="just">
              <a:buAutoNum type="romanLcPeriod"/>
            </a:pPr>
            <a:r>
              <a:rPr lang="en-US" sz="2800" dirty="0"/>
              <a:t>To safeguard public property and to abjure violence.</a:t>
            </a:r>
          </a:p>
          <a:p>
            <a:pPr marL="571500" indent="-571500" algn="just"/>
            <a:r>
              <a:rPr lang="en-US" sz="2800" dirty="0"/>
              <a:t>j.  To strive towards excellence in all spheres of individual and collective activity so that the nation constantly rises to higher levels of </a:t>
            </a:r>
            <a:r>
              <a:rPr lang="en-US" sz="2800" dirty="0" err="1"/>
              <a:t>endeavour</a:t>
            </a:r>
            <a:r>
              <a:rPr lang="en-US" sz="2800" dirty="0"/>
              <a:t> </a:t>
            </a:r>
            <a:r>
              <a:rPr lang="en-US" sz="2800"/>
              <a:t>and achievements.   </a:t>
            </a:r>
            <a:endParaRPr lang="en-US" sz="2800" dirty="0"/>
          </a:p>
          <a:p>
            <a:pPr marL="571500" indent="-571500" algn="just">
              <a:buAutoNum type="alphaLcPeriod" startAt="10"/>
            </a:pPr>
            <a:endParaRPr lang="en-US" sz="2800" dirty="0"/>
          </a:p>
          <a:p>
            <a:pPr marL="571500" indent="-571500" algn="just">
              <a:buAutoNum type="romanLcPeriod"/>
            </a:pPr>
            <a:endParaRPr lang="en-US" sz="2800" dirty="0"/>
          </a:p>
          <a:p>
            <a:pPr marL="571500" indent="-571500" algn="just">
              <a:buAutoNum type="romanLcPeriod"/>
            </a:pP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400800" cy="6357982"/>
          </a:xfrm>
        </p:spPr>
        <p:txBody>
          <a:bodyPr>
            <a:normAutofit fontScale="85000" lnSpcReduction="10000"/>
          </a:bodyPr>
          <a:lstStyle/>
          <a:p>
            <a:pPr algn="just"/>
            <a:r>
              <a:rPr lang="en-US" dirty="0"/>
              <a:t>The 86</a:t>
            </a:r>
            <a:r>
              <a:rPr lang="en-US" baseline="30000" dirty="0"/>
              <a:t>th</a:t>
            </a:r>
            <a:r>
              <a:rPr lang="en-US" dirty="0"/>
              <a:t> Amendment Act, 2002 has added a new clause (k) to article  51-A which provides “who is parent or guardian to provide opportunities for education to his child or as the case be, ward between the age of six and fourteen years”.</a:t>
            </a:r>
          </a:p>
          <a:p>
            <a:pPr algn="just"/>
            <a:r>
              <a:rPr lang="en-US" dirty="0"/>
              <a:t>Needs for Fundamental Duties- Rights and duties are correlative. The fundamental duties, are, therefore, intended to serve as a constant reminder to every citizen that while the Constitution specifically conferred on them certain fundamental rights, it also requires citizens to observe certain basic norms of democratic conduct and democratic </a:t>
            </a:r>
            <a:r>
              <a:rPr lang="en-US" dirty="0" err="1"/>
              <a:t>behaviour</a:t>
            </a:r>
            <a:r>
              <a:rPr lang="en-US" dirty="0"/>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429288"/>
          </a:xfrm>
        </p:spPr>
        <p:txBody>
          <a:bodyPr>
            <a:normAutofit lnSpcReduction="10000"/>
          </a:bodyPr>
          <a:lstStyle/>
          <a:p>
            <a:r>
              <a:rPr lang="en-US" sz="2800" b="1" dirty="0"/>
              <a:t>Directive Principles of State Policy</a:t>
            </a:r>
          </a:p>
          <a:p>
            <a:pPr algn="just">
              <a:buFont typeface="Arial" pitchFamily="34" charset="0"/>
              <a:buChar char="•"/>
            </a:pPr>
            <a:r>
              <a:rPr lang="en-US" sz="2800" dirty="0"/>
              <a:t>Part IV of Indian Constitution presents the Directive Principles of State Policy (DPSP). This part consists of a set of principles giving directives to the state regarding its future policies. The DPSP are the socio-economic rights and freedoms which the state is expected to secure for the people through suitable legislative enactments.</a:t>
            </a:r>
          </a:p>
          <a:p>
            <a:pPr algn="just">
              <a:buFont typeface="Arial" pitchFamily="34" charset="0"/>
              <a:buChar char="•"/>
            </a:pPr>
            <a:r>
              <a:rPr lang="en-US" sz="2800" dirty="0"/>
              <a:t>The objective of DPSP  is to provide for a welfare polity characterized by social, economic and political justice. Art. 38 declares: “The state shall strive to promote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6215106"/>
          </a:xfrm>
        </p:spPr>
        <p:txBody>
          <a:bodyPr>
            <a:normAutofit lnSpcReduction="10000"/>
          </a:bodyPr>
          <a:lstStyle/>
          <a:p>
            <a:pPr algn="just"/>
            <a:r>
              <a:rPr lang="en-US" sz="2800" dirty="0"/>
              <a:t>the welfare of the people by securing and protecting as effectively as it may a social order in which justice, social, economic and political, shall inform all the institutions of national life”.</a:t>
            </a:r>
          </a:p>
          <a:p>
            <a:pPr algn="just">
              <a:buFont typeface="Arial" pitchFamily="34" charset="0"/>
              <a:buChar char="•"/>
            </a:pPr>
            <a:r>
              <a:rPr lang="en-US" sz="2800" dirty="0"/>
              <a:t>DPSP are not enforceable and the people cannot move the court to get them enforced. However, the Constitution calls upon the state to give due importance to them and base their policies on them. Art.37 declares: “The provisions contained in this Part IV shall not be enforceable by any court, but the principles laid down are nevertheless fundamental in the governance of the country and it shall be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928670"/>
            <a:ext cx="6400800" cy="4710130"/>
          </a:xfrm>
        </p:spPr>
        <p:txBody>
          <a:bodyPr>
            <a:normAutofit fontScale="92500" lnSpcReduction="10000"/>
          </a:bodyPr>
          <a:lstStyle/>
          <a:p>
            <a:pPr algn="just">
              <a:buFont typeface="Wingdings" pitchFamily="2" charset="2"/>
              <a:buChar char="§"/>
            </a:pPr>
            <a:r>
              <a:rPr lang="en-US" sz="2800" dirty="0"/>
              <a:t>However some critics point out that India’s membership of the Commonwealth is a voluntary act and a courtesy arrangement and hence it does not restrict India’s sovereignty.</a:t>
            </a:r>
          </a:p>
          <a:p>
            <a:pPr algn="just"/>
            <a:r>
              <a:rPr lang="en-US" sz="2800" b="1" dirty="0"/>
              <a:t>The Preamble proclaims India to be a socialist state:</a:t>
            </a:r>
          </a:p>
          <a:p>
            <a:pPr algn="just">
              <a:buFont typeface="Wingdings" pitchFamily="2" charset="2"/>
              <a:buChar char="§"/>
            </a:pPr>
            <a:r>
              <a:rPr lang="en-US" sz="2800" dirty="0"/>
              <a:t>In 1976, the 42</a:t>
            </a:r>
            <a:r>
              <a:rPr lang="en-US" sz="2800" baseline="30000" dirty="0"/>
              <a:t>nd</a:t>
            </a:r>
            <a:r>
              <a:rPr lang="en-US" sz="2800" dirty="0"/>
              <a:t> Amendment Act included the term socialism.</a:t>
            </a:r>
          </a:p>
          <a:p>
            <a:pPr algn="just">
              <a:buFont typeface="Wingdings" pitchFamily="2" charset="2"/>
              <a:buChar char="§"/>
            </a:pPr>
            <a:r>
              <a:rPr lang="en-US" sz="2800" dirty="0"/>
              <a:t> The term socialism suggests that India is committed to secure equitable distribution of wealth, income and resources among its people.</a:t>
            </a:r>
          </a:p>
          <a:p>
            <a:pPr algn="just">
              <a:buFont typeface="Wingdings" pitchFamily="2" charset="2"/>
              <a:buChar char="§"/>
            </a:pPr>
            <a:endParaRPr lang="en-US"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857916"/>
          </a:xfrm>
        </p:spPr>
        <p:txBody>
          <a:bodyPr>
            <a:normAutofit lnSpcReduction="10000"/>
          </a:bodyPr>
          <a:lstStyle/>
          <a:p>
            <a:pPr algn="just"/>
            <a:r>
              <a:rPr lang="en-US" sz="2800" dirty="0"/>
              <a:t>the duty of the state to apply these principles in making laws.”</a:t>
            </a:r>
          </a:p>
          <a:p>
            <a:pPr algn="just">
              <a:buFont typeface="Arial" pitchFamily="34" charset="0"/>
              <a:buChar char="•"/>
            </a:pPr>
            <a:r>
              <a:rPr lang="en-US" sz="2800" dirty="0"/>
              <a:t>Part IV is a manifesto of the aims and objectives of the Constitution. It details the objectives contained in the Preamble to the Indian Constitution.</a:t>
            </a:r>
          </a:p>
          <a:p>
            <a:pPr algn="just">
              <a:buFont typeface="Arial" pitchFamily="34" charset="0"/>
              <a:buChar char="•"/>
            </a:pPr>
            <a:r>
              <a:rPr lang="en-US" sz="2800" dirty="0"/>
              <a:t> DPSP ensure a continuity in the direction of socio-economic reforms and welfares in  the policies of the government  whether the government is run by one party or the other.</a:t>
            </a:r>
          </a:p>
          <a:p>
            <a:pPr algn="just">
              <a:buFont typeface="Arial" pitchFamily="34" charset="0"/>
              <a:buChar char="•"/>
            </a:pPr>
            <a:r>
              <a:rPr lang="en-US" sz="2800" dirty="0"/>
              <a:t>These principles can also be taken as yardsticks to measure the worth of any government.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857232"/>
            <a:ext cx="6400800" cy="5286412"/>
          </a:xfrm>
        </p:spPr>
        <p:txBody>
          <a:bodyPr>
            <a:normAutofit lnSpcReduction="10000"/>
          </a:bodyPr>
          <a:lstStyle/>
          <a:p>
            <a:pPr algn="just">
              <a:buFont typeface="Arial" pitchFamily="34" charset="0"/>
              <a:buChar char="•"/>
            </a:pPr>
            <a:r>
              <a:rPr lang="en-US" sz="2800" dirty="0"/>
              <a:t>Part IV lists several principles from articles 36 to 51 but these are not presented in a systematic manner.  However, these principles  can be classified as Socialistic Principles, </a:t>
            </a:r>
            <a:r>
              <a:rPr lang="en-US" sz="2800" dirty="0" err="1"/>
              <a:t>Gandhian</a:t>
            </a:r>
            <a:r>
              <a:rPr lang="en-US" sz="2800" dirty="0"/>
              <a:t> Principles, Liberal Principles and General Principles for the sake of convenience.</a:t>
            </a:r>
          </a:p>
          <a:p>
            <a:pPr algn="just"/>
            <a:r>
              <a:rPr lang="en-US" sz="2800" b="1" dirty="0"/>
              <a:t>Socialistic Principles or Socio-Economic Principles:</a:t>
            </a:r>
          </a:p>
          <a:p>
            <a:pPr algn="just"/>
            <a:r>
              <a:rPr lang="en-US" sz="2800" dirty="0"/>
              <a:t>This category comprises  DPSP which seek to secure a welfare socialist state  in India. Most of the socialist principles are contained in articles 38, 39, 41, 42 and 43.</a:t>
            </a:r>
            <a:r>
              <a:rPr lang="en-US" sz="2800" b="1" dirty="0"/>
              <a:t> </a:t>
            </a:r>
          </a:p>
          <a:p>
            <a:pPr algn="just"/>
            <a:endParaRPr lang="en-US" sz="28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715304" cy="6572272"/>
          </a:xfrm>
        </p:spPr>
        <p:txBody>
          <a:bodyPr>
            <a:normAutofit fontScale="92500" lnSpcReduction="10000"/>
          </a:bodyPr>
          <a:lstStyle/>
          <a:p>
            <a:pPr algn="just">
              <a:buFont typeface="Arial" pitchFamily="34" charset="0"/>
              <a:buChar char="•"/>
            </a:pPr>
            <a:r>
              <a:rPr lang="en-US" sz="2800" dirty="0"/>
              <a:t>The state shall try to secure the welfare of the people by securing a social order characterized by justice- social, economic and political. </a:t>
            </a:r>
          </a:p>
          <a:p>
            <a:pPr algn="just">
              <a:buFont typeface="Arial" pitchFamily="34" charset="0"/>
              <a:buChar char="•"/>
            </a:pPr>
            <a:r>
              <a:rPr lang="en-US" sz="2800" dirty="0"/>
              <a:t>The state shall provide adequate means of livelihood to all citizens whether men or women.</a:t>
            </a:r>
          </a:p>
          <a:p>
            <a:pPr algn="just">
              <a:buFont typeface="Arial" pitchFamily="34" charset="0"/>
              <a:buChar char="•"/>
            </a:pPr>
            <a:r>
              <a:rPr lang="en-US" sz="2800" dirty="0"/>
              <a:t>Equitable distribution of material sources  with a view to ensure common good for the nation. In this regard </a:t>
            </a:r>
            <a:r>
              <a:rPr lang="en-US" sz="2800" dirty="0" err="1"/>
              <a:t>Zamindari</a:t>
            </a:r>
            <a:r>
              <a:rPr lang="en-US" sz="2800" dirty="0"/>
              <a:t> Abolition and Land Reforms  Acts were passed in order to remove extreme concentration of land ownership in few hands.</a:t>
            </a:r>
          </a:p>
          <a:p>
            <a:pPr algn="just">
              <a:buFont typeface="Arial" pitchFamily="34" charset="0"/>
              <a:buChar char="•"/>
            </a:pPr>
            <a:r>
              <a:rPr lang="en-US" sz="2800" dirty="0"/>
              <a:t>To operate the economic system in such a way as to prevent the concentration of wealth and means of production in few hands. To gain this objective the state  has nationalized some banks, Life Insurance and General Insurance as well as established major industries in Public Sector.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428604"/>
            <a:ext cx="7215238" cy="6429396"/>
          </a:xfrm>
        </p:spPr>
        <p:txBody>
          <a:bodyPr>
            <a:normAutofit lnSpcReduction="10000"/>
          </a:bodyPr>
          <a:lstStyle/>
          <a:p>
            <a:pPr algn="just">
              <a:buFont typeface="Arial" pitchFamily="34" charset="0"/>
              <a:buChar char="•"/>
            </a:pPr>
            <a:r>
              <a:rPr lang="en-US" sz="2800" dirty="0"/>
              <a:t>To provide equal pay for equal work for both men and women. In this regard the state has been active in undertaking </a:t>
            </a:r>
            <a:r>
              <a:rPr lang="en-US" sz="2800" dirty="0" err="1"/>
              <a:t>programmes</a:t>
            </a:r>
            <a:r>
              <a:rPr lang="en-US" sz="2800" dirty="0"/>
              <a:t> for women </a:t>
            </a:r>
            <a:r>
              <a:rPr lang="en-US" sz="2800" dirty="0" err="1"/>
              <a:t>upliftment</a:t>
            </a:r>
            <a:r>
              <a:rPr lang="en-US" sz="2800" dirty="0"/>
              <a:t> and securing an equal place for women along with men. Women now inherit property and get recruited in all services including the </a:t>
            </a:r>
            <a:r>
              <a:rPr lang="en-US" sz="2800" dirty="0" err="1"/>
              <a:t>defence</a:t>
            </a:r>
            <a:r>
              <a:rPr lang="en-US" sz="2800" dirty="0"/>
              <a:t> services.  The provision for equal wages for equal work for both men and women has been given a legal foundation.</a:t>
            </a:r>
          </a:p>
          <a:p>
            <a:pPr algn="just">
              <a:buFont typeface="Arial" pitchFamily="34" charset="0"/>
              <a:buChar char="•"/>
            </a:pPr>
            <a:r>
              <a:rPr lang="en-US" sz="2800" dirty="0"/>
              <a:t>To protect the health and the strength of the workers both men and women and to protect the children from entering the avocations unsuitable to their age or health. The state has made the employment of child </a:t>
            </a:r>
            <a:r>
              <a:rPr lang="en-US" sz="2800" dirty="0" err="1"/>
              <a:t>labour</a:t>
            </a:r>
            <a:r>
              <a:rPr lang="en-US" sz="2800" dirty="0"/>
              <a:t> a crime under the Industrial Act.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428604"/>
            <a:ext cx="7072362" cy="6215106"/>
          </a:xfrm>
        </p:spPr>
        <p:txBody>
          <a:bodyPr>
            <a:normAutofit lnSpcReduction="10000"/>
          </a:bodyPr>
          <a:lstStyle/>
          <a:p>
            <a:pPr algn="just">
              <a:buFont typeface="Arial" pitchFamily="34" charset="0"/>
              <a:buChar char="•"/>
            </a:pPr>
            <a:r>
              <a:rPr lang="en-US" sz="2800" dirty="0"/>
              <a:t>To protect children and youth from exploitation and moral and material abandonment.</a:t>
            </a:r>
          </a:p>
          <a:p>
            <a:pPr algn="just">
              <a:buFont typeface="Arial" pitchFamily="34" charset="0"/>
              <a:buChar char="•"/>
            </a:pPr>
            <a:r>
              <a:rPr lang="en-US" sz="2800" dirty="0"/>
              <a:t>To secure right to work, to education and to public assistance in case of unemployment, old age, sickness and disablement and in other cases of undeserved want. </a:t>
            </a:r>
          </a:p>
          <a:p>
            <a:pPr algn="just">
              <a:buFont typeface="Arial" pitchFamily="34" charset="0"/>
              <a:buChar char="•"/>
            </a:pPr>
            <a:r>
              <a:rPr lang="en-US" sz="2800" dirty="0"/>
              <a:t>To make provisions for just and humane conditions of work and for maternity relief. Over the years several legislative enactments such as the Factories Act 1948, Mines Act 1952, Plantation Act 1951 and Maternity Benefit Act 1961 have been passed to safeguard the interests of the workers. </a:t>
            </a:r>
          </a:p>
          <a:p>
            <a:pPr algn="just">
              <a:buFont typeface="Arial" pitchFamily="34" charset="0"/>
              <a:buChar char="•"/>
            </a:pPr>
            <a:endParaRPr lang="en-US" sz="2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500042"/>
            <a:ext cx="7358114" cy="6072230"/>
          </a:xfrm>
        </p:spPr>
        <p:txBody>
          <a:bodyPr>
            <a:normAutofit fontScale="92500" lnSpcReduction="10000"/>
          </a:bodyPr>
          <a:lstStyle/>
          <a:p>
            <a:pPr algn="just">
              <a:buFont typeface="Arial" pitchFamily="34" charset="0"/>
              <a:buChar char="•"/>
            </a:pPr>
            <a:r>
              <a:rPr lang="en-US" sz="2800" dirty="0"/>
              <a:t>To secure to all workers, work, a living wage, conditions of work ensuring a decent standard of life and full enjoyment of leisure and social and cultural benefits. The evil practices of begging and bonded </a:t>
            </a:r>
            <a:r>
              <a:rPr lang="en-US" sz="2800" dirty="0" err="1"/>
              <a:t>labour</a:t>
            </a:r>
            <a:r>
              <a:rPr lang="en-US" sz="2800" dirty="0"/>
              <a:t> have been abolished by law.</a:t>
            </a:r>
          </a:p>
          <a:p>
            <a:pPr algn="just">
              <a:buFont typeface="Arial" pitchFamily="34" charset="0"/>
              <a:buChar char="•"/>
            </a:pPr>
            <a:r>
              <a:rPr lang="en-US" sz="2800" dirty="0"/>
              <a:t>To secure participation of workers in the management of industries.</a:t>
            </a:r>
          </a:p>
          <a:p>
            <a:pPr algn="just"/>
            <a:r>
              <a:rPr lang="en-US" sz="2800" b="1" dirty="0" err="1"/>
              <a:t>Gandhian</a:t>
            </a:r>
            <a:r>
              <a:rPr lang="en-US" sz="2800" b="1" dirty="0"/>
              <a:t> Principles:</a:t>
            </a:r>
          </a:p>
          <a:p>
            <a:pPr algn="just">
              <a:buFont typeface="Arial" pitchFamily="34" charset="0"/>
              <a:buChar char="•"/>
            </a:pPr>
            <a:r>
              <a:rPr lang="en-US" sz="2800" dirty="0"/>
              <a:t>To organize Village </a:t>
            </a:r>
            <a:r>
              <a:rPr lang="en-US" sz="2800" dirty="0" err="1"/>
              <a:t>Panchayats</a:t>
            </a:r>
            <a:r>
              <a:rPr lang="en-US" sz="2800" dirty="0"/>
              <a:t> and endow them with adequate power. In accordance with this directive, the state has organized a three tier </a:t>
            </a:r>
            <a:r>
              <a:rPr lang="en-US" sz="2800" dirty="0" err="1"/>
              <a:t>Panchayat</a:t>
            </a:r>
            <a:r>
              <a:rPr lang="en-US" sz="2800" dirty="0"/>
              <a:t> Raj system in India. By 73</a:t>
            </a:r>
            <a:r>
              <a:rPr lang="en-US" sz="2800" baseline="30000" dirty="0"/>
              <a:t>rd</a:t>
            </a:r>
            <a:r>
              <a:rPr lang="en-US" sz="2800" dirty="0"/>
              <a:t> Amendment Act, the </a:t>
            </a:r>
            <a:r>
              <a:rPr lang="en-US" sz="2800" dirty="0" err="1"/>
              <a:t>Panchayat</a:t>
            </a:r>
            <a:r>
              <a:rPr lang="en-US" sz="2800" dirty="0"/>
              <a:t> Raj System and by 74</a:t>
            </a:r>
            <a:r>
              <a:rPr lang="en-US" sz="2800" baseline="30000" dirty="0"/>
              <a:t>th</a:t>
            </a:r>
            <a:r>
              <a:rPr lang="en-US" sz="2800" dirty="0"/>
              <a:t> Amendment Act, Municipal Institutions have been revamped to give them fixed tenures, assured elections and more financial and non-financial power.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857916"/>
          </a:xfrm>
        </p:spPr>
        <p:txBody>
          <a:bodyPr>
            <a:normAutofit/>
          </a:bodyPr>
          <a:lstStyle/>
          <a:p>
            <a:pPr algn="just">
              <a:buFont typeface="Arial" pitchFamily="34" charset="0"/>
              <a:buChar char="•"/>
            </a:pPr>
            <a:r>
              <a:rPr lang="en-US" sz="2800" dirty="0"/>
              <a:t>To promote cottage Industries on an individual or co-operative basis in rural areas. In accordance with this directive, the state extends help and encouragement to small scale and cottage industries. Several boards have been set up for the promotion of cottage industries such as All India </a:t>
            </a:r>
            <a:r>
              <a:rPr lang="en-US" sz="2800" dirty="0" err="1"/>
              <a:t>Khadi</a:t>
            </a:r>
            <a:r>
              <a:rPr lang="en-US" sz="2800" dirty="0"/>
              <a:t> and Village Industries Board, Small Scale Industries Board, Silk Board, All India Handicraft Board, All India Handloom Board etc.</a:t>
            </a:r>
          </a:p>
          <a:p>
            <a:pPr algn="just">
              <a:buFont typeface="Arial" pitchFamily="34" charset="0"/>
              <a:buChar char="•"/>
            </a:pPr>
            <a:r>
              <a:rPr lang="en-US" sz="2800" dirty="0"/>
              <a:t>To promote the educational interests of the weaker sections and Backward classes </a:t>
            </a:r>
          </a:p>
          <a:p>
            <a:pPr algn="just">
              <a:buFont typeface="Arial" pitchFamily="34" charset="0"/>
              <a:buChar char="•"/>
            </a:pPr>
            <a:endParaRPr lang="en-US" sz="2800" dirty="0"/>
          </a:p>
          <a:p>
            <a:pPr algn="just">
              <a:buFont typeface="Arial" pitchFamily="34" charset="0"/>
              <a:buChar char="•"/>
            </a:pPr>
            <a:endParaRPr lang="en-US" sz="2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5643602"/>
          </a:xfrm>
        </p:spPr>
        <p:txBody>
          <a:bodyPr>
            <a:normAutofit lnSpcReduction="10000"/>
          </a:bodyPr>
          <a:lstStyle/>
          <a:p>
            <a:pPr algn="just"/>
            <a:r>
              <a:rPr lang="en-US" sz="2800" dirty="0"/>
              <a:t>of the society and protect them from social injustices and all forms of exploitation.  To implement this directive, the state  has undertaken steps to give health and educational facilities as well as financial assistance to such sections of the society. Special commissions  for monitoring the welfare of  SCs, STs, OBCs, Women and minorities have been set up. The state has enacted several laws for protecting the rights and interests of women and to save them from any form of exploitations.  Such laws are like Dowry Prohibition Act (1961), The Suppression of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572428" cy="6215106"/>
          </a:xfrm>
        </p:spPr>
        <p:txBody>
          <a:bodyPr>
            <a:normAutofit fontScale="92500"/>
          </a:bodyPr>
          <a:lstStyle/>
          <a:p>
            <a:pPr algn="just"/>
            <a:r>
              <a:rPr lang="en-US" sz="2800" dirty="0"/>
              <a:t>Immoral Traffic on Women and Girls Act (SITA, 1956), The Criminal Law Amendment Act (1983) which provides punishment of rape with minimum of seven years imprisonment, Indecent Representation of Women (Prohibition) Act (1986) that prohibits the defamation of women in photographs, advertisements and films and in 1987 Commission of Sati (Prevention) Act was passed.  </a:t>
            </a:r>
          </a:p>
          <a:p>
            <a:pPr algn="just"/>
            <a:r>
              <a:rPr lang="en-US" sz="2800" dirty="0"/>
              <a:t>    Several states have introduced free education for children belonging to weaker sections of the society as well as taken steps  to educate the adults and women. 86</a:t>
            </a:r>
            <a:r>
              <a:rPr lang="en-US" sz="2800" baseline="30000" dirty="0"/>
              <a:t>th</a:t>
            </a:r>
            <a:r>
              <a:rPr lang="en-US" sz="2800" dirty="0"/>
              <a:t> Amendment Act has amended Art.45 to lay down that the state shall endeavor to provide early childhood care and education for all children until they complete six years of age.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728"/>
            <a:ext cx="6915176" cy="6072230"/>
          </a:xfrm>
        </p:spPr>
        <p:txBody>
          <a:bodyPr>
            <a:normAutofit lnSpcReduction="10000"/>
          </a:bodyPr>
          <a:lstStyle/>
          <a:p>
            <a:pPr algn="just">
              <a:buFont typeface="Arial" pitchFamily="34" charset="0"/>
              <a:buChar char="•"/>
            </a:pPr>
            <a:r>
              <a:rPr lang="en-US" sz="2800" dirty="0"/>
              <a:t>Steps to be taken to raise the standard of living in rural areas. To implement the directive, the state has been implementing various </a:t>
            </a:r>
            <a:r>
              <a:rPr lang="en-US" sz="2800" dirty="0" err="1"/>
              <a:t>programmes</a:t>
            </a:r>
            <a:r>
              <a:rPr lang="en-US" sz="2800" dirty="0"/>
              <a:t> and projects such as the broad framework of Community Development </a:t>
            </a:r>
            <a:r>
              <a:rPr lang="en-US" sz="2800" dirty="0" err="1"/>
              <a:t>Programme</a:t>
            </a:r>
            <a:r>
              <a:rPr lang="en-US" sz="2800" dirty="0"/>
              <a:t> has undertaken several projects to develop rural industries, handicrafts and cottage industries. Integrated Rural Development </a:t>
            </a:r>
            <a:r>
              <a:rPr lang="en-US" sz="2800" dirty="0" err="1"/>
              <a:t>Programme</a:t>
            </a:r>
            <a:r>
              <a:rPr lang="en-US" sz="2800" dirty="0"/>
              <a:t>, National Rural Employment </a:t>
            </a:r>
            <a:r>
              <a:rPr lang="en-US" sz="2800" dirty="0" err="1"/>
              <a:t>Programme</a:t>
            </a:r>
            <a:r>
              <a:rPr lang="en-US" sz="2800" dirty="0"/>
              <a:t>, Self-Employment </a:t>
            </a:r>
            <a:r>
              <a:rPr lang="en-US" sz="2800" dirty="0" err="1"/>
              <a:t>Programmes</a:t>
            </a:r>
            <a:r>
              <a:rPr lang="en-US" sz="2800" dirty="0"/>
              <a:t>  etc. have been in operation. Attempts have been made to secure better housing, better sanitation, improved education and better communication in rural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buFont typeface="Wingdings" pitchFamily="2" charset="2"/>
              <a:buChar char="§"/>
            </a:pPr>
            <a:r>
              <a:rPr lang="en-US" sz="2800" dirty="0"/>
              <a:t>The above is to be gained by peaceful, constitutional and democratic means.</a:t>
            </a:r>
          </a:p>
          <a:p>
            <a:pPr algn="just"/>
            <a:r>
              <a:rPr lang="en-US" sz="2800" b="1" dirty="0"/>
              <a:t>The preamble declares India to be a secular state.</a:t>
            </a:r>
          </a:p>
          <a:p>
            <a:pPr algn="just">
              <a:buFont typeface="Wingdings" pitchFamily="2" charset="2"/>
              <a:buChar char="§"/>
            </a:pPr>
            <a:r>
              <a:rPr lang="en-US" sz="2800" dirty="0"/>
              <a:t>The</a:t>
            </a:r>
            <a:r>
              <a:rPr lang="en-US" sz="2800" b="1" dirty="0"/>
              <a:t> </a:t>
            </a:r>
            <a:r>
              <a:rPr lang="en-US" sz="2800" dirty="0"/>
              <a:t>42</a:t>
            </a:r>
            <a:r>
              <a:rPr lang="en-US" sz="2800" baseline="30000" dirty="0"/>
              <a:t>nd</a:t>
            </a:r>
            <a:r>
              <a:rPr lang="en-US" sz="2800" dirty="0"/>
              <a:t> Amendment Act incorporated the term secular in the Constitution of India</a:t>
            </a:r>
          </a:p>
          <a:p>
            <a:pPr algn="just">
              <a:buFont typeface="Wingdings" pitchFamily="2" charset="2"/>
              <a:buChar char="§"/>
            </a:pPr>
            <a:r>
              <a:rPr lang="en-US" sz="2800" dirty="0"/>
              <a:t>India gives no special status to any religion. There is no such thing as a state religion of India.</a:t>
            </a:r>
          </a:p>
          <a:p>
            <a:pPr algn="just">
              <a:buFont typeface="Wingdings" pitchFamily="2" charset="2"/>
              <a:buChar char="§"/>
            </a:pPr>
            <a:endParaRPr lang="en-US" sz="2800" dirty="0"/>
          </a:p>
          <a:p>
            <a:pPr algn="just">
              <a:buFont typeface="Wingdings" pitchFamily="2" charset="2"/>
              <a:buChar char="§"/>
            </a:pPr>
            <a:endParaRPr lang="en-US" sz="2800" dirty="0"/>
          </a:p>
        </p:txBody>
      </p:sp>
      <p:sp>
        <p:nvSpPr>
          <p:cNvPr id="4" name="Title 1"/>
          <p:cNvSpPr txBox="1">
            <a:spLocks/>
          </p:cNvSpPr>
          <p:nvPr/>
        </p:nvSpPr>
        <p:spPr>
          <a:xfrm>
            <a:off x="1009624" y="1295384"/>
            <a:ext cx="7772400" cy="428627"/>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5357850"/>
          </a:xfrm>
        </p:spPr>
        <p:txBody>
          <a:bodyPr>
            <a:normAutofit fontScale="92500"/>
          </a:bodyPr>
          <a:lstStyle/>
          <a:p>
            <a:pPr algn="just">
              <a:buFont typeface="Arial" pitchFamily="34" charset="0"/>
              <a:buChar char="•"/>
            </a:pPr>
            <a:r>
              <a:rPr lang="en-US" sz="2800" dirty="0"/>
              <a:t>To bring about the prohibition of the consumption of intoxicating drinks and drugs injurious to health. The state has undertaken steps in regard to that through proper education, publicity and mass media. Stringent laws have been passed   to prevent the smuggling of narcotics into India. </a:t>
            </a:r>
          </a:p>
          <a:p>
            <a:pPr algn="just">
              <a:buFont typeface="Arial" pitchFamily="34" charset="0"/>
              <a:buChar char="•"/>
            </a:pPr>
            <a:r>
              <a:rPr lang="en-US" sz="2800" dirty="0"/>
              <a:t>To develop agriculture and animal husbandry.  The state has established agricultural universities, dairy research </a:t>
            </a:r>
            <a:r>
              <a:rPr lang="en-US" sz="2800" dirty="0" err="1"/>
              <a:t>centres</a:t>
            </a:r>
            <a:r>
              <a:rPr lang="en-US" sz="2800" dirty="0"/>
              <a:t>, cooperative milk plants, agro-industries, fertilizer plants etc to have developments in the field of agriculture and animal husbandry.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14290"/>
            <a:ext cx="6400800" cy="6072230"/>
          </a:xfrm>
        </p:spPr>
        <p:txBody>
          <a:bodyPr>
            <a:normAutofit/>
          </a:bodyPr>
          <a:lstStyle/>
          <a:p>
            <a:pPr algn="just"/>
            <a:r>
              <a:rPr lang="en-US" sz="2800" b="1" dirty="0"/>
              <a:t>Liberal Principles:</a:t>
            </a:r>
          </a:p>
          <a:p>
            <a:pPr algn="just">
              <a:buFont typeface="Arial" pitchFamily="34" charset="0"/>
              <a:buChar char="•"/>
            </a:pPr>
            <a:r>
              <a:rPr lang="en-US" sz="2800" dirty="0"/>
              <a:t>To secure a uniform civil code for Indians.</a:t>
            </a:r>
          </a:p>
          <a:p>
            <a:pPr algn="just">
              <a:buFont typeface="Arial" pitchFamily="34" charset="0"/>
              <a:buChar char="•"/>
            </a:pPr>
            <a:r>
              <a:rPr lang="en-US" sz="2800" dirty="0"/>
              <a:t>To provide free and compulsory education to all children up to the age of fourteen years within ten years.</a:t>
            </a:r>
          </a:p>
          <a:p>
            <a:pPr algn="just">
              <a:buFont typeface="Arial" pitchFamily="34" charset="0"/>
              <a:buChar char="•"/>
            </a:pPr>
            <a:r>
              <a:rPr lang="en-US" sz="2800" dirty="0"/>
              <a:t>To secure the separation of judiciary from the executive.</a:t>
            </a:r>
          </a:p>
          <a:p>
            <a:pPr algn="just">
              <a:buFont typeface="Arial" pitchFamily="34" charset="0"/>
              <a:buChar char="•"/>
            </a:pPr>
            <a:r>
              <a:rPr lang="en-US" sz="2800" dirty="0"/>
              <a:t>To provide free legal aid to the poor so that justice is not denied to any citizen because of poverty. Through the system of </a:t>
            </a:r>
            <a:r>
              <a:rPr lang="en-US" sz="2800" dirty="0" err="1"/>
              <a:t>Lok</a:t>
            </a:r>
            <a:r>
              <a:rPr lang="en-US" sz="2800" dirty="0"/>
              <a:t>  </a:t>
            </a:r>
            <a:r>
              <a:rPr lang="en-US" sz="2800" dirty="0" err="1"/>
              <a:t>Adalats</a:t>
            </a:r>
            <a:r>
              <a:rPr lang="en-US" sz="2800" dirty="0"/>
              <a:t> and Public Interest Litigations an attempt is being made to make justice easily available to people.</a:t>
            </a:r>
          </a:p>
          <a:p>
            <a:pPr algn="just"/>
            <a:endParaRPr 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normAutofit lnSpcReduction="10000"/>
          </a:bodyPr>
          <a:lstStyle/>
          <a:p>
            <a:pPr algn="just"/>
            <a:r>
              <a:rPr lang="en-US" sz="2800" b="1" dirty="0"/>
              <a:t>General Principles</a:t>
            </a:r>
            <a:r>
              <a:rPr lang="en-US" sz="2800" dirty="0"/>
              <a:t>:</a:t>
            </a:r>
          </a:p>
          <a:p>
            <a:pPr algn="just">
              <a:buFont typeface="Arial" pitchFamily="34" charset="0"/>
              <a:buChar char="•"/>
            </a:pPr>
            <a:r>
              <a:rPr lang="en-US" sz="2800" dirty="0"/>
              <a:t>To protect and improve the environment and to safeguard the forests and wild life of the country.</a:t>
            </a:r>
          </a:p>
          <a:p>
            <a:pPr algn="just">
              <a:buFont typeface="Arial" pitchFamily="34" charset="0"/>
              <a:buChar char="•"/>
            </a:pPr>
            <a:r>
              <a:rPr lang="en-US" sz="2800" dirty="0"/>
              <a:t>To protect every monument or place or object of artistic or historic interest from being spoilt, disfigurement, destruction, removal, disposal  or export.</a:t>
            </a:r>
          </a:p>
          <a:p>
            <a:pPr algn="just">
              <a:buFont typeface="Arial" pitchFamily="34" charset="0"/>
              <a:buChar char="•"/>
            </a:pPr>
            <a:r>
              <a:rPr lang="en-US" sz="2800" dirty="0"/>
              <a:t>To promote international peace and security. Acting under the directives given by Article 51, the government has adopted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5572164"/>
          </a:xfrm>
        </p:spPr>
        <p:txBody>
          <a:bodyPr>
            <a:normAutofit lnSpcReduction="10000"/>
          </a:bodyPr>
          <a:lstStyle/>
          <a:p>
            <a:pPr algn="just"/>
            <a:r>
              <a:rPr lang="en-US" sz="2800" dirty="0" err="1"/>
              <a:t>Panchsheel</a:t>
            </a:r>
            <a:r>
              <a:rPr lang="en-US" sz="2800" dirty="0"/>
              <a:t> (Derived from a Sanskrit word. It means not interfering with others’ internal affairs and having mutual respect for each other’s territorial unity, sovereignty and integrity.) and Non-Alignment (not formally aligned with or against any major power bloc)  as the fundamental features  of the Indian Foreign Policy. India has always paid respect to the principles of peace , which is to be gained through peaceful means, development of friendship and cooperation with all states.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buFont typeface="Arial" pitchFamily="34" charset="0"/>
              <a:buChar char="•"/>
            </a:pPr>
            <a:r>
              <a:rPr lang="en-US" sz="2800" dirty="0"/>
              <a:t>To maintain just and honorable relations between nations.</a:t>
            </a:r>
          </a:p>
          <a:p>
            <a:pPr algn="just">
              <a:buFont typeface="Arial" pitchFamily="34" charset="0"/>
              <a:buChar char="•"/>
            </a:pPr>
            <a:r>
              <a:rPr lang="en-US" sz="2800" dirty="0"/>
              <a:t>To foster respect for international law and treaty obligation.</a:t>
            </a:r>
          </a:p>
          <a:p>
            <a:pPr algn="just">
              <a:buFont typeface="Arial" pitchFamily="34" charset="0"/>
              <a:buChar char="•"/>
            </a:pPr>
            <a:r>
              <a:rPr lang="en-US" sz="2800" dirty="0"/>
              <a:t>To encourage the settlement of international disputes by arbitration.</a:t>
            </a:r>
          </a:p>
          <a:p>
            <a:pPr algn="just"/>
            <a:r>
              <a:rPr lang="en-US" sz="2800" b="1" dirty="0"/>
              <a:t>Evaluation of Directive Principles of State Policy:</a:t>
            </a:r>
            <a:endParaRPr lang="en-US" sz="2800" dirty="0"/>
          </a:p>
          <a:p>
            <a:pPr algn="just"/>
            <a:r>
              <a:rPr lang="en-US" sz="2800" dirty="0"/>
              <a:t>Some of the critics criticize DPSP due to the following reasons:</a:t>
            </a:r>
          </a:p>
          <a:p>
            <a:pPr algn="just"/>
            <a:endParaRPr lang="en-US" sz="2800" b="1" dirty="0"/>
          </a:p>
          <a:p>
            <a:pPr algn="just"/>
            <a:endParaRPr lang="en-US" sz="28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8604"/>
            <a:ext cx="6400800" cy="5210196"/>
          </a:xfrm>
        </p:spPr>
        <p:txBody>
          <a:bodyPr>
            <a:normAutofit fontScale="92500" lnSpcReduction="10000"/>
          </a:bodyPr>
          <a:lstStyle/>
          <a:p>
            <a:pPr algn="just">
              <a:buFont typeface="Arial" pitchFamily="34" charset="0"/>
              <a:buChar char="•"/>
            </a:pPr>
            <a:r>
              <a:rPr lang="en-US" sz="2800" dirty="0"/>
              <a:t>Repetitive.</a:t>
            </a:r>
          </a:p>
          <a:p>
            <a:pPr algn="just">
              <a:buFont typeface="Arial" pitchFamily="34" charset="0"/>
              <a:buChar char="•"/>
            </a:pPr>
            <a:r>
              <a:rPr lang="en-US" sz="2800" dirty="0"/>
              <a:t>Lacking in clarity.</a:t>
            </a:r>
          </a:p>
          <a:p>
            <a:pPr algn="just">
              <a:buFont typeface="Arial" pitchFamily="34" charset="0"/>
              <a:buChar char="•"/>
            </a:pPr>
            <a:r>
              <a:rPr lang="en-US" sz="2800" dirty="0"/>
              <a:t>Not systematically presented in the constitution.</a:t>
            </a:r>
          </a:p>
          <a:p>
            <a:pPr algn="just">
              <a:buFont typeface="Arial" pitchFamily="34" charset="0"/>
              <a:buChar char="•"/>
            </a:pPr>
            <a:r>
              <a:rPr lang="en-US" sz="2800" dirty="0"/>
              <a:t>Mere declaration because they are neither enforceable by law nor any time limit given for their implementation.</a:t>
            </a:r>
          </a:p>
          <a:p>
            <a:pPr algn="just"/>
            <a:r>
              <a:rPr lang="en-US" sz="2800" dirty="0"/>
              <a:t>But some critics justify the inclusion of DPSP in the constitution and see their significance due to the following reasons:</a:t>
            </a:r>
          </a:p>
          <a:p>
            <a:pPr algn="just">
              <a:buFont typeface="Arial" pitchFamily="34" charset="0"/>
              <a:buChar char="•"/>
            </a:pPr>
            <a:r>
              <a:rPr lang="en-US" sz="2800" dirty="0"/>
              <a:t>It is true that directive principles are not enforceable by law but they are backed by public opinion</a:t>
            </a:r>
          </a:p>
          <a:p>
            <a:pPr algn="just">
              <a:buFont typeface="Arial" pitchFamily="34" charset="0"/>
              <a:buChar char="•"/>
            </a:pPr>
            <a:endParaRPr 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285728"/>
            <a:ext cx="7858180" cy="6286544"/>
          </a:xfrm>
        </p:spPr>
        <p:txBody>
          <a:bodyPr>
            <a:normAutofit lnSpcReduction="10000"/>
          </a:bodyPr>
          <a:lstStyle/>
          <a:p>
            <a:pPr algn="just">
              <a:buFont typeface="Arial" pitchFamily="34" charset="0"/>
              <a:buChar char="•"/>
            </a:pPr>
            <a:r>
              <a:rPr lang="en-US" sz="2800" dirty="0"/>
              <a:t>They provide for a foundation for welfare polity.</a:t>
            </a:r>
          </a:p>
          <a:p>
            <a:pPr algn="just">
              <a:buFont typeface="Arial" pitchFamily="34" charset="0"/>
              <a:buChar char="•"/>
            </a:pPr>
            <a:r>
              <a:rPr lang="en-US" sz="2800" dirty="0"/>
              <a:t>Directive principles form the moral code designed to guide the political </a:t>
            </a:r>
            <a:r>
              <a:rPr lang="en-US" sz="2800" dirty="0" err="1"/>
              <a:t>behaviour</a:t>
            </a:r>
            <a:r>
              <a:rPr lang="en-US" sz="2800" dirty="0"/>
              <a:t> of the party who form and run the government to secure justice to the people.</a:t>
            </a:r>
          </a:p>
          <a:p>
            <a:pPr algn="just">
              <a:buFont typeface="Arial" pitchFamily="34" charset="0"/>
              <a:buChar char="•"/>
            </a:pPr>
            <a:r>
              <a:rPr lang="en-US" sz="2800" dirty="0"/>
              <a:t> The directive principles are a source of continuity in the policies of the changing governments in a democratic state.</a:t>
            </a:r>
          </a:p>
          <a:p>
            <a:pPr algn="just">
              <a:buFont typeface="Arial" pitchFamily="34" charset="0"/>
              <a:buChar char="•"/>
            </a:pPr>
            <a:r>
              <a:rPr lang="en-US" sz="2800" dirty="0"/>
              <a:t>The DPSP are complementary to the Fundamental Rights. The socio-economic rights which the makers of the constitution could not grant to the people due to the paucity of resources try to make them available to them through the future governmental  legislations that will implement the DPSP.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00042"/>
            <a:ext cx="6400800" cy="5138758"/>
          </a:xfrm>
        </p:spPr>
        <p:txBody>
          <a:bodyPr>
            <a:normAutofit/>
          </a:bodyPr>
          <a:lstStyle/>
          <a:p>
            <a:pPr algn="just"/>
            <a:r>
              <a:rPr lang="en-US" sz="2800" dirty="0"/>
              <a:t>It is true that there is ambiguity in DPSP because  in case of some of them, specific directions are not given in regard to their achievements. But that ambiguity becomes beneficial  because it aids the state to interpret and apply these principles in accordance with the socio-economic environment which prevails at a time.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357166"/>
            <a:ext cx="7572428" cy="6715172"/>
          </a:xfrm>
        </p:spPr>
        <p:txBody>
          <a:bodyPr>
            <a:normAutofit fontScale="85000" lnSpcReduction="20000"/>
          </a:bodyPr>
          <a:lstStyle/>
          <a:p>
            <a:r>
              <a:rPr lang="en-US" sz="3300" b="1" dirty="0"/>
              <a:t>Union Parliament: Its Salient Features:</a:t>
            </a:r>
          </a:p>
          <a:p>
            <a:pPr algn="just">
              <a:buFont typeface="Arial" pitchFamily="34" charset="0"/>
              <a:buChar char="•"/>
            </a:pPr>
            <a:r>
              <a:rPr lang="en-US" sz="3300" dirty="0"/>
              <a:t>Indian Parliament has got bi-cameral structure. It consists of House of the People (</a:t>
            </a:r>
            <a:r>
              <a:rPr lang="en-US" sz="3300" dirty="0" err="1"/>
              <a:t>Lok</a:t>
            </a:r>
            <a:r>
              <a:rPr lang="en-US" sz="3300" dirty="0"/>
              <a:t> </a:t>
            </a:r>
            <a:r>
              <a:rPr lang="en-US" sz="3300" dirty="0" err="1"/>
              <a:t>Sabha</a:t>
            </a:r>
            <a:r>
              <a:rPr lang="en-US" sz="3300" dirty="0"/>
              <a:t>) and the Council of States (</a:t>
            </a:r>
            <a:r>
              <a:rPr lang="en-US" sz="3300" dirty="0" err="1"/>
              <a:t>Rajya</a:t>
            </a:r>
            <a:r>
              <a:rPr lang="en-US" sz="3300" dirty="0"/>
              <a:t> </a:t>
            </a:r>
            <a:r>
              <a:rPr lang="en-US" sz="3300" dirty="0" err="1"/>
              <a:t>Sabha</a:t>
            </a:r>
            <a:r>
              <a:rPr lang="en-US" sz="3300" dirty="0"/>
              <a:t>).</a:t>
            </a:r>
          </a:p>
          <a:p>
            <a:pPr algn="just">
              <a:buFont typeface="Arial" pitchFamily="34" charset="0"/>
              <a:buChar char="•"/>
            </a:pPr>
            <a:r>
              <a:rPr lang="en-US" sz="3300" dirty="0"/>
              <a:t>The </a:t>
            </a:r>
            <a:r>
              <a:rPr lang="en-US" sz="3300" dirty="0" err="1"/>
              <a:t>Lok</a:t>
            </a:r>
            <a:r>
              <a:rPr lang="en-US" sz="3300" dirty="0"/>
              <a:t> </a:t>
            </a:r>
            <a:r>
              <a:rPr lang="en-US" sz="3300" dirty="0" err="1"/>
              <a:t>Sabha</a:t>
            </a:r>
            <a:r>
              <a:rPr lang="en-US" sz="3300" dirty="0"/>
              <a:t> is directly elected and more powerful and popular house whereas the </a:t>
            </a:r>
            <a:r>
              <a:rPr lang="en-US" sz="3300" dirty="0" err="1"/>
              <a:t>Rajya</a:t>
            </a:r>
            <a:r>
              <a:rPr lang="en-US" sz="3300" dirty="0"/>
              <a:t> </a:t>
            </a:r>
            <a:r>
              <a:rPr lang="en-US" sz="3300" dirty="0" err="1"/>
              <a:t>Sabha</a:t>
            </a:r>
            <a:r>
              <a:rPr lang="en-US" sz="3300" dirty="0"/>
              <a:t> is indirectly elected and less powerful than </a:t>
            </a:r>
            <a:r>
              <a:rPr lang="en-US" sz="3300" dirty="0" err="1"/>
              <a:t>Lok</a:t>
            </a:r>
            <a:r>
              <a:rPr lang="en-US" sz="3300" dirty="0"/>
              <a:t> </a:t>
            </a:r>
            <a:r>
              <a:rPr lang="en-US" sz="3300" dirty="0" err="1"/>
              <a:t>Sabha</a:t>
            </a:r>
            <a:r>
              <a:rPr lang="en-US" sz="3300" dirty="0"/>
              <a:t>. </a:t>
            </a:r>
          </a:p>
          <a:p>
            <a:pPr algn="just">
              <a:buFont typeface="Arial" pitchFamily="34" charset="0"/>
              <a:buChar char="•"/>
            </a:pPr>
            <a:r>
              <a:rPr lang="en-US" sz="3300" dirty="0"/>
              <a:t>All the states do not have equal representations  in </a:t>
            </a:r>
            <a:r>
              <a:rPr lang="en-US" sz="3300" dirty="0" err="1"/>
              <a:t>Rajya</a:t>
            </a:r>
            <a:r>
              <a:rPr lang="en-US" sz="3300" dirty="0"/>
              <a:t> </a:t>
            </a:r>
            <a:r>
              <a:rPr lang="en-US" sz="3300" dirty="0" err="1"/>
              <a:t>Sabha</a:t>
            </a:r>
            <a:r>
              <a:rPr lang="en-US" sz="3300" dirty="0"/>
              <a:t>.</a:t>
            </a:r>
          </a:p>
          <a:p>
            <a:pPr algn="just">
              <a:buFont typeface="Arial" pitchFamily="34" charset="0"/>
              <a:buChar char="•"/>
            </a:pPr>
            <a:r>
              <a:rPr lang="en-US" sz="3300" dirty="0"/>
              <a:t>The </a:t>
            </a:r>
            <a:r>
              <a:rPr lang="en-US" sz="3300" dirty="0" err="1"/>
              <a:t>Lok</a:t>
            </a:r>
            <a:r>
              <a:rPr lang="en-US" sz="3300" dirty="0"/>
              <a:t> </a:t>
            </a:r>
            <a:r>
              <a:rPr lang="en-US" sz="3300" dirty="0" err="1"/>
              <a:t>Sabha</a:t>
            </a:r>
            <a:r>
              <a:rPr lang="en-US" sz="3300" dirty="0"/>
              <a:t> is more powerful than </a:t>
            </a:r>
            <a:r>
              <a:rPr lang="en-US" sz="3300" dirty="0" err="1"/>
              <a:t>Rajya</a:t>
            </a:r>
            <a:r>
              <a:rPr lang="en-US" sz="3300" dirty="0"/>
              <a:t> </a:t>
            </a:r>
            <a:r>
              <a:rPr lang="en-US" sz="3300" dirty="0" err="1"/>
              <a:t>Sabha</a:t>
            </a:r>
            <a:r>
              <a:rPr lang="en-US" sz="3300" dirty="0"/>
              <a:t> since it has absolute control over the finance of the state and the Council of Ministers. </a:t>
            </a:r>
            <a:r>
              <a:rPr lang="en-US" sz="3300" dirty="0" err="1"/>
              <a:t>Lok</a:t>
            </a:r>
            <a:r>
              <a:rPr lang="en-US" sz="3300" dirty="0"/>
              <a:t> </a:t>
            </a:r>
            <a:r>
              <a:rPr lang="en-US" sz="3300" dirty="0" err="1"/>
              <a:t>Sabha’s</a:t>
            </a:r>
            <a:r>
              <a:rPr lang="en-US" sz="3300" dirty="0"/>
              <a:t> executive power consists in Council of Ministers being collectively responsible to it. The ministers remain in office as long as they enjoy the confidence of majority in the </a:t>
            </a:r>
            <a:r>
              <a:rPr lang="en-US" sz="3300" dirty="0" err="1"/>
              <a:t>Lok</a:t>
            </a:r>
            <a:r>
              <a:rPr lang="en-US" sz="3300" dirty="0"/>
              <a:t> </a:t>
            </a:r>
            <a:r>
              <a:rPr lang="en-US" sz="3300" dirty="0" err="1"/>
              <a:t>Sabha</a:t>
            </a:r>
            <a:r>
              <a:rPr lang="en-US" sz="3300" dirty="0"/>
              <a:t>.</a:t>
            </a:r>
          </a:p>
          <a:p>
            <a:pPr algn="just"/>
            <a:endParaRPr lang="en-US" sz="2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42918"/>
            <a:ext cx="6400800" cy="6000792"/>
          </a:xfrm>
        </p:spPr>
        <p:txBody>
          <a:bodyPr>
            <a:normAutofit/>
          </a:bodyPr>
          <a:lstStyle/>
          <a:p>
            <a:pPr algn="just">
              <a:buFont typeface="Arial" pitchFamily="34" charset="0"/>
              <a:buChar char="•"/>
            </a:pPr>
            <a:r>
              <a:rPr lang="en-US" sz="2800" dirty="0"/>
              <a:t>Union Parliament has got non-sovereign status. It can only legislate over the subjects which are constitutional and those are again subject to the consent of judiciary and the President of India.</a:t>
            </a:r>
          </a:p>
          <a:p>
            <a:pPr algn="just">
              <a:buFont typeface="Arial" pitchFamily="34" charset="0"/>
              <a:buChar char="•"/>
            </a:pPr>
            <a:r>
              <a:rPr lang="en-US" sz="2800" dirty="0"/>
              <a:t>President is not a member of the Parliament  but Art. 79 of Indian Constitution considers him to be an integral part of it. He summons and prorogues the meetings of Union Parliament and all bills passed by the parliament become laws after he puts his signatures on them.  </a:t>
            </a:r>
          </a:p>
          <a:p>
            <a:pPr algn="just">
              <a:buFont typeface="Arial" pitchFamily="34" charset="0"/>
              <a:buChar char="•"/>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normAutofit fontScale="92500" lnSpcReduction="10000"/>
          </a:bodyPr>
          <a:lstStyle/>
          <a:p>
            <a:pPr algn="just">
              <a:buFont typeface="Wingdings" pitchFamily="2" charset="2"/>
              <a:buChar char="§"/>
            </a:pPr>
            <a:r>
              <a:rPr lang="en-US" sz="3000" dirty="0"/>
              <a:t>India adopts secularism </a:t>
            </a:r>
            <a:r>
              <a:rPr lang="en-US" sz="2800" dirty="0"/>
              <a:t>guaranteeing equal freedom to all religions. It stands for the right of freedom of all citizens.</a:t>
            </a:r>
          </a:p>
          <a:p>
            <a:pPr algn="just"/>
            <a:r>
              <a:rPr lang="en-US" sz="2800" b="1" dirty="0"/>
              <a:t>The Preamble declares India to be a Democratic State.</a:t>
            </a:r>
          </a:p>
          <a:p>
            <a:pPr algn="just">
              <a:buFont typeface="Wingdings" pitchFamily="2" charset="2"/>
              <a:buChar char="§"/>
            </a:pPr>
            <a:r>
              <a:rPr lang="en-US" sz="2800" dirty="0"/>
              <a:t>According to the democratic structure of India the authority of the government rests upon the sovereignty of the people</a:t>
            </a:r>
            <a:r>
              <a:rPr lang="en-US" sz="2800" b="1" dirty="0"/>
              <a:t>.</a:t>
            </a:r>
          </a:p>
          <a:p>
            <a:pPr algn="just">
              <a:buFont typeface="Wingdings" pitchFamily="2" charset="2"/>
              <a:buChar char="§"/>
            </a:pPr>
            <a:r>
              <a:rPr lang="en-US" sz="2800" dirty="0"/>
              <a:t>People enjoy equal political rights</a:t>
            </a:r>
            <a:r>
              <a:rPr lang="en-US" sz="2800" b="1" dirty="0"/>
              <a:t>.</a:t>
            </a:r>
          </a:p>
          <a:p>
            <a:pPr algn="just">
              <a:buFont typeface="Wingdings" pitchFamily="2" charset="2"/>
              <a:buChar char="§"/>
            </a:pPr>
            <a:r>
              <a:rPr lang="en-US" sz="2800" dirty="0"/>
              <a:t>People enjoy freedom of speech and expression, freedom of press, freedom to assemble peacefully and right to information. </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357298"/>
            <a:ext cx="6400800" cy="4281502"/>
          </a:xfrm>
        </p:spPr>
        <p:txBody>
          <a:bodyPr>
            <a:normAutofit/>
          </a:bodyPr>
          <a:lstStyle/>
          <a:p>
            <a:pPr algn="just">
              <a:buFont typeface="Arial" pitchFamily="34" charset="0"/>
              <a:buChar char="•"/>
            </a:pPr>
            <a:r>
              <a:rPr lang="en-US" sz="2800" dirty="0"/>
              <a:t>The Vice President of India is not a member of the </a:t>
            </a:r>
            <a:r>
              <a:rPr lang="en-US" sz="2800" dirty="0" err="1"/>
              <a:t>Rajya</a:t>
            </a:r>
            <a:r>
              <a:rPr lang="en-US" sz="2800" dirty="0"/>
              <a:t> </a:t>
            </a:r>
            <a:r>
              <a:rPr lang="en-US" sz="2800" dirty="0" err="1"/>
              <a:t>Sabha</a:t>
            </a:r>
            <a:r>
              <a:rPr lang="en-US" sz="2800" dirty="0"/>
              <a:t> but acts as its chairperson and conducts its proceedings. </a:t>
            </a:r>
          </a:p>
          <a:p>
            <a:pPr algn="just">
              <a:buFont typeface="Arial" pitchFamily="34" charset="0"/>
              <a:buChar char="•"/>
            </a:pPr>
            <a:r>
              <a:rPr lang="en-US" sz="2800" dirty="0"/>
              <a:t>The Speaker and the Deputy Speaker are elected by the members of the </a:t>
            </a:r>
            <a:r>
              <a:rPr lang="en-US" sz="2800" dirty="0" err="1"/>
              <a:t>Lok</a:t>
            </a:r>
            <a:r>
              <a:rPr lang="en-US" sz="2800" dirty="0"/>
              <a:t> </a:t>
            </a:r>
            <a:r>
              <a:rPr lang="en-US" sz="2800" dirty="0" err="1"/>
              <a:t>Sabha</a:t>
            </a:r>
            <a:r>
              <a:rPr lang="en-US" sz="2800" dirty="0"/>
              <a:t> from amongst themselves.  The meetings in the </a:t>
            </a:r>
            <a:r>
              <a:rPr lang="en-US" sz="2800" dirty="0" err="1"/>
              <a:t>Lok</a:t>
            </a:r>
            <a:r>
              <a:rPr lang="en-US" sz="2800" dirty="0"/>
              <a:t> </a:t>
            </a:r>
            <a:r>
              <a:rPr lang="en-US" sz="2800" dirty="0" err="1"/>
              <a:t>Sabha</a:t>
            </a:r>
            <a:r>
              <a:rPr lang="en-US" sz="2800" dirty="0"/>
              <a:t> are presided over by the Speaker and in his absence by the Deputy Speaker.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714356"/>
            <a:ext cx="7143800" cy="6143644"/>
          </a:xfrm>
        </p:spPr>
        <p:txBody>
          <a:bodyPr>
            <a:normAutofit lnSpcReduction="10000"/>
          </a:bodyPr>
          <a:lstStyle/>
          <a:p>
            <a:pPr algn="just">
              <a:buFont typeface="Arial" pitchFamily="34" charset="0"/>
              <a:buChar char="•"/>
            </a:pPr>
            <a:r>
              <a:rPr lang="en-US" sz="2800" dirty="0"/>
              <a:t>There is a provision for nominated members in both the houses of the Parliament. According to article 80 of Indian Constitution, President of India nominates twelve members for </a:t>
            </a:r>
            <a:r>
              <a:rPr lang="en-US" sz="2800" dirty="0" err="1"/>
              <a:t>Rajya</a:t>
            </a:r>
            <a:r>
              <a:rPr lang="en-US" sz="2800" dirty="0"/>
              <a:t> </a:t>
            </a:r>
            <a:r>
              <a:rPr lang="en-US" sz="2800" dirty="0" err="1"/>
              <a:t>Sabha</a:t>
            </a:r>
            <a:r>
              <a:rPr lang="en-US" sz="2800" dirty="0"/>
              <a:t>  who have excelled in the fields of art, science, literature and social service. The President can also nominate not more than two members from Anglo Indian Community for </a:t>
            </a:r>
            <a:r>
              <a:rPr lang="en-US" sz="2800" dirty="0" err="1"/>
              <a:t>Lok</a:t>
            </a:r>
            <a:r>
              <a:rPr lang="en-US" sz="2800" dirty="0"/>
              <a:t> </a:t>
            </a:r>
            <a:r>
              <a:rPr lang="en-US" sz="2800" dirty="0" err="1"/>
              <a:t>Sabha</a:t>
            </a:r>
            <a:r>
              <a:rPr lang="en-US" sz="2800" dirty="0"/>
              <a:t> if the President thinks that  the community is not represented adequately in the house.  </a:t>
            </a:r>
          </a:p>
          <a:p>
            <a:pPr algn="just">
              <a:buFont typeface="Arial" pitchFamily="34" charset="0"/>
              <a:buChar char="•"/>
            </a:pPr>
            <a:r>
              <a:rPr lang="en-US" sz="2800" dirty="0"/>
              <a:t>The Union Parliament not only enjoys legislative powers but also Judicial and electoral powers. It can impeach the President, the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357166"/>
            <a:ext cx="8072494" cy="6143668"/>
          </a:xfrm>
        </p:spPr>
        <p:txBody>
          <a:bodyPr>
            <a:noAutofit/>
          </a:bodyPr>
          <a:lstStyle/>
          <a:p>
            <a:pPr algn="just"/>
            <a:r>
              <a:rPr lang="en-US" sz="2800" dirty="0"/>
              <a:t>Judges of High Courts and of Supreme Court as well as the Council of Ministers is collectively responsible to the </a:t>
            </a:r>
            <a:r>
              <a:rPr lang="en-US" sz="2800" dirty="0" err="1"/>
              <a:t>Lok</a:t>
            </a:r>
            <a:r>
              <a:rPr lang="en-US" sz="2800" dirty="0"/>
              <a:t> </a:t>
            </a:r>
            <a:r>
              <a:rPr lang="en-US" sz="2800" dirty="0" err="1"/>
              <a:t>Sabha</a:t>
            </a:r>
            <a:r>
              <a:rPr lang="en-US" sz="2800" dirty="0"/>
              <a:t>. The President can be removed from office only by a resolution adopted by both the houses with 2/3 majority of their members. Both the houses can jointly pass a resolution for the removal of any judge of any High Court or of Supreme Court. Union Parliament can also jointly pass a special address to the President for the removal of some high officers of the state like the Attorney General, the Chief Election Commissioner and the Comptroller and Auditor General of India. It can also take disciplinary action against any member or any citizen who is found to be guilty of committing contempt of the house.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28728" y="357166"/>
            <a:ext cx="6715172" cy="5857916"/>
          </a:xfrm>
        </p:spPr>
        <p:txBody>
          <a:bodyPr>
            <a:noAutofit/>
          </a:bodyPr>
          <a:lstStyle/>
          <a:p>
            <a:pPr algn="just">
              <a:buFont typeface="Arial" pitchFamily="34" charset="0"/>
              <a:buChar char="•"/>
            </a:pPr>
            <a:r>
              <a:rPr lang="en-US" sz="2800" dirty="0"/>
              <a:t>Union Parliament has also got  the electoral powers. Its elected MPs along with the elected members of all the State Legislative Assemblies constitute the Electoral College  for the election of the President of India. The members of the two houses elect the Vice-President of India.  The members of the </a:t>
            </a:r>
            <a:r>
              <a:rPr lang="en-US" sz="2800" dirty="0" err="1"/>
              <a:t>Lok</a:t>
            </a:r>
            <a:r>
              <a:rPr lang="en-US" sz="2800" dirty="0"/>
              <a:t> </a:t>
            </a:r>
            <a:r>
              <a:rPr lang="en-US" sz="2800" dirty="0" err="1"/>
              <a:t>Sabha</a:t>
            </a:r>
            <a:r>
              <a:rPr lang="en-US" sz="2800" dirty="0"/>
              <a:t> also elect a Speaker and a Deputy Speaker from amongst themselves.</a:t>
            </a:r>
          </a:p>
          <a:p>
            <a:pPr algn="just">
              <a:buFont typeface="Arial" pitchFamily="34" charset="0"/>
              <a:buChar char="•"/>
            </a:pPr>
            <a:r>
              <a:rPr lang="en-US" sz="2800" dirty="0"/>
              <a:t>The meetings of  Indian </a:t>
            </a:r>
            <a:r>
              <a:rPr lang="en-US" sz="2800" dirty="0" err="1"/>
              <a:t>Lok</a:t>
            </a:r>
            <a:r>
              <a:rPr lang="en-US" sz="2800" dirty="0"/>
              <a:t> </a:t>
            </a:r>
            <a:r>
              <a:rPr lang="en-US" sz="2800" dirty="0" err="1"/>
              <a:t>Sabha</a:t>
            </a:r>
            <a:r>
              <a:rPr lang="en-US" sz="2800" dirty="0"/>
              <a:t> is  presided over by its Speaker and in his absence by the Deputy Speaker.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642918"/>
            <a:ext cx="6929486" cy="4995882"/>
          </a:xfrm>
        </p:spPr>
        <p:txBody>
          <a:bodyPr>
            <a:normAutofit fontScale="92500" lnSpcReduction="20000"/>
          </a:bodyPr>
          <a:lstStyle/>
          <a:p>
            <a:pPr algn="just">
              <a:buFont typeface="Arial" pitchFamily="34" charset="0"/>
              <a:buChar char="•"/>
            </a:pPr>
            <a:r>
              <a:rPr lang="en-US" sz="3000" dirty="0"/>
              <a:t>Union Parliament has got the power to amend the Constitution. Both the </a:t>
            </a:r>
            <a:r>
              <a:rPr lang="en-US" sz="3000" dirty="0" err="1"/>
              <a:t>Lok</a:t>
            </a:r>
            <a:r>
              <a:rPr lang="en-US" sz="3000" dirty="0"/>
              <a:t> </a:t>
            </a:r>
            <a:r>
              <a:rPr lang="en-US" sz="3000" dirty="0" err="1"/>
              <a:t>Sabha</a:t>
            </a:r>
            <a:r>
              <a:rPr lang="en-US" sz="3000" dirty="0"/>
              <a:t> and </a:t>
            </a:r>
            <a:r>
              <a:rPr lang="en-US" sz="3000" dirty="0" err="1"/>
              <a:t>Rajya</a:t>
            </a:r>
            <a:r>
              <a:rPr lang="en-US" sz="3000" dirty="0"/>
              <a:t> can amend all parts and each article of the Constitution together except those parts which also require along with their approval, a special approval by at least one-half of the State Legislature.</a:t>
            </a:r>
          </a:p>
          <a:p>
            <a:pPr algn="just">
              <a:buFont typeface="Arial" pitchFamily="34" charset="0"/>
              <a:buChar char="•"/>
            </a:pPr>
            <a:r>
              <a:rPr lang="en-US" sz="3000" dirty="0"/>
              <a:t>Each declaration of the emergency has to be approved by the Union Parliament within a stipulated period. In case the </a:t>
            </a:r>
            <a:r>
              <a:rPr lang="en-US" sz="3000" dirty="0" err="1"/>
              <a:t>Lok</a:t>
            </a:r>
            <a:r>
              <a:rPr lang="en-US" sz="3000" dirty="0"/>
              <a:t> </a:t>
            </a:r>
            <a:r>
              <a:rPr lang="en-US" sz="3000" dirty="0" err="1"/>
              <a:t>Sabha</a:t>
            </a:r>
            <a:r>
              <a:rPr lang="en-US" sz="3000" dirty="0"/>
              <a:t> gets dissolved at the time of the declaration of emergency, it has to be got approved by the </a:t>
            </a:r>
            <a:r>
              <a:rPr lang="en-US" sz="3000" dirty="0" err="1"/>
              <a:t>Rajya</a:t>
            </a:r>
            <a:r>
              <a:rPr lang="en-US" sz="3000" dirty="0"/>
              <a:t> </a:t>
            </a:r>
            <a:r>
              <a:rPr lang="en-US" sz="3000" dirty="0" err="1"/>
              <a:t>Sabha</a:t>
            </a:r>
            <a:r>
              <a:rPr lang="en-US" sz="3000" dirty="0"/>
              <a:t>.</a:t>
            </a:r>
          </a:p>
          <a:p>
            <a:pPr algn="just">
              <a:buFont typeface="Arial" pitchFamily="34" charset="0"/>
              <a:buChar char="•"/>
            </a:pPr>
            <a:endParaRPr lang="en-US" sz="2800" dirty="0"/>
          </a:p>
          <a:p>
            <a:pPr algn="just"/>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00034" y="346911"/>
            <a:ext cx="8143932" cy="6164177"/>
          </a:xfrm>
        </p:spPr>
        <p:txBody>
          <a:bodyPr>
            <a:noAutofit/>
          </a:bodyPr>
          <a:lstStyle/>
          <a:p>
            <a:pPr algn="just"/>
            <a:r>
              <a:rPr lang="en-US" sz="2700" b="1" dirty="0"/>
              <a:t>Lower House of the Union Parliament: </a:t>
            </a:r>
          </a:p>
          <a:p>
            <a:pPr algn="just"/>
            <a:r>
              <a:rPr lang="en-US" sz="2700" b="1" dirty="0"/>
              <a:t>The </a:t>
            </a:r>
            <a:r>
              <a:rPr lang="en-US" sz="2700" b="1" dirty="0" err="1"/>
              <a:t>Lok</a:t>
            </a:r>
            <a:r>
              <a:rPr lang="en-US" sz="2700" b="1" dirty="0"/>
              <a:t> </a:t>
            </a:r>
            <a:r>
              <a:rPr lang="en-US" sz="2700" b="1" dirty="0" err="1"/>
              <a:t>Sabha</a:t>
            </a:r>
            <a:r>
              <a:rPr lang="en-US" sz="2700" b="1" dirty="0"/>
              <a:t>/The House of the People</a:t>
            </a:r>
          </a:p>
          <a:p>
            <a:pPr algn="just">
              <a:buFont typeface="Arial" pitchFamily="34" charset="0"/>
              <a:buChar char="•"/>
            </a:pPr>
            <a:r>
              <a:rPr lang="en-US" sz="2700" dirty="0"/>
              <a:t>The number of the members of the </a:t>
            </a:r>
            <a:r>
              <a:rPr lang="en-US" sz="2700" dirty="0" err="1"/>
              <a:t>Lok</a:t>
            </a:r>
            <a:r>
              <a:rPr lang="en-US" sz="2700" dirty="0"/>
              <a:t> </a:t>
            </a:r>
            <a:r>
              <a:rPr lang="en-US" sz="2700" dirty="0" err="1"/>
              <a:t>Sabha</a:t>
            </a:r>
            <a:r>
              <a:rPr lang="en-US" sz="2700" dirty="0"/>
              <a:t> varied from time to time and by the 31</a:t>
            </a:r>
            <a:r>
              <a:rPr lang="en-US" sz="2700" baseline="30000" dirty="0"/>
              <a:t>st</a:t>
            </a:r>
            <a:r>
              <a:rPr lang="en-US" sz="2700" dirty="0"/>
              <a:t> Amendment Act, the total membership of the </a:t>
            </a:r>
            <a:r>
              <a:rPr lang="en-US" sz="2700" dirty="0" err="1"/>
              <a:t>Lok</a:t>
            </a:r>
            <a:r>
              <a:rPr lang="en-US" sz="2700" dirty="0"/>
              <a:t> </a:t>
            </a:r>
            <a:r>
              <a:rPr lang="en-US" sz="2700" dirty="0" err="1"/>
              <a:t>Sabha</a:t>
            </a:r>
            <a:r>
              <a:rPr lang="en-US" sz="2700" dirty="0"/>
              <a:t> was fixed at 545, out of these 525 were to be elected from the States and 20 from the Union Territories. The present membership of Lok Sabha is 545, out of which 543 members are elected from all the states and Union Territories and two members are nominated from Anglo Indian Community by the President of India. However, the maximum strength of the Lok Sabha can be for 552 members out of which two to be nominated and the rest to be directly elected by the people of India.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8001056" cy="6643710"/>
          </a:xfrm>
        </p:spPr>
        <p:txBody>
          <a:bodyPr>
            <a:noAutofit/>
          </a:bodyPr>
          <a:lstStyle/>
          <a:p>
            <a:pPr algn="just">
              <a:buFont typeface="Arial" pitchFamily="34" charset="0"/>
              <a:buChar char="•"/>
            </a:pPr>
            <a:r>
              <a:rPr lang="en-US" sz="2800" dirty="0"/>
              <a:t>The whole country is divided into as many electoral constituencies as is the number of the members of the </a:t>
            </a:r>
            <a:r>
              <a:rPr lang="en-US" sz="2800" dirty="0" err="1"/>
              <a:t>Lok</a:t>
            </a:r>
            <a:r>
              <a:rPr lang="en-US" sz="2800" dirty="0"/>
              <a:t> </a:t>
            </a:r>
            <a:r>
              <a:rPr lang="en-US" sz="2800" dirty="0" err="1"/>
              <a:t>Sabha</a:t>
            </a:r>
            <a:r>
              <a:rPr lang="en-US" sz="2800" dirty="0"/>
              <a:t> to be elected. From each constituency one representative is elected. Presently 131 seats in </a:t>
            </a:r>
            <a:r>
              <a:rPr lang="en-US" sz="2800" dirty="0" err="1"/>
              <a:t>Lok</a:t>
            </a:r>
            <a:r>
              <a:rPr lang="en-US" sz="2800" dirty="0"/>
              <a:t> </a:t>
            </a:r>
            <a:r>
              <a:rPr lang="en-US" sz="2800" dirty="0" err="1"/>
              <a:t>Sabha</a:t>
            </a:r>
            <a:r>
              <a:rPr lang="en-US" sz="2800" dirty="0"/>
              <a:t>  are reserved seats- 87 seats for SC candidates and 44 for ST candidates. Hence, there are some reserved constituencies from which only SC and ST candidates can contest election. </a:t>
            </a:r>
          </a:p>
          <a:p>
            <a:pPr algn="just">
              <a:buFont typeface="Arial" pitchFamily="34" charset="0"/>
              <a:buChar char="•"/>
            </a:pPr>
            <a:r>
              <a:rPr lang="en-US" sz="2800" dirty="0"/>
              <a:t>The members of the </a:t>
            </a:r>
            <a:r>
              <a:rPr lang="en-US" sz="2800" dirty="0" err="1"/>
              <a:t>Lok</a:t>
            </a:r>
            <a:r>
              <a:rPr lang="en-US" sz="2800" dirty="0"/>
              <a:t> </a:t>
            </a:r>
            <a:r>
              <a:rPr lang="en-US" sz="2800" dirty="0" err="1"/>
              <a:t>Sabha</a:t>
            </a:r>
            <a:r>
              <a:rPr lang="en-US" sz="2800" dirty="0"/>
              <a:t> are elected through secret ballot but nowadays the voting machines are used in election.</a:t>
            </a:r>
          </a:p>
          <a:p>
            <a:pPr algn="just">
              <a:buFont typeface="Arial" pitchFamily="34" charset="0"/>
              <a:buChar char="•"/>
            </a:pPr>
            <a:r>
              <a:rPr lang="en-US" sz="2800" dirty="0"/>
              <a:t>The Election Commission is in charge of conducting every election for the Union Parliament and all State  Legislatures.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14356"/>
            <a:ext cx="6400800" cy="4924444"/>
          </a:xfrm>
        </p:spPr>
        <p:txBody>
          <a:bodyPr>
            <a:normAutofit/>
          </a:bodyPr>
          <a:lstStyle/>
          <a:p>
            <a:pPr algn="just"/>
            <a:r>
              <a:rPr lang="en-US" sz="2800" b="1" dirty="0"/>
              <a:t>Qualification For Membership in </a:t>
            </a:r>
            <a:r>
              <a:rPr lang="en-US" sz="2800" b="1" dirty="0" err="1"/>
              <a:t>Lok</a:t>
            </a:r>
            <a:r>
              <a:rPr lang="en-US" sz="2800" b="1" dirty="0"/>
              <a:t> </a:t>
            </a:r>
            <a:r>
              <a:rPr lang="en-US" sz="2800" b="1" dirty="0" err="1"/>
              <a:t>Sabha</a:t>
            </a:r>
            <a:r>
              <a:rPr lang="en-US" sz="2800" b="1" dirty="0"/>
              <a:t>:</a:t>
            </a:r>
          </a:p>
          <a:p>
            <a:pPr algn="just">
              <a:buFont typeface="Arial" pitchFamily="34" charset="0"/>
              <a:buChar char="•"/>
            </a:pPr>
            <a:r>
              <a:rPr lang="en-US" sz="2800" dirty="0"/>
              <a:t>Must be a citizen of India</a:t>
            </a:r>
            <a:r>
              <a:rPr lang="en-US" sz="2800" b="1" dirty="0"/>
              <a:t>.</a:t>
            </a:r>
          </a:p>
          <a:p>
            <a:pPr algn="just">
              <a:buFont typeface="Arial" pitchFamily="34" charset="0"/>
              <a:buChar char="•"/>
            </a:pPr>
            <a:r>
              <a:rPr lang="en-US" sz="2800" dirty="0"/>
              <a:t>Must not be less than 25 years of age.</a:t>
            </a:r>
          </a:p>
          <a:p>
            <a:pPr algn="just">
              <a:buFont typeface="Arial" pitchFamily="34" charset="0"/>
              <a:buChar char="•"/>
            </a:pPr>
            <a:r>
              <a:rPr lang="en-US" sz="2800" dirty="0"/>
              <a:t>Must not hold any office of profit under the State or Union Government.</a:t>
            </a:r>
          </a:p>
          <a:p>
            <a:pPr algn="just">
              <a:buFont typeface="Arial" pitchFamily="34" charset="0"/>
              <a:buChar char="•"/>
            </a:pPr>
            <a:r>
              <a:rPr lang="en-US" sz="2800" dirty="0"/>
              <a:t>Should not be of unsound mind.</a:t>
            </a:r>
          </a:p>
          <a:p>
            <a:pPr algn="just">
              <a:buFont typeface="Arial" pitchFamily="34" charset="0"/>
              <a:buChar char="•"/>
            </a:pPr>
            <a:r>
              <a:rPr lang="en-US" sz="2800" dirty="0"/>
              <a:t>Should not be a bankrupt.</a:t>
            </a:r>
          </a:p>
          <a:p>
            <a:pPr algn="just">
              <a:buFont typeface="Arial" pitchFamily="34" charset="0"/>
              <a:buChar char="•"/>
            </a:pPr>
            <a:r>
              <a:rPr lang="en-US" sz="2800" dirty="0"/>
              <a:t>Should not be an offender of a grave crime as declared by any court of law.</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332656"/>
            <a:ext cx="7429552" cy="6286544"/>
          </a:xfrm>
        </p:spPr>
        <p:txBody>
          <a:bodyPr>
            <a:noAutofit/>
          </a:bodyPr>
          <a:lstStyle/>
          <a:p>
            <a:pPr algn="just"/>
            <a:r>
              <a:rPr lang="en-US" sz="2700" b="1" dirty="0"/>
              <a:t>Powers and Functions of the </a:t>
            </a:r>
            <a:r>
              <a:rPr lang="en-US" sz="2700" b="1" dirty="0" err="1"/>
              <a:t>Lok</a:t>
            </a:r>
            <a:r>
              <a:rPr lang="en-US" sz="2700" b="1" dirty="0"/>
              <a:t> </a:t>
            </a:r>
            <a:r>
              <a:rPr lang="en-US" sz="2700" b="1" dirty="0" err="1"/>
              <a:t>Sabha</a:t>
            </a:r>
            <a:r>
              <a:rPr lang="en-US" sz="2700" b="1" dirty="0"/>
              <a:t>:</a:t>
            </a:r>
          </a:p>
          <a:p>
            <a:pPr algn="just">
              <a:buFont typeface="Arial" pitchFamily="34" charset="0"/>
              <a:buChar char="•"/>
            </a:pPr>
            <a:r>
              <a:rPr lang="en-US" sz="2700" dirty="0"/>
              <a:t>Legislative Power: </a:t>
            </a:r>
          </a:p>
          <a:p>
            <a:pPr algn="just"/>
            <a:r>
              <a:rPr lang="en-US" sz="2700" dirty="0"/>
              <a:t>An ordinary bill becomes a law after it is passed by both the Houses of Parliament. An ordinary bill can be introduced in any house of the Parliament but 90% of such bills are introduced in the </a:t>
            </a:r>
            <a:r>
              <a:rPr lang="en-US" sz="2700" dirty="0" err="1"/>
              <a:t>Lok</a:t>
            </a:r>
            <a:r>
              <a:rPr lang="en-US" sz="2700" dirty="0"/>
              <a:t> </a:t>
            </a:r>
            <a:r>
              <a:rPr lang="en-US" sz="2700" dirty="0" err="1"/>
              <a:t>Sabha</a:t>
            </a:r>
            <a:r>
              <a:rPr lang="en-US" sz="2700" dirty="0"/>
              <a:t>. If there is a deadlock over the passage of a bill in Rajya Sabha that is introduced in Lok Sabha and if it persists for six months then the President summons a joint sitting of both the houses which is presided over by the Speaker of the Lok Sabha. In a joint sitting, the </a:t>
            </a:r>
            <a:r>
              <a:rPr lang="en-US" sz="2700" dirty="0" err="1"/>
              <a:t>Lok</a:t>
            </a:r>
            <a:r>
              <a:rPr lang="en-US" sz="2700" dirty="0"/>
              <a:t> </a:t>
            </a:r>
            <a:r>
              <a:rPr lang="en-US" sz="2700" dirty="0" err="1"/>
              <a:t>Sabha</a:t>
            </a:r>
            <a:r>
              <a:rPr lang="en-US" sz="2700" dirty="0"/>
              <a:t> dominates the show because of its larger membership. The decision of the joint sitting is accepted by both the houses.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357166"/>
            <a:ext cx="7286676" cy="5281634"/>
          </a:xfrm>
        </p:spPr>
        <p:txBody>
          <a:bodyPr>
            <a:noAutofit/>
          </a:bodyPr>
          <a:lstStyle/>
          <a:p>
            <a:pPr algn="just">
              <a:buFont typeface="Arial" pitchFamily="34" charset="0"/>
              <a:buChar char="•"/>
            </a:pPr>
            <a:r>
              <a:rPr lang="en-US" sz="2800" dirty="0"/>
              <a:t>Executive Power: </a:t>
            </a:r>
          </a:p>
          <a:p>
            <a:pPr algn="just"/>
            <a:r>
              <a:rPr lang="en-US" sz="2800" dirty="0"/>
              <a:t>The Council of Ministers is collectively responsible to </a:t>
            </a:r>
            <a:r>
              <a:rPr lang="en-US" sz="2800" dirty="0" err="1"/>
              <a:t>Lok</a:t>
            </a:r>
            <a:r>
              <a:rPr lang="en-US" sz="2800" dirty="0"/>
              <a:t> </a:t>
            </a:r>
            <a:r>
              <a:rPr lang="en-US" sz="2800" dirty="0" err="1"/>
              <a:t>Sabha</a:t>
            </a:r>
            <a:r>
              <a:rPr lang="en-US" sz="2800" dirty="0"/>
              <a:t> for all its acts. The ministers remain in the office as long as they enjoy the confidence of the majority of the members of the </a:t>
            </a:r>
            <a:r>
              <a:rPr lang="en-US" sz="2800" dirty="0" err="1"/>
              <a:t>Lok</a:t>
            </a:r>
            <a:r>
              <a:rPr lang="en-US" sz="2800" dirty="0"/>
              <a:t> </a:t>
            </a:r>
            <a:r>
              <a:rPr lang="en-US" sz="2800" dirty="0" err="1"/>
              <a:t>Sabha</a:t>
            </a:r>
            <a:r>
              <a:rPr lang="en-US" sz="2800" dirty="0"/>
              <a:t>. </a:t>
            </a:r>
            <a:r>
              <a:rPr lang="en-US" sz="2800" dirty="0" err="1"/>
              <a:t>Lok</a:t>
            </a:r>
            <a:r>
              <a:rPr lang="en-US" sz="2800" dirty="0"/>
              <a:t> </a:t>
            </a:r>
            <a:r>
              <a:rPr lang="en-US" sz="2800" dirty="0" err="1"/>
              <a:t>Sabha</a:t>
            </a:r>
            <a:r>
              <a:rPr lang="en-US" sz="2800" dirty="0"/>
              <a:t> can remove the Council of Ministers by passing the vote of non-confidence.</a:t>
            </a:r>
          </a:p>
          <a:p>
            <a:pPr algn="just">
              <a:buFont typeface="Arial" pitchFamily="34" charset="0"/>
              <a:buChar char="•"/>
            </a:pPr>
            <a:r>
              <a:rPr lang="en-US" sz="2800" dirty="0"/>
              <a:t>Financial Power: All the money  bills are introduced in the </a:t>
            </a:r>
            <a:r>
              <a:rPr lang="en-US" sz="2800" dirty="0" err="1"/>
              <a:t>Lok</a:t>
            </a:r>
            <a:r>
              <a:rPr lang="en-US" sz="2800" dirty="0"/>
              <a:t> </a:t>
            </a:r>
            <a:r>
              <a:rPr lang="en-US" sz="2800" dirty="0" err="1"/>
              <a:t>Sabha</a:t>
            </a:r>
            <a:r>
              <a:rPr lang="en-US" sz="2800" dirty="0"/>
              <a:t>. If the </a:t>
            </a:r>
            <a:r>
              <a:rPr lang="en-US" sz="2800" dirty="0" err="1"/>
              <a:t>Rajya</a:t>
            </a:r>
            <a:r>
              <a:rPr lang="en-US" sz="2800" dirty="0"/>
              <a:t> </a:t>
            </a:r>
            <a:r>
              <a:rPr lang="en-US" sz="2800" dirty="0" err="1"/>
              <a:t>Sabha</a:t>
            </a:r>
            <a:r>
              <a:rPr lang="en-US" sz="2800" dirty="0"/>
              <a:t> does not approve a money bill passed by </a:t>
            </a:r>
            <a:r>
              <a:rPr lang="en-US" sz="2800" dirty="0" err="1"/>
              <a:t>Lok</a:t>
            </a:r>
            <a:r>
              <a:rPr lang="en-US" sz="2800" dirty="0"/>
              <a:t> </a:t>
            </a:r>
            <a:r>
              <a:rPr lang="en-US" sz="2800" dirty="0" err="1"/>
              <a:t>Sabha</a:t>
            </a:r>
            <a:r>
              <a:rPr lang="en-US" sz="2800" dirty="0"/>
              <a:t>, it can delay it for a maximum period of 14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785794"/>
            <a:ext cx="6400800" cy="4853006"/>
          </a:xfrm>
        </p:spPr>
        <p:txBody>
          <a:bodyPr/>
          <a:lstStyle/>
          <a:p>
            <a:pPr algn="just">
              <a:buFont typeface="Wingdings" pitchFamily="2" charset="2"/>
              <a:buChar char="§"/>
            </a:pPr>
            <a:r>
              <a:rPr lang="en-US" dirty="0"/>
              <a:t>India has got the system of Parliamentary Democracy in the manner of British Government. </a:t>
            </a:r>
          </a:p>
          <a:p>
            <a:pPr algn="just"/>
            <a:r>
              <a:rPr lang="en-US" b="1" dirty="0"/>
              <a:t>The Preamble declares India to be a Republic.</a:t>
            </a:r>
          </a:p>
          <a:p>
            <a:pPr algn="just">
              <a:buFont typeface="Wingdings" pitchFamily="2" charset="2"/>
              <a:buChar char="§"/>
            </a:pPr>
            <a:r>
              <a:rPr lang="en-US" dirty="0"/>
              <a:t>India is not ruled by a monarch or a nominated head of state.</a:t>
            </a:r>
          </a:p>
          <a:p>
            <a:pPr algn="just">
              <a:buFont typeface="Wingdings" pitchFamily="2" charset="2"/>
              <a:buChar char="§"/>
            </a:pPr>
            <a:r>
              <a:rPr lang="en-US" dirty="0"/>
              <a:t>India has an elected head of state who wields power for a fixed term.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1538" y="714356"/>
            <a:ext cx="7358114" cy="5715040"/>
          </a:xfrm>
        </p:spPr>
        <p:txBody>
          <a:bodyPr>
            <a:normAutofit/>
          </a:bodyPr>
          <a:lstStyle/>
          <a:p>
            <a:pPr algn="just"/>
            <a:r>
              <a:rPr lang="en-US" sz="2800" dirty="0"/>
              <a:t>days and after 14 days becomes over it is deemed to have been passed by both the houses of the Parliament.  The speaker of the </a:t>
            </a:r>
            <a:r>
              <a:rPr lang="en-US" sz="2800" dirty="0" err="1"/>
              <a:t>Lok</a:t>
            </a:r>
            <a:r>
              <a:rPr lang="en-US" sz="2800" dirty="0"/>
              <a:t> </a:t>
            </a:r>
            <a:r>
              <a:rPr lang="en-US" sz="2800" dirty="0" err="1"/>
              <a:t>Sabha</a:t>
            </a:r>
            <a:r>
              <a:rPr lang="en-US" sz="2800" dirty="0"/>
              <a:t> gives the decision whether a particular bill is a money bill or not if any controversy arises regarding its nature and his decision is considered to be final that cannot be challenged by any court or any of the houses of the Parliament. Thus, </a:t>
            </a:r>
            <a:r>
              <a:rPr lang="en-US" sz="2800" dirty="0" err="1"/>
              <a:t>Lok</a:t>
            </a:r>
            <a:r>
              <a:rPr lang="en-US" sz="2800" dirty="0"/>
              <a:t> </a:t>
            </a:r>
            <a:r>
              <a:rPr lang="en-US" sz="2800" dirty="0" err="1"/>
              <a:t>Sabha</a:t>
            </a:r>
            <a:r>
              <a:rPr lang="en-US" sz="2800" dirty="0"/>
              <a:t> is the real custodian of the purse of the country</a:t>
            </a:r>
          </a:p>
          <a:p>
            <a:pPr algn="just">
              <a:buFont typeface="Arial" pitchFamily="34" charset="0"/>
              <a:buChar char="•"/>
            </a:pPr>
            <a:r>
              <a:rPr lang="en-US" sz="2800" dirty="0"/>
              <a:t>The </a:t>
            </a:r>
            <a:r>
              <a:rPr lang="en-US" sz="2800" dirty="0" err="1"/>
              <a:t>Lok</a:t>
            </a:r>
            <a:r>
              <a:rPr lang="en-US" sz="2800" dirty="0"/>
              <a:t> </a:t>
            </a:r>
            <a:r>
              <a:rPr lang="en-US" sz="2800" dirty="0" err="1"/>
              <a:t>Sabha</a:t>
            </a:r>
            <a:r>
              <a:rPr lang="en-US" sz="2800" dirty="0"/>
              <a:t> in addition to the above powers has also got Judicial and electoral powers as well the power to amendment the Constitution.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571480"/>
            <a:ext cx="6400800" cy="5067320"/>
          </a:xfrm>
        </p:spPr>
        <p:txBody>
          <a:bodyPr>
            <a:normAutofit/>
          </a:bodyPr>
          <a:lstStyle/>
          <a:p>
            <a:pPr algn="just"/>
            <a:r>
              <a:rPr lang="en-US" sz="2800" dirty="0"/>
              <a:t>The normal term of the </a:t>
            </a:r>
            <a:r>
              <a:rPr lang="en-US" sz="2800" dirty="0" err="1"/>
              <a:t>Lok</a:t>
            </a:r>
            <a:r>
              <a:rPr lang="en-US" sz="2800" dirty="0"/>
              <a:t> </a:t>
            </a:r>
            <a:r>
              <a:rPr lang="en-US" sz="2800" dirty="0" err="1"/>
              <a:t>Sabha</a:t>
            </a:r>
            <a:r>
              <a:rPr lang="en-US" sz="2800" dirty="0"/>
              <a:t> is five years, which can be extended for one year during an emergency but fresh election of the </a:t>
            </a:r>
            <a:r>
              <a:rPr lang="en-US" sz="2800" dirty="0" err="1"/>
              <a:t>Lok</a:t>
            </a:r>
            <a:r>
              <a:rPr lang="en-US" sz="2800" dirty="0"/>
              <a:t> </a:t>
            </a:r>
            <a:r>
              <a:rPr lang="en-US" sz="2800" dirty="0" err="1"/>
              <a:t>Sabha</a:t>
            </a:r>
            <a:r>
              <a:rPr lang="en-US" sz="2800" dirty="0"/>
              <a:t> must be held within six months of the end of emergency. The President can dissolve the </a:t>
            </a:r>
            <a:r>
              <a:rPr lang="en-US" sz="2800" dirty="0" err="1"/>
              <a:t>Lok</a:t>
            </a:r>
            <a:r>
              <a:rPr lang="en-US" sz="2800" dirty="0"/>
              <a:t> </a:t>
            </a:r>
            <a:r>
              <a:rPr lang="en-US" sz="2800" dirty="0" err="1"/>
              <a:t>Sabha</a:t>
            </a:r>
            <a:r>
              <a:rPr lang="en-US" sz="2800" dirty="0"/>
              <a:t> before the expiry of its term. When the elections to the </a:t>
            </a:r>
            <a:r>
              <a:rPr lang="en-US" sz="2800" dirty="0" err="1"/>
              <a:t>Lok</a:t>
            </a:r>
            <a:r>
              <a:rPr lang="en-US" sz="2800" dirty="0"/>
              <a:t> </a:t>
            </a:r>
            <a:r>
              <a:rPr lang="en-US" sz="2800" dirty="0" err="1"/>
              <a:t>Sabha</a:t>
            </a:r>
            <a:r>
              <a:rPr lang="en-US" sz="2800" dirty="0"/>
              <a:t> are held before the completion of the term of the previous </a:t>
            </a:r>
            <a:r>
              <a:rPr lang="en-US" sz="2800" dirty="0" err="1"/>
              <a:t>Lok</a:t>
            </a:r>
            <a:r>
              <a:rPr lang="en-US" sz="2800" dirty="0"/>
              <a:t> </a:t>
            </a:r>
            <a:r>
              <a:rPr lang="en-US" sz="2800" dirty="0" err="1"/>
              <a:t>Sabha</a:t>
            </a:r>
            <a:r>
              <a:rPr lang="en-US" sz="2800" dirty="0"/>
              <a:t>, these are called mid-term elections.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7858180" cy="6286544"/>
          </a:xfrm>
        </p:spPr>
        <p:txBody>
          <a:bodyPr>
            <a:noAutofit/>
          </a:bodyPr>
          <a:lstStyle/>
          <a:p>
            <a:r>
              <a:rPr lang="en-US" sz="2800" dirty="0"/>
              <a:t>            </a:t>
            </a:r>
            <a:r>
              <a:rPr lang="en-US" sz="2800" b="1" dirty="0"/>
              <a:t>Speaker of the </a:t>
            </a:r>
            <a:r>
              <a:rPr lang="en-US" sz="2800" b="1" dirty="0" err="1"/>
              <a:t>Lok</a:t>
            </a:r>
            <a:r>
              <a:rPr lang="en-US" sz="2800" b="1" dirty="0"/>
              <a:t> </a:t>
            </a:r>
            <a:r>
              <a:rPr lang="en-US" sz="2800" b="1" dirty="0" err="1"/>
              <a:t>Sabha</a:t>
            </a:r>
            <a:endParaRPr lang="en-US" sz="2800" b="1" dirty="0"/>
          </a:p>
          <a:p>
            <a:pPr algn="just">
              <a:buFont typeface="Arial" pitchFamily="34" charset="0"/>
              <a:buChar char="•"/>
            </a:pPr>
            <a:r>
              <a:rPr lang="en-US" sz="2800" dirty="0"/>
              <a:t>The speaker enjoys a powerful position in the </a:t>
            </a:r>
            <a:r>
              <a:rPr lang="en-US" sz="2800" dirty="0" err="1"/>
              <a:t>Lok</a:t>
            </a:r>
            <a:r>
              <a:rPr lang="en-US" sz="2800" dirty="0"/>
              <a:t> </a:t>
            </a:r>
            <a:r>
              <a:rPr lang="en-US" sz="2800" dirty="0" err="1"/>
              <a:t>Sabha</a:t>
            </a:r>
            <a:r>
              <a:rPr lang="en-US" sz="2800" dirty="0"/>
              <a:t>. He exercises supreme authority on the floor of the house. His status is equal to that of the Chief Justice of India. </a:t>
            </a:r>
          </a:p>
          <a:p>
            <a:pPr algn="just">
              <a:buFont typeface="Arial" pitchFamily="34" charset="0"/>
              <a:buChar char="•"/>
            </a:pPr>
            <a:r>
              <a:rPr lang="en-US" sz="2800" dirty="0"/>
              <a:t>After the general election is over and the </a:t>
            </a:r>
            <a:r>
              <a:rPr lang="en-US" sz="2800" dirty="0" err="1"/>
              <a:t>Lok</a:t>
            </a:r>
            <a:r>
              <a:rPr lang="en-US" sz="2800" dirty="0"/>
              <a:t> </a:t>
            </a:r>
            <a:r>
              <a:rPr lang="en-US" sz="2800" dirty="0" err="1"/>
              <a:t>Sabha</a:t>
            </a:r>
            <a:r>
              <a:rPr lang="en-US" sz="2800" dirty="0"/>
              <a:t> is constituted, the leader of the majority party proposes the name of the speaker after consulting the leaders of the opposition parties. The speaker is  elected unanimously.</a:t>
            </a:r>
          </a:p>
          <a:p>
            <a:pPr algn="just">
              <a:buFont typeface="Arial" pitchFamily="34" charset="0"/>
              <a:buChar char="•"/>
            </a:pPr>
            <a:r>
              <a:rPr lang="en-US" sz="2800" dirty="0"/>
              <a:t>The qualifications essential to be the member of the </a:t>
            </a:r>
            <a:r>
              <a:rPr lang="en-US" sz="2800" dirty="0" err="1"/>
              <a:t>Lok</a:t>
            </a:r>
            <a:r>
              <a:rPr lang="en-US" sz="2800" dirty="0"/>
              <a:t> </a:t>
            </a:r>
            <a:r>
              <a:rPr lang="en-US" sz="2800" dirty="0" err="1"/>
              <a:t>Sabha</a:t>
            </a:r>
            <a:r>
              <a:rPr lang="en-US" sz="2800" dirty="0"/>
              <a:t> are also the required qualifications for the post of  the  Speaker. However an experienced and popular member is always elected for this post. </a:t>
            </a:r>
          </a:p>
          <a:p>
            <a:pPr algn="just">
              <a:buFont typeface="Arial" pitchFamily="34" charset="0"/>
              <a:buChar char="•"/>
            </a:pPr>
            <a:endParaRPr 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571480"/>
            <a:ext cx="7572428" cy="5715040"/>
          </a:xfrm>
        </p:spPr>
        <p:txBody>
          <a:bodyPr>
            <a:normAutofit lnSpcReduction="10000"/>
          </a:bodyPr>
          <a:lstStyle/>
          <a:p>
            <a:pPr algn="just">
              <a:buFont typeface="Arial" pitchFamily="34" charset="0"/>
              <a:buChar char="•"/>
            </a:pPr>
            <a:r>
              <a:rPr lang="en-US" sz="2800" dirty="0"/>
              <a:t>The tenure of the speaker is of five years as is of </a:t>
            </a:r>
            <a:r>
              <a:rPr lang="en-US" sz="2800" dirty="0" err="1"/>
              <a:t>Lok</a:t>
            </a:r>
            <a:r>
              <a:rPr lang="en-US" sz="2800" dirty="0"/>
              <a:t> </a:t>
            </a:r>
            <a:r>
              <a:rPr lang="en-US" sz="2800" dirty="0" err="1"/>
              <a:t>Sabha</a:t>
            </a:r>
            <a:r>
              <a:rPr lang="en-US" sz="2800" dirty="0"/>
              <a:t>. However, the Speaker continues to be in his office even after the dissolution of </a:t>
            </a:r>
            <a:r>
              <a:rPr lang="en-US" sz="2800" dirty="0" err="1"/>
              <a:t>Lok</a:t>
            </a:r>
            <a:r>
              <a:rPr lang="en-US" sz="2800" dirty="0"/>
              <a:t> </a:t>
            </a:r>
            <a:r>
              <a:rPr lang="en-US" sz="2800" dirty="0" err="1"/>
              <a:t>Sabha</a:t>
            </a:r>
            <a:r>
              <a:rPr lang="en-US" sz="2800" dirty="0"/>
              <a:t> and retains his post till a new </a:t>
            </a:r>
            <a:r>
              <a:rPr lang="en-US" sz="2800" dirty="0" err="1"/>
              <a:t>Lok</a:t>
            </a:r>
            <a:r>
              <a:rPr lang="en-US" sz="2800" dirty="0"/>
              <a:t> </a:t>
            </a:r>
            <a:r>
              <a:rPr lang="en-US" sz="2800" dirty="0" err="1"/>
              <a:t>Sabha</a:t>
            </a:r>
            <a:r>
              <a:rPr lang="en-US" sz="2800" dirty="0"/>
              <a:t> elects its Speaker. The Speaker may resign from his office at any time before the completion of his term.</a:t>
            </a:r>
          </a:p>
          <a:p>
            <a:pPr algn="just">
              <a:buFont typeface="Arial" pitchFamily="34" charset="0"/>
              <a:buChar char="•"/>
            </a:pPr>
            <a:r>
              <a:rPr lang="en-US" sz="2800" dirty="0"/>
              <a:t> Article 94 of Indian Constitution says that the Speaker ceases to hold his office if he ceases to be the member of the </a:t>
            </a:r>
            <a:r>
              <a:rPr lang="en-US" sz="2800" dirty="0" err="1"/>
              <a:t>Lok</a:t>
            </a:r>
            <a:r>
              <a:rPr lang="en-US" sz="2800" dirty="0"/>
              <a:t> </a:t>
            </a:r>
            <a:r>
              <a:rPr lang="en-US" sz="2800" dirty="0" err="1"/>
              <a:t>Sabha</a:t>
            </a:r>
            <a:r>
              <a:rPr lang="en-US" sz="2800" dirty="0"/>
              <a:t> or resigns from his post. He can also be removed from his office passing a resolution for his dismissal by majority of the members of the </a:t>
            </a:r>
            <a:r>
              <a:rPr lang="en-US" sz="2800" dirty="0" err="1"/>
              <a:t>Lok</a:t>
            </a:r>
            <a:r>
              <a:rPr lang="en-US" sz="2800" dirty="0"/>
              <a:t> </a:t>
            </a:r>
            <a:r>
              <a:rPr lang="en-US" sz="2800" dirty="0" err="1"/>
              <a:t>Sabha</a:t>
            </a:r>
            <a:r>
              <a:rPr lang="en-US" sz="2800" dirty="0"/>
              <a:t>. However, to initiate such an act, a prior notice of 14 days should be given by the movers.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214290"/>
            <a:ext cx="7643866" cy="6643710"/>
          </a:xfrm>
        </p:spPr>
        <p:txBody>
          <a:bodyPr>
            <a:normAutofit lnSpcReduction="10000"/>
          </a:bodyPr>
          <a:lstStyle/>
          <a:p>
            <a:pPr algn="just"/>
            <a:r>
              <a:rPr lang="en-US" sz="2800" b="1" dirty="0"/>
              <a:t>Powers and Functions of the Speaker</a:t>
            </a:r>
            <a:r>
              <a:rPr lang="en-US" sz="2800" dirty="0"/>
              <a:t>:</a:t>
            </a:r>
          </a:p>
          <a:p>
            <a:pPr algn="just">
              <a:buFont typeface="Arial" pitchFamily="34" charset="0"/>
              <a:buChar char="•"/>
            </a:pPr>
            <a:r>
              <a:rPr lang="en-US" sz="2800" dirty="0"/>
              <a:t>The Speaker presides over the meetings of the </a:t>
            </a:r>
            <a:r>
              <a:rPr lang="en-US" sz="2800" dirty="0" err="1"/>
              <a:t>Lok</a:t>
            </a:r>
            <a:r>
              <a:rPr lang="en-US" sz="2800" dirty="0"/>
              <a:t> </a:t>
            </a:r>
            <a:r>
              <a:rPr lang="en-US" sz="2800" dirty="0" err="1"/>
              <a:t>Sabha</a:t>
            </a:r>
            <a:r>
              <a:rPr lang="en-US" sz="2800" dirty="0"/>
              <a:t> as well as presides over the joint sitting of both the houses.</a:t>
            </a:r>
          </a:p>
          <a:p>
            <a:pPr algn="just">
              <a:buFont typeface="Arial" pitchFamily="34" charset="0"/>
              <a:buChar char="•"/>
            </a:pPr>
            <a:r>
              <a:rPr lang="en-US" sz="2800" dirty="0"/>
              <a:t>The Speaker maintains discipline in the House. If any member is found to be guilty of unruly </a:t>
            </a:r>
            <a:r>
              <a:rPr lang="en-US" sz="2800" dirty="0" err="1"/>
              <a:t>behaviour</a:t>
            </a:r>
            <a:r>
              <a:rPr lang="en-US" sz="2800" dirty="0"/>
              <a:t> in the house, the Speaker may warn him or ask him to leave the house.</a:t>
            </a:r>
          </a:p>
          <a:p>
            <a:pPr algn="just">
              <a:buFont typeface="Arial" pitchFamily="34" charset="0"/>
              <a:buChar char="•"/>
            </a:pPr>
            <a:r>
              <a:rPr lang="en-US" sz="2800" dirty="0"/>
              <a:t>The Speaker in consultation with the other members and committees  of the house and  with the Prime Minister fixes the agenda of the meetings of the house.</a:t>
            </a:r>
          </a:p>
          <a:p>
            <a:pPr algn="just">
              <a:buFont typeface="Arial" pitchFamily="34" charset="0"/>
              <a:buChar char="•"/>
            </a:pPr>
            <a:r>
              <a:rPr lang="en-US" sz="2800" dirty="0"/>
              <a:t> Each of the member of the house has to get permission from the Speaker to ask  the ministers the questions on various matters.</a:t>
            </a:r>
          </a:p>
          <a:p>
            <a:pPr algn="just">
              <a:buFont typeface="Arial" pitchFamily="34" charset="0"/>
              <a:buChar char="•"/>
            </a:pPr>
            <a:endParaRPr lang="en-US"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214290"/>
            <a:ext cx="8072494" cy="6643710"/>
          </a:xfrm>
        </p:spPr>
        <p:txBody>
          <a:bodyPr>
            <a:normAutofit fontScale="85000" lnSpcReduction="10000"/>
          </a:bodyPr>
          <a:lstStyle/>
          <a:p>
            <a:pPr algn="just">
              <a:buFont typeface="Arial" pitchFamily="34" charset="0"/>
              <a:buChar char="•"/>
            </a:pPr>
            <a:r>
              <a:rPr lang="en-US" sz="2800" dirty="0"/>
              <a:t>The Speaker conducts the business of the house, allows the members to introduce the bills, gives them the time to speak, fixes time for the debates in the house, puts matter to vote, announces the result etc.</a:t>
            </a:r>
          </a:p>
          <a:p>
            <a:pPr algn="just">
              <a:buFont typeface="Arial" pitchFamily="34" charset="0"/>
              <a:buChar char="•"/>
            </a:pPr>
            <a:r>
              <a:rPr lang="en-US" sz="2800" dirty="0"/>
              <a:t>In regard to the dispute on any rule according to which the business of the house is conducted, the Speaker gives his interpretation regarding the rule that happens to be final and cannot be challenged in any court of law.</a:t>
            </a:r>
          </a:p>
          <a:p>
            <a:pPr algn="just">
              <a:buFont typeface="Arial" pitchFamily="34" charset="0"/>
              <a:buChar char="•"/>
            </a:pPr>
            <a:r>
              <a:rPr lang="en-US" sz="2800" dirty="0"/>
              <a:t>In regard to any dispute regarding a bill whether it is money bill or not, Speaker’s decision happens to be the final.</a:t>
            </a:r>
          </a:p>
          <a:p>
            <a:pPr algn="just">
              <a:buFont typeface="Arial" pitchFamily="34" charset="0"/>
              <a:buChar char="•"/>
            </a:pPr>
            <a:r>
              <a:rPr lang="en-US" sz="2800" dirty="0"/>
              <a:t>The Speaker does not take part in the debates and discussions in the house and does not also involve in the voting on bills. But if there is a tie over a bill, he can exercise his casting vote.</a:t>
            </a:r>
          </a:p>
          <a:p>
            <a:pPr algn="just">
              <a:buFont typeface="Arial" pitchFamily="34" charset="0"/>
              <a:buChar char="•"/>
            </a:pPr>
            <a:r>
              <a:rPr lang="en-US" sz="2800" dirty="0"/>
              <a:t>The Speaker is the protector of the privileges of the members of the house that they enjoy. If there are disputes in regard to the privileges, he refer them to the committee on privileges and in accordance with the wishes of the committee , he decides the matters.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285728"/>
            <a:ext cx="7500990" cy="5353072"/>
          </a:xfrm>
        </p:spPr>
        <p:txBody>
          <a:bodyPr>
            <a:normAutofit fontScale="92500" lnSpcReduction="20000"/>
          </a:bodyPr>
          <a:lstStyle/>
          <a:p>
            <a:pPr algn="just">
              <a:buFont typeface="Arial" pitchFamily="34" charset="0"/>
              <a:buChar char="•"/>
            </a:pPr>
            <a:r>
              <a:rPr lang="en-US" sz="2800" dirty="0"/>
              <a:t>The members of the </a:t>
            </a:r>
            <a:r>
              <a:rPr lang="en-US" sz="2800" dirty="0" err="1"/>
              <a:t>Lok</a:t>
            </a:r>
            <a:r>
              <a:rPr lang="en-US" sz="2800" dirty="0"/>
              <a:t> </a:t>
            </a:r>
            <a:r>
              <a:rPr lang="en-US" sz="2800" dirty="0" err="1"/>
              <a:t>Sabha</a:t>
            </a:r>
            <a:r>
              <a:rPr lang="en-US" sz="2800" dirty="0"/>
              <a:t> can approach the President through the Speaker who acts as the link between the President and the Parliament.</a:t>
            </a:r>
          </a:p>
          <a:p>
            <a:pPr algn="just">
              <a:buFont typeface="Arial" pitchFamily="34" charset="0"/>
              <a:buChar char="•"/>
            </a:pPr>
            <a:r>
              <a:rPr lang="en-US" sz="2800" dirty="0"/>
              <a:t>The Speaker plays an important role in the composition of the committees, which conduct the major part of the business of the house. The Speaker is the ex-officio chairman of some of the important committees such as  Business Advisory Committee, Committee on Rules etc.</a:t>
            </a:r>
          </a:p>
          <a:p>
            <a:pPr algn="just">
              <a:buFont typeface="Arial" pitchFamily="34" charset="0"/>
              <a:buChar char="•"/>
            </a:pPr>
            <a:r>
              <a:rPr lang="en-US" sz="2800" dirty="0"/>
              <a:t>The Speaker has several administrative responsibilities. He has the final control over the </a:t>
            </a:r>
            <a:r>
              <a:rPr lang="en-US" sz="2800" dirty="0" err="1"/>
              <a:t>Lok</a:t>
            </a:r>
            <a:r>
              <a:rPr lang="en-US" sz="2800" dirty="0"/>
              <a:t> </a:t>
            </a:r>
            <a:r>
              <a:rPr lang="en-US" sz="2800" dirty="0" err="1"/>
              <a:t>Sabha</a:t>
            </a:r>
            <a:r>
              <a:rPr lang="en-US" sz="2800" dirty="0"/>
              <a:t> Secretariat. He appoints the employees of it, determines the service rules for them and supervises their work. He has to upkeep the records of the proceedings of the House.</a:t>
            </a:r>
          </a:p>
          <a:p>
            <a:pPr algn="just">
              <a:buFont typeface="Arial" pitchFamily="34" charset="0"/>
              <a:buChar char="•"/>
            </a:pPr>
            <a:endParaRPr lang="en-US" sz="2800" dirty="0"/>
          </a:p>
          <a:p>
            <a:pPr algn="just"/>
            <a:endParaRPr lang="en-US" sz="2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00100" y="642918"/>
            <a:ext cx="7572428" cy="4995882"/>
          </a:xfrm>
        </p:spPr>
        <p:txBody>
          <a:bodyPr>
            <a:normAutofit fontScale="92500"/>
          </a:bodyPr>
          <a:lstStyle/>
          <a:p>
            <a:pPr algn="just">
              <a:buFont typeface="Arial" pitchFamily="34" charset="0"/>
              <a:buChar char="•"/>
            </a:pPr>
            <a:r>
              <a:rPr lang="en-US" sz="2800" dirty="0"/>
              <a:t>The Speaker is neither as deeply </a:t>
            </a:r>
            <a:r>
              <a:rPr lang="en-US" sz="2800" dirty="0" err="1"/>
              <a:t>politicised</a:t>
            </a:r>
            <a:r>
              <a:rPr lang="en-US" sz="2800" dirty="0"/>
              <a:t> as the Speaker of the U.S. House of Representatives nor as thoroughly neutral as the Speaker of the British House of Commons.  He exercises his power in an impartial manner neither as the man of the majority in the House nor of the opposition but as the man of the House committed to preserve the dignity of the House. </a:t>
            </a:r>
            <a:r>
              <a:rPr lang="en-US" sz="2800"/>
              <a:t>While the </a:t>
            </a:r>
            <a:r>
              <a:rPr lang="en-US" sz="2800" dirty="0"/>
              <a:t>Indian Speaker retains his political link and affiliation outside </a:t>
            </a:r>
            <a:r>
              <a:rPr lang="en-US" sz="2800"/>
              <a:t>the House, he </a:t>
            </a:r>
            <a:r>
              <a:rPr lang="en-US" sz="2800" dirty="0"/>
              <a:t>acts as a neutral chairperson of the </a:t>
            </a:r>
            <a:r>
              <a:rPr lang="en-US" sz="2800" dirty="0" err="1"/>
              <a:t>Lok</a:t>
            </a:r>
            <a:r>
              <a:rPr lang="en-US" sz="2800" dirty="0"/>
              <a:t> </a:t>
            </a:r>
            <a:r>
              <a:rPr lang="en-US" sz="2800" dirty="0" err="1"/>
              <a:t>Sabha</a:t>
            </a:r>
            <a:r>
              <a:rPr lang="en-US" sz="2800" dirty="0"/>
              <a:t>.  He refrains from indulging into aggressive party politics even while maintaining his party membership.</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224" y="642918"/>
            <a:ext cx="7429552" cy="5857916"/>
          </a:xfrm>
        </p:spPr>
        <p:txBody>
          <a:bodyPr>
            <a:normAutofit fontScale="92500" lnSpcReduction="20000"/>
          </a:bodyPr>
          <a:lstStyle/>
          <a:p>
            <a:pPr algn="just"/>
            <a:r>
              <a:rPr lang="en-US" sz="2800" b="1" dirty="0" err="1"/>
              <a:t>Rajya</a:t>
            </a:r>
            <a:r>
              <a:rPr lang="en-US" sz="2800" b="1" dirty="0"/>
              <a:t> </a:t>
            </a:r>
            <a:r>
              <a:rPr lang="en-US" sz="2800" b="1" dirty="0" err="1"/>
              <a:t>Sabha</a:t>
            </a:r>
            <a:r>
              <a:rPr lang="en-US" sz="2800" b="1" dirty="0"/>
              <a:t> (The Upper House of the Union Parliament)</a:t>
            </a:r>
          </a:p>
          <a:p>
            <a:pPr algn="just">
              <a:buFont typeface="Arial" pitchFamily="34" charset="0"/>
              <a:buChar char="•"/>
            </a:pPr>
            <a:r>
              <a:rPr lang="en-US" sz="2800" dirty="0"/>
              <a:t>The </a:t>
            </a:r>
            <a:r>
              <a:rPr lang="en-US" sz="2800" dirty="0" err="1"/>
              <a:t>Rajya</a:t>
            </a:r>
            <a:r>
              <a:rPr lang="en-US" sz="2800" dirty="0"/>
              <a:t> </a:t>
            </a:r>
            <a:r>
              <a:rPr lang="en-US" sz="2800" dirty="0" err="1"/>
              <a:t>Sabha</a:t>
            </a:r>
            <a:r>
              <a:rPr lang="en-US" sz="2800" dirty="0"/>
              <a:t> i.e. the council of states is the upper house of the Union Parliament.</a:t>
            </a:r>
          </a:p>
          <a:p>
            <a:pPr algn="just">
              <a:buFont typeface="Arial" pitchFamily="34" charset="0"/>
              <a:buChar char="•"/>
            </a:pPr>
            <a:r>
              <a:rPr lang="en-US" sz="2800" dirty="0"/>
              <a:t>All the states do not have equal representation in </a:t>
            </a:r>
            <a:r>
              <a:rPr lang="en-US" sz="2800" dirty="0" err="1"/>
              <a:t>Rajya</a:t>
            </a:r>
            <a:r>
              <a:rPr lang="en-US" sz="2800" dirty="0"/>
              <a:t> </a:t>
            </a:r>
            <a:r>
              <a:rPr lang="en-US" sz="2800" dirty="0" err="1"/>
              <a:t>Sabha</a:t>
            </a:r>
            <a:r>
              <a:rPr lang="en-US" sz="2800" dirty="0"/>
              <a:t>. They represent according to their size of population.</a:t>
            </a:r>
          </a:p>
          <a:p>
            <a:pPr algn="just">
              <a:buFont typeface="Arial" pitchFamily="34" charset="0"/>
              <a:buChar char="•"/>
            </a:pPr>
            <a:r>
              <a:rPr lang="en-US" sz="2800" dirty="0"/>
              <a:t>The members of the </a:t>
            </a:r>
            <a:r>
              <a:rPr lang="en-US" sz="2800" dirty="0" err="1"/>
              <a:t>Rajya</a:t>
            </a:r>
            <a:r>
              <a:rPr lang="en-US" sz="2800" dirty="0"/>
              <a:t> </a:t>
            </a:r>
            <a:r>
              <a:rPr lang="en-US" sz="2800" dirty="0" err="1"/>
              <a:t>Sabha</a:t>
            </a:r>
            <a:r>
              <a:rPr lang="en-US" sz="2800" dirty="0"/>
              <a:t> are elected by the elected representatives of the state legislative assemblies.</a:t>
            </a:r>
          </a:p>
          <a:p>
            <a:pPr algn="just">
              <a:buFont typeface="Arial" pitchFamily="34" charset="0"/>
              <a:buChar char="•"/>
            </a:pPr>
            <a:r>
              <a:rPr lang="en-US" sz="2800" dirty="0"/>
              <a:t>The </a:t>
            </a:r>
            <a:r>
              <a:rPr lang="en-US" sz="2800" dirty="0" err="1"/>
              <a:t>Rajya</a:t>
            </a:r>
            <a:r>
              <a:rPr lang="en-US" sz="2800" dirty="0"/>
              <a:t> </a:t>
            </a:r>
            <a:r>
              <a:rPr lang="en-US" sz="2800" dirty="0" err="1"/>
              <a:t>Sabha</a:t>
            </a:r>
            <a:r>
              <a:rPr lang="en-US" sz="2800" dirty="0"/>
              <a:t> can have a maximum strength of 250 members out of which 238 members, representing the states are elected by the State Legislative Assemblies and the remaining 12 members are nominated by the President  who have achieved distinctions in the fields of art, literature, science and social service. </a:t>
            </a:r>
          </a:p>
          <a:p>
            <a:pPr algn="just">
              <a:buFont typeface="Arial" pitchFamily="34" charset="0"/>
              <a:buChar char="•"/>
            </a:pPr>
            <a:endParaRPr 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85786" y="500042"/>
            <a:ext cx="7715304" cy="5786478"/>
          </a:xfrm>
        </p:spPr>
        <p:txBody>
          <a:bodyPr>
            <a:normAutofit lnSpcReduction="10000"/>
          </a:bodyPr>
          <a:lstStyle/>
          <a:p>
            <a:pPr algn="just">
              <a:buFont typeface="Arial" pitchFamily="34" charset="0"/>
              <a:buChar char="•"/>
            </a:pPr>
            <a:r>
              <a:rPr lang="en-US" sz="2800" dirty="0"/>
              <a:t>The qualifications required to be the member of </a:t>
            </a:r>
            <a:r>
              <a:rPr lang="en-US" sz="2800" dirty="0" err="1"/>
              <a:t>Rajya</a:t>
            </a:r>
            <a:r>
              <a:rPr lang="en-US" sz="2800" dirty="0"/>
              <a:t> </a:t>
            </a:r>
            <a:r>
              <a:rPr lang="en-US" sz="2800" dirty="0" err="1"/>
              <a:t>Sabha</a:t>
            </a:r>
            <a:r>
              <a:rPr lang="en-US" sz="2800" dirty="0"/>
              <a:t> are the same required to be the member of </a:t>
            </a:r>
            <a:r>
              <a:rPr lang="en-US" sz="2800" dirty="0" err="1"/>
              <a:t>Lok</a:t>
            </a:r>
            <a:r>
              <a:rPr lang="en-US" sz="2800" dirty="0"/>
              <a:t> </a:t>
            </a:r>
            <a:r>
              <a:rPr lang="en-US" sz="2800" dirty="0" err="1"/>
              <a:t>Sabha</a:t>
            </a:r>
            <a:r>
              <a:rPr lang="en-US" sz="2800" dirty="0"/>
              <a:t>. To be the member of </a:t>
            </a:r>
            <a:r>
              <a:rPr lang="en-US" sz="2800" dirty="0" err="1"/>
              <a:t>Rajya</a:t>
            </a:r>
            <a:r>
              <a:rPr lang="en-US" sz="2800" dirty="0"/>
              <a:t> </a:t>
            </a:r>
            <a:r>
              <a:rPr lang="en-US" sz="2800" dirty="0" err="1"/>
              <a:t>Sabha</a:t>
            </a:r>
            <a:r>
              <a:rPr lang="en-US" sz="2800" dirty="0"/>
              <a:t> one must be above 30 years of age.</a:t>
            </a:r>
          </a:p>
          <a:p>
            <a:pPr algn="just">
              <a:buFont typeface="Arial" pitchFamily="34" charset="0"/>
              <a:buChar char="•"/>
            </a:pPr>
            <a:r>
              <a:rPr lang="en-US" sz="2800" dirty="0"/>
              <a:t>The Supreme Court of India has declared that to be the member of </a:t>
            </a:r>
            <a:r>
              <a:rPr lang="en-US" sz="2800" dirty="0" err="1"/>
              <a:t>Rajya</a:t>
            </a:r>
            <a:r>
              <a:rPr lang="en-US" sz="2800" dirty="0"/>
              <a:t> </a:t>
            </a:r>
            <a:r>
              <a:rPr lang="en-US" sz="2800" dirty="0" err="1"/>
              <a:t>Sabha</a:t>
            </a:r>
            <a:r>
              <a:rPr lang="en-US" sz="2800" dirty="0"/>
              <a:t>, it is not required for the person to only contest election from one’s home state. One can contest the election from any state since there is the concept of single citizenship in our country.</a:t>
            </a:r>
          </a:p>
          <a:p>
            <a:pPr algn="just">
              <a:buFont typeface="Arial" pitchFamily="34" charset="0"/>
              <a:buChar char="•"/>
            </a:pPr>
            <a:r>
              <a:rPr lang="en-US" sz="2800" dirty="0"/>
              <a:t>The tenure of a member of the </a:t>
            </a:r>
            <a:r>
              <a:rPr lang="en-US" sz="2800" dirty="0" err="1"/>
              <a:t>Rajya</a:t>
            </a:r>
            <a:r>
              <a:rPr lang="en-US" sz="2800" dirty="0"/>
              <a:t> </a:t>
            </a:r>
            <a:r>
              <a:rPr lang="en-US" sz="2800" dirty="0" err="1"/>
              <a:t>Sabha</a:t>
            </a:r>
            <a:r>
              <a:rPr lang="en-US" sz="2800" dirty="0"/>
              <a:t> is six years. But one third of its member retire after every two years and elections are held for the vacant seats.</a:t>
            </a:r>
          </a:p>
          <a:p>
            <a:pPr algn="just">
              <a:buFont typeface="Arial" pitchFamily="34" charset="0"/>
              <a:buChar char="•"/>
            </a:pPr>
            <a:endParaRPr lang="en-US" sz="2800" dirty="0"/>
          </a:p>
          <a:p>
            <a:pPr algn="just">
              <a:buFont typeface="Arial" pitchFamily="34" charset="0"/>
              <a:buChar char="•"/>
            </a:pPr>
            <a:endParaRPr lang="en-US" sz="2800" dirty="0"/>
          </a:p>
          <a:p>
            <a:pPr algn="just">
              <a:buFont typeface="Arial" pitchFamily="34" charset="0"/>
              <a:buChar char="•"/>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2347</TotalTime>
  <Words>11864</Words>
  <Application>Microsoft Office PowerPoint</Application>
  <PresentationFormat>On-screen Show (4:3)</PresentationFormat>
  <Paragraphs>480</Paragraphs>
  <Slides>132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132</vt:i4>
      </vt:variant>
    </vt:vector>
  </HeadingPairs>
  <TitlesOfParts>
    <vt:vector size="136" baseType="lpstr">
      <vt:lpstr>Arial</vt:lpstr>
      <vt:lpstr>Calibri</vt:lpstr>
      <vt:lpstr>Wingdings</vt:lpstr>
      <vt:lpstr>Office Theme</vt:lpstr>
      <vt:lpstr>Constitution of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Salient Features of Indian Constitution</vt:lpstr>
      <vt:lpstr>PowerPoint Presentation</vt:lpstr>
      <vt:lpstr>PowerPoint Presentation</vt:lpstr>
      <vt:lpstr>PowerPoint Presentation</vt:lpstr>
      <vt:lpstr>Fundamental Rights and their Nature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Constitution of India</dc:title>
  <dc:creator>asus</dc:creator>
  <cp:lastModifiedBy>Ritav Kashyap</cp:lastModifiedBy>
  <cp:revision>404</cp:revision>
  <dcterms:created xsi:type="dcterms:W3CDTF">2021-09-21T05:43:15Z</dcterms:created>
  <dcterms:modified xsi:type="dcterms:W3CDTF">2022-02-08T22:35:57Z</dcterms:modified>
</cp:coreProperties>
</file>