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11/9/2021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11/9/2021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5429288"/>
          </a:xfrm>
        </p:spPr>
        <p:txBody>
          <a:bodyPr>
            <a:normAutofit lnSpcReduction="10000"/>
          </a:bodyPr>
          <a:lstStyle/>
          <a:p>
            <a:r>
              <a:rPr lang="en-US" sz="2800" b="1" dirty="0" smtClean="0"/>
              <a:t>Directive Principles of State Policy</a:t>
            </a:r>
          </a:p>
          <a:p>
            <a:pPr algn="just">
              <a:buFont typeface="Arial" pitchFamily="34" charset="0"/>
              <a:buChar char="•"/>
            </a:pPr>
            <a:r>
              <a:rPr lang="en-US" sz="2800" dirty="0" smtClean="0"/>
              <a:t>Part IV of Indian Constitution presents the Directive Principles of State Policy (DPSP). This part consists of a set of principles giving directives to the state regarding its future policies. The DPSP are the socio-economic rights and freedoms which the state is expected to secure for the people through suitable legislative enactments.</a:t>
            </a:r>
          </a:p>
          <a:p>
            <a:pPr algn="just">
              <a:buFont typeface="Arial" pitchFamily="34" charset="0"/>
              <a:buChar char="•"/>
            </a:pPr>
            <a:r>
              <a:rPr lang="en-US" sz="2800" dirty="0" smtClean="0"/>
              <a:t>The objective of DPSP  is to provide for a welfare polity characterized by social, economic and political justice. Art. 38 declares: “The state shall strive to promote</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5643602"/>
          </a:xfrm>
        </p:spPr>
        <p:txBody>
          <a:bodyPr>
            <a:normAutofit lnSpcReduction="10000"/>
          </a:bodyPr>
          <a:lstStyle/>
          <a:p>
            <a:pPr algn="just"/>
            <a:r>
              <a:rPr lang="en-US" sz="2800" dirty="0" smtClean="0"/>
              <a:t>of the society and protect them from social injustices and all forms of exploitation.  To implement this directive, the state  has undertaken steps to give health and educational facilities as well as financial assistance to such sections of the society. Special commissions  for monitoring the welfare of  SCs, STs, OBCs, Women and minorities have been set up. The state has enacted several laws for protecting the rights and interests of women and to save them from any form of exploitations.  Such laws are like Dowry Prohibition Act (1961), The Suppression of  </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85728"/>
            <a:ext cx="7572428" cy="6215106"/>
          </a:xfrm>
        </p:spPr>
        <p:txBody>
          <a:bodyPr>
            <a:normAutofit fontScale="92500"/>
          </a:bodyPr>
          <a:lstStyle/>
          <a:p>
            <a:pPr algn="just"/>
            <a:r>
              <a:rPr lang="en-US" sz="2800" dirty="0" smtClean="0"/>
              <a:t>Immoral Traffic on Women and Girls Act (SITA, 1956), The Criminal Law Amendment Act (1983) which provides punishment of rape with minimum of seven years imprisonment, Indecent Representation of Women (Prohibition) Act (1986) that prohibits the defamation of women in photographs, advertisements and films and in 1987 Commission of Sati (Prevention) Act was passed.  </a:t>
            </a:r>
          </a:p>
          <a:p>
            <a:pPr algn="just"/>
            <a:r>
              <a:rPr lang="en-US" sz="2800" dirty="0" smtClean="0"/>
              <a:t>    Several states have introduced free education for children belonging to weaker sections of the society as well as taken steps  to educate the adults and women. 86</a:t>
            </a:r>
            <a:r>
              <a:rPr lang="en-US" sz="2800" baseline="30000" dirty="0" smtClean="0"/>
              <a:t>th</a:t>
            </a:r>
            <a:r>
              <a:rPr lang="en-US" sz="2800" dirty="0" smtClean="0"/>
              <a:t> Amendment Act has amended Art.45 to lay down that the state shall endeavor to provide early childhood care and education for all children until they complete six years of age.    </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915176" cy="6072230"/>
          </a:xfrm>
        </p:spPr>
        <p:txBody>
          <a:bodyPr>
            <a:normAutofit lnSpcReduction="10000"/>
          </a:bodyPr>
          <a:lstStyle/>
          <a:p>
            <a:pPr algn="just">
              <a:buFont typeface="Arial" pitchFamily="34" charset="0"/>
              <a:buChar char="•"/>
            </a:pPr>
            <a:r>
              <a:rPr lang="en-US" sz="2800" dirty="0" smtClean="0"/>
              <a:t>Steps to be taken to raise the standard of living in rural areas. To implement the directive, the state has been implementing various </a:t>
            </a:r>
            <a:r>
              <a:rPr lang="en-US" sz="2800" dirty="0" err="1" smtClean="0"/>
              <a:t>programmes</a:t>
            </a:r>
            <a:r>
              <a:rPr lang="en-US" sz="2800" dirty="0" smtClean="0"/>
              <a:t> and projects such as the broad framework of Community Development </a:t>
            </a:r>
            <a:r>
              <a:rPr lang="en-US" sz="2800" dirty="0" err="1" smtClean="0"/>
              <a:t>Programme</a:t>
            </a:r>
            <a:r>
              <a:rPr lang="en-US" sz="2800" dirty="0" smtClean="0"/>
              <a:t> has undertaken several projects to develop rural industries, handicrafts and cottage industries. Integrated Rural Development </a:t>
            </a:r>
            <a:r>
              <a:rPr lang="en-US" sz="2800" dirty="0" err="1" smtClean="0"/>
              <a:t>Programme</a:t>
            </a:r>
            <a:r>
              <a:rPr lang="en-US" sz="2800" dirty="0" smtClean="0"/>
              <a:t>, National Rural Employment </a:t>
            </a:r>
            <a:r>
              <a:rPr lang="en-US" sz="2800" dirty="0" err="1" smtClean="0"/>
              <a:t>Programme</a:t>
            </a:r>
            <a:r>
              <a:rPr lang="en-US" sz="2800" dirty="0" smtClean="0"/>
              <a:t>, Self-Employment </a:t>
            </a:r>
            <a:r>
              <a:rPr lang="en-US" sz="2800" dirty="0" err="1" smtClean="0"/>
              <a:t>Programmes</a:t>
            </a:r>
            <a:r>
              <a:rPr lang="en-US" sz="2800" dirty="0" smtClean="0"/>
              <a:t>  etc. have been in operation. Attempts have been made to secure better housing, better sanitation, improved education and better communication in rural areas</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5357850"/>
          </a:xfrm>
        </p:spPr>
        <p:txBody>
          <a:bodyPr>
            <a:normAutofit fontScale="92500"/>
          </a:bodyPr>
          <a:lstStyle/>
          <a:p>
            <a:pPr algn="just">
              <a:buFont typeface="Arial" pitchFamily="34" charset="0"/>
              <a:buChar char="•"/>
            </a:pPr>
            <a:r>
              <a:rPr lang="en-US" sz="2800" dirty="0" smtClean="0"/>
              <a:t>To bring about the prohibition of the consumption of intoxicating drinks and drugs injurious to health. The state has undertaken steps in regard to that through proper education, publicity and mass media. Stringent laws have been passed   to prevent the smuggling of narcotics into India. </a:t>
            </a:r>
          </a:p>
          <a:p>
            <a:pPr algn="just">
              <a:buFont typeface="Arial" pitchFamily="34" charset="0"/>
              <a:buChar char="•"/>
            </a:pPr>
            <a:r>
              <a:rPr lang="en-US" sz="2800" dirty="0" smtClean="0"/>
              <a:t>To develop agriculture and animal husbandry.  The state has established agricultural universities, dairy research </a:t>
            </a:r>
            <a:r>
              <a:rPr lang="en-US" sz="2800" dirty="0" err="1" smtClean="0"/>
              <a:t>centres</a:t>
            </a:r>
            <a:r>
              <a:rPr lang="en-US" sz="2800" dirty="0" smtClean="0"/>
              <a:t>, cooperative milk plants, agro-industries, fertilizer plants etc to have developments in the field of agriculture and animal husbandry.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4290"/>
            <a:ext cx="6400800" cy="6215106"/>
          </a:xfrm>
        </p:spPr>
        <p:txBody>
          <a:bodyPr>
            <a:normAutofit lnSpcReduction="10000"/>
          </a:bodyPr>
          <a:lstStyle/>
          <a:p>
            <a:pPr algn="just"/>
            <a:r>
              <a:rPr lang="en-US" sz="2800" dirty="0" smtClean="0"/>
              <a:t>the welfare of the people by securing and protecting as effectively as it may a social order in which justice, social, economic and political, shall inform all the institutions of national life”.</a:t>
            </a:r>
          </a:p>
          <a:p>
            <a:pPr algn="just">
              <a:buFont typeface="Arial" pitchFamily="34" charset="0"/>
              <a:buChar char="•"/>
            </a:pPr>
            <a:r>
              <a:rPr lang="en-US" sz="2800" dirty="0" smtClean="0"/>
              <a:t>DPSP are not enforceable and the people cannot move the court to get them enforced. However, the Constitution calls upon the state to give due importance to them and base their policies on them. Art.37 declares: “The provisions contained in this Part IV shall not be enforceable by any court, but the principles laid down are nevertheless fundamental in the governance of the country and it shall be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5857916"/>
          </a:xfrm>
        </p:spPr>
        <p:txBody>
          <a:bodyPr>
            <a:normAutofit lnSpcReduction="10000"/>
          </a:bodyPr>
          <a:lstStyle/>
          <a:p>
            <a:pPr algn="just"/>
            <a:r>
              <a:rPr lang="en-US" sz="2800" dirty="0" smtClean="0"/>
              <a:t>the duty of the state to apply these principles in making laws.”</a:t>
            </a:r>
          </a:p>
          <a:p>
            <a:pPr algn="just">
              <a:buFont typeface="Arial" pitchFamily="34" charset="0"/>
              <a:buChar char="•"/>
            </a:pPr>
            <a:r>
              <a:rPr lang="en-US" sz="2800" dirty="0" smtClean="0"/>
              <a:t>Part IV is a manifesto of the aims and objectives of the Constitution. It details the objectives contained in the Preamble to the Indian Constitution.</a:t>
            </a:r>
          </a:p>
          <a:p>
            <a:pPr algn="just">
              <a:buFont typeface="Arial" pitchFamily="34" charset="0"/>
              <a:buChar char="•"/>
            </a:pPr>
            <a:r>
              <a:rPr lang="en-US" sz="2800" dirty="0" smtClean="0"/>
              <a:t> DPSP ensure a continuity in the direction of socio-economic reforms and welfares in  the policies of the government  whether the government is run by one party or the other.</a:t>
            </a:r>
          </a:p>
          <a:p>
            <a:pPr algn="just">
              <a:buFont typeface="Arial" pitchFamily="34" charset="0"/>
              <a:buChar char="•"/>
            </a:pPr>
            <a:r>
              <a:rPr lang="en-US" sz="2800" dirty="0" smtClean="0"/>
              <a:t>These principles can also be taken as yardsticks to measure the worth of any government.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286412"/>
          </a:xfrm>
        </p:spPr>
        <p:txBody>
          <a:bodyPr>
            <a:normAutofit lnSpcReduction="10000"/>
          </a:bodyPr>
          <a:lstStyle/>
          <a:p>
            <a:pPr algn="just">
              <a:buFont typeface="Arial" pitchFamily="34" charset="0"/>
              <a:buChar char="•"/>
            </a:pPr>
            <a:r>
              <a:rPr lang="en-US" sz="2800" dirty="0" smtClean="0"/>
              <a:t>Part IV lists several principles from articles 36 to 51 but these are not presented in a systematic manner.  However, these principles  can be classified as Socialistic Principles, </a:t>
            </a:r>
            <a:r>
              <a:rPr lang="en-US" sz="2800" dirty="0" err="1" smtClean="0"/>
              <a:t>Gandhian</a:t>
            </a:r>
            <a:r>
              <a:rPr lang="en-US" sz="2800" dirty="0" smtClean="0"/>
              <a:t> Principles, Liberal Principles and General Principles for the sake of convenience.</a:t>
            </a:r>
          </a:p>
          <a:p>
            <a:pPr algn="just"/>
            <a:r>
              <a:rPr lang="en-US" sz="2800" b="1" dirty="0" smtClean="0"/>
              <a:t>Socialistic Principles or Socio-Economic Principles:</a:t>
            </a:r>
          </a:p>
          <a:p>
            <a:pPr algn="just"/>
            <a:r>
              <a:rPr lang="en-US" sz="2800" dirty="0" smtClean="0"/>
              <a:t>This category comprises  DPSP which seek to secure a welfare socialist state  in India. Most of the socialist principles are contained in articles 38, 39, 41, 42 and 43.</a:t>
            </a:r>
            <a:r>
              <a:rPr lang="en-US" sz="2800" b="1" dirty="0" smtClean="0"/>
              <a:t> </a:t>
            </a:r>
          </a:p>
          <a:p>
            <a:pPr algn="just"/>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85728"/>
            <a:ext cx="7715304" cy="6572272"/>
          </a:xfrm>
        </p:spPr>
        <p:txBody>
          <a:bodyPr>
            <a:normAutofit fontScale="92500" lnSpcReduction="10000"/>
          </a:bodyPr>
          <a:lstStyle/>
          <a:p>
            <a:pPr algn="just">
              <a:buFont typeface="Arial" pitchFamily="34" charset="0"/>
              <a:buChar char="•"/>
            </a:pPr>
            <a:r>
              <a:rPr lang="en-US" sz="2800" dirty="0" smtClean="0"/>
              <a:t>The state shall try to secure the welfare of the people by securing a social order characterized by justice- social, economic and political. </a:t>
            </a:r>
          </a:p>
          <a:p>
            <a:pPr algn="just">
              <a:buFont typeface="Arial" pitchFamily="34" charset="0"/>
              <a:buChar char="•"/>
            </a:pPr>
            <a:r>
              <a:rPr lang="en-US" sz="2800" dirty="0" smtClean="0"/>
              <a:t>The state shall provide adequate means of livelihood to all citizens whether men or women.</a:t>
            </a:r>
          </a:p>
          <a:p>
            <a:pPr algn="just">
              <a:buFont typeface="Arial" pitchFamily="34" charset="0"/>
              <a:buChar char="•"/>
            </a:pPr>
            <a:r>
              <a:rPr lang="en-US" sz="2800" dirty="0" smtClean="0"/>
              <a:t>Equitable distribution of material sources  with a view to ensure common good for the nation. In this regard </a:t>
            </a:r>
            <a:r>
              <a:rPr lang="en-US" sz="2800" dirty="0" err="1" smtClean="0"/>
              <a:t>Zamindari</a:t>
            </a:r>
            <a:r>
              <a:rPr lang="en-US" sz="2800" dirty="0" smtClean="0"/>
              <a:t> Abolition and Land Reforms  Acts were passed in order to remove extreme concentration of land ownership in few hands.</a:t>
            </a:r>
          </a:p>
          <a:p>
            <a:pPr algn="just">
              <a:buFont typeface="Arial" pitchFamily="34" charset="0"/>
              <a:buChar char="•"/>
            </a:pPr>
            <a:r>
              <a:rPr lang="en-US" sz="2800" dirty="0" smtClean="0"/>
              <a:t>To operate the economic system in such a way as to prevent the concentration of wealth and means of production in few hands. To gain this objective the state  has nationalized some banks, Life Insurance and General Insurance as well as established major industries in Public Sector.  </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428604"/>
            <a:ext cx="7215238" cy="6429396"/>
          </a:xfrm>
        </p:spPr>
        <p:txBody>
          <a:bodyPr>
            <a:normAutofit lnSpcReduction="10000"/>
          </a:bodyPr>
          <a:lstStyle/>
          <a:p>
            <a:pPr algn="just">
              <a:buFont typeface="Arial" pitchFamily="34" charset="0"/>
              <a:buChar char="•"/>
            </a:pPr>
            <a:r>
              <a:rPr lang="en-US" sz="2800" dirty="0" smtClean="0"/>
              <a:t>To provide equal pay for equal work for both men and women. In this regard the state has been active in undertaking </a:t>
            </a:r>
            <a:r>
              <a:rPr lang="en-US" sz="2800" dirty="0" err="1" smtClean="0"/>
              <a:t>programmes</a:t>
            </a:r>
            <a:r>
              <a:rPr lang="en-US" sz="2800" dirty="0" smtClean="0"/>
              <a:t> for women </a:t>
            </a:r>
            <a:r>
              <a:rPr lang="en-US" sz="2800" dirty="0" err="1" smtClean="0"/>
              <a:t>upliftment</a:t>
            </a:r>
            <a:r>
              <a:rPr lang="en-US" sz="2800" dirty="0" smtClean="0"/>
              <a:t> and securing an equal place for women along with men. Women now inherit property and get recruited in all services including the </a:t>
            </a:r>
            <a:r>
              <a:rPr lang="en-US" sz="2800" dirty="0" err="1" smtClean="0"/>
              <a:t>defence</a:t>
            </a:r>
            <a:r>
              <a:rPr lang="en-US" sz="2800" dirty="0" smtClean="0"/>
              <a:t> services.  The provision for equal wages for equal work for both men and women has been given a legal foundation.</a:t>
            </a:r>
          </a:p>
          <a:p>
            <a:pPr algn="just">
              <a:buFont typeface="Arial" pitchFamily="34" charset="0"/>
              <a:buChar char="•"/>
            </a:pPr>
            <a:r>
              <a:rPr lang="en-US" sz="2800" dirty="0" smtClean="0"/>
              <a:t>To protect the health and the strength of the workers both men and women and to protect the children from entering the avocations unsuitable to their age or health. The state has made the employment of child </a:t>
            </a:r>
            <a:r>
              <a:rPr lang="en-US" sz="2800" dirty="0" err="1" smtClean="0"/>
              <a:t>labour</a:t>
            </a:r>
            <a:r>
              <a:rPr lang="en-US" sz="2800" dirty="0" smtClean="0"/>
              <a:t> a crime under the Industrial Act.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1538" y="428604"/>
            <a:ext cx="7072362" cy="6215106"/>
          </a:xfrm>
        </p:spPr>
        <p:txBody>
          <a:bodyPr>
            <a:normAutofit lnSpcReduction="10000"/>
          </a:bodyPr>
          <a:lstStyle/>
          <a:p>
            <a:pPr algn="just">
              <a:buFont typeface="Arial" pitchFamily="34" charset="0"/>
              <a:buChar char="•"/>
            </a:pPr>
            <a:r>
              <a:rPr lang="en-US" sz="2800" dirty="0" smtClean="0"/>
              <a:t>To protect children and youth from exploitation and moral and material abandonment.</a:t>
            </a:r>
          </a:p>
          <a:p>
            <a:pPr algn="just">
              <a:buFont typeface="Arial" pitchFamily="34" charset="0"/>
              <a:buChar char="•"/>
            </a:pPr>
            <a:r>
              <a:rPr lang="en-US" sz="2800" dirty="0" smtClean="0"/>
              <a:t>To secure right to work, to education and to public assistance in case of unemployment, old age, sickness and disablement and in other cases of undeserved want. </a:t>
            </a:r>
          </a:p>
          <a:p>
            <a:pPr algn="just">
              <a:buFont typeface="Arial" pitchFamily="34" charset="0"/>
              <a:buChar char="•"/>
            </a:pPr>
            <a:r>
              <a:rPr lang="en-US" sz="2800" dirty="0" smtClean="0"/>
              <a:t>To make provisions for just and humane conditions of work and for maternity relief. Over the years several legislative enactments such as the Factories Act 1948, Mines Act 1952, Plantation Act 1951 and Maternity Benefit Act 1961 have been passed to safeguard the interests of the workers. </a:t>
            </a:r>
          </a:p>
          <a:p>
            <a:pPr algn="just">
              <a:buFont typeface="Arial" pitchFamily="34" charset="0"/>
              <a:buChar char="•"/>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500042"/>
            <a:ext cx="7358114" cy="6072230"/>
          </a:xfrm>
        </p:spPr>
        <p:txBody>
          <a:bodyPr>
            <a:normAutofit lnSpcReduction="10000"/>
          </a:bodyPr>
          <a:lstStyle/>
          <a:p>
            <a:pPr algn="just">
              <a:buFont typeface="Arial" pitchFamily="34" charset="0"/>
              <a:buChar char="•"/>
            </a:pPr>
            <a:r>
              <a:rPr lang="en-US" sz="2800" dirty="0" smtClean="0"/>
              <a:t>To secure to all workers, work, a living wage, conditions of work ensuring a decent standard of life and full enjoyment of leisure and social and cultural benefits. The evil practices of begging and bonded </a:t>
            </a:r>
            <a:r>
              <a:rPr lang="en-US" sz="2800" dirty="0" err="1" smtClean="0"/>
              <a:t>labour</a:t>
            </a:r>
            <a:r>
              <a:rPr lang="en-US" sz="2800" dirty="0" smtClean="0"/>
              <a:t> have been abolished by law.</a:t>
            </a:r>
          </a:p>
          <a:p>
            <a:pPr algn="just">
              <a:buFont typeface="Arial" pitchFamily="34" charset="0"/>
              <a:buChar char="•"/>
            </a:pPr>
            <a:r>
              <a:rPr lang="en-US" sz="2800" dirty="0" smtClean="0"/>
              <a:t>To secure participation of workers in the management of industries.</a:t>
            </a:r>
          </a:p>
          <a:p>
            <a:pPr algn="just"/>
            <a:r>
              <a:rPr lang="en-US" sz="2800" dirty="0" smtClean="0"/>
              <a:t>                                           </a:t>
            </a:r>
          </a:p>
          <a:p>
            <a:pPr algn="just"/>
            <a:r>
              <a:rPr lang="en-US" sz="2800" dirty="0" smtClean="0"/>
              <a:t> </a:t>
            </a:r>
            <a:r>
              <a:rPr lang="en-US" sz="2800" dirty="0" smtClean="0"/>
              <a:t>                                                    </a:t>
            </a:r>
          </a:p>
          <a:p>
            <a:pPr algn="just"/>
            <a:endParaRPr lang="en-US" sz="2800" dirty="0" smtClean="0"/>
          </a:p>
          <a:p>
            <a:pPr algn="just"/>
            <a:endParaRPr lang="en-US" sz="2800" dirty="0" smtClean="0"/>
          </a:p>
          <a:p>
            <a:pPr algn="just"/>
            <a:endParaRPr lang="en-US" sz="2800" dirty="0" smtClean="0"/>
          </a:p>
          <a:p>
            <a:pPr algn="just"/>
            <a:r>
              <a:rPr lang="en-US" sz="2800" dirty="0" smtClean="0"/>
              <a:t>                                                         </a:t>
            </a:r>
            <a:r>
              <a:rPr lang="en-US" sz="2800" dirty="0" smtClean="0"/>
              <a:t> To be continued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5857916"/>
          </a:xfrm>
        </p:spPr>
        <p:txBody>
          <a:bodyPr>
            <a:normAutofit/>
          </a:bodyPr>
          <a:lstStyle/>
          <a:p>
            <a:pPr algn="just">
              <a:buFont typeface="Arial" pitchFamily="34" charset="0"/>
              <a:buChar char="•"/>
            </a:pPr>
            <a:r>
              <a:rPr lang="en-US" sz="2800" dirty="0" smtClean="0"/>
              <a:t>To promote cottage Industries on an individual or co-operative basis in rural areas. In accordance with this directive, the state extends help and encouragement to small scale and cottage industries. Several boards have been set up for the promotion of cottage industries such as All India </a:t>
            </a:r>
            <a:r>
              <a:rPr lang="en-US" sz="2800" dirty="0" err="1" smtClean="0"/>
              <a:t>Khadi</a:t>
            </a:r>
            <a:r>
              <a:rPr lang="en-US" sz="2800" dirty="0" smtClean="0"/>
              <a:t> and Village Industries Board, Small Scale Industries Board, Silk Board, All India Handicraft Board, All India Handloom Board etc.</a:t>
            </a:r>
          </a:p>
          <a:p>
            <a:pPr algn="just">
              <a:buFont typeface="Arial" pitchFamily="34" charset="0"/>
              <a:buChar char="•"/>
            </a:pPr>
            <a:r>
              <a:rPr lang="en-US" sz="2800" dirty="0" smtClean="0"/>
              <a:t>To promote the educational interests of the weaker sections and Backward classes </a:t>
            </a:r>
          </a:p>
          <a:p>
            <a:pPr algn="just">
              <a:buFont typeface="Arial" pitchFamily="34" charset="0"/>
              <a:buChar char="•"/>
            </a:pPr>
            <a:endParaRPr lang="en-US" sz="2800" dirty="0" smtClean="0"/>
          </a:p>
          <a:p>
            <a:pPr algn="just">
              <a:buFont typeface="Arial" pitchFamily="34" charset="0"/>
              <a:buChar char="•"/>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TotalTime>
  <Words>1276</Words>
  <Application>Microsoft Office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209</cp:revision>
  <dcterms:created xsi:type="dcterms:W3CDTF">2021-09-21T05:43:15Z</dcterms:created>
  <dcterms:modified xsi:type="dcterms:W3CDTF">2021-11-09T15:20:35Z</dcterms:modified>
</cp:coreProperties>
</file>