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0" r:id="rId2"/>
    <p:sldId id="321" r:id="rId3"/>
    <p:sldId id="322" r:id="rId4"/>
    <p:sldId id="323" r:id="rId5"/>
    <p:sldId id="324" r:id="rId6"/>
    <p:sldId id="325" r:id="rId7"/>
    <p:sldId id="326" r:id="rId8"/>
    <p:sldId id="327" r:id="rId9"/>
    <p:sldId id="328" r:id="rId10"/>
    <p:sldId id="329" r:id="rId11"/>
    <p:sldId id="330" r:id="rId12"/>
    <p:sldId id="331" r:id="rId13"/>
    <p:sldId id="33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7487F-4F1E-4BD1-9C17-2E9D2BACC146}" type="datetimeFigureOut">
              <a:rPr lang="en-US" smtClean="0"/>
              <a:pPr/>
              <a:t>11/13/2021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786C8-EB51-4EE3-A340-A697585B6DA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B1B21-4414-4F92-98E6-15F5F35666E7}" type="datetimeFigureOut">
              <a:rPr lang="en-US" smtClean="0"/>
              <a:pPr/>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6B1B21-4414-4F92-98E6-15F5F35666E7}" type="datetimeFigureOut">
              <a:rPr lang="en-US" smtClean="0"/>
              <a:pPr/>
              <a:t>11/13/2021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6B1B21-4414-4F92-98E6-15F5F35666E7}" type="datetimeFigureOut">
              <a:rPr lang="en-US" smtClean="0"/>
              <a:pPr/>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6B1B21-4414-4F92-98E6-15F5F35666E7}" type="datetimeFigureOut">
              <a:rPr lang="en-US" smtClean="0"/>
              <a:pPr/>
              <a:t>11/13/2021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6B1B21-4414-4F92-98E6-15F5F35666E7}" type="datetimeFigureOut">
              <a:rPr lang="en-US" smtClean="0"/>
              <a:pPr/>
              <a:t>11/13/2021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B1B21-4414-4F92-98E6-15F5F35666E7}" type="datetimeFigureOut">
              <a:rPr lang="en-US" smtClean="0"/>
              <a:pPr/>
              <a:t>11/13/2021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11/13/2021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B1B21-4414-4F92-98E6-15F5F35666E7}" type="datetimeFigureOut">
              <a:rPr lang="en-US" smtClean="0"/>
              <a:pPr/>
              <a:t>11/13/2021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4542-5742-48DB-9EDD-6710EC5A0E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500042"/>
            <a:ext cx="7358114" cy="6072230"/>
          </a:xfrm>
        </p:spPr>
        <p:txBody>
          <a:bodyPr>
            <a:normAutofit/>
          </a:bodyPr>
          <a:lstStyle/>
          <a:p>
            <a:pPr algn="just"/>
            <a:r>
              <a:rPr lang="en-US" sz="2800" b="1" dirty="0" smtClean="0"/>
              <a:t>        Directive Principles of State Policy</a:t>
            </a:r>
          </a:p>
          <a:p>
            <a:pPr algn="just"/>
            <a:r>
              <a:rPr lang="en-US" sz="2800" b="1" dirty="0" err="1" smtClean="0"/>
              <a:t>Gandhian</a:t>
            </a:r>
            <a:r>
              <a:rPr lang="en-US" sz="2800" b="1" dirty="0" smtClean="0"/>
              <a:t> </a:t>
            </a:r>
            <a:r>
              <a:rPr lang="en-US" sz="2800" b="1" dirty="0" smtClean="0"/>
              <a:t>Principles:</a:t>
            </a:r>
          </a:p>
          <a:p>
            <a:pPr algn="just">
              <a:buFont typeface="Arial" pitchFamily="34" charset="0"/>
              <a:buChar char="•"/>
            </a:pPr>
            <a:r>
              <a:rPr lang="en-US" sz="2800" dirty="0" smtClean="0"/>
              <a:t>To organize Village </a:t>
            </a:r>
            <a:r>
              <a:rPr lang="en-US" sz="2800" dirty="0" err="1" smtClean="0"/>
              <a:t>Panchayats</a:t>
            </a:r>
            <a:r>
              <a:rPr lang="en-US" sz="2800" dirty="0" smtClean="0"/>
              <a:t> and endow them with adequate power. In accordance with this directive, the state has organized a three tier </a:t>
            </a:r>
            <a:r>
              <a:rPr lang="en-US" sz="2800" dirty="0" err="1" smtClean="0"/>
              <a:t>Panchayat</a:t>
            </a:r>
            <a:r>
              <a:rPr lang="en-US" sz="2800" dirty="0" smtClean="0"/>
              <a:t> Raj system in India. By 73</a:t>
            </a:r>
            <a:r>
              <a:rPr lang="en-US" sz="2800" baseline="30000" dirty="0" smtClean="0"/>
              <a:t>rd</a:t>
            </a:r>
            <a:r>
              <a:rPr lang="en-US" sz="2800" dirty="0" smtClean="0"/>
              <a:t> Amendment Act, the </a:t>
            </a:r>
            <a:r>
              <a:rPr lang="en-US" sz="2800" dirty="0" err="1" smtClean="0"/>
              <a:t>Panchayat</a:t>
            </a:r>
            <a:r>
              <a:rPr lang="en-US" sz="2800" dirty="0" smtClean="0"/>
              <a:t> Raj System and by 74</a:t>
            </a:r>
            <a:r>
              <a:rPr lang="en-US" sz="2800" baseline="30000" dirty="0" smtClean="0"/>
              <a:t>th</a:t>
            </a:r>
            <a:r>
              <a:rPr lang="en-US" sz="2800" dirty="0" smtClean="0"/>
              <a:t> Amendment Act, Municipal Institutions have been revamped to give them fixed tenures, assured elections and more financial and non-financial power.  </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4924444"/>
          </a:xfrm>
        </p:spPr>
        <p:txBody>
          <a:bodyPr>
            <a:normAutofit/>
          </a:bodyPr>
          <a:lstStyle/>
          <a:p>
            <a:pPr algn="just">
              <a:buFont typeface="Arial" pitchFamily="34" charset="0"/>
              <a:buChar char="•"/>
            </a:pPr>
            <a:r>
              <a:rPr lang="en-US" sz="2800" dirty="0" smtClean="0"/>
              <a:t>To maintain just and honorable relations between nations.</a:t>
            </a:r>
          </a:p>
          <a:p>
            <a:pPr algn="just">
              <a:buFont typeface="Arial" pitchFamily="34" charset="0"/>
              <a:buChar char="•"/>
            </a:pPr>
            <a:r>
              <a:rPr lang="en-US" sz="2800" dirty="0" smtClean="0"/>
              <a:t>To foster respect for international law and treaty obligation.</a:t>
            </a:r>
          </a:p>
          <a:p>
            <a:pPr algn="just">
              <a:buFont typeface="Arial" pitchFamily="34" charset="0"/>
              <a:buChar char="•"/>
            </a:pPr>
            <a:r>
              <a:rPr lang="en-US" sz="2800" dirty="0" smtClean="0"/>
              <a:t>To encourage the settlement of international disputes by arbitration.</a:t>
            </a:r>
          </a:p>
          <a:p>
            <a:pPr algn="just"/>
            <a:r>
              <a:rPr lang="en-US" sz="2800" b="1" dirty="0" smtClean="0"/>
              <a:t>Evaluation of Directive Principles of State Policy:</a:t>
            </a:r>
            <a:endParaRPr lang="en-US" sz="2800" dirty="0" smtClean="0"/>
          </a:p>
          <a:p>
            <a:pPr algn="just"/>
            <a:r>
              <a:rPr lang="en-US" sz="2800" dirty="0" smtClean="0"/>
              <a:t>Some of the critics criticize DPSP due to the following reasons:</a:t>
            </a:r>
          </a:p>
          <a:p>
            <a:pPr algn="just"/>
            <a:endParaRPr lang="en-US" sz="2800" b="1" dirty="0" smtClean="0"/>
          </a:p>
          <a:p>
            <a:pPr algn="just"/>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8604"/>
            <a:ext cx="6400800" cy="5210196"/>
          </a:xfrm>
        </p:spPr>
        <p:txBody>
          <a:bodyPr>
            <a:normAutofit fontScale="92500" lnSpcReduction="10000"/>
          </a:bodyPr>
          <a:lstStyle/>
          <a:p>
            <a:pPr algn="just">
              <a:buFont typeface="Arial" pitchFamily="34" charset="0"/>
              <a:buChar char="•"/>
            </a:pPr>
            <a:r>
              <a:rPr lang="en-US" sz="2800" dirty="0" smtClean="0"/>
              <a:t>Repetitive.</a:t>
            </a:r>
          </a:p>
          <a:p>
            <a:pPr algn="just">
              <a:buFont typeface="Arial" pitchFamily="34" charset="0"/>
              <a:buChar char="•"/>
            </a:pPr>
            <a:r>
              <a:rPr lang="en-US" sz="2800" dirty="0" smtClean="0"/>
              <a:t>Lacking in clarity.</a:t>
            </a:r>
          </a:p>
          <a:p>
            <a:pPr algn="just">
              <a:buFont typeface="Arial" pitchFamily="34" charset="0"/>
              <a:buChar char="•"/>
            </a:pPr>
            <a:r>
              <a:rPr lang="en-US" sz="2800" dirty="0" smtClean="0"/>
              <a:t>Not systematically presented in the constitution.</a:t>
            </a:r>
          </a:p>
          <a:p>
            <a:pPr algn="just">
              <a:buFont typeface="Arial" pitchFamily="34" charset="0"/>
              <a:buChar char="•"/>
            </a:pPr>
            <a:r>
              <a:rPr lang="en-US" sz="2800" dirty="0" smtClean="0"/>
              <a:t>Mere declaration because they are neither enforceable by law nor any time limit given for their implementation.</a:t>
            </a:r>
          </a:p>
          <a:p>
            <a:pPr algn="just"/>
            <a:r>
              <a:rPr lang="en-US" sz="2800" dirty="0" smtClean="0"/>
              <a:t>But some critics justify the inclusion of DPSP in the constitution and see their significance due to the following reasons:</a:t>
            </a:r>
          </a:p>
          <a:p>
            <a:pPr algn="just">
              <a:buFont typeface="Arial" pitchFamily="34" charset="0"/>
              <a:buChar char="•"/>
            </a:pPr>
            <a:r>
              <a:rPr lang="en-US" sz="2800" dirty="0" smtClean="0"/>
              <a:t>It is true that directive principles are not enforceable by law but they are backed by public opinion</a:t>
            </a:r>
          </a:p>
          <a:p>
            <a:pPr algn="just">
              <a:buFont typeface="Arial" pitchFamily="34" charset="0"/>
              <a:buChar char="•"/>
            </a:pP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285728"/>
            <a:ext cx="7858180" cy="6286544"/>
          </a:xfrm>
        </p:spPr>
        <p:txBody>
          <a:bodyPr>
            <a:normAutofit lnSpcReduction="10000"/>
          </a:bodyPr>
          <a:lstStyle/>
          <a:p>
            <a:pPr algn="just">
              <a:buFont typeface="Arial" pitchFamily="34" charset="0"/>
              <a:buChar char="•"/>
            </a:pPr>
            <a:r>
              <a:rPr lang="en-US" sz="2800" dirty="0" smtClean="0"/>
              <a:t>They provide for a foundation for welfare polity.</a:t>
            </a:r>
          </a:p>
          <a:p>
            <a:pPr algn="just">
              <a:buFont typeface="Arial" pitchFamily="34" charset="0"/>
              <a:buChar char="•"/>
            </a:pPr>
            <a:r>
              <a:rPr lang="en-US" sz="2800" dirty="0" smtClean="0"/>
              <a:t>Directive principles form the moral code designed to guide the political </a:t>
            </a:r>
            <a:r>
              <a:rPr lang="en-US" sz="2800" dirty="0" err="1" smtClean="0"/>
              <a:t>behaviour</a:t>
            </a:r>
            <a:r>
              <a:rPr lang="en-US" sz="2800" dirty="0" smtClean="0"/>
              <a:t> of the party who form and run the government to secure justice to the people.</a:t>
            </a:r>
          </a:p>
          <a:p>
            <a:pPr algn="just">
              <a:buFont typeface="Arial" pitchFamily="34" charset="0"/>
              <a:buChar char="•"/>
            </a:pPr>
            <a:r>
              <a:rPr lang="en-US" sz="2800" dirty="0" smtClean="0"/>
              <a:t> The directive principles are a source of continuity in the policies of the changing governments in a democratic state.</a:t>
            </a:r>
          </a:p>
          <a:p>
            <a:pPr algn="just">
              <a:buFont typeface="Arial" pitchFamily="34" charset="0"/>
              <a:buChar char="•"/>
            </a:pPr>
            <a:r>
              <a:rPr lang="en-US" sz="2800" dirty="0" smtClean="0"/>
              <a:t>The DPSP are complementary to the Fundamental Rights. The socio-economic rights which the makers of the constitution could not grant to the people due to the paucity of resources try to make them available to them through the future governmental  legislations that will implement the DPSP. </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0042"/>
            <a:ext cx="6400800" cy="5138758"/>
          </a:xfrm>
        </p:spPr>
        <p:txBody>
          <a:bodyPr>
            <a:normAutofit/>
          </a:bodyPr>
          <a:lstStyle/>
          <a:p>
            <a:pPr algn="just"/>
            <a:r>
              <a:rPr lang="en-US" sz="2800" dirty="0" smtClean="0"/>
              <a:t>It is true that there is ambiguity in DPSP because  in case of some of them, specific directions are not given in regard to their achievements. But that ambiguity becomes beneficial  because it aids the state to interpret and apply these principles in accordance with the socio-economic environment which prevails at a time. </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5857916"/>
          </a:xfrm>
        </p:spPr>
        <p:txBody>
          <a:bodyPr>
            <a:normAutofit/>
          </a:bodyPr>
          <a:lstStyle/>
          <a:p>
            <a:pPr algn="just">
              <a:buFont typeface="Arial" pitchFamily="34" charset="0"/>
              <a:buChar char="•"/>
            </a:pPr>
            <a:r>
              <a:rPr lang="en-US" sz="2800" dirty="0" smtClean="0"/>
              <a:t>To promote cottage Industries on an individual or co-operative basis in rural areas. In accordance with this directive, the state extends help and encouragement to small scale and cottage industries. Several boards have been set up for the promotion of cottage industries such as All India </a:t>
            </a:r>
            <a:r>
              <a:rPr lang="en-US" sz="2800" dirty="0" err="1" smtClean="0"/>
              <a:t>Khadi</a:t>
            </a:r>
            <a:r>
              <a:rPr lang="en-US" sz="2800" dirty="0" smtClean="0"/>
              <a:t> and Village Industries Board, Small Scale Industries Board, Silk Board, All India Handicraft Board, All India Handloom Board etc.</a:t>
            </a:r>
          </a:p>
          <a:p>
            <a:pPr algn="just">
              <a:buFont typeface="Arial" pitchFamily="34" charset="0"/>
              <a:buChar char="•"/>
            </a:pPr>
            <a:r>
              <a:rPr lang="en-US" sz="2800" dirty="0" smtClean="0"/>
              <a:t>To promote the educational interests of the weaker sections and Backward classes </a:t>
            </a:r>
          </a:p>
          <a:p>
            <a:pPr algn="just">
              <a:buFont typeface="Arial" pitchFamily="34" charset="0"/>
              <a:buChar char="•"/>
            </a:pPr>
            <a:endParaRPr lang="en-US" sz="2800" dirty="0" smtClean="0"/>
          </a:p>
          <a:p>
            <a:pPr algn="just">
              <a:buFont typeface="Arial" pitchFamily="34" charset="0"/>
              <a:buChar char="•"/>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5643602"/>
          </a:xfrm>
        </p:spPr>
        <p:txBody>
          <a:bodyPr>
            <a:normAutofit lnSpcReduction="10000"/>
          </a:bodyPr>
          <a:lstStyle/>
          <a:p>
            <a:pPr algn="just"/>
            <a:r>
              <a:rPr lang="en-US" sz="2800" dirty="0" smtClean="0"/>
              <a:t>of the society and protect them from social injustices and all forms of exploitation.  To implement this directive, the state  has undertaken steps to give health and educational facilities as well as financial assistance to such sections of the society. Special commissions  for monitoring the welfare of  SCs, STs, OBCs, Women and minorities have been set up. The state has enacted several laws for protecting the rights and interests of women and to save them from any form of exploitations.  Such laws are like Dowry Prohibition Act (1961), The Suppression of  </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285728"/>
            <a:ext cx="7572428" cy="6215106"/>
          </a:xfrm>
        </p:spPr>
        <p:txBody>
          <a:bodyPr>
            <a:normAutofit fontScale="92500"/>
          </a:bodyPr>
          <a:lstStyle/>
          <a:p>
            <a:pPr algn="just"/>
            <a:r>
              <a:rPr lang="en-US" sz="2800" dirty="0" smtClean="0"/>
              <a:t>Immoral Traffic on Women and Girls Act (SITA, 1956), The Criminal Law Amendment Act (1983) which provides punishment of rape with minimum of seven years imprisonment, Indecent Representation of Women (Prohibition) Act (1986) that prohibits the defamation of women in photographs, advertisements and films and in 1987 Commission of Sati (Prevention) Act was passed.  </a:t>
            </a:r>
          </a:p>
          <a:p>
            <a:pPr algn="just"/>
            <a:r>
              <a:rPr lang="en-US" sz="2800" dirty="0" smtClean="0"/>
              <a:t>    Several states have introduced free education for children belonging to weaker sections of the society as well as taken steps  to educate the adults and women. 86</a:t>
            </a:r>
            <a:r>
              <a:rPr lang="en-US" sz="2800" baseline="30000" dirty="0" smtClean="0"/>
              <a:t>th</a:t>
            </a:r>
            <a:r>
              <a:rPr lang="en-US" sz="2800" dirty="0" smtClean="0"/>
              <a:t> Amendment Act has amended Art.45 to lay down that the state shall endeavor to provide early childhood care and education for all children until they complete six years of age.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728"/>
            <a:ext cx="6915176" cy="6072230"/>
          </a:xfrm>
        </p:spPr>
        <p:txBody>
          <a:bodyPr>
            <a:normAutofit lnSpcReduction="10000"/>
          </a:bodyPr>
          <a:lstStyle/>
          <a:p>
            <a:pPr algn="just">
              <a:buFont typeface="Arial" pitchFamily="34" charset="0"/>
              <a:buChar char="•"/>
            </a:pPr>
            <a:r>
              <a:rPr lang="en-US" sz="2800" dirty="0" smtClean="0"/>
              <a:t>Steps to be taken to raise the standard of living in rural areas. To implement the directive, the state has been implementing various </a:t>
            </a:r>
            <a:r>
              <a:rPr lang="en-US" sz="2800" dirty="0" err="1" smtClean="0"/>
              <a:t>programmes</a:t>
            </a:r>
            <a:r>
              <a:rPr lang="en-US" sz="2800" dirty="0" smtClean="0"/>
              <a:t> and projects such as the broad framework of Community Development </a:t>
            </a:r>
            <a:r>
              <a:rPr lang="en-US" sz="2800" dirty="0" err="1" smtClean="0"/>
              <a:t>Programme</a:t>
            </a:r>
            <a:r>
              <a:rPr lang="en-US" sz="2800" dirty="0" smtClean="0"/>
              <a:t> has undertaken several projects to develop rural industries, handicrafts and cottage industries. Integrated Rural Development </a:t>
            </a:r>
            <a:r>
              <a:rPr lang="en-US" sz="2800" dirty="0" err="1" smtClean="0"/>
              <a:t>Programme</a:t>
            </a:r>
            <a:r>
              <a:rPr lang="en-US" sz="2800" dirty="0" smtClean="0"/>
              <a:t>, National Rural Employment </a:t>
            </a:r>
            <a:r>
              <a:rPr lang="en-US" sz="2800" dirty="0" err="1" smtClean="0"/>
              <a:t>Programme</a:t>
            </a:r>
            <a:r>
              <a:rPr lang="en-US" sz="2800" dirty="0" smtClean="0"/>
              <a:t>, Self-Employment </a:t>
            </a:r>
            <a:r>
              <a:rPr lang="en-US" sz="2800" dirty="0" err="1" smtClean="0"/>
              <a:t>Programmes</a:t>
            </a:r>
            <a:r>
              <a:rPr lang="en-US" sz="2800" dirty="0" smtClean="0"/>
              <a:t>  etc. have been in operation. Attempts have been made to secure better housing, better sanitation, improved education and better communication in rural areas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85794"/>
            <a:ext cx="6400800" cy="5357850"/>
          </a:xfrm>
        </p:spPr>
        <p:txBody>
          <a:bodyPr>
            <a:normAutofit fontScale="92500"/>
          </a:bodyPr>
          <a:lstStyle/>
          <a:p>
            <a:pPr algn="just">
              <a:buFont typeface="Arial" pitchFamily="34" charset="0"/>
              <a:buChar char="•"/>
            </a:pPr>
            <a:r>
              <a:rPr lang="en-US" sz="2800" dirty="0" smtClean="0"/>
              <a:t>To bring about the prohibition of the consumption of intoxicating drinks and drugs injurious to health. The state has undertaken steps in regard to that through proper education, publicity and mass media. Stringent laws have been passed   to prevent the smuggling of narcotics into India. </a:t>
            </a:r>
          </a:p>
          <a:p>
            <a:pPr algn="just">
              <a:buFont typeface="Arial" pitchFamily="34" charset="0"/>
              <a:buChar char="•"/>
            </a:pPr>
            <a:r>
              <a:rPr lang="en-US" sz="2800" dirty="0" smtClean="0"/>
              <a:t>To develop agriculture and animal husbandry.  The state has established agricultural universities, dairy research </a:t>
            </a:r>
            <a:r>
              <a:rPr lang="en-US" sz="2800" dirty="0" err="1" smtClean="0"/>
              <a:t>centres</a:t>
            </a:r>
            <a:r>
              <a:rPr lang="en-US" sz="2800" dirty="0" smtClean="0"/>
              <a:t>, cooperative milk plants, agro-industries, fertilizer plants etc to have developments in the field of agriculture and animal husbandry. </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4290"/>
            <a:ext cx="6400800" cy="6072230"/>
          </a:xfrm>
        </p:spPr>
        <p:txBody>
          <a:bodyPr>
            <a:normAutofit/>
          </a:bodyPr>
          <a:lstStyle/>
          <a:p>
            <a:pPr algn="just"/>
            <a:r>
              <a:rPr lang="en-US" sz="2800" b="1" dirty="0" smtClean="0"/>
              <a:t>Liberal Principles:</a:t>
            </a:r>
          </a:p>
          <a:p>
            <a:pPr algn="just">
              <a:buFont typeface="Arial" pitchFamily="34" charset="0"/>
              <a:buChar char="•"/>
            </a:pPr>
            <a:r>
              <a:rPr lang="en-US" sz="2800" dirty="0" smtClean="0"/>
              <a:t>To secure a uniform civil code for Indians.</a:t>
            </a:r>
          </a:p>
          <a:p>
            <a:pPr algn="just">
              <a:buFont typeface="Arial" pitchFamily="34" charset="0"/>
              <a:buChar char="•"/>
            </a:pPr>
            <a:r>
              <a:rPr lang="en-US" sz="2800" dirty="0" smtClean="0"/>
              <a:t>To provide free and compulsory education to all children up to the age of fourteen years within ten years.</a:t>
            </a:r>
          </a:p>
          <a:p>
            <a:pPr algn="just">
              <a:buFont typeface="Arial" pitchFamily="34" charset="0"/>
              <a:buChar char="•"/>
            </a:pPr>
            <a:r>
              <a:rPr lang="en-US" sz="2800" dirty="0" smtClean="0"/>
              <a:t>To secure the separation of judiciary from the executive.</a:t>
            </a:r>
          </a:p>
          <a:p>
            <a:pPr algn="just">
              <a:buFont typeface="Arial" pitchFamily="34" charset="0"/>
              <a:buChar char="•"/>
            </a:pPr>
            <a:r>
              <a:rPr lang="en-US" sz="2800" dirty="0" smtClean="0"/>
              <a:t>To provide free legal aid to the poor so that justice is not denied to any citizen because of poverty. Through the system of </a:t>
            </a:r>
            <a:r>
              <a:rPr lang="en-US" sz="2800" dirty="0" err="1" smtClean="0"/>
              <a:t>Lok</a:t>
            </a:r>
            <a:r>
              <a:rPr lang="en-US" sz="2800" dirty="0" smtClean="0"/>
              <a:t>  </a:t>
            </a:r>
            <a:r>
              <a:rPr lang="en-US" sz="2800" dirty="0" err="1" smtClean="0"/>
              <a:t>Adalats</a:t>
            </a:r>
            <a:r>
              <a:rPr lang="en-US" sz="2800" dirty="0" smtClean="0"/>
              <a:t> and Public Interest Litigations an attempt is being made to make justice easily available to people.</a:t>
            </a:r>
          </a:p>
          <a:p>
            <a:pPr algn="just"/>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85794"/>
            <a:ext cx="6400800" cy="4853006"/>
          </a:xfrm>
        </p:spPr>
        <p:txBody>
          <a:bodyPr>
            <a:normAutofit lnSpcReduction="10000"/>
          </a:bodyPr>
          <a:lstStyle/>
          <a:p>
            <a:pPr algn="just"/>
            <a:r>
              <a:rPr lang="en-US" sz="2800" b="1" dirty="0" smtClean="0"/>
              <a:t>General Principles</a:t>
            </a:r>
            <a:r>
              <a:rPr lang="en-US" sz="2800" dirty="0" smtClean="0"/>
              <a:t>:</a:t>
            </a:r>
          </a:p>
          <a:p>
            <a:pPr algn="just">
              <a:buFont typeface="Arial" pitchFamily="34" charset="0"/>
              <a:buChar char="•"/>
            </a:pPr>
            <a:r>
              <a:rPr lang="en-US" sz="2800" dirty="0" smtClean="0"/>
              <a:t>To protect and improve the environment and to safeguard the forests and wild life of the country.</a:t>
            </a:r>
          </a:p>
          <a:p>
            <a:pPr algn="just">
              <a:buFont typeface="Arial" pitchFamily="34" charset="0"/>
              <a:buChar char="•"/>
            </a:pPr>
            <a:r>
              <a:rPr lang="en-US" sz="2800" dirty="0" smtClean="0"/>
              <a:t>To protect every monument or place or object of artistic or historic interest from being spoilt, disfigurement, destruction, removal, disposal  or export.</a:t>
            </a:r>
          </a:p>
          <a:p>
            <a:pPr algn="just">
              <a:buFont typeface="Arial" pitchFamily="34" charset="0"/>
              <a:buChar char="•"/>
            </a:pPr>
            <a:r>
              <a:rPr lang="en-US" sz="2800" dirty="0" smtClean="0"/>
              <a:t>To promote international peace and security. Acting under the directives given by Article 51, the government has adopted </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5572164"/>
          </a:xfrm>
        </p:spPr>
        <p:txBody>
          <a:bodyPr>
            <a:normAutofit lnSpcReduction="10000"/>
          </a:bodyPr>
          <a:lstStyle/>
          <a:p>
            <a:pPr algn="just"/>
            <a:r>
              <a:rPr lang="en-US" sz="2800" dirty="0" err="1" smtClean="0"/>
              <a:t>Panchsheel</a:t>
            </a:r>
            <a:r>
              <a:rPr lang="en-US" sz="2800" dirty="0" smtClean="0"/>
              <a:t> (Derived from a Sanskrit word. It means not interfering with others’ internal affairs and having mutual respect for each other’s territorial unity, sovereignty and integrity.) and Non-Alignment (not formally aligned with or against any major power bloc)  as the fundamental features  of the Indian Foreign Policy. India has always paid respect to the principles of peace , which is to be gained through peaceful means, development of friendship and cooperation with all states. </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1199</TotalTime>
  <Words>1086</Words>
  <Application>Microsoft Office PowerPoint</Application>
  <PresentationFormat>On-screen Show (4:3)</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asus</dc:creator>
  <cp:lastModifiedBy>asus</cp:lastModifiedBy>
  <cp:revision>225</cp:revision>
  <dcterms:created xsi:type="dcterms:W3CDTF">2021-09-21T05:43:15Z</dcterms:created>
  <dcterms:modified xsi:type="dcterms:W3CDTF">2021-11-13T07:16:38Z</dcterms:modified>
</cp:coreProperties>
</file>