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96" r:id="rId2"/>
    <p:sldId id="297" r:id="rId3"/>
    <p:sldId id="298" r:id="rId4"/>
    <p:sldId id="299" r:id="rId5"/>
    <p:sldId id="300" r:id="rId6"/>
    <p:sldId id="301" r:id="rId7"/>
    <p:sldId id="302" r:id="rId8"/>
    <p:sldId id="303" r:id="rId9"/>
    <p:sldId id="304" r:id="rId10"/>
    <p:sldId id="305" r:id="rId11"/>
    <p:sldId id="306" r:id="rId12"/>
    <p:sldId id="307" r:id="rId13"/>
    <p:sldId id="30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103" autoAdjust="0"/>
    <p:restoredTop sz="94660"/>
  </p:normalViewPr>
  <p:slideViewPr>
    <p:cSldViewPr>
      <p:cViewPr>
        <p:scale>
          <a:sx n="66" d="100"/>
          <a:sy n="66" d="100"/>
        </p:scale>
        <p:origin x="-1482" y="-14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E7487F-4F1E-4BD1-9C17-2E9D2BACC146}" type="datetimeFigureOut">
              <a:rPr lang="en-US" smtClean="0"/>
              <a:pPr/>
              <a:t>10/23/2021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5786C8-EB51-4EE3-A340-A697585B6DA6}"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E6B1B21-4414-4F92-98E6-15F5F35666E7}" type="datetimeFigureOut">
              <a:rPr lang="en-US" smtClean="0"/>
              <a:pPr/>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6B1B21-4414-4F92-98E6-15F5F35666E7}" type="datetimeFigureOut">
              <a:rPr lang="en-US" smtClean="0"/>
              <a:pPr/>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6B1B21-4414-4F92-98E6-15F5F35666E7}" type="datetimeFigureOut">
              <a:rPr lang="en-US" smtClean="0"/>
              <a:pPr/>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6B1B21-4414-4F92-98E6-15F5F35666E7}" type="datetimeFigureOut">
              <a:rPr lang="en-US" smtClean="0"/>
              <a:pPr/>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6B1B21-4414-4F92-98E6-15F5F35666E7}" type="datetimeFigureOut">
              <a:rPr lang="en-US" smtClean="0"/>
              <a:pPr/>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6B1B21-4414-4F92-98E6-15F5F35666E7}" type="datetimeFigureOut">
              <a:rPr lang="en-US" smtClean="0"/>
              <a:pPr/>
              <a:t>10/23/2021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6B1B21-4414-4F92-98E6-15F5F35666E7}" type="datetimeFigureOut">
              <a:rPr lang="en-US" smtClean="0"/>
              <a:pPr/>
              <a:t>10/23/2021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6B1B21-4414-4F92-98E6-15F5F35666E7}" type="datetimeFigureOut">
              <a:rPr lang="en-US" smtClean="0"/>
              <a:pPr/>
              <a:t>10/23/2021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6B1B21-4414-4F92-98E6-15F5F35666E7}" type="datetimeFigureOut">
              <a:rPr lang="en-US" smtClean="0"/>
              <a:pPr/>
              <a:t>10/23/2021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6B1B21-4414-4F92-98E6-15F5F35666E7}" type="datetimeFigureOut">
              <a:rPr lang="en-US" smtClean="0"/>
              <a:pPr/>
              <a:t>10/23/2021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6B1B21-4414-4F92-98E6-15F5F35666E7}" type="datetimeFigureOut">
              <a:rPr lang="en-US" smtClean="0"/>
              <a:pPr/>
              <a:t>10/23/2021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6B1B21-4414-4F92-98E6-15F5F35666E7}" type="datetimeFigureOut">
              <a:rPr lang="en-US" smtClean="0"/>
              <a:pPr/>
              <a:t>10/23/2021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F84542-5742-48DB-9EDD-6710EC5A0ED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643050"/>
            <a:ext cx="6400800" cy="4500594"/>
          </a:xfrm>
        </p:spPr>
        <p:txBody>
          <a:bodyPr>
            <a:normAutofit/>
          </a:bodyPr>
          <a:lstStyle/>
          <a:p>
            <a:pPr algn="just"/>
            <a:r>
              <a:rPr lang="en-US" sz="2800" b="1" dirty="0" smtClean="0"/>
              <a:t>Right </a:t>
            </a:r>
            <a:r>
              <a:rPr lang="en-US" sz="2800" b="1" dirty="0" smtClean="0"/>
              <a:t>against Exploitation (Articles 23-24</a:t>
            </a:r>
            <a:r>
              <a:rPr lang="en-US" sz="2800" dirty="0" smtClean="0"/>
              <a:t>):</a:t>
            </a:r>
          </a:p>
          <a:p>
            <a:pPr marL="514350" indent="-514350" algn="just">
              <a:buAutoNum type="alphaLcPeriod"/>
            </a:pPr>
            <a:r>
              <a:rPr lang="en-US" sz="2800" b="1" dirty="0" smtClean="0"/>
              <a:t>Prohibition of traffic in human beings and forced </a:t>
            </a:r>
            <a:r>
              <a:rPr lang="en-US" sz="2800" b="1" dirty="0" err="1" smtClean="0"/>
              <a:t>labour</a:t>
            </a:r>
            <a:r>
              <a:rPr lang="en-US" sz="2800" b="1" dirty="0" smtClean="0"/>
              <a:t>:</a:t>
            </a:r>
          </a:p>
          <a:p>
            <a:pPr marL="514350" indent="-514350" algn="just">
              <a:buFont typeface="Wingdings" pitchFamily="2" charset="2"/>
              <a:buChar char="§"/>
            </a:pPr>
            <a:r>
              <a:rPr lang="en-US" sz="2800" dirty="0" smtClean="0"/>
              <a:t>Article 23 makes the trading of men and women and forced bonded </a:t>
            </a:r>
            <a:r>
              <a:rPr lang="en-US" sz="2800" dirty="0" err="1" smtClean="0"/>
              <a:t>labour</a:t>
            </a:r>
            <a:r>
              <a:rPr lang="en-US" sz="2800" dirty="0" smtClean="0"/>
              <a:t> and exploitation of people making them work without remuneration as offences.  </a:t>
            </a:r>
          </a:p>
          <a:p>
            <a:pPr algn="just"/>
            <a:endParaRPr lang="en-US" sz="2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857232"/>
            <a:ext cx="6400800" cy="5715040"/>
          </a:xfrm>
        </p:spPr>
        <p:txBody>
          <a:bodyPr>
            <a:normAutofit fontScale="92500" lnSpcReduction="10000"/>
          </a:bodyPr>
          <a:lstStyle/>
          <a:p>
            <a:pPr algn="just"/>
            <a:r>
              <a:rPr lang="en-US" sz="2800" b="1" dirty="0" smtClean="0"/>
              <a:t>Right to Constitutional Remedies (Art. 32)</a:t>
            </a:r>
          </a:p>
          <a:p>
            <a:pPr algn="just">
              <a:buFont typeface="Wingdings" pitchFamily="2" charset="2"/>
              <a:buChar char="§"/>
            </a:pPr>
            <a:r>
              <a:rPr lang="en-US" sz="2800" dirty="0" smtClean="0"/>
              <a:t>The article 32 provides the  effective provisions for the protection and enforcement of Fundamental Rights. </a:t>
            </a:r>
          </a:p>
          <a:p>
            <a:pPr algn="just">
              <a:buFont typeface="Wingdings" pitchFamily="2" charset="2"/>
              <a:buChar char="§"/>
            </a:pPr>
            <a:r>
              <a:rPr lang="en-US" sz="2800" dirty="0" smtClean="0"/>
              <a:t>The High  courts (Article 226) and the Supreme Court  (Art. 32) are empowered to issue writs or directions for the protection of Fundamental Rights.</a:t>
            </a:r>
          </a:p>
          <a:p>
            <a:pPr algn="just">
              <a:buFont typeface="Wingdings" pitchFamily="2" charset="2"/>
              <a:buChar char="§"/>
            </a:pPr>
            <a:r>
              <a:rPr lang="en-US" sz="2800" dirty="0" smtClean="0"/>
              <a:t>The Writs are:</a:t>
            </a:r>
          </a:p>
          <a:p>
            <a:pPr algn="just"/>
            <a:r>
              <a:rPr lang="en-US" sz="2800" dirty="0" smtClean="0"/>
              <a:t>  a. </a:t>
            </a:r>
            <a:r>
              <a:rPr lang="en-US" sz="2800" b="1" dirty="0" smtClean="0"/>
              <a:t>The Habeas Corpus </a:t>
            </a:r>
            <a:r>
              <a:rPr lang="en-US" sz="2800" dirty="0" smtClean="0"/>
              <a:t>provides a remedy against wrongful detention. By it the court directs the detaining authority to produce the detained person before the court and justify the cause of detention.</a:t>
            </a: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42918"/>
            <a:ext cx="6400800" cy="4995882"/>
          </a:xfrm>
        </p:spPr>
        <p:txBody>
          <a:bodyPr>
            <a:normAutofit fontScale="92500" lnSpcReduction="10000"/>
          </a:bodyPr>
          <a:lstStyle/>
          <a:p>
            <a:pPr algn="just"/>
            <a:r>
              <a:rPr lang="en-US" sz="2800" b="1" dirty="0" smtClean="0"/>
              <a:t>The Mandamus  </a:t>
            </a:r>
            <a:r>
              <a:rPr lang="en-US" sz="2800" dirty="0" smtClean="0"/>
              <a:t>orders an official to do their public duty failing of which may deprive others of their fundamental Rights.</a:t>
            </a:r>
          </a:p>
          <a:p>
            <a:pPr algn="just"/>
            <a:r>
              <a:rPr lang="en-US" sz="2800" b="1" dirty="0" smtClean="0"/>
              <a:t>The Prohibition </a:t>
            </a:r>
            <a:r>
              <a:rPr lang="en-US" sz="2800" dirty="0" smtClean="0"/>
              <a:t>empowers  the High Courts and the Supreme Court to prohibit the lower court from proceeding with a case that does not fall within its jurisdiction.</a:t>
            </a:r>
          </a:p>
          <a:p>
            <a:pPr algn="just"/>
            <a:r>
              <a:rPr lang="en-US" sz="2800" b="1" dirty="0" smtClean="0"/>
              <a:t>The Certiorari </a:t>
            </a:r>
            <a:r>
              <a:rPr lang="en-US" sz="2800" dirty="0" smtClean="0"/>
              <a:t>empowers the High Courts and the Supreme Court to order the lower/ inferior court to transfer a case (on which already the verdict is given or which is disposed but which does not fall within its jurisdiction) to them for its consideration.</a:t>
            </a:r>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857232"/>
            <a:ext cx="6400800" cy="4781568"/>
          </a:xfrm>
        </p:spPr>
        <p:txBody>
          <a:bodyPr>
            <a:normAutofit lnSpcReduction="10000"/>
          </a:bodyPr>
          <a:lstStyle/>
          <a:p>
            <a:pPr algn="just"/>
            <a:r>
              <a:rPr lang="en-US" sz="2800" b="1" dirty="0" smtClean="0"/>
              <a:t>The Quo </a:t>
            </a:r>
            <a:r>
              <a:rPr lang="en-US" sz="2800" b="1" dirty="0" err="1" smtClean="0"/>
              <a:t>Warranto</a:t>
            </a:r>
            <a:r>
              <a:rPr lang="en-US" sz="2800" b="1" dirty="0" smtClean="0"/>
              <a:t> (Latin words meaning – What is your authority?) </a:t>
            </a:r>
            <a:r>
              <a:rPr lang="en-US" sz="2800" dirty="0" smtClean="0"/>
              <a:t>empowers the High Courts and the Supreme Court to restrain a person from acting in a public office to which he is not entitled.</a:t>
            </a:r>
          </a:p>
          <a:p>
            <a:pPr algn="just">
              <a:buFont typeface="Wingdings" pitchFamily="2" charset="2"/>
              <a:buChar char="§"/>
            </a:pPr>
            <a:r>
              <a:rPr lang="en-US" sz="2800" dirty="0" smtClean="0"/>
              <a:t>Any citizen can move the High Courts and the Supreme court for getting their fundamental  rights protected through any one of these writs. </a:t>
            </a:r>
            <a:r>
              <a:rPr lang="en-US" sz="2800" smtClean="0"/>
              <a:t>The </a:t>
            </a:r>
            <a:r>
              <a:rPr lang="en-US" sz="2800" dirty="0" smtClean="0"/>
              <a:t>Supreme Court and the High </a:t>
            </a:r>
            <a:r>
              <a:rPr lang="en-US" sz="2800" smtClean="0"/>
              <a:t>Courts can </a:t>
            </a:r>
            <a:r>
              <a:rPr lang="en-US" sz="2800" dirty="0" smtClean="0"/>
              <a:t>issue these writs for enforcing the fundamental rights.</a:t>
            </a:r>
          </a:p>
          <a:p>
            <a:pPr algn="just"/>
            <a:endParaRPr 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000108"/>
            <a:ext cx="6400800" cy="4638692"/>
          </a:xfrm>
        </p:spPr>
        <p:txBody>
          <a:bodyPr>
            <a:normAutofit/>
          </a:bodyPr>
          <a:lstStyle/>
          <a:p>
            <a:pPr algn="just">
              <a:buFont typeface="Wingdings" pitchFamily="2" charset="2"/>
              <a:buChar char="§"/>
            </a:pPr>
            <a:r>
              <a:rPr lang="en-US" sz="2800" dirty="0" smtClean="0"/>
              <a:t>The right to Constitutional  Remedies is described to be the most significant of all the fundamental rights because without it people would be left with no means to get their </a:t>
            </a:r>
            <a:r>
              <a:rPr lang="en-US" sz="2800" smtClean="0"/>
              <a:t>rights enforced.</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857232"/>
            <a:ext cx="6400800" cy="5429288"/>
          </a:xfrm>
        </p:spPr>
        <p:txBody>
          <a:bodyPr>
            <a:normAutofit lnSpcReduction="10000"/>
          </a:bodyPr>
          <a:lstStyle/>
          <a:p>
            <a:pPr algn="just">
              <a:buFont typeface="Wingdings" pitchFamily="2" charset="2"/>
              <a:buChar char="§"/>
            </a:pPr>
            <a:r>
              <a:rPr lang="en-US" sz="2800" dirty="0" smtClean="0"/>
              <a:t>In order to protect women against  immoral purposes, the Suppression of  Immoral Traffic in Women and Girls Act (SITA) has been in operation since 1956.</a:t>
            </a:r>
          </a:p>
          <a:p>
            <a:pPr algn="just"/>
            <a:r>
              <a:rPr lang="en-US" sz="2800" dirty="0" smtClean="0"/>
              <a:t>b. </a:t>
            </a:r>
            <a:r>
              <a:rPr lang="en-US" sz="2800" b="1" dirty="0" smtClean="0"/>
              <a:t>Prohibition of Employment of Children:</a:t>
            </a:r>
          </a:p>
          <a:p>
            <a:pPr algn="just">
              <a:buFont typeface="Wingdings" pitchFamily="2" charset="2"/>
              <a:buChar char="§"/>
            </a:pPr>
            <a:r>
              <a:rPr lang="en-US" sz="2800" dirty="0" smtClean="0"/>
              <a:t>Article 24 states that no children below 14 years of age should be employed in factory or mine or in any other hazardous job.</a:t>
            </a:r>
          </a:p>
          <a:p>
            <a:pPr algn="just">
              <a:buFont typeface="Wingdings" pitchFamily="2" charset="2"/>
              <a:buChar char="§"/>
            </a:pPr>
            <a:r>
              <a:rPr lang="en-US" sz="2800" dirty="0" smtClean="0"/>
              <a:t>The above provision is to protect children from exploitation that may adversely affect their health. </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42918"/>
            <a:ext cx="6400800" cy="4995882"/>
          </a:xfrm>
        </p:spPr>
        <p:txBody>
          <a:bodyPr>
            <a:normAutofit/>
          </a:bodyPr>
          <a:lstStyle/>
          <a:p>
            <a:pPr algn="just"/>
            <a:r>
              <a:rPr lang="en-US" sz="2800" b="1" dirty="0" smtClean="0"/>
              <a:t>Right to Freedom of Religion (Arts, 25-28):</a:t>
            </a:r>
          </a:p>
          <a:p>
            <a:pPr algn="just">
              <a:buFont typeface="Wingdings" pitchFamily="2" charset="2"/>
              <a:buChar char="§"/>
            </a:pPr>
            <a:r>
              <a:rPr lang="en-US" sz="2800" dirty="0" smtClean="0"/>
              <a:t>The article 25 guarantees to all the people, the freedom of conscience and to profess, practise and  propagate any religion of their choice or to refrain from adopting any  religion. </a:t>
            </a:r>
          </a:p>
          <a:p>
            <a:pPr algn="just">
              <a:buFont typeface="Wingdings" pitchFamily="2" charset="2"/>
              <a:buChar char="§"/>
            </a:pPr>
            <a:r>
              <a:rPr lang="en-US" sz="2800" dirty="0" smtClean="0"/>
              <a:t>The article also declares that there is no state religion in India and all religions are equal. It also states that forcible conversion is an offence.</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857232"/>
            <a:ext cx="6400800" cy="5786478"/>
          </a:xfrm>
        </p:spPr>
        <p:txBody>
          <a:bodyPr>
            <a:normAutofit lnSpcReduction="10000"/>
          </a:bodyPr>
          <a:lstStyle/>
          <a:p>
            <a:pPr algn="just"/>
            <a:r>
              <a:rPr lang="en-US" sz="2800" b="1" dirty="0" smtClean="0"/>
              <a:t>Art. 26 declares the freedom to manage religious affairs</a:t>
            </a:r>
            <a:r>
              <a:rPr lang="en-US" sz="2800" dirty="0" smtClean="0"/>
              <a:t>:</a:t>
            </a:r>
          </a:p>
          <a:p>
            <a:pPr algn="just"/>
            <a:r>
              <a:rPr lang="en-US" sz="2800" dirty="0" smtClean="0"/>
              <a:t>The article states that every religious denomination of any section has the right to:</a:t>
            </a:r>
          </a:p>
          <a:p>
            <a:pPr algn="just">
              <a:buFont typeface="Wingdings" pitchFamily="2" charset="2"/>
              <a:buChar char="§"/>
            </a:pPr>
            <a:r>
              <a:rPr lang="en-US" sz="2800" dirty="0" smtClean="0"/>
              <a:t>establish and maintain institutions for religious and charitable purposes.</a:t>
            </a:r>
          </a:p>
          <a:p>
            <a:pPr algn="just">
              <a:buFont typeface="Wingdings" pitchFamily="2" charset="2"/>
              <a:buChar char="§"/>
            </a:pPr>
            <a:r>
              <a:rPr lang="en-US" sz="2800" dirty="0" smtClean="0"/>
              <a:t> manage its own affairs in religious matters.</a:t>
            </a:r>
          </a:p>
          <a:p>
            <a:pPr algn="just">
              <a:buFont typeface="Wingdings" pitchFamily="2" charset="2"/>
              <a:buChar char="§"/>
            </a:pPr>
            <a:r>
              <a:rPr lang="en-US" sz="2800" dirty="0" smtClean="0"/>
              <a:t>Own and acquire movable and immovable property ; and</a:t>
            </a:r>
          </a:p>
          <a:p>
            <a:pPr algn="just">
              <a:buFont typeface="Wingdings" pitchFamily="2" charset="2"/>
              <a:buChar char="§"/>
            </a:pPr>
            <a:r>
              <a:rPr lang="en-US" sz="2800" dirty="0" smtClean="0"/>
              <a:t> administer such property in accordance with law. </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85728"/>
            <a:ext cx="6400800" cy="6143668"/>
          </a:xfrm>
        </p:spPr>
        <p:txBody>
          <a:bodyPr>
            <a:normAutofit lnSpcReduction="10000"/>
          </a:bodyPr>
          <a:lstStyle/>
          <a:p>
            <a:pPr algn="just"/>
            <a:r>
              <a:rPr lang="en-US" sz="2800" dirty="0" smtClean="0"/>
              <a:t>c. </a:t>
            </a:r>
            <a:r>
              <a:rPr lang="en-US" sz="2800" b="1" dirty="0" smtClean="0"/>
              <a:t>Freedom from paying taxes for the promotion of any religion (Article 27):</a:t>
            </a:r>
          </a:p>
          <a:p>
            <a:pPr algn="just"/>
            <a:r>
              <a:rPr lang="en-US" sz="2800" dirty="0" smtClean="0"/>
              <a:t>The article states that no person can be compelled to pay taxes, the proceeds of which are specifically appropriated in payment of expenses for the promotion and maintenance of any particular religious denomination. </a:t>
            </a:r>
          </a:p>
          <a:p>
            <a:pPr algn="just"/>
            <a:r>
              <a:rPr lang="en-US" sz="2800" b="1" dirty="0" smtClean="0"/>
              <a:t>d. Freedom as to attendance in religious function (Article 28):</a:t>
            </a:r>
          </a:p>
          <a:p>
            <a:pPr algn="just">
              <a:buFont typeface="Wingdings" pitchFamily="2" charset="2"/>
              <a:buChar char="§"/>
            </a:pPr>
            <a:r>
              <a:rPr lang="en-US" sz="2800" dirty="0" smtClean="0"/>
              <a:t>The article prohibits the giving of religious instructions in any educational institution maintained out of state funds or receiving aid from the state.</a:t>
            </a:r>
          </a:p>
          <a:p>
            <a:pPr algn="just"/>
            <a:endParaRPr lang="en-US" sz="2800" b="1"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142984"/>
            <a:ext cx="6400800" cy="4857784"/>
          </a:xfrm>
        </p:spPr>
        <p:txBody>
          <a:bodyPr>
            <a:normAutofit lnSpcReduction="10000"/>
          </a:bodyPr>
          <a:lstStyle/>
          <a:p>
            <a:pPr algn="just">
              <a:buFont typeface="Wingdings" pitchFamily="2" charset="2"/>
              <a:buChar char="§"/>
            </a:pPr>
            <a:r>
              <a:rPr lang="en-US" sz="2800" dirty="0" smtClean="0"/>
              <a:t>However the earlier rule is not applicable to the educational institutes administered by the state but are established under any trust if they think that it is required to give religious instructions to their students. </a:t>
            </a:r>
          </a:p>
          <a:p>
            <a:pPr algn="just">
              <a:buFont typeface="Wingdings" pitchFamily="2" charset="2"/>
              <a:buChar char="§"/>
            </a:pPr>
            <a:r>
              <a:rPr lang="en-US" sz="2800" dirty="0" smtClean="0"/>
              <a:t>No person in any educational institute can be forced to attend any religious function conducted  in the institute.</a:t>
            </a:r>
          </a:p>
          <a:p>
            <a:pPr algn="just">
              <a:buFont typeface="Wingdings" pitchFamily="2" charset="2"/>
              <a:buChar char="§"/>
            </a:pPr>
            <a:r>
              <a:rPr lang="en-US" sz="2800" dirty="0" smtClean="0"/>
              <a:t>The State can, however, regulate matters connected with religion for introducing welfare measures and social reforms.  </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857232"/>
            <a:ext cx="6400800" cy="5500726"/>
          </a:xfrm>
        </p:spPr>
        <p:txBody>
          <a:bodyPr>
            <a:normAutofit fontScale="92500" lnSpcReduction="10000"/>
          </a:bodyPr>
          <a:lstStyle/>
          <a:p>
            <a:pPr algn="just"/>
            <a:r>
              <a:rPr lang="en-US" sz="2800" b="1" dirty="0" smtClean="0"/>
              <a:t>Cultural and Educational Rights (Arts. 29-30):</a:t>
            </a:r>
          </a:p>
          <a:p>
            <a:pPr marL="514350" indent="-514350" algn="just">
              <a:buAutoNum type="alphaLcPeriod"/>
            </a:pPr>
            <a:r>
              <a:rPr lang="en-US" sz="2800" b="1" dirty="0" smtClean="0"/>
              <a:t>Right to maintain Language, Script and Culture:</a:t>
            </a:r>
          </a:p>
          <a:p>
            <a:pPr marL="514350" indent="-514350" algn="just">
              <a:buFont typeface="Wingdings" pitchFamily="2" charset="2"/>
              <a:buChar char="§"/>
            </a:pPr>
            <a:r>
              <a:rPr lang="en-US" sz="2800" dirty="0" smtClean="0"/>
              <a:t>Article 29 declares that any section of the citizens residing in India has the right to conserve their language, script or culture.</a:t>
            </a:r>
          </a:p>
          <a:p>
            <a:pPr marL="514350" indent="-514350" algn="just">
              <a:buFont typeface="Wingdings" pitchFamily="2" charset="2"/>
              <a:buChar char="§"/>
            </a:pPr>
            <a:r>
              <a:rPr lang="en-US" sz="2800" dirty="0" smtClean="0"/>
              <a:t>This right is absolute as the Constitution does not say that the state can impose reasonable restrictions upon it.</a:t>
            </a:r>
          </a:p>
          <a:p>
            <a:pPr marL="514350" indent="-514350" algn="just">
              <a:buFont typeface="Wingdings" pitchFamily="2" charset="2"/>
              <a:buChar char="§"/>
            </a:pPr>
            <a:r>
              <a:rPr lang="en-US" sz="2800" dirty="0" smtClean="0"/>
              <a:t>The objective of this right is to facilitate the minority to maintain their own language and culture and to debar the majority from imposing their language and culture upon the minorities.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85728"/>
            <a:ext cx="6400800" cy="6786610"/>
          </a:xfrm>
        </p:spPr>
        <p:txBody>
          <a:bodyPr>
            <a:normAutofit/>
          </a:bodyPr>
          <a:lstStyle/>
          <a:p>
            <a:pPr algn="just"/>
            <a:r>
              <a:rPr lang="en-US" sz="2800" b="1" dirty="0" smtClean="0"/>
              <a:t>b. Right to establish and administer educational institutes:</a:t>
            </a:r>
          </a:p>
          <a:p>
            <a:pPr algn="just">
              <a:buFont typeface="Wingdings" pitchFamily="2" charset="2"/>
              <a:buChar char="§"/>
            </a:pPr>
            <a:r>
              <a:rPr lang="en-US" sz="2800" dirty="0" smtClean="0"/>
              <a:t>The article 28 declares that all the minorities have the right to establish and administer educational institutes whether based on languages or religions of their own. </a:t>
            </a:r>
          </a:p>
          <a:p>
            <a:pPr algn="just">
              <a:buFont typeface="Wingdings" pitchFamily="2" charset="2"/>
              <a:buChar char="§"/>
            </a:pPr>
            <a:r>
              <a:rPr lang="en-US" sz="2800" dirty="0" smtClean="0"/>
              <a:t>They have the right to admit students into their institutes, to have their own governing bodies and to adopt their own system of instructions. </a:t>
            </a:r>
          </a:p>
          <a:p>
            <a:pPr algn="just">
              <a:buFont typeface="Wingdings" pitchFamily="2" charset="2"/>
              <a:buChar char="§"/>
            </a:pPr>
            <a:r>
              <a:rPr lang="en-US" sz="2800" dirty="0" smtClean="0"/>
              <a:t>The sate universities cannot impose a particular medium of instructions on minority institutes. </a:t>
            </a: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857232"/>
            <a:ext cx="6400800" cy="4781568"/>
          </a:xfrm>
        </p:spPr>
        <p:txBody>
          <a:bodyPr>
            <a:normAutofit lnSpcReduction="10000"/>
          </a:bodyPr>
          <a:lstStyle/>
          <a:p>
            <a:pPr algn="just">
              <a:buFont typeface="Wingdings" pitchFamily="2" charset="2"/>
              <a:buChar char="§"/>
            </a:pPr>
            <a:r>
              <a:rPr lang="en-US" sz="2800" dirty="0" smtClean="0"/>
              <a:t>Further the state while providing grants-in-aid to educational institutes cannot discriminate against such institutes.</a:t>
            </a:r>
          </a:p>
          <a:p>
            <a:pPr algn="just">
              <a:buFont typeface="Wingdings" pitchFamily="2" charset="2"/>
              <a:buChar char="§"/>
            </a:pPr>
            <a:r>
              <a:rPr lang="en-US" sz="2800" dirty="0" smtClean="0"/>
              <a:t>The minority character of such institutions cannot be destroyed by the state.</a:t>
            </a:r>
          </a:p>
          <a:p>
            <a:pPr algn="just">
              <a:buFont typeface="Wingdings" pitchFamily="2" charset="2"/>
              <a:buChar char="§"/>
            </a:pPr>
            <a:r>
              <a:rPr lang="en-US" sz="2800" dirty="0" smtClean="0"/>
              <a:t>Minority institutions enjoy autonomy of operation. </a:t>
            </a:r>
          </a:p>
          <a:p>
            <a:pPr algn="just"/>
            <a:r>
              <a:rPr lang="en-US" sz="2800" b="1" dirty="0" smtClean="0"/>
              <a:t>Right to Property (Art. 31)</a:t>
            </a:r>
          </a:p>
          <a:p>
            <a:pPr algn="just"/>
            <a:r>
              <a:rPr lang="en-US" sz="2800" b="1" dirty="0" smtClean="0"/>
              <a:t>(</a:t>
            </a:r>
            <a:r>
              <a:rPr lang="en-US" sz="2800" dirty="0" smtClean="0"/>
              <a:t>Deleted from the list of Fundamental Rights by the 44</a:t>
            </a:r>
            <a:r>
              <a:rPr lang="en-US" sz="2800" baseline="30000" dirty="0" smtClean="0"/>
              <a:t>th</a:t>
            </a:r>
            <a:r>
              <a:rPr lang="en-US" sz="2800" dirty="0" smtClean="0"/>
              <a:t> Amendment</a:t>
            </a:r>
            <a:r>
              <a:rPr lang="en-US" sz="2800" b="1" dirty="0" smtClean="0"/>
              <a:t>)</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749</TotalTime>
  <Words>947</Words>
  <Application>Microsoft Office PowerPoint</Application>
  <PresentationFormat>On-screen Show (4:3)</PresentationFormat>
  <Paragraphs>48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Constitution of India</dc:title>
  <dc:creator>asus</dc:creator>
  <cp:lastModifiedBy>asus</cp:lastModifiedBy>
  <cp:revision>149</cp:revision>
  <dcterms:created xsi:type="dcterms:W3CDTF">2021-09-21T05:43:15Z</dcterms:created>
  <dcterms:modified xsi:type="dcterms:W3CDTF">2021-10-23T13:48:14Z</dcterms:modified>
</cp:coreProperties>
</file>