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339" r:id="rId2"/>
    <p:sldId id="340" r:id="rId3"/>
    <p:sldId id="341" r:id="rId4"/>
    <p:sldId id="344" r:id="rId5"/>
    <p:sldId id="345" r:id="rId6"/>
    <p:sldId id="346" r:id="rId7"/>
    <p:sldId id="34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E7487F-4F1E-4BD1-9C17-2E9D2BACC146}" type="datetimeFigureOut">
              <a:rPr lang="en-US" smtClean="0"/>
              <a:pPr/>
              <a:t>11/27/2021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5786C8-EB51-4EE3-A340-A697585B6DA6}"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11/27/2021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11/27/2021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11/27/2021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11/27/2021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6B1B21-4414-4F92-98E6-15F5F35666E7}" type="datetimeFigureOut">
              <a:rPr lang="en-US" smtClean="0"/>
              <a:pPr/>
              <a:t>11/27/2021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6B1B21-4414-4F92-98E6-15F5F35666E7}" type="datetimeFigureOut">
              <a:rPr lang="en-US" smtClean="0"/>
              <a:pPr/>
              <a:t>11/27/2021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6B1B21-4414-4F92-98E6-15F5F35666E7}" type="datetimeFigureOut">
              <a:rPr lang="en-US" smtClean="0"/>
              <a:pPr/>
              <a:t>11/27/2021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6B1B21-4414-4F92-98E6-15F5F35666E7}" type="datetimeFigureOut">
              <a:rPr lang="en-US" smtClean="0"/>
              <a:pPr/>
              <a:t>11/27/2021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6B1B21-4414-4F92-98E6-15F5F35666E7}" type="datetimeFigureOut">
              <a:rPr lang="en-US" smtClean="0"/>
              <a:pPr/>
              <a:t>11/27/2021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6B1B21-4414-4F92-98E6-15F5F35666E7}" type="datetimeFigureOut">
              <a:rPr lang="en-US" smtClean="0"/>
              <a:pPr/>
              <a:t>11/27/2021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6B1B21-4414-4F92-98E6-15F5F35666E7}" type="datetimeFigureOut">
              <a:rPr lang="en-US" smtClean="0"/>
              <a:pPr/>
              <a:t>11/27/2021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6B1B21-4414-4F92-98E6-15F5F35666E7}" type="datetimeFigureOut">
              <a:rPr lang="en-US" smtClean="0"/>
              <a:pPr/>
              <a:t>11/27/2021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84542-5742-48DB-9EDD-6710EC5A0ED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0034" y="290286"/>
            <a:ext cx="8143932" cy="6567714"/>
          </a:xfrm>
        </p:spPr>
        <p:txBody>
          <a:bodyPr>
            <a:noAutofit/>
          </a:bodyPr>
          <a:lstStyle/>
          <a:p>
            <a:pPr algn="just"/>
            <a:r>
              <a:rPr lang="en-US" sz="2800" b="1" dirty="0" smtClean="0"/>
              <a:t>Lower House of the Union Parliament: </a:t>
            </a:r>
          </a:p>
          <a:p>
            <a:pPr algn="just"/>
            <a:r>
              <a:rPr lang="en-US" sz="2800" b="1" dirty="0" smtClean="0"/>
              <a:t>The </a:t>
            </a:r>
            <a:r>
              <a:rPr lang="en-US" sz="2800" b="1" dirty="0" err="1" smtClean="0"/>
              <a:t>Lok</a:t>
            </a:r>
            <a:r>
              <a:rPr lang="en-US" sz="2800" b="1" dirty="0" smtClean="0"/>
              <a:t> </a:t>
            </a:r>
            <a:r>
              <a:rPr lang="en-US" sz="2800" b="1" dirty="0" err="1" smtClean="0"/>
              <a:t>Sabha</a:t>
            </a:r>
            <a:r>
              <a:rPr lang="en-US" sz="2800" b="1" dirty="0" smtClean="0"/>
              <a:t>/The House of the People</a:t>
            </a:r>
          </a:p>
          <a:p>
            <a:pPr algn="just">
              <a:buFont typeface="Arial" pitchFamily="34" charset="0"/>
              <a:buChar char="•"/>
            </a:pPr>
            <a:r>
              <a:rPr lang="en-US" sz="2800" dirty="0" smtClean="0"/>
              <a:t>The number of the members of the </a:t>
            </a:r>
            <a:r>
              <a:rPr lang="en-US" sz="2800" dirty="0" err="1" smtClean="0"/>
              <a:t>Lok</a:t>
            </a:r>
            <a:r>
              <a:rPr lang="en-US" sz="2800" dirty="0" smtClean="0"/>
              <a:t> </a:t>
            </a:r>
            <a:r>
              <a:rPr lang="en-US" sz="2800" dirty="0" err="1" smtClean="0"/>
              <a:t>Sabha</a:t>
            </a:r>
            <a:r>
              <a:rPr lang="en-US" sz="2800" dirty="0" smtClean="0"/>
              <a:t> varied from time to time and by the 31</a:t>
            </a:r>
            <a:r>
              <a:rPr lang="en-US" sz="2800" baseline="30000" dirty="0" smtClean="0"/>
              <a:t>st</a:t>
            </a:r>
            <a:r>
              <a:rPr lang="en-US" sz="2800" dirty="0" smtClean="0"/>
              <a:t> Amendment Act, the total membership of the </a:t>
            </a:r>
            <a:r>
              <a:rPr lang="en-US" sz="2800" dirty="0" err="1" smtClean="0"/>
              <a:t>Lok</a:t>
            </a:r>
            <a:r>
              <a:rPr lang="en-US" sz="2800" dirty="0" smtClean="0"/>
              <a:t> </a:t>
            </a:r>
            <a:r>
              <a:rPr lang="en-US" sz="2800" dirty="0" err="1" smtClean="0"/>
              <a:t>Sabha</a:t>
            </a:r>
            <a:r>
              <a:rPr lang="en-US" sz="2800" dirty="0" smtClean="0"/>
              <a:t> was fixed at 545, out of these 525 were to be elected from the States and 20 from the Union Territories. The present membership of </a:t>
            </a:r>
            <a:r>
              <a:rPr lang="en-US" sz="2800" dirty="0" err="1" smtClean="0"/>
              <a:t>Lok</a:t>
            </a:r>
            <a:r>
              <a:rPr lang="en-US" sz="2800" dirty="0" smtClean="0"/>
              <a:t> </a:t>
            </a:r>
            <a:r>
              <a:rPr lang="en-US" sz="2800" dirty="0" err="1" smtClean="0"/>
              <a:t>Sabha</a:t>
            </a:r>
            <a:r>
              <a:rPr lang="en-US" sz="2800" dirty="0" smtClean="0"/>
              <a:t> is 545, out of which 543 members are elected from all the states and Union Territories and two members are nominated from Anglo Indian Community by the President of India. However the maximum strength of the </a:t>
            </a:r>
            <a:r>
              <a:rPr lang="en-US" sz="2800" dirty="0" err="1" smtClean="0"/>
              <a:t>Lok</a:t>
            </a:r>
            <a:r>
              <a:rPr lang="en-US" sz="2800" dirty="0" smtClean="0"/>
              <a:t> </a:t>
            </a:r>
            <a:r>
              <a:rPr lang="en-US" sz="2800" dirty="0" err="1" smtClean="0"/>
              <a:t>Sabha</a:t>
            </a:r>
            <a:r>
              <a:rPr lang="en-US" sz="2800" dirty="0" smtClean="0"/>
              <a:t> can be for 552 members out of which two to be nominated and the rest to be directly elected by the people of India. </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2910" y="214290"/>
            <a:ext cx="8001056" cy="6643710"/>
          </a:xfrm>
        </p:spPr>
        <p:txBody>
          <a:bodyPr>
            <a:noAutofit/>
          </a:bodyPr>
          <a:lstStyle/>
          <a:p>
            <a:pPr algn="just">
              <a:buFont typeface="Arial" pitchFamily="34" charset="0"/>
              <a:buChar char="•"/>
            </a:pPr>
            <a:r>
              <a:rPr lang="en-US" sz="2800" dirty="0" smtClean="0"/>
              <a:t>The whole country is divided into as many electoral constituencies as is the number of the members of the </a:t>
            </a:r>
            <a:r>
              <a:rPr lang="en-US" sz="2800" dirty="0" err="1" smtClean="0"/>
              <a:t>Lok</a:t>
            </a:r>
            <a:r>
              <a:rPr lang="en-US" sz="2800" dirty="0" smtClean="0"/>
              <a:t> </a:t>
            </a:r>
            <a:r>
              <a:rPr lang="en-US" sz="2800" dirty="0" err="1" smtClean="0"/>
              <a:t>Sabha</a:t>
            </a:r>
            <a:r>
              <a:rPr lang="en-US" sz="2800" dirty="0" smtClean="0"/>
              <a:t> to be elected. From each constituency one representative is elected. Presently 131 seats in </a:t>
            </a:r>
            <a:r>
              <a:rPr lang="en-US" sz="2800" dirty="0" err="1" smtClean="0"/>
              <a:t>Lok</a:t>
            </a:r>
            <a:r>
              <a:rPr lang="en-US" sz="2800" dirty="0" smtClean="0"/>
              <a:t> </a:t>
            </a:r>
            <a:r>
              <a:rPr lang="en-US" sz="2800" dirty="0" err="1" smtClean="0"/>
              <a:t>Sabha</a:t>
            </a:r>
            <a:r>
              <a:rPr lang="en-US" sz="2800" dirty="0" smtClean="0"/>
              <a:t>  are reserved seats- 87 seats for SC candidates and 44 for ST candidates. Hence, there are some reserved constituencies from which only SC and ST candidates can contest election. </a:t>
            </a:r>
          </a:p>
          <a:p>
            <a:pPr algn="just">
              <a:buFont typeface="Arial" pitchFamily="34" charset="0"/>
              <a:buChar char="•"/>
            </a:pPr>
            <a:r>
              <a:rPr lang="en-US" sz="2800" dirty="0" smtClean="0"/>
              <a:t>The members of the </a:t>
            </a:r>
            <a:r>
              <a:rPr lang="en-US" sz="2800" dirty="0" err="1" smtClean="0"/>
              <a:t>Lok</a:t>
            </a:r>
            <a:r>
              <a:rPr lang="en-US" sz="2800" dirty="0" smtClean="0"/>
              <a:t> </a:t>
            </a:r>
            <a:r>
              <a:rPr lang="en-US" sz="2800" dirty="0" err="1" smtClean="0"/>
              <a:t>Sabha</a:t>
            </a:r>
            <a:r>
              <a:rPr lang="en-US" sz="2800" dirty="0" smtClean="0"/>
              <a:t> are elected through secret ballot but nowadays the voting machines are used in election.</a:t>
            </a:r>
          </a:p>
          <a:p>
            <a:pPr algn="just">
              <a:buFont typeface="Arial" pitchFamily="34" charset="0"/>
              <a:buChar char="•"/>
            </a:pPr>
            <a:r>
              <a:rPr lang="en-US" sz="2800" dirty="0" smtClean="0"/>
              <a:t>The Election Commission is in charge of conducting every election for the Union Parliament and all State  Legislatures. </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14356"/>
            <a:ext cx="6400800" cy="4924444"/>
          </a:xfrm>
        </p:spPr>
        <p:txBody>
          <a:bodyPr>
            <a:normAutofit/>
          </a:bodyPr>
          <a:lstStyle/>
          <a:p>
            <a:pPr algn="just"/>
            <a:r>
              <a:rPr lang="en-US" sz="2800" b="1" dirty="0" smtClean="0"/>
              <a:t>Qualification For Membership in </a:t>
            </a:r>
            <a:r>
              <a:rPr lang="en-US" sz="2800" b="1" dirty="0" err="1" smtClean="0"/>
              <a:t>Lok</a:t>
            </a:r>
            <a:r>
              <a:rPr lang="en-US" sz="2800" b="1" dirty="0" smtClean="0"/>
              <a:t> </a:t>
            </a:r>
            <a:r>
              <a:rPr lang="en-US" sz="2800" b="1" dirty="0" err="1" smtClean="0"/>
              <a:t>Sabha</a:t>
            </a:r>
            <a:r>
              <a:rPr lang="en-US" sz="2800" b="1" dirty="0" smtClean="0"/>
              <a:t>:</a:t>
            </a:r>
          </a:p>
          <a:p>
            <a:pPr algn="just">
              <a:buFont typeface="Arial" pitchFamily="34" charset="0"/>
              <a:buChar char="•"/>
            </a:pPr>
            <a:r>
              <a:rPr lang="en-US" sz="2800" dirty="0" smtClean="0"/>
              <a:t>Must be a citizen of India</a:t>
            </a:r>
            <a:r>
              <a:rPr lang="en-US" sz="2800" b="1" dirty="0" smtClean="0"/>
              <a:t>.</a:t>
            </a:r>
          </a:p>
          <a:p>
            <a:pPr algn="just">
              <a:buFont typeface="Arial" pitchFamily="34" charset="0"/>
              <a:buChar char="•"/>
            </a:pPr>
            <a:r>
              <a:rPr lang="en-US" sz="2800" dirty="0" smtClean="0"/>
              <a:t>Must not be less than 25 years of age.</a:t>
            </a:r>
          </a:p>
          <a:p>
            <a:pPr algn="just">
              <a:buFont typeface="Arial" pitchFamily="34" charset="0"/>
              <a:buChar char="•"/>
            </a:pPr>
            <a:r>
              <a:rPr lang="en-US" sz="2800" dirty="0" smtClean="0"/>
              <a:t>Must not hold any office of profit under the State or Union Government.</a:t>
            </a:r>
          </a:p>
          <a:p>
            <a:pPr algn="just">
              <a:buFont typeface="Arial" pitchFamily="34" charset="0"/>
              <a:buChar char="•"/>
            </a:pPr>
            <a:r>
              <a:rPr lang="en-US" sz="2800" dirty="0" smtClean="0"/>
              <a:t>Should not be of unsound mind.</a:t>
            </a:r>
          </a:p>
          <a:p>
            <a:pPr algn="just">
              <a:buFont typeface="Arial" pitchFamily="34" charset="0"/>
              <a:buChar char="•"/>
            </a:pPr>
            <a:r>
              <a:rPr lang="en-US" sz="2800" dirty="0" smtClean="0"/>
              <a:t>Should not be a bankrupt.</a:t>
            </a:r>
          </a:p>
          <a:p>
            <a:pPr algn="just">
              <a:buFont typeface="Arial" pitchFamily="34" charset="0"/>
              <a:buChar char="•"/>
            </a:pPr>
            <a:r>
              <a:rPr lang="en-US" sz="2800" dirty="0" smtClean="0"/>
              <a:t>Should not be an offender of a grave crime as declared by any court of law.</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7224" y="142852"/>
            <a:ext cx="7429552" cy="6286544"/>
          </a:xfrm>
        </p:spPr>
        <p:txBody>
          <a:bodyPr>
            <a:noAutofit/>
          </a:bodyPr>
          <a:lstStyle/>
          <a:p>
            <a:pPr algn="just"/>
            <a:r>
              <a:rPr lang="en-US" sz="2800" b="1" dirty="0" smtClean="0"/>
              <a:t>Powers and Functions of the </a:t>
            </a:r>
            <a:r>
              <a:rPr lang="en-US" sz="2800" b="1" dirty="0" err="1" smtClean="0"/>
              <a:t>Lok</a:t>
            </a:r>
            <a:r>
              <a:rPr lang="en-US" sz="2800" b="1" dirty="0" smtClean="0"/>
              <a:t> </a:t>
            </a:r>
            <a:r>
              <a:rPr lang="en-US" sz="2800" b="1" dirty="0" err="1" smtClean="0"/>
              <a:t>Sabha</a:t>
            </a:r>
            <a:r>
              <a:rPr lang="en-US" sz="2800" b="1" dirty="0" smtClean="0"/>
              <a:t>:</a:t>
            </a:r>
          </a:p>
          <a:p>
            <a:pPr algn="just">
              <a:buFont typeface="Arial" pitchFamily="34" charset="0"/>
              <a:buChar char="•"/>
            </a:pPr>
            <a:r>
              <a:rPr lang="en-US" sz="2800" dirty="0" smtClean="0"/>
              <a:t>Legislative Power: </a:t>
            </a:r>
          </a:p>
          <a:p>
            <a:pPr algn="just"/>
            <a:r>
              <a:rPr lang="en-US" sz="2800" dirty="0" smtClean="0"/>
              <a:t>An ordinary bill becomes a law after it is passed by both the houses of the Parliament. An ordinary bill can be introduced in any house of the Parliament but 90% of such bills are introduced in the </a:t>
            </a:r>
            <a:r>
              <a:rPr lang="en-US" sz="2800" dirty="0" err="1" smtClean="0"/>
              <a:t>Lok</a:t>
            </a:r>
            <a:r>
              <a:rPr lang="en-US" sz="2800" dirty="0" smtClean="0"/>
              <a:t> </a:t>
            </a:r>
            <a:r>
              <a:rPr lang="en-US" sz="2800" dirty="0" err="1" smtClean="0"/>
              <a:t>Sabha</a:t>
            </a:r>
            <a:r>
              <a:rPr lang="en-US" sz="2800" dirty="0" smtClean="0"/>
              <a:t>. If there is a deadlock over the passage of a bill in </a:t>
            </a:r>
            <a:r>
              <a:rPr lang="en-US" sz="2800" dirty="0" err="1" smtClean="0"/>
              <a:t>Rajya</a:t>
            </a:r>
            <a:r>
              <a:rPr lang="en-US" sz="2800" dirty="0" smtClean="0"/>
              <a:t> </a:t>
            </a:r>
            <a:r>
              <a:rPr lang="en-US" sz="2800" dirty="0" err="1" smtClean="0"/>
              <a:t>Sabha</a:t>
            </a:r>
            <a:r>
              <a:rPr lang="en-US" sz="2800" dirty="0" smtClean="0"/>
              <a:t> that is introduced in </a:t>
            </a:r>
            <a:r>
              <a:rPr lang="en-US" sz="2800" dirty="0" err="1" smtClean="0"/>
              <a:t>Lok</a:t>
            </a:r>
            <a:r>
              <a:rPr lang="en-US" sz="2800" dirty="0" smtClean="0"/>
              <a:t> </a:t>
            </a:r>
            <a:r>
              <a:rPr lang="en-US" sz="2800" dirty="0" err="1" smtClean="0"/>
              <a:t>Sabha</a:t>
            </a:r>
            <a:r>
              <a:rPr lang="en-US" sz="2800" dirty="0" smtClean="0"/>
              <a:t>  and if it persists for six months then the President summons a joint sitting of both the houses which is presided over by the Speaker of the </a:t>
            </a:r>
            <a:r>
              <a:rPr lang="en-US" sz="2800" dirty="0" err="1" smtClean="0"/>
              <a:t>Lok</a:t>
            </a:r>
            <a:r>
              <a:rPr lang="en-US" sz="2800" dirty="0" smtClean="0"/>
              <a:t> </a:t>
            </a:r>
            <a:r>
              <a:rPr lang="en-US" sz="2800" dirty="0" err="1" smtClean="0"/>
              <a:t>Sabha</a:t>
            </a:r>
            <a:r>
              <a:rPr lang="en-US" sz="2800" dirty="0" smtClean="0"/>
              <a:t>. In a joint sitting, the </a:t>
            </a:r>
            <a:r>
              <a:rPr lang="en-US" sz="2800" dirty="0" err="1" smtClean="0"/>
              <a:t>Lok</a:t>
            </a:r>
            <a:r>
              <a:rPr lang="en-US" sz="2800" dirty="0" smtClean="0"/>
              <a:t> </a:t>
            </a:r>
            <a:r>
              <a:rPr lang="en-US" sz="2800" dirty="0" err="1" smtClean="0"/>
              <a:t>Sabha</a:t>
            </a:r>
            <a:r>
              <a:rPr lang="en-US" sz="2800" dirty="0" smtClean="0"/>
              <a:t> dominates the show because of its larger membership. The decision of the joint sitting is accepted by both the houses. </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00100" y="357166"/>
            <a:ext cx="7286676" cy="5281634"/>
          </a:xfrm>
        </p:spPr>
        <p:txBody>
          <a:bodyPr>
            <a:noAutofit/>
          </a:bodyPr>
          <a:lstStyle/>
          <a:p>
            <a:pPr algn="just">
              <a:buFont typeface="Arial" pitchFamily="34" charset="0"/>
              <a:buChar char="•"/>
            </a:pPr>
            <a:r>
              <a:rPr lang="en-US" sz="2800" dirty="0" smtClean="0"/>
              <a:t>Executive Power: </a:t>
            </a:r>
          </a:p>
          <a:p>
            <a:pPr algn="just"/>
            <a:r>
              <a:rPr lang="en-US" sz="2800" dirty="0" smtClean="0"/>
              <a:t>The Council of Ministers is collectively responsible to </a:t>
            </a:r>
            <a:r>
              <a:rPr lang="en-US" sz="2800" dirty="0" err="1" smtClean="0"/>
              <a:t>Lok</a:t>
            </a:r>
            <a:r>
              <a:rPr lang="en-US" sz="2800" dirty="0" smtClean="0"/>
              <a:t> </a:t>
            </a:r>
            <a:r>
              <a:rPr lang="en-US" sz="2800" dirty="0" err="1" smtClean="0"/>
              <a:t>Sabha</a:t>
            </a:r>
            <a:r>
              <a:rPr lang="en-US" sz="2800" dirty="0" smtClean="0"/>
              <a:t> for all its acts. The ministers remain in the office as long as they enjoy the confidence of the majority of the members of the </a:t>
            </a:r>
            <a:r>
              <a:rPr lang="en-US" sz="2800" dirty="0" err="1" smtClean="0"/>
              <a:t>Lok</a:t>
            </a:r>
            <a:r>
              <a:rPr lang="en-US" sz="2800" dirty="0" smtClean="0"/>
              <a:t> </a:t>
            </a:r>
            <a:r>
              <a:rPr lang="en-US" sz="2800" dirty="0" err="1" smtClean="0"/>
              <a:t>Sabha</a:t>
            </a:r>
            <a:r>
              <a:rPr lang="en-US" sz="2800" dirty="0" smtClean="0"/>
              <a:t>. </a:t>
            </a:r>
            <a:r>
              <a:rPr lang="en-US" sz="2800" dirty="0" err="1" smtClean="0"/>
              <a:t>Lok</a:t>
            </a:r>
            <a:r>
              <a:rPr lang="en-US" sz="2800" dirty="0" smtClean="0"/>
              <a:t> </a:t>
            </a:r>
            <a:r>
              <a:rPr lang="en-US" sz="2800" dirty="0" err="1" smtClean="0"/>
              <a:t>Sabha</a:t>
            </a:r>
            <a:r>
              <a:rPr lang="en-US" sz="2800" dirty="0" smtClean="0"/>
              <a:t> can remove the Council of Ministers by passing the vote of non-confidence.</a:t>
            </a:r>
          </a:p>
          <a:p>
            <a:pPr algn="just">
              <a:buFont typeface="Arial" pitchFamily="34" charset="0"/>
              <a:buChar char="•"/>
            </a:pPr>
            <a:r>
              <a:rPr lang="en-US" sz="2800" dirty="0" smtClean="0"/>
              <a:t>Financial Power: All the money  bills are introduced in the </a:t>
            </a:r>
            <a:r>
              <a:rPr lang="en-US" sz="2800" dirty="0" err="1" smtClean="0"/>
              <a:t>Lok</a:t>
            </a:r>
            <a:r>
              <a:rPr lang="en-US" sz="2800" dirty="0" smtClean="0"/>
              <a:t> </a:t>
            </a:r>
            <a:r>
              <a:rPr lang="en-US" sz="2800" dirty="0" err="1" smtClean="0"/>
              <a:t>Sabha</a:t>
            </a:r>
            <a:r>
              <a:rPr lang="en-US" sz="2800" dirty="0" smtClean="0"/>
              <a:t>. If the </a:t>
            </a:r>
            <a:r>
              <a:rPr lang="en-US" sz="2800" dirty="0" err="1" smtClean="0"/>
              <a:t>Rajya</a:t>
            </a:r>
            <a:r>
              <a:rPr lang="en-US" sz="2800" dirty="0" smtClean="0"/>
              <a:t> </a:t>
            </a:r>
            <a:r>
              <a:rPr lang="en-US" sz="2800" dirty="0" err="1" smtClean="0"/>
              <a:t>Sabha</a:t>
            </a:r>
            <a:r>
              <a:rPr lang="en-US" sz="2800" dirty="0" smtClean="0"/>
              <a:t> does not approve a money bill passed by </a:t>
            </a:r>
            <a:r>
              <a:rPr lang="en-US" sz="2800" dirty="0" err="1" smtClean="0"/>
              <a:t>Lok</a:t>
            </a:r>
            <a:r>
              <a:rPr lang="en-US" sz="2800" dirty="0" smtClean="0"/>
              <a:t> </a:t>
            </a:r>
            <a:r>
              <a:rPr lang="en-US" sz="2800" dirty="0" err="1" smtClean="0"/>
              <a:t>Sabha</a:t>
            </a:r>
            <a:r>
              <a:rPr lang="en-US" sz="2800" dirty="0" smtClean="0"/>
              <a:t>, it can delay it for a maximum period of 14 </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1538" y="714356"/>
            <a:ext cx="7358114" cy="5715040"/>
          </a:xfrm>
        </p:spPr>
        <p:txBody>
          <a:bodyPr>
            <a:normAutofit/>
          </a:bodyPr>
          <a:lstStyle/>
          <a:p>
            <a:pPr algn="just"/>
            <a:r>
              <a:rPr lang="en-US" sz="2800" dirty="0" smtClean="0"/>
              <a:t>days and after 14 days becomes over it is deemed to have been passed by both the houses of the Parliament.  The speaker of the </a:t>
            </a:r>
            <a:r>
              <a:rPr lang="en-US" sz="2800" dirty="0" err="1" smtClean="0"/>
              <a:t>Lok</a:t>
            </a:r>
            <a:r>
              <a:rPr lang="en-US" sz="2800" dirty="0" smtClean="0"/>
              <a:t> </a:t>
            </a:r>
            <a:r>
              <a:rPr lang="en-US" sz="2800" dirty="0" err="1" smtClean="0"/>
              <a:t>Sabha</a:t>
            </a:r>
            <a:r>
              <a:rPr lang="en-US" sz="2800" dirty="0" smtClean="0"/>
              <a:t> gives the decision whether a particular bill is a money bill or not if any controversy arises regarding its nature and his decision is considered to be final that cannot be challenged by any court or any of the houses of the Parliament. Thus, </a:t>
            </a:r>
            <a:r>
              <a:rPr lang="en-US" sz="2800" dirty="0" err="1" smtClean="0"/>
              <a:t>Lok</a:t>
            </a:r>
            <a:r>
              <a:rPr lang="en-US" sz="2800" dirty="0" smtClean="0"/>
              <a:t> </a:t>
            </a:r>
            <a:r>
              <a:rPr lang="en-US" sz="2800" dirty="0" err="1" smtClean="0"/>
              <a:t>Sabha</a:t>
            </a:r>
            <a:r>
              <a:rPr lang="en-US" sz="2800" dirty="0" smtClean="0"/>
              <a:t> is the real custodian of the purse of the country</a:t>
            </a:r>
          </a:p>
          <a:p>
            <a:pPr algn="just">
              <a:buFont typeface="Arial" pitchFamily="34" charset="0"/>
              <a:buChar char="•"/>
            </a:pPr>
            <a:r>
              <a:rPr lang="en-US" sz="2800" dirty="0" smtClean="0"/>
              <a:t>The </a:t>
            </a:r>
            <a:r>
              <a:rPr lang="en-US" sz="2800" dirty="0" err="1" smtClean="0"/>
              <a:t>Lok</a:t>
            </a:r>
            <a:r>
              <a:rPr lang="en-US" sz="2800" dirty="0" smtClean="0"/>
              <a:t> </a:t>
            </a:r>
            <a:r>
              <a:rPr lang="en-US" sz="2800" dirty="0" err="1" smtClean="0"/>
              <a:t>Sabha</a:t>
            </a:r>
            <a:r>
              <a:rPr lang="en-US" sz="2800" dirty="0" smtClean="0"/>
              <a:t> in addition to the above powers has also got Judicial and electoral powers as well the power to amendment the Constitution. </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71480"/>
            <a:ext cx="6400800" cy="5067320"/>
          </a:xfrm>
        </p:spPr>
        <p:txBody>
          <a:bodyPr>
            <a:normAutofit/>
          </a:bodyPr>
          <a:lstStyle/>
          <a:p>
            <a:pPr algn="just"/>
            <a:r>
              <a:rPr lang="en-US" sz="2800" dirty="0" smtClean="0"/>
              <a:t>The normal term of the </a:t>
            </a:r>
            <a:r>
              <a:rPr lang="en-US" sz="2800" dirty="0" err="1" smtClean="0"/>
              <a:t>Lok</a:t>
            </a:r>
            <a:r>
              <a:rPr lang="en-US" sz="2800" dirty="0" smtClean="0"/>
              <a:t> </a:t>
            </a:r>
            <a:r>
              <a:rPr lang="en-US" sz="2800" dirty="0" err="1" smtClean="0"/>
              <a:t>Sabha</a:t>
            </a:r>
            <a:r>
              <a:rPr lang="en-US" sz="2800" dirty="0" smtClean="0"/>
              <a:t> is five years, which can be extended for one year during an emergency but fresh election of the </a:t>
            </a:r>
            <a:r>
              <a:rPr lang="en-US" sz="2800" dirty="0" err="1" smtClean="0"/>
              <a:t>Lok</a:t>
            </a:r>
            <a:r>
              <a:rPr lang="en-US" sz="2800" dirty="0" smtClean="0"/>
              <a:t> </a:t>
            </a:r>
            <a:r>
              <a:rPr lang="en-US" sz="2800" dirty="0" err="1" smtClean="0"/>
              <a:t>Sabha</a:t>
            </a:r>
            <a:r>
              <a:rPr lang="en-US" sz="2800" dirty="0" smtClean="0"/>
              <a:t> must be held within six months of the end of emergency. The President can dissolve the </a:t>
            </a:r>
            <a:r>
              <a:rPr lang="en-US" sz="2800" dirty="0" err="1" smtClean="0"/>
              <a:t>Lok</a:t>
            </a:r>
            <a:r>
              <a:rPr lang="en-US" sz="2800" dirty="0" smtClean="0"/>
              <a:t> </a:t>
            </a:r>
            <a:r>
              <a:rPr lang="en-US" sz="2800" dirty="0" err="1" smtClean="0"/>
              <a:t>Sabha</a:t>
            </a:r>
            <a:r>
              <a:rPr lang="en-US" sz="2800" dirty="0" smtClean="0"/>
              <a:t> before the expiry of its term. When the elections to the </a:t>
            </a:r>
            <a:r>
              <a:rPr lang="en-US" sz="2800" dirty="0" err="1" smtClean="0"/>
              <a:t>Lok</a:t>
            </a:r>
            <a:r>
              <a:rPr lang="en-US" sz="2800" dirty="0" smtClean="0"/>
              <a:t> </a:t>
            </a:r>
            <a:r>
              <a:rPr lang="en-US" sz="2800" dirty="0" err="1" smtClean="0"/>
              <a:t>Sabha</a:t>
            </a:r>
            <a:r>
              <a:rPr lang="en-US" sz="2800" dirty="0" smtClean="0"/>
              <a:t> are held before the completion of the term of the previous </a:t>
            </a:r>
            <a:r>
              <a:rPr lang="en-US" sz="2800" dirty="0" err="1" smtClean="0"/>
              <a:t>Lok</a:t>
            </a:r>
            <a:r>
              <a:rPr lang="en-US" sz="2800" dirty="0" smtClean="0"/>
              <a:t> </a:t>
            </a:r>
            <a:r>
              <a:rPr lang="en-US" sz="2800" dirty="0" err="1" smtClean="0"/>
              <a:t>Sabha</a:t>
            </a:r>
            <a:r>
              <a:rPr lang="en-US" sz="2800" dirty="0" smtClean="0"/>
              <a:t>, these are called mid-term elections.</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1457</TotalTime>
  <Words>737</Words>
  <Application>Microsoft Office PowerPoint</Application>
  <PresentationFormat>On-screen Show (4:3)</PresentationFormat>
  <Paragraphs>22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Constitution of India</dc:title>
  <dc:creator>asus</dc:creator>
  <cp:lastModifiedBy>asus</cp:lastModifiedBy>
  <cp:revision>294</cp:revision>
  <dcterms:created xsi:type="dcterms:W3CDTF">2021-09-21T05:43:15Z</dcterms:created>
  <dcterms:modified xsi:type="dcterms:W3CDTF">2021-11-27T06:43:49Z</dcterms:modified>
</cp:coreProperties>
</file>