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54" r:id="rId2"/>
    <p:sldId id="355" r:id="rId3"/>
    <p:sldId id="356" r:id="rId4"/>
    <p:sldId id="357" r:id="rId5"/>
    <p:sldId id="3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12/6/2021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12/6/2021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642918"/>
            <a:ext cx="7429552" cy="5857916"/>
          </a:xfrm>
        </p:spPr>
        <p:txBody>
          <a:bodyPr>
            <a:normAutofit fontScale="92500" lnSpcReduction="20000"/>
          </a:bodyPr>
          <a:lstStyle/>
          <a:p>
            <a:pPr algn="just"/>
            <a:r>
              <a:rPr lang="en-US" sz="2800" b="1" dirty="0" err="1" smtClean="0"/>
              <a:t>Rajya</a:t>
            </a:r>
            <a:r>
              <a:rPr lang="en-US" sz="2800" b="1" dirty="0" smtClean="0"/>
              <a:t> </a:t>
            </a:r>
            <a:r>
              <a:rPr lang="en-US" sz="2800" b="1" dirty="0" err="1" smtClean="0"/>
              <a:t>Sabha</a:t>
            </a:r>
            <a:r>
              <a:rPr lang="en-US" sz="2800" b="1" dirty="0" smtClean="0"/>
              <a:t> (The Upper House of the Union Parliament)</a:t>
            </a:r>
          </a:p>
          <a:p>
            <a:pPr algn="just">
              <a:buFont typeface="Arial" pitchFamily="34" charset="0"/>
              <a:buChar char="•"/>
            </a:pPr>
            <a:r>
              <a:rPr lang="en-US" sz="2800" dirty="0" smtClean="0"/>
              <a:t>The </a:t>
            </a:r>
            <a:r>
              <a:rPr lang="en-US" sz="2800" dirty="0" err="1" smtClean="0"/>
              <a:t>Rajya</a:t>
            </a:r>
            <a:r>
              <a:rPr lang="en-US" sz="2800" dirty="0" smtClean="0"/>
              <a:t> </a:t>
            </a:r>
            <a:r>
              <a:rPr lang="en-US" sz="2800" dirty="0" err="1" smtClean="0"/>
              <a:t>Sabha</a:t>
            </a:r>
            <a:r>
              <a:rPr lang="en-US" sz="2800" dirty="0" smtClean="0"/>
              <a:t> i.e. the council of states is the upper house of the Union Parliament.</a:t>
            </a:r>
          </a:p>
          <a:p>
            <a:pPr algn="just">
              <a:buFont typeface="Arial" pitchFamily="34" charset="0"/>
              <a:buChar char="•"/>
            </a:pPr>
            <a:r>
              <a:rPr lang="en-US" sz="2800" dirty="0" smtClean="0"/>
              <a:t>All the states do not have equal representation in </a:t>
            </a:r>
            <a:r>
              <a:rPr lang="en-US" sz="2800" dirty="0" err="1" smtClean="0"/>
              <a:t>Rajya</a:t>
            </a:r>
            <a:r>
              <a:rPr lang="en-US" sz="2800" dirty="0" smtClean="0"/>
              <a:t> </a:t>
            </a:r>
            <a:r>
              <a:rPr lang="en-US" sz="2800" dirty="0" err="1" smtClean="0"/>
              <a:t>Sabha</a:t>
            </a:r>
            <a:r>
              <a:rPr lang="en-US" sz="2800" dirty="0" smtClean="0"/>
              <a:t>. They represent according to their size of population.</a:t>
            </a:r>
          </a:p>
          <a:p>
            <a:pPr algn="just">
              <a:buFont typeface="Arial" pitchFamily="34" charset="0"/>
              <a:buChar char="•"/>
            </a:pPr>
            <a:r>
              <a:rPr lang="en-US" sz="2800" dirty="0" smtClean="0"/>
              <a:t>The members of the </a:t>
            </a:r>
            <a:r>
              <a:rPr lang="en-US" sz="2800" dirty="0" err="1" smtClean="0"/>
              <a:t>Rajya</a:t>
            </a:r>
            <a:r>
              <a:rPr lang="en-US" sz="2800" dirty="0" smtClean="0"/>
              <a:t> </a:t>
            </a:r>
            <a:r>
              <a:rPr lang="en-US" sz="2800" dirty="0" err="1" smtClean="0"/>
              <a:t>Sabha</a:t>
            </a:r>
            <a:r>
              <a:rPr lang="en-US" sz="2800" dirty="0" smtClean="0"/>
              <a:t> are elected by the elected representatives of the state legislative assemblies.</a:t>
            </a:r>
          </a:p>
          <a:p>
            <a:pPr algn="just">
              <a:buFont typeface="Arial" pitchFamily="34" charset="0"/>
              <a:buChar char="•"/>
            </a:pPr>
            <a:r>
              <a:rPr lang="en-US" sz="2800" dirty="0" smtClean="0"/>
              <a:t>The </a:t>
            </a:r>
            <a:r>
              <a:rPr lang="en-US" sz="2800" dirty="0" err="1" smtClean="0"/>
              <a:t>Rajya</a:t>
            </a:r>
            <a:r>
              <a:rPr lang="en-US" sz="2800" dirty="0" smtClean="0"/>
              <a:t> </a:t>
            </a:r>
            <a:r>
              <a:rPr lang="en-US" sz="2800" dirty="0" err="1" smtClean="0"/>
              <a:t>Sabha</a:t>
            </a:r>
            <a:r>
              <a:rPr lang="en-US" sz="2800" dirty="0" smtClean="0"/>
              <a:t> can have a maximum strength of 250 members out of which 238 members, representing the states are elected by the State Legislative Assemblies and the remaining 12 members are nominated by the President  who have achieved distinctions in the fields of art, literature, science and social service. </a:t>
            </a:r>
          </a:p>
          <a:p>
            <a:pPr algn="just">
              <a:buFont typeface="Arial" pitchFamily="34" charset="0"/>
              <a:buChar char="•"/>
            </a:pP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500042"/>
            <a:ext cx="7715304" cy="5786478"/>
          </a:xfrm>
        </p:spPr>
        <p:txBody>
          <a:bodyPr>
            <a:normAutofit lnSpcReduction="10000"/>
          </a:bodyPr>
          <a:lstStyle/>
          <a:p>
            <a:pPr algn="just">
              <a:buFont typeface="Arial" pitchFamily="34" charset="0"/>
              <a:buChar char="•"/>
            </a:pPr>
            <a:r>
              <a:rPr lang="en-US" sz="2800" dirty="0" smtClean="0"/>
              <a:t>The qualifications required to be the member of </a:t>
            </a:r>
            <a:r>
              <a:rPr lang="en-US" sz="2800" dirty="0" err="1" smtClean="0"/>
              <a:t>Rajya</a:t>
            </a:r>
            <a:r>
              <a:rPr lang="en-US" sz="2800" dirty="0" smtClean="0"/>
              <a:t> </a:t>
            </a:r>
            <a:r>
              <a:rPr lang="en-US" sz="2800" dirty="0" err="1" smtClean="0"/>
              <a:t>Sabha</a:t>
            </a:r>
            <a:r>
              <a:rPr lang="en-US" sz="2800" dirty="0" smtClean="0"/>
              <a:t> are the same required to be the member of </a:t>
            </a:r>
            <a:r>
              <a:rPr lang="en-US" sz="2800" dirty="0" err="1" smtClean="0"/>
              <a:t>Lok</a:t>
            </a:r>
            <a:r>
              <a:rPr lang="en-US" sz="2800" dirty="0" smtClean="0"/>
              <a:t> </a:t>
            </a:r>
            <a:r>
              <a:rPr lang="en-US" sz="2800" dirty="0" err="1" smtClean="0"/>
              <a:t>Sabha</a:t>
            </a:r>
            <a:r>
              <a:rPr lang="en-US" sz="2800" dirty="0" smtClean="0"/>
              <a:t>. To be the member of </a:t>
            </a:r>
            <a:r>
              <a:rPr lang="en-US" sz="2800" dirty="0" err="1" smtClean="0"/>
              <a:t>Rajya</a:t>
            </a:r>
            <a:r>
              <a:rPr lang="en-US" sz="2800" dirty="0" smtClean="0"/>
              <a:t> </a:t>
            </a:r>
            <a:r>
              <a:rPr lang="en-US" sz="2800" dirty="0" err="1" smtClean="0"/>
              <a:t>Sabha</a:t>
            </a:r>
            <a:r>
              <a:rPr lang="en-US" sz="2800" dirty="0" smtClean="0"/>
              <a:t> one must be above 30 years of age.</a:t>
            </a:r>
          </a:p>
          <a:p>
            <a:pPr algn="just">
              <a:buFont typeface="Arial" pitchFamily="34" charset="0"/>
              <a:buChar char="•"/>
            </a:pPr>
            <a:r>
              <a:rPr lang="en-US" sz="2800" dirty="0" smtClean="0"/>
              <a:t>The Supreme Court of India has declared that to be the member of </a:t>
            </a:r>
            <a:r>
              <a:rPr lang="en-US" sz="2800" dirty="0" err="1" smtClean="0"/>
              <a:t>Rajya</a:t>
            </a:r>
            <a:r>
              <a:rPr lang="en-US" sz="2800" dirty="0" smtClean="0"/>
              <a:t> </a:t>
            </a:r>
            <a:r>
              <a:rPr lang="en-US" sz="2800" dirty="0" err="1" smtClean="0"/>
              <a:t>Sabha</a:t>
            </a:r>
            <a:r>
              <a:rPr lang="en-US" sz="2800" dirty="0" smtClean="0"/>
              <a:t>, it is not required for the person to only contest election from one’s home state. One can contest the election from any state since there is the concept of single citizenship in our country.</a:t>
            </a:r>
          </a:p>
          <a:p>
            <a:pPr algn="just">
              <a:buFont typeface="Arial" pitchFamily="34" charset="0"/>
              <a:buChar char="•"/>
            </a:pPr>
            <a:r>
              <a:rPr lang="en-US" sz="2800" dirty="0" smtClean="0"/>
              <a:t>The tenure of a member of the </a:t>
            </a:r>
            <a:r>
              <a:rPr lang="en-US" sz="2800" dirty="0" err="1" smtClean="0"/>
              <a:t>Rajya</a:t>
            </a:r>
            <a:r>
              <a:rPr lang="en-US" sz="2800" dirty="0" smtClean="0"/>
              <a:t> </a:t>
            </a:r>
            <a:r>
              <a:rPr lang="en-US" sz="2800" dirty="0" err="1" smtClean="0"/>
              <a:t>Sabha</a:t>
            </a:r>
            <a:r>
              <a:rPr lang="en-US" sz="2800" dirty="0" smtClean="0"/>
              <a:t> is six years. But one third of its member retire after every two years and elections are held for the vacant seats.</a:t>
            </a:r>
          </a:p>
          <a:p>
            <a:pPr algn="just">
              <a:buFont typeface="Arial" pitchFamily="34" charset="0"/>
              <a:buChar char="•"/>
            </a:pPr>
            <a:endParaRPr lang="en-US" sz="2800" dirty="0" smtClean="0"/>
          </a:p>
          <a:p>
            <a:pPr algn="just">
              <a:buFont typeface="Arial" pitchFamily="34" charset="0"/>
              <a:buChar char="•"/>
            </a:pPr>
            <a:endParaRPr lang="en-US" sz="2800" dirty="0" smtClean="0"/>
          </a:p>
          <a:p>
            <a:pPr algn="just">
              <a:buFont typeface="Arial" pitchFamily="34" charset="0"/>
              <a:buChar char="•"/>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357166"/>
            <a:ext cx="8001056" cy="6286544"/>
          </a:xfrm>
        </p:spPr>
        <p:txBody>
          <a:bodyPr>
            <a:normAutofit/>
          </a:bodyPr>
          <a:lstStyle/>
          <a:p>
            <a:pPr algn="just">
              <a:buFont typeface="Arial" pitchFamily="34" charset="0"/>
              <a:buChar char="•"/>
            </a:pPr>
            <a:r>
              <a:rPr lang="en-US" sz="2800" dirty="0" smtClean="0"/>
              <a:t>The </a:t>
            </a:r>
            <a:r>
              <a:rPr lang="en-US" sz="2800" dirty="0" err="1" smtClean="0"/>
              <a:t>Rajya</a:t>
            </a:r>
            <a:r>
              <a:rPr lang="en-US" sz="2800" dirty="0" smtClean="0"/>
              <a:t> </a:t>
            </a:r>
            <a:r>
              <a:rPr lang="en-US" sz="2800" dirty="0" err="1" smtClean="0"/>
              <a:t>Sabha</a:t>
            </a:r>
            <a:r>
              <a:rPr lang="en-US" sz="2800" dirty="0" smtClean="0"/>
              <a:t> is not subject to dissolution like </a:t>
            </a:r>
            <a:r>
              <a:rPr lang="en-US" sz="2800" dirty="0" err="1" smtClean="0"/>
              <a:t>Lok</a:t>
            </a:r>
            <a:r>
              <a:rPr lang="en-US" sz="2800" dirty="0" smtClean="0"/>
              <a:t> </a:t>
            </a:r>
            <a:r>
              <a:rPr lang="en-US" sz="2800" dirty="0" err="1" smtClean="0"/>
              <a:t>Sabha</a:t>
            </a:r>
            <a:r>
              <a:rPr lang="en-US" sz="2800" dirty="0" smtClean="0"/>
              <a:t>.</a:t>
            </a:r>
          </a:p>
          <a:p>
            <a:pPr algn="just">
              <a:buFont typeface="Arial" pitchFamily="34" charset="0"/>
              <a:buChar char="•"/>
            </a:pPr>
            <a:r>
              <a:rPr lang="en-US" sz="2800" dirty="0" smtClean="0"/>
              <a:t>The President convenes the sessions of  the </a:t>
            </a:r>
            <a:r>
              <a:rPr lang="en-US" sz="2800" dirty="0" err="1" smtClean="0"/>
              <a:t>Rajya</a:t>
            </a:r>
            <a:r>
              <a:rPr lang="en-US" sz="2800" dirty="0" smtClean="0"/>
              <a:t> </a:t>
            </a:r>
            <a:r>
              <a:rPr lang="en-US" sz="2800" dirty="0" err="1" smtClean="0"/>
              <a:t>Sabha</a:t>
            </a:r>
            <a:r>
              <a:rPr lang="en-US" sz="2800" dirty="0" smtClean="0"/>
              <a:t> along with that of </a:t>
            </a:r>
            <a:r>
              <a:rPr lang="en-US" sz="2800" dirty="0" err="1" smtClean="0"/>
              <a:t>Lok</a:t>
            </a:r>
            <a:r>
              <a:rPr lang="en-US" sz="2800" dirty="0" smtClean="0"/>
              <a:t> </a:t>
            </a:r>
            <a:r>
              <a:rPr lang="en-US" sz="2800" dirty="0" err="1" smtClean="0"/>
              <a:t>Sabha</a:t>
            </a:r>
            <a:r>
              <a:rPr lang="en-US" sz="2800" dirty="0" smtClean="0"/>
              <a:t> or whenever he feels it necessary. However , there cannot be a gap of more than six months between the two sessions of the </a:t>
            </a:r>
            <a:r>
              <a:rPr lang="en-US" sz="2800" dirty="0" err="1" smtClean="0"/>
              <a:t>Rajya</a:t>
            </a:r>
            <a:r>
              <a:rPr lang="en-US" sz="2800" dirty="0" smtClean="0"/>
              <a:t> </a:t>
            </a:r>
            <a:r>
              <a:rPr lang="en-US" sz="2800" dirty="0" err="1" smtClean="0"/>
              <a:t>Sabha</a:t>
            </a:r>
            <a:r>
              <a:rPr lang="en-US" sz="2800" dirty="0" smtClean="0"/>
              <a:t>.  The President can call the </a:t>
            </a:r>
            <a:r>
              <a:rPr lang="en-US" sz="2800" dirty="0" err="1" smtClean="0"/>
              <a:t>Rajya</a:t>
            </a:r>
            <a:r>
              <a:rPr lang="en-US" sz="2800" dirty="0" smtClean="0"/>
              <a:t> </a:t>
            </a:r>
            <a:r>
              <a:rPr lang="en-US" sz="2800" dirty="0" err="1" smtClean="0"/>
              <a:t>Sabha</a:t>
            </a:r>
            <a:r>
              <a:rPr lang="en-US" sz="2800" dirty="0" smtClean="0"/>
              <a:t> into a special session to get the declaration of emergency approved if the </a:t>
            </a:r>
            <a:r>
              <a:rPr lang="en-US" sz="2800" dirty="0" err="1" smtClean="0"/>
              <a:t>Lok</a:t>
            </a:r>
            <a:r>
              <a:rPr lang="en-US" sz="2800" dirty="0" smtClean="0"/>
              <a:t> </a:t>
            </a:r>
            <a:r>
              <a:rPr lang="en-US" sz="2800" dirty="0" err="1" smtClean="0"/>
              <a:t>Sabha</a:t>
            </a:r>
            <a:r>
              <a:rPr lang="en-US" sz="2800" dirty="0" smtClean="0"/>
              <a:t> is dissolved at that time. </a:t>
            </a:r>
          </a:p>
          <a:p>
            <a:pPr algn="just">
              <a:buFont typeface="Arial" pitchFamily="34" charset="0"/>
              <a:buChar char="•"/>
            </a:pPr>
            <a:r>
              <a:rPr lang="en-US" sz="2800" dirty="0" smtClean="0"/>
              <a:t>At least one of tenth members of the </a:t>
            </a:r>
            <a:r>
              <a:rPr lang="en-US" sz="2800" dirty="0" err="1" smtClean="0"/>
              <a:t>Rajya</a:t>
            </a:r>
            <a:r>
              <a:rPr lang="en-US" sz="2800" dirty="0" smtClean="0"/>
              <a:t> </a:t>
            </a:r>
            <a:r>
              <a:rPr lang="en-US" sz="2800" dirty="0" err="1" smtClean="0"/>
              <a:t>Sabha</a:t>
            </a:r>
            <a:r>
              <a:rPr lang="en-US" sz="2800" dirty="0" smtClean="0"/>
              <a:t> must be present for carrying out the proceedings of the house. </a:t>
            </a:r>
          </a:p>
          <a:p>
            <a:pPr algn="just">
              <a:buFont typeface="Arial" pitchFamily="34" charset="0"/>
              <a:buChar char="•"/>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285728"/>
            <a:ext cx="7786742" cy="6215106"/>
          </a:xfrm>
        </p:spPr>
        <p:txBody>
          <a:bodyPr>
            <a:normAutofit fontScale="92500" lnSpcReduction="20000"/>
          </a:bodyPr>
          <a:lstStyle/>
          <a:p>
            <a:pPr algn="just">
              <a:buFont typeface="Arial" pitchFamily="34" charset="0"/>
              <a:buChar char="•"/>
            </a:pPr>
            <a:r>
              <a:rPr lang="en-US" sz="2800" dirty="0" smtClean="0"/>
              <a:t>The Vice- President is the chairperson of  </a:t>
            </a:r>
            <a:r>
              <a:rPr lang="en-US" sz="2800" dirty="0" err="1" smtClean="0"/>
              <a:t>Rajya</a:t>
            </a:r>
            <a:r>
              <a:rPr lang="en-US" sz="2800" dirty="0" smtClean="0"/>
              <a:t> </a:t>
            </a:r>
            <a:r>
              <a:rPr lang="en-US" sz="2800" dirty="0" err="1" smtClean="0"/>
              <a:t>Sabha</a:t>
            </a:r>
            <a:r>
              <a:rPr lang="en-US" sz="2800" dirty="0" smtClean="0"/>
              <a:t> and he presides over its meetings though he is neither a member of it nor he exercises his vote in the house. But in case of a tie over any measure for legislation , Vice-President as chairman can cast his vote. </a:t>
            </a:r>
          </a:p>
          <a:p>
            <a:pPr algn="just">
              <a:buFont typeface="Arial" pitchFamily="34" charset="0"/>
              <a:buChar char="•"/>
            </a:pPr>
            <a:r>
              <a:rPr lang="en-US" sz="2800" dirty="0" smtClean="0"/>
              <a:t>In Vice-President’s absence, the Deputy Chairman who is elected by the members of the </a:t>
            </a:r>
            <a:r>
              <a:rPr lang="en-US" sz="2800" dirty="0" err="1" smtClean="0"/>
              <a:t>Rajya</a:t>
            </a:r>
            <a:r>
              <a:rPr lang="en-US" sz="2800" dirty="0" smtClean="0"/>
              <a:t> </a:t>
            </a:r>
            <a:r>
              <a:rPr lang="en-US" sz="2800" dirty="0" err="1" smtClean="0"/>
              <a:t>Sabha</a:t>
            </a:r>
            <a:r>
              <a:rPr lang="en-US" sz="2800" dirty="0" smtClean="0"/>
              <a:t> from amongst themselves presides over the meetings of the house.</a:t>
            </a:r>
          </a:p>
          <a:p>
            <a:pPr algn="just">
              <a:buFont typeface="Arial" pitchFamily="34" charset="0"/>
              <a:buChar char="•"/>
            </a:pPr>
            <a:r>
              <a:rPr lang="en-US" sz="2800" dirty="0" smtClean="0"/>
              <a:t>The Powers of </a:t>
            </a:r>
            <a:r>
              <a:rPr lang="en-US" sz="2800" dirty="0" err="1" smtClean="0"/>
              <a:t>Rajya</a:t>
            </a:r>
            <a:r>
              <a:rPr lang="en-US" sz="2800" dirty="0" smtClean="0"/>
              <a:t> </a:t>
            </a:r>
            <a:r>
              <a:rPr lang="en-US" sz="2800" dirty="0" err="1" smtClean="0"/>
              <a:t>Sabha</a:t>
            </a:r>
            <a:r>
              <a:rPr lang="en-US" sz="2800" dirty="0" smtClean="0"/>
              <a:t> – Legislative powers, financial powers, executive powers, judicial, electoral powers, Constitution Amending powers etc.</a:t>
            </a:r>
          </a:p>
          <a:p>
            <a:pPr algn="just">
              <a:buFont typeface="Arial" pitchFamily="34" charset="0"/>
              <a:buChar char="•"/>
            </a:pPr>
            <a:r>
              <a:rPr lang="en-US" sz="2800" dirty="0" smtClean="0"/>
              <a:t>The </a:t>
            </a:r>
            <a:r>
              <a:rPr lang="en-US" sz="2800" dirty="0" err="1" smtClean="0"/>
              <a:t>Rajya</a:t>
            </a:r>
            <a:r>
              <a:rPr lang="en-US" sz="2800" dirty="0" smtClean="0"/>
              <a:t> </a:t>
            </a:r>
            <a:r>
              <a:rPr lang="en-US" sz="2800" dirty="0" err="1" smtClean="0"/>
              <a:t>Sabha</a:t>
            </a:r>
            <a:r>
              <a:rPr lang="en-US" sz="2800" dirty="0" smtClean="0"/>
              <a:t> also enjoys some special powers such as it has the power to create or abolish An All India service if it is approved by2/3 of its members, power to approve the declaration of emergency by the President if the </a:t>
            </a:r>
            <a:r>
              <a:rPr lang="en-US" sz="2800" dirty="0" err="1" smtClean="0"/>
              <a:t>Lok</a:t>
            </a:r>
            <a:r>
              <a:rPr lang="en-US" sz="2800" dirty="0" smtClean="0"/>
              <a:t> </a:t>
            </a:r>
            <a:r>
              <a:rPr lang="en-US" sz="2800" dirty="0" err="1" smtClean="0"/>
              <a:t>Sabha</a:t>
            </a:r>
            <a:r>
              <a:rPr lang="en-US" sz="2800" dirty="0" smtClean="0"/>
              <a:t> is dissolved at that time.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138758"/>
          </a:xfrm>
        </p:spPr>
        <p:txBody>
          <a:bodyPr>
            <a:normAutofit/>
          </a:bodyPr>
          <a:lstStyle/>
          <a:p>
            <a:pPr algn="just"/>
            <a:r>
              <a:rPr lang="en-US" sz="2800" dirty="0" smtClean="0"/>
              <a:t>There is no denying the fact </a:t>
            </a:r>
            <a:r>
              <a:rPr lang="en-US" sz="2800" smtClean="0"/>
              <a:t>that Rajya</a:t>
            </a:r>
            <a:r>
              <a:rPr lang="en-US" sz="2800" dirty="0" smtClean="0"/>
              <a:t> </a:t>
            </a:r>
            <a:r>
              <a:rPr lang="en-US" sz="2800" dirty="0" err="1" smtClean="0"/>
              <a:t>Sabha</a:t>
            </a:r>
            <a:r>
              <a:rPr lang="en-US" sz="2800" dirty="0" smtClean="0"/>
              <a:t> is less powerful than </a:t>
            </a:r>
            <a:r>
              <a:rPr lang="en-US" sz="2800" dirty="0" err="1" smtClean="0"/>
              <a:t>Lok</a:t>
            </a:r>
            <a:r>
              <a:rPr lang="en-US" sz="2800" dirty="0" smtClean="0"/>
              <a:t> </a:t>
            </a:r>
            <a:r>
              <a:rPr lang="en-US" sz="2800" dirty="0" err="1" smtClean="0"/>
              <a:t>Sabha</a:t>
            </a:r>
            <a:r>
              <a:rPr lang="en-US" sz="2800" dirty="0" smtClean="0"/>
              <a:t>. Some of the critics even term it to be a superfluous house. Even Dr. B. R. </a:t>
            </a:r>
            <a:r>
              <a:rPr lang="en-US" sz="2800" dirty="0" err="1" smtClean="0"/>
              <a:t>Ambedkar</a:t>
            </a:r>
            <a:r>
              <a:rPr lang="en-US" sz="2800" dirty="0" smtClean="0"/>
              <a:t> was suspicious regarding its utility. However,  </a:t>
            </a:r>
            <a:r>
              <a:rPr lang="en-US" sz="2800" dirty="0" err="1" smtClean="0"/>
              <a:t>Rajya</a:t>
            </a:r>
            <a:r>
              <a:rPr lang="en-US" sz="2800" dirty="0" smtClean="0"/>
              <a:t> </a:t>
            </a:r>
            <a:r>
              <a:rPr lang="en-US" sz="2800" dirty="0" err="1" smtClean="0"/>
              <a:t>Sabha</a:t>
            </a:r>
            <a:r>
              <a:rPr lang="en-US" sz="2800" dirty="0" smtClean="0"/>
              <a:t> is designed to give representation to different states of the country.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1512</TotalTime>
  <Words>565</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305</cp:revision>
  <dcterms:created xsi:type="dcterms:W3CDTF">2021-09-21T05:43:15Z</dcterms:created>
  <dcterms:modified xsi:type="dcterms:W3CDTF">2021-12-06T04:54:07Z</dcterms:modified>
</cp:coreProperties>
</file>