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10/10/2021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10/10/2021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7166"/>
            <a:ext cx="6915176" cy="6143668"/>
          </a:xfrm>
        </p:spPr>
        <p:txBody>
          <a:bodyPr>
            <a:normAutofit lnSpcReduction="10000"/>
          </a:bodyPr>
          <a:lstStyle/>
          <a:p>
            <a:pPr algn="just"/>
            <a:r>
              <a:rPr lang="en-US" b="1" dirty="0" smtClean="0"/>
              <a:t>Right to Equality (Arts 14-18):</a:t>
            </a:r>
          </a:p>
          <a:p>
            <a:pPr algn="just"/>
            <a:r>
              <a:rPr lang="en-US" sz="2800" dirty="0" smtClean="0"/>
              <a:t>Right to Equality incorporates five rights under it:</a:t>
            </a:r>
          </a:p>
          <a:p>
            <a:pPr marL="514350" indent="-514350" algn="just">
              <a:buAutoNum type="alphaLcPeriod"/>
            </a:pPr>
            <a:r>
              <a:rPr lang="en-US" sz="2800" b="1" dirty="0" smtClean="0"/>
              <a:t>Equality before Law </a:t>
            </a:r>
            <a:r>
              <a:rPr lang="en-US" sz="2800" dirty="0" smtClean="0"/>
              <a:t>: </a:t>
            </a:r>
          </a:p>
          <a:p>
            <a:pPr marL="514350" indent="-514350" algn="just">
              <a:buFont typeface="Wingdings" pitchFamily="2" charset="2"/>
              <a:buChar char="§"/>
            </a:pPr>
            <a:r>
              <a:rPr lang="en-US" sz="2800" dirty="0" smtClean="0"/>
              <a:t>Article 14 guarantees equality before law to all the citizens and others. That signifies equal subjection of all to the laws of  the country and everybody is entitled to get equal legal protection.</a:t>
            </a:r>
          </a:p>
          <a:p>
            <a:pPr marL="514350" indent="-514350" algn="just">
              <a:buFont typeface="Wingdings" pitchFamily="2" charset="2"/>
              <a:buChar char="§"/>
            </a:pPr>
            <a:r>
              <a:rPr lang="en-US" sz="2800" dirty="0" smtClean="0"/>
              <a:t>However equality before law does not mean absolute equality among the unequal but it means equality among the people belonging to same situation or to similar groups </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572164"/>
          </a:xfrm>
        </p:spPr>
        <p:txBody>
          <a:bodyPr>
            <a:noAutofit/>
          </a:bodyPr>
          <a:lstStyle/>
          <a:p>
            <a:pPr algn="just">
              <a:buFont typeface="Wingdings" pitchFamily="2" charset="2"/>
              <a:buChar char="§"/>
            </a:pPr>
            <a:r>
              <a:rPr lang="en-US" sz="2800" b="1" dirty="0" smtClean="0"/>
              <a:t>Right  to life and liberty under article 21 includes several rights:</a:t>
            </a:r>
          </a:p>
          <a:p>
            <a:pPr marL="514350" indent="-514350" algn="just">
              <a:buAutoNum type="arabicPeriod"/>
            </a:pPr>
            <a:r>
              <a:rPr lang="en-US" sz="2800" dirty="0" smtClean="0"/>
              <a:t>Right to Live with Human Dignity</a:t>
            </a:r>
          </a:p>
          <a:p>
            <a:pPr marL="514350" indent="-514350" algn="just">
              <a:buAutoNum type="arabicPeriod"/>
            </a:pPr>
            <a:r>
              <a:rPr lang="en-US" sz="2800" dirty="0" smtClean="0"/>
              <a:t>Right to Livelihood</a:t>
            </a:r>
          </a:p>
          <a:p>
            <a:pPr marL="514350" indent="-514350" algn="just">
              <a:buAutoNum type="arabicPeriod"/>
            </a:pPr>
            <a:r>
              <a:rPr lang="en-US" sz="2800" dirty="0" smtClean="0"/>
              <a:t>Right to Privacy</a:t>
            </a:r>
          </a:p>
          <a:p>
            <a:pPr marL="514350" indent="-514350" algn="just">
              <a:buAutoNum type="arabicPeriod"/>
            </a:pPr>
            <a:r>
              <a:rPr lang="en-US" sz="2800" dirty="0" smtClean="0"/>
              <a:t>Right to Pollution Free Environment</a:t>
            </a:r>
          </a:p>
          <a:p>
            <a:pPr marL="514350" indent="-514350" algn="just">
              <a:buAutoNum type="arabicPeriod"/>
            </a:pPr>
            <a:r>
              <a:rPr lang="en-US" sz="2800" dirty="0" smtClean="0"/>
              <a:t>Right Against Sexual Harassment </a:t>
            </a:r>
          </a:p>
          <a:p>
            <a:pPr marL="514350" indent="-514350" algn="just">
              <a:buAutoNum type="arabicPeriod"/>
            </a:pPr>
            <a:r>
              <a:rPr lang="en-US" sz="2800" dirty="0" smtClean="0"/>
              <a:t>Right against Solitary Confinement</a:t>
            </a:r>
          </a:p>
          <a:p>
            <a:pPr marL="514350" indent="-514350" algn="just">
              <a:buAutoNum type="arabicPeriod"/>
            </a:pPr>
            <a:r>
              <a:rPr lang="en-US" sz="2800" dirty="0" smtClean="0"/>
              <a:t>Right to Legal Aid</a:t>
            </a:r>
          </a:p>
          <a:p>
            <a:pPr marL="514350" indent="-514350" algn="just">
              <a:buAutoNum type="arabicPeriod"/>
            </a:pPr>
            <a:r>
              <a:rPr lang="en-US" sz="2800" dirty="0" smtClean="0"/>
              <a:t>Right to Speedy Trial</a:t>
            </a:r>
          </a:p>
          <a:p>
            <a:pPr marL="514350" indent="-514350" algn="just">
              <a:buAutoNum type="arabicPeriod"/>
            </a:pPr>
            <a:r>
              <a:rPr lang="en-US" sz="2800" dirty="0" smtClean="0"/>
              <a:t>Right against Handcuffing</a:t>
            </a:r>
          </a:p>
          <a:p>
            <a:pPr marL="514350" indent="-514350" algn="just">
              <a:buAutoNum type="arabicPeriod"/>
            </a:pPr>
            <a:r>
              <a:rPr lang="en-US" sz="2800" dirty="0" smtClean="0"/>
              <a:t>Right against custodial violence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fontScale="92500" lnSpcReduction="20000"/>
          </a:bodyPr>
          <a:lstStyle/>
          <a:p>
            <a:pPr algn="just"/>
            <a:r>
              <a:rPr lang="en-US" sz="2800" dirty="0" smtClean="0"/>
              <a:t>11. Right against Delayed Execution</a:t>
            </a:r>
          </a:p>
          <a:p>
            <a:pPr algn="just"/>
            <a:r>
              <a:rPr lang="en-US" sz="2800" dirty="0" smtClean="0"/>
              <a:t>12. Right against  Bar Fetters (Iron Rod Fetters)</a:t>
            </a:r>
          </a:p>
          <a:p>
            <a:pPr algn="just"/>
            <a:r>
              <a:rPr lang="en-US" sz="2800" dirty="0" smtClean="0"/>
              <a:t>13. Right to Travel Abroad</a:t>
            </a:r>
          </a:p>
          <a:p>
            <a:pPr algn="just"/>
            <a:r>
              <a:rPr lang="en-US" sz="2800" dirty="0" smtClean="0"/>
              <a:t>14. Right to Shelter</a:t>
            </a:r>
          </a:p>
          <a:p>
            <a:pPr algn="just"/>
            <a:r>
              <a:rPr lang="en-US" sz="2800" dirty="0" smtClean="0"/>
              <a:t>15. Right to Health Care and Medical Assistance</a:t>
            </a:r>
          </a:p>
          <a:p>
            <a:pPr algn="just"/>
            <a:r>
              <a:rPr lang="en-US" sz="2800" dirty="0" smtClean="0"/>
              <a:t>16. Right to Know</a:t>
            </a:r>
          </a:p>
          <a:p>
            <a:pPr algn="just"/>
            <a:r>
              <a:rPr lang="en-US" sz="2800" dirty="0" smtClean="0"/>
              <a:t>17. Right to Release and Rehabilitation of Bonded </a:t>
            </a:r>
            <a:r>
              <a:rPr lang="en-US" sz="2800" dirty="0" err="1" smtClean="0"/>
              <a:t>Labour</a:t>
            </a:r>
            <a:endParaRPr lang="en-US" sz="2800" dirty="0" smtClean="0"/>
          </a:p>
          <a:p>
            <a:pPr algn="just"/>
            <a:r>
              <a:rPr lang="en-US" sz="2800" dirty="0" smtClean="0"/>
              <a:t>18. Right against Cruel and Unusual Punishment</a:t>
            </a:r>
          </a:p>
          <a:p>
            <a:pPr algn="just"/>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71546"/>
            <a:ext cx="6400800" cy="5000660"/>
          </a:xfrm>
        </p:spPr>
        <p:txBody>
          <a:bodyPr>
            <a:noAutofit/>
          </a:bodyPr>
          <a:lstStyle/>
          <a:p>
            <a:pPr algn="just">
              <a:buFont typeface="Wingdings" pitchFamily="2" charset="2"/>
              <a:buChar char="§"/>
            </a:pPr>
            <a:r>
              <a:rPr lang="en-US" sz="2800" dirty="0" smtClean="0"/>
              <a:t>Article 21 also presents the Right to Education of Children. The 86</a:t>
            </a:r>
            <a:r>
              <a:rPr lang="en-US" sz="2800" baseline="30000" dirty="0" smtClean="0"/>
              <a:t>th</a:t>
            </a:r>
            <a:r>
              <a:rPr lang="en-US" sz="2800" dirty="0" smtClean="0"/>
              <a:t> Constitutional Amendment Act 2002 has made free and compulsory education for children between the age of 6 to 14 years.</a:t>
            </a:r>
          </a:p>
          <a:p>
            <a:pPr algn="just"/>
            <a:r>
              <a:rPr lang="en-US" sz="2800" b="1" dirty="0" smtClean="0"/>
              <a:t>d.</a:t>
            </a:r>
            <a:r>
              <a:rPr lang="en-US" sz="2800" dirty="0" smtClean="0"/>
              <a:t> </a:t>
            </a:r>
            <a:r>
              <a:rPr lang="en-US" sz="2800" b="1" dirty="0" smtClean="0"/>
              <a:t>Protection against Arrest and Detention:</a:t>
            </a:r>
          </a:p>
          <a:p>
            <a:pPr algn="just">
              <a:buFont typeface="Wingdings" pitchFamily="2" charset="2"/>
              <a:buChar char="§"/>
            </a:pPr>
            <a:r>
              <a:rPr lang="en-US" sz="2800" dirty="0" smtClean="0"/>
              <a:t>Article 22 declares that a person who is arrested and detained should be informed of the cause for their arrest and detention and should have the right to be defended by the legal practitioner of their choice.</a:t>
            </a:r>
          </a:p>
          <a:p>
            <a:pPr algn="just">
              <a:buFont typeface="Wingdings" pitchFamily="2" charset="2"/>
              <a:buChar char="§"/>
            </a:pPr>
            <a:endParaRPr lang="en-US" sz="2800" dirty="0" smtClean="0"/>
          </a:p>
          <a:p>
            <a:pPr algn="just"/>
            <a:r>
              <a:rPr lang="en-US" sz="2800" dirty="0" smtClean="0"/>
              <a:t>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lnSpcReduction="10000"/>
          </a:bodyPr>
          <a:lstStyle/>
          <a:p>
            <a:pPr algn="just">
              <a:buFont typeface="Wingdings" pitchFamily="2" charset="2"/>
              <a:buChar char="§"/>
            </a:pPr>
            <a:r>
              <a:rPr lang="en-US" sz="2800" dirty="0" smtClean="0"/>
              <a:t>A person arrested should be produced before the nearest court of the magistrate within 24 hours excluding the time taken to reach the court from the place of arrest and cannot be detained in the custody more than 24 hours unless it is authorized by the magistrate. </a:t>
            </a:r>
          </a:p>
          <a:p>
            <a:pPr algn="just">
              <a:buFont typeface="Wingdings" pitchFamily="2" charset="2"/>
              <a:buChar char="§"/>
            </a:pPr>
            <a:r>
              <a:rPr lang="en-US" sz="2800" dirty="0" smtClean="0"/>
              <a:t> However the above provisions are not applicable to any person who happens to be an enemy alien and to the person arrested or detained under the law of preventive detention. </a:t>
            </a:r>
          </a:p>
          <a:p>
            <a:pPr algn="just"/>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500174"/>
            <a:ext cx="6400800" cy="4138626"/>
          </a:xfrm>
        </p:spPr>
        <p:txBody>
          <a:bodyPr>
            <a:noAutofit/>
          </a:bodyPr>
          <a:lstStyle/>
          <a:p>
            <a:pPr algn="just">
              <a:buFont typeface="Wingdings" pitchFamily="2" charset="2"/>
              <a:buChar char="§"/>
            </a:pPr>
            <a:r>
              <a:rPr lang="en-US" sz="2800" dirty="0" smtClean="0"/>
              <a:t>The Constitution authorizes preventive detention which involves arrest, detention and imprisonment without trial and before any crime has actually been committed.</a:t>
            </a:r>
          </a:p>
          <a:p>
            <a:pPr algn="just">
              <a:buFont typeface="Wingdings" pitchFamily="2" charset="2"/>
              <a:buChar char="§"/>
            </a:pPr>
            <a:r>
              <a:rPr lang="en-US" sz="2800" dirty="0" smtClean="0"/>
              <a:t> In that regard the Union Parliament and the State Legislatures are empowered to pass preventive detention acts to enable the executive to arrest, detain and imprison somebody without trial.</a:t>
            </a:r>
          </a:p>
          <a:p>
            <a:pPr algn="just"/>
            <a:r>
              <a:rPr lang="en-US" sz="2800"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fontScale="92500"/>
          </a:bodyPr>
          <a:lstStyle/>
          <a:p>
            <a:pPr algn="just">
              <a:buFont typeface="Wingdings" pitchFamily="2" charset="2"/>
              <a:buChar char="§"/>
            </a:pPr>
            <a:r>
              <a:rPr lang="en-US" sz="2800" dirty="0" smtClean="0"/>
              <a:t>There is a rule that no law can prescribe preventive detention for more than 2 months however the detention period can be extended if any advisory body consisting of the members, eligible to be appointed as judges of the High Court prescribes for that.</a:t>
            </a:r>
          </a:p>
          <a:p>
            <a:pPr algn="just">
              <a:buFont typeface="Wingdings" pitchFamily="2" charset="2"/>
              <a:buChar char="§"/>
            </a:pPr>
            <a:r>
              <a:rPr lang="en-US" sz="2800" dirty="0" smtClean="0"/>
              <a:t>However the Parliament can also by law prescribe some circumstances or cases under which a person can be detained and fix the maximum period for which the detained person can be kept in the custody. </a:t>
            </a:r>
          </a:p>
          <a:p>
            <a:pPr algn="just">
              <a:buFont typeface="Wingdings" pitchFamily="2" charset="2"/>
              <a:buChar char="§"/>
            </a:pPr>
            <a:endParaRPr lang="en-US" sz="2800" dirty="0" smtClean="0"/>
          </a:p>
          <a:p>
            <a:pPr algn="just"/>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43050"/>
            <a:ext cx="6400800" cy="4500594"/>
          </a:xfrm>
        </p:spPr>
        <p:txBody>
          <a:bodyPr>
            <a:normAutofit/>
          </a:bodyPr>
          <a:lstStyle/>
          <a:p>
            <a:pPr algn="just">
              <a:buFont typeface="Wingdings" pitchFamily="2" charset="2"/>
              <a:buChar char="§"/>
            </a:pPr>
            <a:r>
              <a:rPr lang="en-US" sz="2800" dirty="0" smtClean="0"/>
              <a:t>The provision for preventive detention is there in the Constitution for the sake of national unity and integration however its misuse by the government cannot be ruled out. Therefore, it has turned out to be a controversial topic.</a:t>
            </a:r>
          </a:p>
          <a:p>
            <a:pPr algn="just"/>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786478"/>
          </a:xfrm>
        </p:spPr>
        <p:txBody>
          <a:bodyPr>
            <a:normAutofit/>
          </a:bodyPr>
          <a:lstStyle/>
          <a:p>
            <a:pPr algn="just"/>
            <a:r>
              <a:rPr lang="en-US" sz="2800" b="1" dirty="0" smtClean="0"/>
              <a:t>b. Prohibition of Discrimination</a:t>
            </a:r>
            <a:r>
              <a:rPr lang="en-US" sz="2800" dirty="0" smtClean="0"/>
              <a:t>:</a:t>
            </a:r>
          </a:p>
          <a:p>
            <a:pPr algn="just">
              <a:buFont typeface="Wingdings" pitchFamily="2" charset="2"/>
              <a:buChar char="§"/>
            </a:pPr>
            <a:r>
              <a:rPr lang="en-US" sz="2800" dirty="0" smtClean="0"/>
              <a:t>Article 15 prohibits any sort of discrimination on the grounds of religion, caste, creed, sex or place of birth.</a:t>
            </a:r>
          </a:p>
          <a:p>
            <a:pPr algn="just">
              <a:buFont typeface="Wingdings" pitchFamily="2" charset="2"/>
              <a:buChar char="§"/>
            </a:pPr>
            <a:r>
              <a:rPr lang="en-US" sz="2800" dirty="0" smtClean="0"/>
              <a:t>However protective discrimination in respect of weaker sections of the society is permitted.</a:t>
            </a:r>
          </a:p>
          <a:p>
            <a:pPr algn="just"/>
            <a:r>
              <a:rPr lang="en-US" sz="2800" b="1" dirty="0" smtClean="0"/>
              <a:t>c. Equality of Opportunity</a:t>
            </a:r>
            <a:r>
              <a:rPr lang="en-US" sz="2800" dirty="0" smtClean="0"/>
              <a:t>:</a:t>
            </a:r>
          </a:p>
          <a:p>
            <a:pPr algn="just">
              <a:buFont typeface="Wingdings" pitchFamily="2" charset="2"/>
              <a:buChar char="§"/>
            </a:pPr>
            <a:r>
              <a:rPr lang="en-US" sz="2800" dirty="0" smtClean="0"/>
              <a:t>Article 16 clearly states that there should be no discrimination on any ground in availing employments or offices to the citizens under the state.</a:t>
            </a:r>
          </a:p>
          <a:p>
            <a:pPr algn="just">
              <a:buFont typeface="Wingdings" pitchFamily="2" charset="2"/>
              <a:buChar char="§"/>
            </a:pPr>
            <a:endParaRPr lang="en-US" sz="2800" dirty="0" smtClean="0"/>
          </a:p>
          <a:p>
            <a:pPr algn="just">
              <a:buFont typeface="Wingdings" pitchFamily="2" charset="2"/>
              <a:buChar char="§"/>
            </a:pPr>
            <a:endParaRPr lang="en-US" sz="2800" dirty="0" smtClean="0"/>
          </a:p>
          <a:p>
            <a:pPr algn="just">
              <a:buFont typeface="Wingdings" pitchFamily="2" charset="2"/>
              <a:buChar char="§"/>
            </a:pPr>
            <a:endParaRPr lang="en-US" sz="2800" dirty="0" smtClean="0"/>
          </a:p>
          <a:p>
            <a:pPr algn="just"/>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Autofit/>
          </a:bodyPr>
          <a:lstStyle/>
          <a:p>
            <a:pPr algn="just">
              <a:buFont typeface="Wingdings" pitchFamily="2" charset="2"/>
              <a:buChar char="§"/>
            </a:pPr>
            <a:r>
              <a:rPr lang="en-US" sz="2800" dirty="0" smtClean="0"/>
              <a:t>However the Constitution does not debar the Parliament from making any law in order to prescribe some essential qualifications for a class or classes of appointments.</a:t>
            </a:r>
          </a:p>
          <a:p>
            <a:pPr algn="just"/>
            <a:r>
              <a:rPr lang="en-US" sz="2800" b="1" dirty="0" smtClean="0"/>
              <a:t>d. Abolition of Untouchability</a:t>
            </a:r>
            <a:r>
              <a:rPr lang="en-US" sz="2800" dirty="0" smtClean="0"/>
              <a:t>:</a:t>
            </a:r>
          </a:p>
          <a:p>
            <a:pPr algn="just"/>
            <a:r>
              <a:rPr lang="en-US" sz="2800" dirty="0" smtClean="0"/>
              <a:t>Article 17 states for the eradication of </a:t>
            </a:r>
            <a:r>
              <a:rPr lang="en-US" sz="2800" dirty="0" err="1" smtClean="0"/>
              <a:t>untouchability</a:t>
            </a:r>
            <a:r>
              <a:rPr lang="en-US" sz="2800" dirty="0" smtClean="0"/>
              <a:t> and declares the practice of it in any form as an offence and punishable under the law.</a:t>
            </a:r>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a:bodyPr>
          <a:lstStyle/>
          <a:p>
            <a:pPr algn="just"/>
            <a:r>
              <a:rPr lang="en-US" b="1" dirty="0" smtClean="0"/>
              <a:t>e. </a:t>
            </a:r>
            <a:r>
              <a:rPr lang="en-US" sz="2800" b="1" dirty="0" smtClean="0"/>
              <a:t>Abolition of Titles</a:t>
            </a:r>
            <a:r>
              <a:rPr lang="en-US" sz="2800" dirty="0" smtClean="0"/>
              <a:t>:</a:t>
            </a:r>
          </a:p>
          <a:p>
            <a:pPr algn="just">
              <a:buFont typeface="Wingdings" pitchFamily="2" charset="2"/>
              <a:buChar char="§"/>
            </a:pPr>
            <a:r>
              <a:rPr lang="en-US" sz="2800" dirty="0" smtClean="0"/>
              <a:t>Art.18 prohibits the state from conferring any title except </a:t>
            </a:r>
            <a:r>
              <a:rPr lang="en-US" sz="2800" dirty="0" err="1" smtClean="0"/>
              <a:t>honours</a:t>
            </a:r>
            <a:r>
              <a:rPr lang="en-US" sz="2800" dirty="0" smtClean="0"/>
              <a:t> for military or academic distinctions or for meritorious services of the citizens to the state.</a:t>
            </a:r>
          </a:p>
          <a:p>
            <a:pPr algn="just">
              <a:buFont typeface="Wingdings" pitchFamily="2" charset="2"/>
              <a:buChar char="§"/>
            </a:pPr>
            <a:r>
              <a:rPr lang="en-US" sz="2800" dirty="0" smtClean="0"/>
              <a:t>The article also states that no citizen of India or a person who is not a citizen of India while holding any office of profit under the state shall accept any title or any present or office of any kind from or under any foreign state except with the consent of the President. </a:t>
            </a:r>
          </a:p>
          <a:p>
            <a:pPr algn="just">
              <a:buFont typeface="Wingdings" pitchFamily="2" charset="2"/>
              <a:buChar char="§"/>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572164"/>
          </a:xfrm>
        </p:spPr>
        <p:txBody>
          <a:bodyPr>
            <a:normAutofit fontScale="92500" lnSpcReduction="20000"/>
          </a:bodyPr>
          <a:lstStyle/>
          <a:p>
            <a:pPr algn="just"/>
            <a:r>
              <a:rPr lang="en-US" b="1" dirty="0" smtClean="0"/>
              <a:t>Right to Freedom:</a:t>
            </a:r>
          </a:p>
          <a:p>
            <a:pPr algn="just"/>
            <a:r>
              <a:rPr lang="en-US" sz="2800" dirty="0" smtClean="0"/>
              <a:t>Articles 19-22 grants the Right to Freedom. </a:t>
            </a:r>
          </a:p>
          <a:p>
            <a:pPr algn="just"/>
            <a:r>
              <a:rPr lang="en-US" sz="2800" dirty="0" smtClean="0"/>
              <a:t>a. </a:t>
            </a:r>
            <a:r>
              <a:rPr lang="en-US" sz="2800" b="1" dirty="0" smtClean="0"/>
              <a:t>Article 19 of the constitution guarantees six(initially seven) fundamental freedoms to the citizens:</a:t>
            </a:r>
          </a:p>
          <a:p>
            <a:pPr algn="just">
              <a:buFont typeface="Wingdings" pitchFamily="2" charset="2"/>
              <a:buChar char="§"/>
            </a:pPr>
            <a:r>
              <a:rPr lang="en-US" sz="2800" dirty="0" smtClean="0"/>
              <a:t>Freedom of speech and expression.</a:t>
            </a:r>
          </a:p>
          <a:p>
            <a:pPr algn="just">
              <a:buFont typeface="Wingdings" pitchFamily="2" charset="2"/>
              <a:buChar char="§"/>
            </a:pPr>
            <a:r>
              <a:rPr lang="en-US" sz="2800" dirty="0" smtClean="0"/>
              <a:t>Freedom of assembly.</a:t>
            </a:r>
          </a:p>
          <a:p>
            <a:pPr algn="just">
              <a:buFont typeface="Wingdings" pitchFamily="2" charset="2"/>
              <a:buChar char="§"/>
            </a:pPr>
            <a:r>
              <a:rPr lang="en-US" sz="2800" dirty="0" smtClean="0"/>
              <a:t>Freedom to form association (including freedom to form and manage cooperative societies).</a:t>
            </a:r>
          </a:p>
          <a:p>
            <a:pPr algn="just">
              <a:buFont typeface="Wingdings" pitchFamily="2" charset="2"/>
              <a:buChar char="§"/>
            </a:pPr>
            <a:r>
              <a:rPr lang="en-US" sz="2800" dirty="0" smtClean="0"/>
              <a:t>Freedom of movement.</a:t>
            </a:r>
          </a:p>
          <a:p>
            <a:pPr algn="just">
              <a:buFont typeface="Wingdings" pitchFamily="2" charset="2"/>
              <a:buChar char="§"/>
            </a:pPr>
            <a:r>
              <a:rPr lang="en-US" sz="2800" dirty="0" smtClean="0"/>
              <a:t>Freedom to reside and settle. </a:t>
            </a:r>
          </a:p>
          <a:p>
            <a:pPr algn="just">
              <a:buFont typeface="Wingdings" pitchFamily="2" charset="2"/>
              <a:buChar char="§"/>
            </a:pPr>
            <a:r>
              <a:rPr lang="en-US" sz="2800" dirty="0" smtClean="0"/>
              <a:t>Freedom of profession, occupation, trade or business.</a:t>
            </a:r>
          </a:p>
          <a:p>
            <a:pPr algn="just">
              <a:buFont typeface="Wingdings" pitchFamily="2" charset="2"/>
              <a:buChar char="§"/>
            </a:pPr>
            <a:endParaRPr lang="en-US" sz="2800" dirty="0" smtClean="0"/>
          </a:p>
          <a:p>
            <a:pPr algn="just">
              <a:buFont typeface="Wingdings" pitchFamily="2" charset="2"/>
              <a:buChar char="§"/>
            </a:pPr>
            <a:endParaRPr lang="en-US" sz="2800" dirty="0" smtClean="0"/>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6000792"/>
          </a:xfrm>
        </p:spPr>
        <p:txBody>
          <a:bodyPr>
            <a:normAutofit lnSpcReduction="10000"/>
          </a:bodyPr>
          <a:lstStyle/>
          <a:p>
            <a:pPr algn="just">
              <a:buFont typeface="Wingdings" pitchFamily="2" charset="2"/>
              <a:buChar char="§"/>
            </a:pPr>
            <a:r>
              <a:rPr lang="en-US" sz="2800" dirty="0" smtClean="0"/>
              <a:t>The 44</a:t>
            </a:r>
            <a:r>
              <a:rPr lang="en-US" sz="2800" baseline="30000" dirty="0" smtClean="0"/>
              <a:t>th</a:t>
            </a:r>
            <a:r>
              <a:rPr lang="en-US" sz="2800" dirty="0" smtClean="0"/>
              <a:t> Amendment of the Constitution deleted the freedom of acquiring, holding and disposing of property [ Art. 19 (1) (f)] from the list of freedoms.</a:t>
            </a:r>
          </a:p>
          <a:p>
            <a:pPr algn="just">
              <a:buFont typeface="Wingdings" pitchFamily="2" charset="2"/>
              <a:buChar char="§"/>
            </a:pPr>
            <a:r>
              <a:rPr lang="en-US" sz="2800" dirty="0" smtClean="0"/>
              <a:t>The six fundamental freedoms provide a sound foundation for the enjoyment of civil and political liberties. </a:t>
            </a:r>
          </a:p>
          <a:p>
            <a:pPr algn="just">
              <a:buFont typeface="Wingdings" pitchFamily="2" charset="2"/>
              <a:buChar char="§"/>
            </a:pPr>
            <a:r>
              <a:rPr lang="en-US" sz="2800" dirty="0" smtClean="0"/>
              <a:t>The first three freedoms such as of speech and expression, of assembly and to form association are the essential freedoms for the working of democracy.</a:t>
            </a:r>
          </a:p>
          <a:p>
            <a:pPr algn="just">
              <a:buFont typeface="Wingdings" pitchFamily="2" charset="2"/>
              <a:buChar char="§"/>
            </a:pPr>
            <a:r>
              <a:rPr lang="en-US" sz="2800" dirty="0" smtClean="0"/>
              <a:t>The Right to Information is also considered as a part of the freedom of speech and expression.</a:t>
            </a:r>
          </a:p>
          <a:p>
            <a:pPr algn="just">
              <a:buFont typeface="Wingdings" pitchFamily="2" charset="2"/>
              <a:buChar char="§"/>
            </a:pPr>
            <a:endParaRPr lang="en-US" sz="2800" dirty="0" smtClean="0"/>
          </a:p>
          <a:p>
            <a:pPr algn="just">
              <a:buFont typeface="Wingdings" pitchFamily="2" charset="2"/>
              <a:buChar cha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643602"/>
          </a:xfrm>
        </p:spPr>
        <p:txBody>
          <a:bodyPr>
            <a:normAutofit lnSpcReduction="10000"/>
          </a:bodyPr>
          <a:lstStyle/>
          <a:p>
            <a:pPr algn="just">
              <a:buFont typeface="Wingdings" pitchFamily="2" charset="2"/>
              <a:buChar char="§"/>
            </a:pPr>
            <a:r>
              <a:rPr lang="en-US" sz="2800" dirty="0" smtClean="0"/>
              <a:t>In December 2004, the Union Cabinet decided to get enacted Right to Information Act to empower people to get all necessary information from public authorities.</a:t>
            </a:r>
          </a:p>
          <a:p>
            <a:pPr algn="just">
              <a:buFont typeface="Wingdings" pitchFamily="2" charset="2"/>
              <a:buChar char="§"/>
            </a:pPr>
            <a:r>
              <a:rPr lang="en-US" sz="2800" dirty="0" smtClean="0"/>
              <a:t>The freedom of assembly and to form associations are also the essential requirements of a democratic country.</a:t>
            </a:r>
          </a:p>
          <a:p>
            <a:pPr algn="just">
              <a:buFont typeface="Wingdings" pitchFamily="2" charset="2"/>
              <a:buChar char="§"/>
            </a:pPr>
            <a:r>
              <a:rPr lang="en-US" sz="2800" dirty="0" smtClean="0"/>
              <a:t>The freedom of movement and to reside and settle in any part of the country and to carry on any trade, occupation or profession are the essential civil liberties. </a:t>
            </a:r>
          </a:p>
          <a:p>
            <a:pPr algn="just"/>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5429288"/>
          </a:xfrm>
        </p:spPr>
        <p:txBody>
          <a:bodyPr>
            <a:normAutofit lnSpcReduction="10000"/>
          </a:bodyPr>
          <a:lstStyle/>
          <a:p>
            <a:pPr algn="just">
              <a:buFont typeface="Wingdings" pitchFamily="2" charset="2"/>
              <a:buChar char="§"/>
            </a:pPr>
            <a:r>
              <a:rPr lang="en-US" sz="2800" dirty="0" smtClean="0"/>
              <a:t>Right to freedom is not absolute. It is subject to reasonable restrictions.</a:t>
            </a:r>
          </a:p>
          <a:p>
            <a:pPr algn="just"/>
            <a:r>
              <a:rPr lang="en-US" sz="2800" dirty="0" smtClean="0"/>
              <a:t>b. Protection against Arbitrary Conviction:</a:t>
            </a:r>
          </a:p>
          <a:p>
            <a:pPr algn="just">
              <a:buFont typeface="Wingdings" pitchFamily="2" charset="2"/>
              <a:buChar char="§"/>
            </a:pPr>
            <a:r>
              <a:rPr lang="en-US" sz="2800" dirty="0" smtClean="0"/>
              <a:t>The article 20 provides protection against arbitrary and excessive punishment, prevents double prosecution and punishment and it warrants against the forcible securing of statements/confessions from an accused.</a:t>
            </a:r>
          </a:p>
          <a:p>
            <a:pPr algn="just">
              <a:buFont typeface="Wingdings" pitchFamily="2" charset="2"/>
              <a:buChar char="§"/>
            </a:pPr>
            <a:r>
              <a:rPr lang="en-US" sz="2800" dirty="0" smtClean="0"/>
              <a:t> According to the 44</a:t>
            </a:r>
            <a:r>
              <a:rPr lang="en-US" sz="2800" baseline="30000" dirty="0" smtClean="0"/>
              <a:t>th</a:t>
            </a:r>
            <a:r>
              <a:rPr lang="en-US" sz="2800" dirty="0" smtClean="0"/>
              <a:t> amendment of the Constitution that no power can suspend article 20 during emergency. </a:t>
            </a:r>
          </a:p>
          <a:p>
            <a:pPr algn="just">
              <a:buFont typeface="Wingdings" pitchFamily="2" charset="2"/>
              <a:buChar char="§"/>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6072206"/>
          </a:xfrm>
        </p:spPr>
        <p:txBody>
          <a:bodyPr>
            <a:normAutofit fontScale="85000" lnSpcReduction="20000"/>
          </a:bodyPr>
          <a:lstStyle/>
          <a:p>
            <a:pPr algn="just"/>
            <a:r>
              <a:rPr lang="en-US" sz="2800" b="1" dirty="0" smtClean="0"/>
              <a:t>c. </a:t>
            </a:r>
            <a:r>
              <a:rPr lang="en-US" sz="3300" b="1" dirty="0" smtClean="0"/>
              <a:t>Protection of Life and Liberty</a:t>
            </a:r>
          </a:p>
          <a:p>
            <a:pPr algn="just">
              <a:buFont typeface="Wingdings" pitchFamily="2" charset="2"/>
              <a:buChar char="§"/>
            </a:pPr>
            <a:r>
              <a:rPr lang="en-US" sz="3300" dirty="0" smtClean="0"/>
              <a:t>Article 21 provides protection to the life and liberty of citizens as well as non-citizens. It states that no person shall be deprived of life and liberty except according to the procedures established by law.</a:t>
            </a:r>
          </a:p>
          <a:p>
            <a:pPr algn="just">
              <a:buFont typeface="Wingdings" pitchFamily="2" charset="2"/>
              <a:buChar char="§"/>
            </a:pPr>
            <a:r>
              <a:rPr lang="en-US" sz="3300" dirty="0" smtClean="0"/>
              <a:t>The 44</a:t>
            </a:r>
            <a:r>
              <a:rPr lang="en-US" sz="3300" baseline="30000" dirty="0" smtClean="0"/>
              <a:t>th</a:t>
            </a:r>
            <a:r>
              <a:rPr lang="en-US" sz="3300" dirty="0" smtClean="0"/>
              <a:t> Amendment of the Constitution has made the right of life and liberty as inviolable during emergence. However the 59</a:t>
            </a:r>
            <a:r>
              <a:rPr lang="en-US" sz="3300" baseline="30000" dirty="0" smtClean="0"/>
              <a:t>th</a:t>
            </a:r>
            <a:r>
              <a:rPr lang="en-US" sz="3300" dirty="0" smtClean="0"/>
              <a:t>  Amendment of the Constitution has laid down that the right can be suspended by the President.</a:t>
            </a:r>
          </a:p>
          <a:p>
            <a:pPr algn="just">
              <a:buFont typeface="Wingdings" pitchFamily="2" charset="2"/>
              <a:buChar char="§"/>
            </a:pPr>
            <a:r>
              <a:rPr lang="en-US" sz="3300" dirty="0" smtClean="0"/>
              <a:t>Right to life cannot be limited to animal existence, it means to live with dignity availing the basic necessities of life.</a:t>
            </a:r>
            <a:endParaRPr lang="en-US" sz="3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1173</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147</cp:revision>
  <dcterms:created xsi:type="dcterms:W3CDTF">2021-09-21T05:43:15Z</dcterms:created>
  <dcterms:modified xsi:type="dcterms:W3CDTF">2021-10-10T08:15:09Z</dcterms:modified>
</cp:coreProperties>
</file>