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48" r:id="rId2"/>
    <p:sldId id="349" r:id="rId3"/>
    <p:sldId id="350" r:id="rId4"/>
    <p:sldId id="351" r:id="rId5"/>
    <p:sldId id="352" r:id="rId6"/>
    <p:sldId id="35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12/6/2021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14290"/>
            <a:ext cx="7858180" cy="6286544"/>
          </a:xfrm>
        </p:spPr>
        <p:txBody>
          <a:bodyPr>
            <a:noAutofit/>
          </a:bodyPr>
          <a:lstStyle/>
          <a:p>
            <a:r>
              <a:rPr lang="en-US" sz="2800" dirty="0" smtClean="0"/>
              <a:t>            </a:t>
            </a:r>
            <a:r>
              <a:rPr lang="en-US" sz="2800" b="1" dirty="0" smtClean="0"/>
              <a:t>Speaker of the </a:t>
            </a:r>
            <a:r>
              <a:rPr lang="en-US" sz="2800" b="1" dirty="0" err="1" smtClean="0"/>
              <a:t>Lok</a:t>
            </a:r>
            <a:r>
              <a:rPr lang="en-US" sz="2800" b="1" dirty="0" smtClean="0"/>
              <a:t> </a:t>
            </a:r>
            <a:r>
              <a:rPr lang="en-US" sz="2800" b="1" dirty="0" err="1" smtClean="0"/>
              <a:t>Sabha</a:t>
            </a:r>
            <a:endParaRPr lang="en-US" sz="2800" b="1" dirty="0" smtClean="0"/>
          </a:p>
          <a:p>
            <a:pPr algn="just">
              <a:buFont typeface="Arial" pitchFamily="34" charset="0"/>
              <a:buChar char="•"/>
            </a:pPr>
            <a:r>
              <a:rPr lang="en-US" sz="2800" dirty="0" smtClean="0"/>
              <a:t>The speaker enjoys a powerful position in the </a:t>
            </a:r>
            <a:r>
              <a:rPr lang="en-US" sz="2800" dirty="0" err="1" smtClean="0"/>
              <a:t>Lok</a:t>
            </a:r>
            <a:r>
              <a:rPr lang="en-US" sz="2800" dirty="0" smtClean="0"/>
              <a:t> </a:t>
            </a:r>
            <a:r>
              <a:rPr lang="en-US" sz="2800" dirty="0" err="1" smtClean="0"/>
              <a:t>Sabha</a:t>
            </a:r>
            <a:r>
              <a:rPr lang="en-US" sz="2800" dirty="0" smtClean="0"/>
              <a:t>. He exercises supreme authority on the floor of the house. His status is equal to that of the Chief Justice of India. </a:t>
            </a:r>
          </a:p>
          <a:p>
            <a:pPr algn="just">
              <a:buFont typeface="Arial" pitchFamily="34" charset="0"/>
              <a:buChar char="•"/>
            </a:pPr>
            <a:r>
              <a:rPr lang="en-US" sz="2800" dirty="0" smtClean="0"/>
              <a:t>After the general election is over and the </a:t>
            </a:r>
            <a:r>
              <a:rPr lang="en-US" sz="2800" dirty="0" err="1" smtClean="0"/>
              <a:t>Lok</a:t>
            </a:r>
            <a:r>
              <a:rPr lang="en-US" sz="2800" dirty="0" smtClean="0"/>
              <a:t> </a:t>
            </a:r>
            <a:r>
              <a:rPr lang="en-US" sz="2800" dirty="0" err="1" smtClean="0"/>
              <a:t>Sabha</a:t>
            </a:r>
            <a:r>
              <a:rPr lang="en-US" sz="2800" dirty="0" smtClean="0"/>
              <a:t> is constituted, the leader of the majority party proposes the name of the speaker after consulting the leaders of the opposition parties. The speaker is  elected unanimously.</a:t>
            </a:r>
          </a:p>
          <a:p>
            <a:pPr algn="just">
              <a:buFont typeface="Arial" pitchFamily="34" charset="0"/>
              <a:buChar char="•"/>
            </a:pPr>
            <a:r>
              <a:rPr lang="en-US" sz="2800" dirty="0" smtClean="0"/>
              <a:t>The qualifications essential to be the member of the </a:t>
            </a:r>
            <a:r>
              <a:rPr lang="en-US" sz="2800" dirty="0" err="1" smtClean="0"/>
              <a:t>Lok</a:t>
            </a:r>
            <a:r>
              <a:rPr lang="en-US" sz="2800" dirty="0" smtClean="0"/>
              <a:t> </a:t>
            </a:r>
            <a:r>
              <a:rPr lang="en-US" sz="2800" dirty="0" err="1" smtClean="0"/>
              <a:t>Sabha</a:t>
            </a:r>
            <a:r>
              <a:rPr lang="en-US" sz="2800" dirty="0" smtClean="0"/>
              <a:t> are also the required qualifications for the post of  the  Speaker. However an experienced and popular member is always elected for this post. </a:t>
            </a:r>
          </a:p>
          <a:p>
            <a:pPr algn="just">
              <a:buFont typeface="Arial" pitchFamily="34" charset="0"/>
              <a:buChar char="•"/>
            </a:pP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571480"/>
            <a:ext cx="7572428" cy="5715040"/>
          </a:xfrm>
        </p:spPr>
        <p:txBody>
          <a:bodyPr>
            <a:normAutofit lnSpcReduction="10000"/>
          </a:bodyPr>
          <a:lstStyle/>
          <a:p>
            <a:pPr algn="just">
              <a:buFont typeface="Arial" pitchFamily="34" charset="0"/>
              <a:buChar char="•"/>
            </a:pPr>
            <a:r>
              <a:rPr lang="en-US" sz="2800" dirty="0" smtClean="0"/>
              <a:t>The tenure of the speaker is of five years as is of </a:t>
            </a:r>
            <a:r>
              <a:rPr lang="en-US" sz="2800" dirty="0" err="1" smtClean="0"/>
              <a:t>Lok</a:t>
            </a:r>
            <a:r>
              <a:rPr lang="en-US" sz="2800" dirty="0" smtClean="0"/>
              <a:t> </a:t>
            </a:r>
            <a:r>
              <a:rPr lang="en-US" sz="2800" dirty="0" err="1" smtClean="0"/>
              <a:t>Sabha</a:t>
            </a:r>
            <a:r>
              <a:rPr lang="en-US" sz="2800" dirty="0" smtClean="0"/>
              <a:t>. However, the Speaker continues to be in his office even after the dissolution of </a:t>
            </a:r>
            <a:r>
              <a:rPr lang="en-US" sz="2800" dirty="0" err="1" smtClean="0"/>
              <a:t>Lok</a:t>
            </a:r>
            <a:r>
              <a:rPr lang="en-US" sz="2800" dirty="0" smtClean="0"/>
              <a:t> </a:t>
            </a:r>
            <a:r>
              <a:rPr lang="en-US" sz="2800" dirty="0" err="1" smtClean="0"/>
              <a:t>Sabha</a:t>
            </a:r>
            <a:r>
              <a:rPr lang="en-US" sz="2800" dirty="0" smtClean="0"/>
              <a:t> and retains his post till a new </a:t>
            </a:r>
            <a:r>
              <a:rPr lang="en-US" sz="2800" dirty="0" err="1" smtClean="0"/>
              <a:t>Lok</a:t>
            </a:r>
            <a:r>
              <a:rPr lang="en-US" sz="2800" dirty="0" smtClean="0"/>
              <a:t> </a:t>
            </a:r>
            <a:r>
              <a:rPr lang="en-US" sz="2800" dirty="0" err="1" smtClean="0"/>
              <a:t>Sabha</a:t>
            </a:r>
            <a:r>
              <a:rPr lang="en-US" sz="2800" dirty="0" smtClean="0"/>
              <a:t> elects its Speaker. The Speaker may resign from his office at any time before the completion of his term.</a:t>
            </a:r>
          </a:p>
          <a:p>
            <a:pPr algn="just">
              <a:buFont typeface="Arial" pitchFamily="34" charset="0"/>
              <a:buChar char="•"/>
            </a:pPr>
            <a:r>
              <a:rPr lang="en-US" sz="2800" dirty="0" smtClean="0"/>
              <a:t> Article 94 of Indian Constitution says that the Speaker ceases to hold his office if he ceases to be the member of the </a:t>
            </a:r>
            <a:r>
              <a:rPr lang="en-US" sz="2800" dirty="0" err="1" smtClean="0"/>
              <a:t>Lok</a:t>
            </a:r>
            <a:r>
              <a:rPr lang="en-US" sz="2800" dirty="0" smtClean="0"/>
              <a:t> </a:t>
            </a:r>
            <a:r>
              <a:rPr lang="en-US" sz="2800" dirty="0" err="1" smtClean="0"/>
              <a:t>Sabha</a:t>
            </a:r>
            <a:r>
              <a:rPr lang="en-US" sz="2800" dirty="0" smtClean="0"/>
              <a:t> or resigns from his post. He can also be removed from his office passing a resolution for his dismissal by majority of the members of the </a:t>
            </a:r>
            <a:r>
              <a:rPr lang="en-US" sz="2800" dirty="0" err="1" smtClean="0"/>
              <a:t>Lok</a:t>
            </a:r>
            <a:r>
              <a:rPr lang="en-US" sz="2800" dirty="0" smtClean="0"/>
              <a:t> </a:t>
            </a:r>
            <a:r>
              <a:rPr lang="en-US" sz="2800" dirty="0" err="1" smtClean="0"/>
              <a:t>Sabha</a:t>
            </a:r>
            <a:r>
              <a:rPr lang="en-US" sz="2800" dirty="0" smtClean="0"/>
              <a:t>. However, to initiate such an act, a prior notice of 14 days should be given by the movers.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214290"/>
            <a:ext cx="7643866" cy="6643710"/>
          </a:xfrm>
        </p:spPr>
        <p:txBody>
          <a:bodyPr>
            <a:normAutofit lnSpcReduction="10000"/>
          </a:bodyPr>
          <a:lstStyle/>
          <a:p>
            <a:pPr algn="just"/>
            <a:r>
              <a:rPr lang="en-US" sz="2800" b="1" dirty="0" smtClean="0"/>
              <a:t>Powers and Functions of the Speaker</a:t>
            </a:r>
            <a:r>
              <a:rPr lang="en-US" sz="2800" dirty="0" smtClean="0"/>
              <a:t>:</a:t>
            </a:r>
          </a:p>
          <a:p>
            <a:pPr algn="just">
              <a:buFont typeface="Arial" pitchFamily="34" charset="0"/>
              <a:buChar char="•"/>
            </a:pPr>
            <a:r>
              <a:rPr lang="en-US" sz="2800" dirty="0" smtClean="0"/>
              <a:t>The Speaker presides over the meetings of the </a:t>
            </a:r>
            <a:r>
              <a:rPr lang="en-US" sz="2800" dirty="0" err="1" smtClean="0"/>
              <a:t>Lok</a:t>
            </a:r>
            <a:r>
              <a:rPr lang="en-US" sz="2800" dirty="0" smtClean="0"/>
              <a:t> </a:t>
            </a:r>
            <a:r>
              <a:rPr lang="en-US" sz="2800" dirty="0" err="1" smtClean="0"/>
              <a:t>Sabha</a:t>
            </a:r>
            <a:r>
              <a:rPr lang="en-US" sz="2800" dirty="0" smtClean="0"/>
              <a:t> as well as presides over the joint sitting of both the houses.</a:t>
            </a:r>
          </a:p>
          <a:p>
            <a:pPr algn="just">
              <a:buFont typeface="Arial" pitchFamily="34" charset="0"/>
              <a:buChar char="•"/>
            </a:pPr>
            <a:r>
              <a:rPr lang="en-US" sz="2800" dirty="0" smtClean="0"/>
              <a:t>The Speaker maintains discipline in the House. If any member is found to be guilty of unruly </a:t>
            </a:r>
            <a:r>
              <a:rPr lang="en-US" sz="2800" dirty="0" err="1" smtClean="0"/>
              <a:t>behaviour</a:t>
            </a:r>
            <a:r>
              <a:rPr lang="en-US" sz="2800" dirty="0" smtClean="0"/>
              <a:t> in the house, the Speaker may warn him or ask him to leave the house.</a:t>
            </a:r>
          </a:p>
          <a:p>
            <a:pPr algn="just">
              <a:buFont typeface="Arial" pitchFamily="34" charset="0"/>
              <a:buChar char="•"/>
            </a:pPr>
            <a:r>
              <a:rPr lang="en-US" sz="2800" dirty="0" smtClean="0"/>
              <a:t>The Speaker in consultation with the other members and committees  of the house and  with the Prime Minister fixes the agenda of the meetings of the house.</a:t>
            </a:r>
          </a:p>
          <a:p>
            <a:pPr algn="just">
              <a:buFont typeface="Arial" pitchFamily="34" charset="0"/>
              <a:buChar char="•"/>
            </a:pPr>
            <a:r>
              <a:rPr lang="en-US" sz="2800" dirty="0" smtClean="0"/>
              <a:t> Each of the member of the house has to get permission from the Speaker to ask  the ministers the questions on various matters.</a:t>
            </a:r>
          </a:p>
          <a:p>
            <a:pPr algn="just">
              <a:buFont typeface="Arial" pitchFamily="34" charset="0"/>
              <a:buChar char="•"/>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14290"/>
            <a:ext cx="8072494" cy="6643710"/>
          </a:xfrm>
        </p:spPr>
        <p:txBody>
          <a:bodyPr>
            <a:normAutofit fontScale="85000" lnSpcReduction="10000"/>
          </a:bodyPr>
          <a:lstStyle/>
          <a:p>
            <a:pPr algn="just">
              <a:buFont typeface="Arial" pitchFamily="34" charset="0"/>
              <a:buChar char="•"/>
            </a:pPr>
            <a:r>
              <a:rPr lang="en-US" sz="2800" dirty="0" smtClean="0"/>
              <a:t>The Speaker conducts the business of the house, allows the members to introduce the bills, gives them the time to speak, fixes time for the debates in the house, puts matter to vote, announces the result etc.</a:t>
            </a:r>
          </a:p>
          <a:p>
            <a:pPr algn="just">
              <a:buFont typeface="Arial" pitchFamily="34" charset="0"/>
              <a:buChar char="•"/>
            </a:pPr>
            <a:r>
              <a:rPr lang="en-US" sz="2800" dirty="0" smtClean="0"/>
              <a:t>In regard to the dispute on any rule according to which the business of the house is conducted, the Speaker gives his interpretation regarding the rule that happens to be final and cannot be challenged in any court of law.</a:t>
            </a:r>
          </a:p>
          <a:p>
            <a:pPr algn="just">
              <a:buFont typeface="Arial" pitchFamily="34" charset="0"/>
              <a:buChar char="•"/>
            </a:pPr>
            <a:r>
              <a:rPr lang="en-US" sz="2800" dirty="0" smtClean="0"/>
              <a:t>In regard to any dispute regarding a bill whether it is money bill or not, Speaker’s decision happens to be the final.</a:t>
            </a:r>
          </a:p>
          <a:p>
            <a:pPr algn="just">
              <a:buFont typeface="Arial" pitchFamily="34" charset="0"/>
              <a:buChar char="•"/>
            </a:pPr>
            <a:r>
              <a:rPr lang="en-US" sz="2800" dirty="0" smtClean="0"/>
              <a:t>The Speaker does not take part in the debates and discussions in the house and does not also involve in the voting on bills. But if there is a tie over a bill, he can exercise his casting vote.</a:t>
            </a:r>
          </a:p>
          <a:p>
            <a:pPr algn="just">
              <a:buFont typeface="Arial" pitchFamily="34" charset="0"/>
              <a:buChar char="•"/>
            </a:pPr>
            <a:r>
              <a:rPr lang="en-US" sz="2800" dirty="0" smtClean="0"/>
              <a:t>The Speaker is the protector of the privileges of the members of the house that they enjoy. If there are disputes in regard to the privileges, he refer them to the committee on privileges and in accordance with the wishes of the committee , he decides the matters.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285728"/>
            <a:ext cx="7500990" cy="5353072"/>
          </a:xfrm>
        </p:spPr>
        <p:txBody>
          <a:bodyPr>
            <a:normAutofit fontScale="92500" lnSpcReduction="20000"/>
          </a:bodyPr>
          <a:lstStyle/>
          <a:p>
            <a:pPr algn="just">
              <a:buFont typeface="Arial" pitchFamily="34" charset="0"/>
              <a:buChar char="•"/>
            </a:pPr>
            <a:r>
              <a:rPr lang="en-US" sz="2800" dirty="0" smtClean="0"/>
              <a:t>The members of the </a:t>
            </a:r>
            <a:r>
              <a:rPr lang="en-US" sz="2800" dirty="0" err="1" smtClean="0"/>
              <a:t>Lok</a:t>
            </a:r>
            <a:r>
              <a:rPr lang="en-US" sz="2800" dirty="0" smtClean="0"/>
              <a:t> </a:t>
            </a:r>
            <a:r>
              <a:rPr lang="en-US" sz="2800" dirty="0" err="1" smtClean="0"/>
              <a:t>Sabha</a:t>
            </a:r>
            <a:r>
              <a:rPr lang="en-US" sz="2800" dirty="0" smtClean="0"/>
              <a:t> can approach the President through the Speaker who acts as the link between the President and the Parliament.</a:t>
            </a:r>
          </a:p>
          <a:p>
            <a:pPr algn="just">
              <a:buFont typeface="Arial" pitchFamily="34" charset="0"/>
              <a:buChar char="•"/>
            </a:pPr>
            <a:r>
              <a:rPr lang="en-US" sz="2800" dirty="0" smtClean="0"/>
              <a:t>The Speaker plays an important role in the composition of the committees, which conduct the major part of the business of the house. The Speaker is the ex-officio chairman of some of the important committees such as  Business Advisory Committee, Committee on Rules etc.</a:t>
            </a:r>
          </a:p>
          <a:p>
            <a:pPr algn="just">
              <a:buFont typeface="Arial" pitchFamily="34" charset="0"/>
              <a:buChar char="•"/>
            </a:pPr>
            <a:r>
              <a:rPr lang="en-US" sz="2800" dirty="0" smtClean="0"/>
              <a:t>The Speaker has several administrative responsibilities. He has the final control over the </a:t>
            </a:r>
            <a:r>
              <a:rPr lang="en-US" sz="2800" dirty="0" err="1" smtClean="0"/>
              <a:t>Lok</a:t>
            </a:r>
            <a:r>
              <a:rPr lang="en-US" sz="2800" dirty="0" smtClean="0"/>
              <a:t> </a:t>
            </a:r>
            <a:r>
              <a:rPr lang="en-US" sz="2800" dirty="0" err="1" smtClean="0"/>
              <a:t>Sabha</a:t>
            </a:r>
            <a:r>
              <a:rPr lang="en-US" sz="2800" dirty="0" smtClean="0"/>
              <a:t> Secretariat. He appoints the employees of it, determines the service rules for them and supervises their work. He has to upkeep the records of the proceedings of the House.</a:t>
            </a:r>
          </a:p>
          <a:p>
            <a:pPr algn="just">
              <a:buFont typeface="Arial" pitchFamily="34" charset="0"/>
              <a:buChar char="•"/>
            </a:pPr>
            <a:endParaRPr lang="en-US" sz="2800" dirty="0" smtClean="0"/>
          </a:p>
          <a:p>
            <a:pPr algn="just"/>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642918"/>
            <a:ext cx="7572428" cy="4995882"/>
          </a:xfrm>
        </p:spPr>
        <p:txBody>
          <a:bodyPr>
            <a:normAutofit fontScale="92500"/>
          </a:bodyPr>
          <a:lstStyle/>
          <a:p>
            <a:pPr algn="just">
              <a:buFont typeface="Arial" pitchFamily="34" charset="0"/>
              <a:buChar char="•"/>
            </a:pPr>
            <a:r>
              <a:rPr lang="en-US" sz="2800" dirty="0" smtClean="0"/>
              <a:t>The Speaker is neither as deeply </a:t>
            </a:r>
            <a:r>
              <a:rPr lang="en-US" sz="2800" dirty="0" err="1" smtClean="0"/>
              <a:t>politicised</a:t>
            </a:r>
            <a:r>
              <a:rPr lang="en-US" sz="2800" dirty="0" smtClean="0"/>
              <a:t> as the Speaker of the U.S. House of Representatives nor as thoroughly neutral as the Speaker of the British House of Commons.  He exercises his power in an impartial manner neither as the man of the majority in the House nor of the opposition but as the man of the House committed to preserve the dignity of the House. </a:t>
            </a:r>
            <a:r>
              <a:rPr lang="en-US" sz="2800" smtClean="0"/>
              <a:t>While the </a:t>
            </a:r>
            <a:r>
              <a:rPr lang="en-US" sz="2800" dirty="0" smtClean="0"/>
              <a:t>Indian Speaker retains his political link and affiliation outside </a:t>
            </a:r>
            <a:r>
              <a:rPr lang="en-US" sz="2800" smtClean="0"/>
              <a:t>the House, he </a:t>
            </a:r>
            <a:r>
              <a:rPr lang="en-US" sz="2800" dirty="0" smtClean="0"/>
              <a:t>acts as a neutral chairperson of the </a:t>
            </a:r>
            <a:r>
              <a:rPr lang="en-US" sz="2800" dirty="0" err="1" smtClean="0"/>
              <a:t>Lok</a:t>
            </a:r>
            <a:r>
              <a:rPr lang="en-US" sz="2800" dirty="0" smtClean="0"/>
              <a:t> </a:t>
            </a:r>
            <a:r>
              <a:rPr lang="en-US" sz="2800" dirty="0" err="1" smtClean="0"/>
              <a:t>Sabha</a:t>
            </a:r>
            <a:r>
              <a:rPr lang="en-US" sz="2800" dirty="0" smtClean="0"/>
              <a:t>.  He refrains from indulging into aggressive party politics even while maintaining his party membership.</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1512</TotalTime>
  <Words>808</Words>
  <Application>Microsoft Office PowerPoint</Application>
  <PresentationFormat>On-screen Show (4:3)</PresentationFormat>
  <Paragraphs>20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305</cp:revision>
  <dcterms:created xsi:type="dcterms:W3CDTF">2021-09-21T05:43:15Z</dcterms:created>
  <dcterms:modified xsi:type="dcterms:W3CDTF">2021-12-06T04:55:52Z</dcterms:modified>
</cp:coreProperties>
</file>