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4" r:id="rId2"/>
    <p:sldId id="335" r:id="rId3"/>
    <p:sldId id="347" r:id="rId4"/>
    <p:sldId id="336" r:id="rId5"/>
    <p:sldId id="337" r:id="rId6"/>
    <p:sldId id="338" r:id="rId7"/>
    <p:sldId id="34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11/20/2021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11/20/2021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57166"/>
            <a:ext cx="7572428" cy="6715172"/>
          </a:xfrm>
        </p:spPr>
        <p:txBody>
          <a:bodyPr>
            <a:normAutofit fontScale="85000" lnSpcReduction="20000"/>
          </a:bodyPr>
          <a:lstStyle/>
          <a:p>
            <a:r>
              <a:rPr lang="en-US" sz="3300" b="1" dirty="0" smtClean="0"/>
              <a:t>Union Parliament: Its Salient Features:</a:t>
            </a:r>
          </a:p>
          <a:p>
            <a:pPr algn="just">
              <a:buFont typeface="Arial" pitchFamily="34" charset="0"/>
              <a:buChar char="•"/>
            </a:pPr>
            <a:r>
              <a:rPr lang="en-US" sz="3300" dirty="0" smtClean="0"/>
              <a:t>Indian Parliament has got bi-cameral structure. It consists of House of the People (</a:t>
            </a:r>
            <a:r>
              <a:rPr lang="en-US" sz="3300" dirty="0" err="1" smtClean="0"/>
              <a:t>Lok</a:t>
            </a:r>
            <a:r>
              <a:rPr lang="en-US" sz="3300" dirty="0" smtClean="0"/>
              <a:t> </a:t>
            </a:r>
            <a:r>
              <a:rPr lang="en-US" sz="3300" dirty="0" err="1" smtClean="0"/>
              <a:t>Sabha</a:t>
            </a:r>
            <a:r>
              <a:rPr lang="en-US" sz="3300" dirty="0" smtClean="0"/>
              <a:t>) and the Council of States (</a:t>
            </a:r>
            <a:r>
              <a:rPr lang="en-US" sz="3300" dirty="0" err="1" smtClean="0"/>
              <a:t>Rajya</a:t>
            </a:r>
            <a:r>
              <a:rPr lang="en-US" sz="3300" dirty="0" smtClean="0"/>
              <a:t> </a:t>
            </a:r>
            <a:r>
              <a:rPr lang="en-US" sz="3300" dirty="0" err="1" smtClean="0"/>
              <a:t>Sabha</a:t>
            </a:r>
            <a:r>
              <a:rPr lang="en-US" sz="3300" dirty="0" smtClean="0"/>
              <a:t>).</a:t>
            </a:r>
          </a:p>
          <a:p>
            <a:pPr algn="just">
              <a:buFont typeface="Arial" pitchFamily="34" charset="0"/>
              <a:buChar char="•"/>
            </a:pPr>
            <a:r>
              <a:rPr lang="en-US" sz="3300" dirty="0" smtClean="0"/>
              <a:t>The </a:t>
            </a:r>
            <a:r>
              <a:rPr lang="en-US" sz="3300" dirty="0" err="1" smtClean="0"/>
              <a:t>Lok</a:t>
            </a:r>
            <a:r>
              <a:rPr lang="en-US" sz="3300" dirty="0" smtClean="0"/>
              <a:t> </a:t>
            </a:r>
            <a:r>
              <a:rPr lang="en-US" sz="3300" dirty="0" err="1" smtClean="0"/>
              <a:t>Sabha</a:t>
            </a:r>
            <a:r>
              <a:rPr lang="en-US" sz="3300" dirty="0" smtClean="0"/>
              <a:t> is directly elected and more powerful and popular house whereas the </a:t>
            </a:r>
            <a:r>
              <a:rPr lang="en-US" sz="3300" dirty="0" err="1" smtClean="0"/>
              <a:t>Rajya</a:t>
            </a:r>
            <a:r>
              <a:rPr lang="en-US" sz="3300" dirty="0" smtClean="0"/>
              <a:t> </a:t>
            </a:r>
            <a:r>
              <a:rPr lang="en-US" sz="3300" dirty="0" err="1" smtClean="0"/>
              <a:t>Sabha</a:t>
            </a:r>
            <a:r>
              <a:rPr lang="en-US" sz="3300" dirty="0" smtClean="0"/>
              <a:t> is indirectly elected and less powerful than </a:t>
            </a:r>
            <a:r>
              <a:rPr lang="en-US" sz="3300" dirty="0" err="1" smtClean="0"/>
              <a:t>Lok</a:t>
            </a:r>
            <a:r>
              <a:rPr lang="en-US" sz="3300" dirty="0" smtClean="0"/>
              <a:t> </a:t>
            </a:r>
            <a:r>
              <a:rPr lang="en-US" sz="3300" dirty="0" err="1" smtClean="0"/>
              <a:t>Sabha</a:t>
            </a:r>
            <a:r>
              <a:rPr lang="en-US" sz="3300" dirty="0" smtClean="0"/>
              <a:t>. </a:t>
            </a:r>
          </a:p>
          <a:p>
            <a:pPr algn="just">
              <a:buFont typeface="Arial" pitchFamily="34" charset="0"/>
              <a:buChar char="•"/>
            </a:pPr>
            <a:r>
              <a:rPr lang="en-US" sz="3300" dirty="0" smtClean="0"/>
              <a:t>All the states do not have equal representations  in </a:t>
            </a:r>
            <a:r>
              <a:rPr lang="en-US" sz="3300" dirty="0" err="1" smtClean="0"/>
              <a:t>Rajya</a:t>
            </a:r>
            <a:r>
              <a:rPr lang="en-US" sz="3300" dirty="0" smtClean="0"/>
              <a:t> </a:t>
            </a:r>
            <a:r>
              <a:rPr lang="en-US" sz="3300" dirty="0" err="1" smtClean="0"/>
              <a:t>Sabha</a:t>
            </a:r>
            <a:r>
              <a:rPr lang="en-US" sz="3300" dirty="0" smtClean="0"/>
              <a:t>.</a:t>
            </a:r>
          </a:p>
          <a:p>
            <a:pPr algn="just">
              <a:buFont typeface="Arial" pitchFamily="34" charset="0"/>
              <a:buChar char="•"/>
            </a:pPr>
            <a:r>
              <a:rPr lang="en-US" sz="3300" dirty="0" smtClean="0"/>
              <a:t>The </a:t>
            </a:r>
            <a:r>
              <a:rPr lang="en-US" sz="3300" dirty="0" err="1" smtClean="0"/>
              <a:t>Lok</a:t>
            </a:r>
            <a:r>
              <a:rPr lang="en-US" sz="3300" dirty="0" smtClean="0"/>
              <a:t> </a:t>
            </a:r>
            <a:r>
              <a:rPr lang="en-US" sz="3300" dirty="0" err="1" smtClean="0"/>
              <a:t>Sabha</a:t>
            </a:r>
            <a:r>
              <a:rPr lang="en-US" sz="3300" dirty="0" smtClean="0"/>
              <a:t> is more powerful than </a:t>
            </a:r>
            <a:r>
              <a:rPr lang="en-US" sz="3300" dirty="0" err="1" smtClean="0"/>
              <a:t>Rajya</a:t>
            </a:r>
            <a:r>
              <a:rPr lang="en-US" sz="3300" dirty="0" smtClean="0"/>
              <a:t> </a:t>
            </a:r>
            <a:r>
              <a:rPr lang="en-US" sz="3300" dirty="0" err="1" smtClean="0"/>
              <a:t>Sabha</a:t>
            </a:r>
            <a:r>
              <a:rPr lang="en-US" sz="3300" dirty="0" smtClean="0"/>
              <a:t> since it has absolute control over the finance of the state and the Council of Ministers. </a:t>
            </a:r>
            <a:r>
              <a:rPr lang="en-US" sz="3300" dirty="0" err="1" smtClean="0"/>
              <a:t>Lok</a:t>
            </a:r>
            <a:r>
              <a:rPr lang="en-US" sz="3300" dirty="0" smtClean="0"/>
              <a:t> </a:t>
            </a:r>
            <a:r>
              <a:rPr lang="en-US" sz="3300" dirty="0" err="1" smtClean="0"/>
              <a:t>Sabha’s</a:t>
            </a:r>
            <a:r>
              <a:rPr lang="en-US" sz="3300" dirty="0" smtClean="0"/>
              <a:t> executive power consists in Council of Ministers being collectively responsible to it. The ministers remain in office as long as they enjoy the confidence of majority in the </a:t>
            </a:r>
            <a:r>
              <a:rPr lang="en-US" sz="3300" dirty="0" err="1" smtClean="0"/>
              <a:t>Lok</a:t>
            </a:r>
            <a:r>
              <a:rPr lang="en-US" sz="3300" dirty="0" smtClean="0"/>
              <a:t> </a:t>
            </a:r>
            <a:r>
              <a:rPr lang="en-US" sz="3300" dirty="0" err="1" smtClean="0"/>
              <a:t>Sabha</a:t>
            </a:r>
            <a:r>
              <a:rPr lang="en-US" sz="3300" dirty="0" smtClean="0"/>
              <a:t>.</a:t>
            </a:r>
          </a:p>
          <a:p>
            <a:pPr algn="just"/>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6000792"/>
          </a:xfrm>
        </p:spPr>
        <p:txBody>
          <a:bodyPr>
            <a:normAutofit/>
          </a:bodyPr>
          <a:lstStyle/>
          <a:p>
            <a:pPr algn="just">
              <a:buFont typeface="Arial" pitchFamily="34" charset="0"/>
              <a:buChar char="•"/>
            </a:pPr>
            <a:r>
              <a:rPr lang="en-US" sz="2800" dirty="0" smtClean="0"/>
              <a:t>Union Parliament has got non-sovereign status. It can only legislate over the subjects which are constitutional and those are again subject to the consent of judiciary and the President of India.</a:t>
            </a:r>
          </a:p>
          <a:p>
            <a:pPr algn="just">
              <a:buFont typeface="Arial" pitchFamily="34" charset="0"/>
              <a:buChar char="•"/>
            </a:pPr>
            <a:r>
              <a:rPr lang="en-US" sz="2800" dirty="0" smtClean="0"/>
              <a:t>President is not a member of the Parliament  but Art. 79 of Indian Constitution considers him to be an integral part of it. He summons and prorogues the meetings of Union Parliament and all bills passed by the parliament become laws after he puts his signatures on them.  </a:t>
            </a:r>
          </a:p>
          <a:p>
            <a:pPr algn="just">
              <a:buFont typeface="Arial"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57298"/>
            <a:ext cx="6400800" cy="4281502"/>
          </a:xfrm>
        </p:spPr>
        <p:txBody>
          <a:bodyPr>
            <a:normAutofit/>
          </a:bodyPr>
          <a:lstStyle/>
          <a:p>
            <a:pPr algn="just">
              <a:buFont typeface="Arial" pitchFamily="34" charset="0"/>
              <a:buChar char="•"/>
            </a:pPr>
            <a:r>
              <a:rPr lang="en-US" sz="2800" dirty="0" smtClean="0"/>
              <a:t>The Vice President of India is not a member of the </a:t>
            </a:r>
            <a:r>
              <a:rPr lang="en-US" sz="2800" dirty="0" err="1" smtClean="0"/>
              <a:t>Rajya</a:t>
            </a:r>
            <a:r>
              <a:rPr lang="en-US" sz="2800" dirty="0" smtClean="0"/>
              <a:t> </a:t>
            </a:r>
            <a:r>
              <a:rPr lang="en-US" sz="2800" dirty="0" err="1" smtClean="0"/>
              <a:t>Sabha</a:t>
            </a:r>
            <a:r>
              <a:rPr lang="en-US" sz="2800" dirty="0" smtClean="0"/>
              <a:t> but acts as its chairperson and conducts its proceedings. </a:t>
            </a:r>
          </a:p>
          <a:p>
            <a:pPr algn="just">
              <a:buFont typeface="Arial" pitchFamily="34" charset="0"/>
              <a:buChar char="•"/>
            </a:pPr>
            <a:r>
              <a:rPr lang="en-US" sz="2800" dirty="0" smtClean="0"/>
              <a:t>The Speaker and the Deputy Speaker are elected by the members of the </a:t>
            </a:r>
            <a:r>
              <a:rPr lang="en-US" sz="2800" dirty="0" err="1" smtClean="0"/>
              <a:t>Lok</a:t>
            </a:r>
            <a:r>
              <a:rPr lang="en-US" sz="2800" dirty="0" smtClean="0"/>
              <a:t> </a:t>
            </a:r>
            <a:r>
              <a:rPr lang="en-US" sz="2800" dirty="0" err="1" smtClean="0"/>
              <a:t>Sabha</a:t>
            </a:r>
            <a:r>
              <a:rPr lang="en-US" sz="2800" dirty="0" smtClean="0"/>
              <a:t> from amongst themselves.  The meetings in the </a:t>
            </a:r>
            <a:r>
              <a:rPr lang="en-US" sz="2800" dirty="0" err="1" smtClean="0"/>
              <a:t>Lok</a:t>
            </a:r>
            <a:r>
              <a:rPr lang="en-US" sz="2800" dirty="0" smtClean="0"/>
              <a:t> </a:t>
            </a:r>
            <a:r>
              <a:rPr lang="en-US" sz="2800" dirty="0" err="1" smtClean="0"/>
              <a:t>Sabha</a:t>
            </a:r>
            <a:r>
              <a:rPr lang="en-US" sz="2800" dirty="0" smtClean="0"/>
              <a:t> are presided over by the Speaker and in his absence by the Deputy Speaker.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714356"/>
            <a:ext cx="7143800" cy="6143644"/>
          </a:xfrm>
        </p:spPr>
        <p:txBody>
          <a:bodyPr>
            <a:normAutofit lnSpcReduction="10000"/>
          </a:bodyPr>
          <a:lstStyle/>
          <a:p>
            <a:pPr algn="just">
              <a:buFont typeface="Arial" pitchFamily="34" charset="0"/>
              <a:buChar char="•"/>
            </a:pPr>
            <a:r>
              <a:rPr lang="en-US" sz="2800" dirty="0" smtClean="0"/>
              <a:t>There is a provision for nominated members in both the houses of the Parliament. According to article 80 of Indian Constitution, President of India nominates twelve members for </a:t>
            </a:r>
            <a:r>
              <a:rPr lang="en-US" sz="2800" dirty="0" err="1" smtClean="0"/>
              <a:t>Rajya</a:t>
            </a:r>
            <a:r>
              <a:rPr lang="en-US" sz="2800" dirty="0" smtClean="0"/>
              <a:t> </a:t>
            </a:r>
            <a:r>
              <a:rPr lang="en-US" sz="2800" dirty="0" err="1" smtClean="0"/>
              <a:t>Sabha</a:t>
            </a:r>
            <a:r>
              <a:rPr lang="en-US" sz="2800" dirty="0" smtClean="0"/>
              <a:t>  who have excelled in the fields of art, science, literature and social service. The President can also nominate not more than two members from Anglo Indian Community for </a:t>
            </a:r>
            <a:r>
              <a:rPr lang="en-US" sz="2800" dirty="0" err="1" smtClean="0"/>
              <a:t>Lok</a:t>
            </a:r>
            <a:r>
              <a:rPr lang="en-US" sz="2800" dirty="0" smtClean="0"/>
              <a:t> </a:t>
            </a:r>
            <a:r>
              <a:rPr lang="en-US" sz="2800" dirty="0" err="1" smtClean="0"/>
              <a:t>Sabha</a:t>
            </a:r>
            <a:r>
              <a:rPr lang="en-US" sz="2800" dirty="0" smtClean="0"/>
              <a:t> if the President thinks that  the community is not represented adequately in the house.  </a:t>
            </a:r>
          </a:p>
          <a:p>
            <a:pPr algn="just">
              <a:buFont typeface="Arial" pitchFamily="34" charset="0"/>
              <a:buChar char="•"/>
            </a:pPr>
            <a:r>
              <a:rPr lang="en-US" sz="2800" dirty="0" smtClean="0"/>
              <a:t>The Union Parliament not only enjoys legislative powers but also Judicial and electoral powers. It can impeach the President, the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500042"/>
            <a:ext cx="8072494" cy="6143668"/>
          </a:xfrm>
        </p:spPr>
        <p:txBody>
          <a:bodyPr>
            <a:noAutofit/>
          </a:bodyPr>
          <a:lstStyle/>
          <a:p>
            <a:pPr algn="just"/>
            <a:r>
              <a:rPr lang="en-US" sz="2800" dirty="0" smtClean="0"/>
              <a:t>Judges of High Courts and of Supreme Court as well as the Council of Ministers is collectively responsible to the </a:t>
            </a:r>
            <a:r>
              <a:rPr lang="en-US" sz="2800" dirty="0" err="1" smtClean="0"/>
              <a:t>Lok</a:t>
            </a:r>
            <a:r>
              <a:rPr lang="en-US" sz="2800" dirty="0" smtClean="0"/>
              <a:t> </a:t>
            </a:r>
            <a:r>
              <a:rPr lang="en-US" sz="2800" dirty="0" err="1" smtClean="0"/>
              <a:t>Sabha</a:t>
            </a:r>
            <a:r>
              <a:rPr lang="en-US" sz="2800" dirty="0" smtClean="0"/>
              <a:t>. The President can be removed from office only by a resolution adopted by both the houses with 2/3 majority of their members. Both the houses can jointly pass a resolution for the removal of any judge of any High Court or of Supreme Court. Union Parliament can also jointly pass a special address to the President for the removal of some high officers of the state like the Attorney General, the Chief Election Commissioner and the Comptroller and Auditor General of India. It can also  take a disciplinary action against any member or any citizen who is found to be guilty of committing a  contempt of the house.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28" y="357166"/>
            <a:ext cx="6715172" cy="5857916"/>
          </a:xfrm>
        </p:spPr>
        <p:txBody>
          <a:bodyPr>
            <a:noAutofit/>
          </a:bodyPr>
          <a:lstStyle/>
          <a:p>
            <a:pPr algn="just">
              <a:buFont typeface="Arial" pitchFamily="34" charset="0"/>
              <a:buChar char="•"/>
            </a:pPr>
            <a:r>
              <a:rPr lang="en-US" sz="2800" dirty="0" smtClean="0"/>
              <a:t>Union Parliament has also got  the electoral powers. Its elected MPs along with the elected members of all the State Legislative Assemblies constitute the Electoral College  for the election of the President of India. The members of the two houses elect the Vice-President of India.  The members of the </a:t>
            </a:r>
            <a:r>
              <a:rPr lang="en-US" sz="2800" dirty="0" err="1" smtClean="0"/>
              <a:t>Lok</a:t>
            </a:r>
            <a:r>
              <a:rPr lang="en-US" sz="2800" dirty="0" smtClean="0"/>
              <a:t> </a:t>
            </a:r>
            <a:r>
              <a:rPr lang="en-US" sz="2800" dirty="0" err="1" smtClean="0"/>
              <a:t>Sabha</a:t>
            </a:r>
            <a:r>
              <a:rPr lang="en-US" sz="2800" dirty="0" smtClean="0"/>
              <a:t> also elect a Speaker and a Deputy Speaker from amongst themselves.</a:t>
            </a:r>
          </a:p>
          <a:p>
            <a:pPr algn="just">
              <a:buFont typeface="Arial" pitchFamily="34" charset="0"/>
              <a:buChar char="•"/>
            </a:pPr>
            <a:r>
              <a:rPr lang="en-US" sz="2800" dirty="0" smtClean="0"/>
              <a:t>The meetings of  Indian </a:t>
            </a:r>
            <a:r>
              <a:rPr lang="en-US" sz="2800" dirty="0" err="1" smtClean="0"/>
              <a:t>Lok</a:t>
            </a:r>
            <a:r>
              <a:rPr lang="en-US" sz="2800" dirty="0" smtClean="0"/>
              <a:t> </a:t>
            </a:r>
            <a:r>
              <a:rPr lang="en-US" sz="2800" dirty="0" err="1" smtClean="0"/>
              <a:t>Sabha</a:t>
            </a:r>
            <a:r>
              <a:rPr lang="en-US" sz="2800" dirty="0" smtClean="0"/>
              <a:t> is  presided over by its Speaker and in his absence by the Deputy Speaker.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642918"/>
            <a:ext cx="6929486" cy="4995882"/>
          </a:xfrm>
        </p:spPr>
        <p:txBody>
          <a:bodyPr>
            <a:normAutofit fontScale="92500" lnSpcReduction="20000"/>
          </a:bodyPr>
          <a:lstStyle/>
          <a:p>
            <a:pPr algn="just">
              <a:buFont typeface="Arial" pitchFamily="34" charset="0"/>
              <a:buChar char="•"/>
            </a:pPr>
            <a:r>
              <a:rPr lang="en-US" sz="3000" dirty="0" smtClean="0"/>
              <a:t>Union Parliament has got the power to amend the Constitution. Both the </a:t>
            </a:r>
            <a:r>
              <a:rPr lang="en-US" sz="3000" dirty="0" err="1" smtClean="0"/>
              <a:t>Lok</a:t>
            </a:r>
            <a:r>
              <a:rPr lang="en-US" sz="3000" dirty="0" smtClean="0"/>
              <a:t> </a:t>
            </a:r>
            <a:r>
              <a:rPr lang="en-US" sz="3000" dirty="0" err="1" smtClean="0"/>
              <a:t>Sabha</a:t>
            </a:r>
            <a:r>
              <a:rPr lang="en-US" sz="3000" dirty="0" smtClean="0"/>
              <a:t> and </a:t>
            </a:r>
            <a:r>
              <a:rPr lang="en-US" sz="3000" dirty="0" err="1" smtClean="0"/>
              <a:t>Rajya</a:t>
            </a:r>
            <a:r>
              <a:rPr lang="en-US" sz="3000" dirty="0" smtClean="0"/>
              <a:t> can amend all parts and each article of the Constitution together except those parts which also require along with their approval, a special approval by at least one-half of the State Legislature.</a:t>
            </a:r>
          </a:p>
          <a:p>
            <a:pPr algn="just">
              <a:buFont typeface="Arial" pitchFamily="34" charset="0"/>
              <a:buChar char="•"/>
            </a:pPr>
            <a:r>
              <a:rPr lang="en-US" sz="3000" dirty="0" smtClean="0"/>
              <a:t>Each declaration of the emergency has to be approved by the Union Parliament within a stipulated period. In case the </a:t>
            </a:r>
            <a:r>
              <a:rPr lang="en-US" sz="3000" dirty="0" err="1" smtClean="0"/>
              <a:t>Lok</a:t>
            </a:r>
            <a:r>
              <a:rPr lang="en-US" sz="3000" dirty="0" smtClean="0"/>
              <a:t> </a:t>
            </a:r>
            <a:r>
              <a:rPr lang="en-US" sz="3000" dirty="0" err="1" smtClean="0"/>
              <a:t>Sabha</a:t>
            </a:r>
            <a:r>
              <a:rPr lang="en-US" sz="3000" dirty="0" smtClean="0"/>
              <a:t> gets dissolved at the time of the declaration of emergency, it has to be got approved by the </a:t>
            </a:r>
            <a:r>
              <a:rPr lang="en-US" sz="3000" dirty="0" err="1" smtClean="0"/>
              <a:t>Rajya</a:t>
            </a:r>
            <a:r>
              <a:rPr lang="en-US" sz="3000" dirty="0" smtClean="0"/>
              <a:t> </a:t>
            </a:r>
            <a:r>
              <a:rPr lang="en-US" sz="3000" dirty="0" err="1" smtClean="0"/>
              <a:t>Sabha</a:t>
            </a:r>
            <a:r>
              <a:rPr lang="en-US" sz="3000" dirty="0" smtClean="0"/>
              <a:t>.</a:t>
            </a:r>
          </a:p>
          <a:p>
            <a:pPr algn="just">
              <a:buFont typeface="Arial" pitchFamily="34" charset="0"/>
              <a:buChar char="•"/>
            </a:pPr>
            <a:endParaRPr lang="en-US" sz="2800" dirty="0" smtClean="0"/>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1370</TotalTime>
  <Words>700</Words>
  <Application>Microsoft Office PowerPoint</Application>
  <PresentationFormat>On-screen Show (4:3)</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280</cp:revision>
  <dcterms:created xsi:type="dcterms:W3CDTF">2021-09-21T05:43:15Z</dcterms:created>
  <dcterms:modified xsi:type="dcterms:W3CDTF">2021-11-20T08:09:30Z</dcterms:modified>
</cp:coreProperties>
</file>