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65" r:id="rId2"/>
    <p:sldId id="256" r:id="rId3"/>
    <p:sldId id="258" r:id="rId4"/>
    <p:sldId id="259" r:id="rId5"/>
    <p:sldId id="277" r:id="rId6"/>
    <p:sldId id="271" r:id="rId7"/>
    <p:sldId id="274" r:id="rId8"/>
    <p:sldId id="275" r:id="rId9"/>
    <p:sldId id="278" r:id="rId10"/>
    <p:sldId id="279" r:id="rId11"/>
    <p:sldId id="268" r:id="rId12"/>
    <p:sldId id="266" r:id="rId13"/>
    <p:sldId id="264" r:id="rId14"/>
    <p:sldId id="270" r:id="rId15"/>
    <p:sldId id="273" r:id="rId16"/>
    <p:sldId id="276" r:id="rId17"/>
    <p:sldId id="272" r:id="rId18"/>
    <p:sldId id="267" r:id="rId19"/>
    <p:sldId id="262" r:id="rId20"/>
    <p:sldId id="260" r:id="rId21"/>
    <p:sldId id="257" r:id="rId22"/>
    <p:sldId id="269"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0" autoAdjust="0"/>
    <p:restoredTop sz="95290" autoAdjust="0"/>
  </p:normalViewPr>
  <p:slideViewPr>
    <p:cSldViewPr showGuides="1">
      <p:cViewPr>
        <p:scale>
          <a:sx n="110" d="100"/>
          <a:sy n="110" d="100"/>
        </p:scale>
        <p:origin x="-1560" y="-1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7EE827-1653-4ACB-866A-B80F3D0F745A}" type="datetimeFigureOut">
              <a:rPr lang="en-US" smtClean="0"/>
              <a:t>12/14/2018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A264F9-3E5C-4356-8757-AF07AE88A5A0}" type="slidenum">
              <a:rPr lang="en-US" smtClean="0"/>
              <a:t>‹#›</a:t>
            </a:fld>
            <a:endParaRPr lang="en-US"/>
          </a:p>
        </p:txBody>
      </p:sp>
    </p:spTree>
    <p:extLst>
      <p:ext uri="{BB962C8B-B14F-4D97-AF65-F5344CB8AC3E}">
        <p14:creationId xmlns:p14="http://schemas.microsoft.com/office/powerpoint/2010/main" val="2423946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smtClean="0"/>
              <a:t>Image: </a:t>
            </a:r>
            <a:r>
              <a:rPr lang="fr-CA" dirty="0" smtClean="0"/>
              <a:t>2_LeJeu.PNG</a:t>
            </a:r>
            <a:endParaRPr lang="en-US" dirty="0"/>
          </a:p>
        </p:txBody>
      </p:sp>
      <p:sp>
        <p:nvSpPr>
          <p:cNvPr id="4" name="Slide Number Placeholder 3"/>
          <p:cNvSpPr>
            <a:spLocks noGrp="1"/>
          </p:cNvSpPr>
          <p:nvPr>
            <p:ph type="sldNum" sz="quarter" idx="10"/>
          </p:nvPr>
        </p:nvSpPr>
        <p:spPr/>
        <p:txBody>
          <a:bodyPr/>
          <a:lstStyle/>
          <a:p>
            <a:fld id="{57A264F9-3E5C-4356-8757-AF07AE88A5A0}" type="slidenum">
              <a:rPr lang="en-US" smtClean="0"/>
              <a:t>2</a:t>
            </a:fld>
            <a:endParaRPr lang="en-US"/>
          </a:p>
        </p:txBody>
      </p:sp>
    </p:spTree>
    <p:extLst>
      <p:ext uri="{BB962C8B-B14F-4D97-AF65-F5344CB8AC3E}">
        <p14:creationId xmlns:p14="http://schemas.microsoft.com/office/powerpoint/2010/main" val="4172722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13_LeCandidatCache.PNG</a:t>
            </a:r>
            <a:endParaRPr lang="en-US" dirty="0"/>
          </a:p>
        </p:txBody>
      </p:sp>
      <p:sp>
        <p:nvSpPr>
          <p:cNvPr id="4" name="Slide Number Placeholder 3"/>
          <p:cNvSpPr>
            <a:spLocks noGrp="1"/>
          </p:cNvSpPr>
          <p:nvPr>
            <p:ph type="sldNum" sz="quarter" idx="10"/>
          </p:nvPr>
        </p:nvSpPr>
        <p:spPr/>
        <p:txBody>
          <a:bodyPr/>
          <a:lstStyle/>
          <a:p>
            <a:fld id="{57A264F9-3E5C-4356-8757-AF07AE88A5A0}" type="slidenum">
              <a:rPr lang="en-US" smtClean="0"/>
              <a:t>13</a:t>
            </a:fld>
            <a:endParaRPr lang="en-US"/>
          </a:p>
        </p:txBody>
      </p:sp>
    </p:spTree>
    <p:extLst>
      <p:ext uri="{BB962C8B-B14F-4D97-AF65-F5344CB8AC3E}">
        <p14:creationId xmlns:p14="http://schemas.microsoft.com/office/powerpoint/2010/main" val="3872357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A264F9-3E5C-4356-8757-AF07AE88A5A0}" type="slidenum">
              <a:rPr lang="en-US" smtClean="0"/>
              <a:t>16</a:t>
            </a:fld>
            <a:endParaRPr lang="en-US"/>
          </a:p>
        </p:txBody>
      </p:sp>
    </p:spTree>
    <p:extLst>
      <p:ext uri="{BB962C8B-B14F-4D97-AF65-F5344CB8AC3E}">
        <p14:creationId xmlns:p14="http://schemas.microsoft.com/office/powerpoint/2010/main" val="21308732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A264F9-3E5C-4356-8757-AF07AE88A5A0}" type="slidenum">
              <a:rPr lang="en-US" smtClean="0"/>
              <a:t>17</a:t>
            </a:fld>
            <a:endParaRPr lang="en-US"/>
          </a:p>
        </p:txBody>
      </p:sp>
    </p:spTree>
    <p:extLst>
      <p:ext uri="{BB962C8B-B14F-4D97-AF65-F5344CB8AC3E}">
        <p14:creationId xmlns:p14="http://schemas.microsoft.com/office/powerpoint/2010/main" val="2130873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A264F9-3E5C-4356-8757-AF07AE88A5A0}" type="slidenum">
              <a:rPr lang="en-US" smtClean="0"/>
              <a:t>19</a:t>
            </a:fld>
            <a:endParaRPr lang="en-US"/>
          </a:p>
        </p:txBody>
      </p:sp>
    </p:spTree>
    <p:extLst>
      <p:ext uri="{BB962C8B-B14F-4D97-AF65-F5344CB8AC3E}">
        <p14:creationId xmlns:p14="http://schemas.microsoft.com/office/powerpoint/2010/main" val="2130873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CA" dirty="0" smtClean="0"/>
              <a:t>Image: 5_LeDebut.PNG</a:t>
            </a:r>
            <a:endParaRPr lang="en-US" dirty="0" smtClean="0"/>
          </a:p>
          <a:p>
            <a:endParaRPr lang="en-US" dirty="0"/>
          </a:p>
        </p:txBody>
      </p:sp>
      <p:sp>
        <p:nvSpPr>
          <p:cNvPr id="4" name="Slide Number Placeholder 3"/>
          <p:cNvSpPr>
            <a:spLocks noGrp="1"/>
          </p:cNvSpPr>
          <p:nvPr>
            <p:ph type="sldNum" sz="quarter" idx="10"/>
          </p:nvPr>
        </p:nvSpPr>
        <p:spPr/>
        <p:txBody>
          <a:bodyPr/>
          <a:lstStyle/>
          <a:p>
            <a:fld id="{57A264F9-3E5C-4356-8757-AF07AE88A5A0}" type="slidenum">
              <a:rPr lang="en-US" smtClean="0"/>
              <a:t>4</a:t>
            </a:fld>
            <a:endParaRPr lang="en-US"/>
          </a:p>
        </p:txBody>
      </p:sp>
    </p:spTree>
    <p:extLst>
      <p:ext uri="{BB962C8B-B14F-4D97-AF65-F5344CB8AC3E}">
        <p14:creationId xmlns:p14="http://schemas.microsoft.com/office/powerpoint/2010/main" val="2130873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smtClean="0"/>
              <a:t>Image: 5_Commencer.PNG</a:t>
            </a:r>
            <a:endParaRPr lang="en-US" dirty="0"/>
          </a:p>
        </p:txBody>
      </p:sp>
      <p:sp>
        <p:nvSpPr>
          <p:cNvPr id="4" name="Slide Number Placeholder 3"/>
          <p:cNvSpPr>
            <a:spLocks noGrp="1"/>
          </p:cNvSpPr>
          <p:nvPr>
            <p:ph type="sldNum" sz="quarter" idx="10"/>
          </p:nvPr>
        </p:nvSpPr>
        <p:spPr/>
        <p:txBody>
          <a:bodyPr/>
          <a:lstStyle/>
          <a:p>
            <a:fld id="{57A264F9-3E5C-4356-8757-AF07AE88A5A0}" type="slidenum">
              <a:rPr lang="en-US" smtClean="0"/>
              <a:t>5</a:t>
            </a:fld>
            <a:endParaRPr lang="en-US"/>
          </a:p>
        </p:txBody>
      </p:sp>
    </p:spTree>
    <p:extLst>
      <p:ext uri="{BB962C8B-B14F-4D97-AF65-F5344CB8AC3E}">
        <p14:creationId xmlns:p14="http://schemas.microsoft.com/office/powerpoint/2010/main" val="2130873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smtClean="0"/>
              <a:t>Image: 6_LaLigne.PNG</a:t>
            </a:r>
            <a:endParaRPr lang="en-US" dirty="0"/>
          </a:p>
        </p:txBody>
      </p:sp>
      <p:sp>
        <p:nvSpPr>
          <p:cNvPr id="4" name="Slide Number Placeholder 3"/>
          <p:cNvSpPr>
            <a:spLocks noGrp="1"/>
          </p:cNvSpPr>
          <p:nvPr>
            <p:ph type="sldNum" sz="quarter" idx="10"/>
          </p:nvPr>
        </p:nvSpPr>
        <p:spPr/>
        <p:txBody>
          <a:bodyPr/>
          <a:lstStyle/>
          <a:p>
            <a:fld id="{57A264F9-3E5C-4356-8757-AF07AE88A5A0}" type="slidenum">
              <a:rPr lang="en-US" smtClean="0"/>
              <a:t>6</a:t>
            </a:fld>
            <a:endParaRPr lang="en-US"/>
          </a:p>
        </p:txBody>
      </p:sp>
    </p:spTree>
    <p:extLst>
      <p:ext uri="{BB962C8B-B14F-4D97-AF65-F5344CB8AC3E}">
        <p14:creationId xmlns:p14="http://schemas.microsoft.com/office/powerpoint/2010/main" val="2130873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smtClean="0"/>
              <a:t>Image: 7_LaCase.PNG</a:t>
            </a:r>
            <a:endParaRPr lang="en-US" dirty="0"/>
          </a:p>
        </p:txBody>
      </p:sp>
      <p:sp>
        <p:nvSpPr>
          <p:cNvPr id="4" name="Slide Number Placeholder 3"/>
          <p:cNvSpPr>
            <a:spLocks noGrp="1"/>
          </p:cNvSpPr>
          <p:nvPr>
            <p:ph type="sldNum" sz="quarter" idx="10"/>
          </p:nvPr>
        </p:nvSpPr>
        <p:spPr/>
        <p:txBody>
          <a:bodyPr/>
          <a:lstStyle/>
          <a:p>
            <a:fld id="{57A264F9-3E5C-4356-8757-AF07AE88A5A0}" type="slidenum">
              <a:rPr lang="en-US" smtClean="0"/>
              <a:t>7</a:t>
            </a:fld>
            <a:endParaRPr lang="en-US"/>
          </a:p>
        </p:txBody>
      </p:sp>
    </p:spTree>
    <p:extLst>
      <p:ext uri="{BB962C8B-B14F-4D97-AF65-F5344CB8AC3E}">
        <p14:creationId xmlns:p14="http://schemas.microsoft.com/office/powerpoint/2010/main" val="2130873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smtClean="0"/>
              <a:t>Image:</a:t>
            </a:r>
            <a:r>
              <a:rPr lang="fr-CA" baseline="0" dirty="0" smtClean="0"/>
              <a:t> 8_LaColonne.PNG</a:t>
            </a:r>
            <a:endParaRPr lang="en-US" dirty="0"/>
          </a:p>
        </p:txBody>
      </p:sp>
      <p:sp>
        <p:nvSpPr>
          <p:cNvPr id="4" name="Slide Number Placeholder 3"/>
          <p:cNvSpPr>
            <a:spLocks noGrp="1"/>
          </p:cNvSpPr>
          <p:nvPr>
            <p:ph type="sldNum" sz="quarter" idx="10"/>
          </p:nvPr>
        </p:nvSpPr>
        <p:spPr/>
        <p:txBody>
          <a:bodyPr/>
          <a:lstStyle/>
          <a:p>
            <a:fld id="{57A264F9-3E5C-4356-8757-AF07AE88A5A0}" type="slidenum">
              <a:rPr lang="en-US" smtClean="0"/>
              <a:t>8</a:t>
            </a:fld>
            <a:endParaRPr lang="en-US"/>
          </a:p>
        </p:txBody>
      </p:sp>
    </p:spTree>
    <p:extLst>
      <p:ext uri="{BB962C8B-B14F-4D97-AF65-F5344CB8AC3E}">
        <p14:creationId xmlns:p14="http://schemas.microsoft.com/office/powerpoint/2010/main" val="2130873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smtClean="0"/>
              <a:t>Image: 9_LaSuite.PNG</a:t>
            </a:r>
            <a:endParaRPr lang="en-US" dirty="0"/>
          </a:p>
        </p:txBody>
      </p:sp>
      <p:sp>
        <p:nvSpPr>
          <p:cNvPr id="4" name="Slide Number Placeholder 3"/>
          <p:cNvSpPr>
            <a:spLocks noGrp="1"/>
          </p:cNvSpPr>
          <p:nvPr>
            <p:ph type="sldNum" sz="quarter" idx="10"/>
          </p:nvPr>
        </p:nvSpPr>
        <p:spPr/>
        <p:txBody>
          <a:bodyPr/>
          <a:lstStyle/>
          <a:p>
            <a:fld id="{57A264F9-3E5C-4356-8757-AF07AE88A5A0}" type="slidenum">
              <a:rPr lang="en-US" smtClean="0"/>
              <a:t>9</a:t>
            </a:fld>
            <a:endParaRPr lang="en-US"/>
          </a:p>
        </p:txBody>
      </p:sp>
    </p:spTree>
    <p:extLst>
      <p:ext uri="{BB962C8B-B14F-4D97-AF65-F5344CB8AC3E}">
        <p14:creationId xmlns:p14="http://schemas.microsoft.com/office/powerpoint/2010/main" val="2130873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Images: 10_LesJumeaux.PNG</a:t>
            </a:r>
            <a:endParaRPr lang="en-US" dirty="0"/>
          </a:p>
        </p:txBody>
      </p:sp>
      <p:sp>
        <p:nvSpPr>
          <p:cNvPr id="4" name="Slide Number Placeholder 3"/>
          <p:cNvSpPr>
            <a:spLocks noGrp="1"/>
          </p:cNvSpPr>
          <p:nvPr>
            <p:ph type="sldNum" sz="quarter" idx="10"/>
          </p:nvPr>
        </p:nvSpPr>
        <p:spPr/>
        <p:txBody>
          <a:bodyPr/>
          <a:lstStyle/>
          <a:p>
            <a:fld id="{57A264F9-3E5C-4356-8757-AF07AE88A5A0}" type="slidenum">
              <a:rPr lang="en-US" smtClean="0"/>
              <a:t>10</a:t>
            </a:fld>
            <a:endParaRPr lang="en-US"/>
          </a:p>
        </p:txBody>
      </p:sp>
    </p:spTree>
    <p:extLst>
      <p:ext uri="{BB962C8B-B14F-4D97-AF65-F5344CB8AC3E}">
        <p14:creationId xmlns:p14="http://schemas.microsoft.com/office/powerpoint/2010/main" val="2130873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12_LesPtChiffres.PNG</a:t>
            </a:r>
            <a:endParaRPr lang="en-US" dirty="0"/>
          </a:p>
        </p:txBody>
      </p:sp>
      <p:sp>
        <p:nvSpPr>
          <p:cNvPr id="4" name="Slide Number Placeholder 3"/>
          <p:cNvSpPr>
            <a:spLocks noGrp="1"/>
          </p:cNvSpPr>
          <p:nvPr>
            <p:ph type="sldNum" sz="quarter" idx="10"/>
          </p:nvPr>
        </p:nvSpPr>
        <p:spPr/>
        <p:txBody>
          <a:bodyPr/>
          <a:lstStyle/>
          <a:p>
            <a:fld id="{57A264F9-3E5C-4356-8757-AF07AE88A5A0}" type="slidenum">
              <a:rPr lang="en-US" smtClean="0"/>
              <a:t>12</a:t>
            </a:fld>
            <a:endParaRPr lang="en-US"/>
          </a:p>
        </p:txBody>
      </p:sp>
    </p:spTree>
    <p:extLst>
      <p:ext uri="{BB962C8B-B14F-4D97-AF65-F5344CB8AC3E}">
        <p14:creationId xmlns:p14="http://schemas.microsoft.com/office/powerpoint/2010/main" val="3889589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41C5DB7-57E7-4136-B28B-FA0D38345B8C}" type="datetimeFigureOut">
              <a:rPr lang="en-US" smtClean="0"/>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2956E-DAA7-447A-9D8E-0DA6DDD1004E}" type="slidenum">
              <a:rPr lang="en-US" smtClean="0"/>
              <a:t>‹#›</a:t>
            </a:fld>
            <a:endParaRPr lang="en-US"/>
          </a:p>
        </p:txBody>
      </p:sp>
    </p:spTree>
    <p:extLst>
      <p:ext uri="{BB962C8B-B14F-4D97-AF65-F5344CB8AC3E}">
        <p14:creationId xmlns:p14="http://schemas.microsoft.com/office/powerpoint/2010/main" val="2055935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1C5DB7-57E7-4136-B28B-FA0D38345B8C}" type="datetimeFigureOut">
              <a:rPr lang="en-US" smtClean="0"/>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2956E-DAA7-447A-9D8E-0DA6DDD1004E}" type="slidenum">
              <a:rPr lang="en-US" smtClean="0"/>
              <a:t>‹#›</a:t>
            </a:fld>
            <a:endParaRPr lang="en-US"/>
          </a:p>
        </p:txBody>
      </p:sp>
    </p:spTree>
    <p:extLst>
      <p:ext uri="{BB962C8B-B14F-4D97-AF65-F5344CB8AC3E}">
        <p14:creationId xmlns:p14="http://schemas.microsoft.com/office/powerpoint/2010/main" val="293387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1C5DB7-57E7-4136-B28B-FA0D38345B8C}" type="datetimeFigureOut">
              <a:rPr lang="en-US" smtClean="0"/>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2956E-DAA7-447A-9D8E-0DA6DDD1004E}" type="slidenum">
              <a:rPr lang="en-US" smtClean="0"/>
              <a:t>‹#›</a:t>
            </a:fld>
            <a:endParaRPr lang="en-US"/>
          </a:p>
        </p:txBody>
      </p:sp>
    </p:spTree>
    <p:extLst>
      <p:ext uri="{BB962C8B-B14F-4D97-AF65-F5344CB8AC3E}">
        <p14:creationId xmlns:p14="http://schemas.microsoft.com/office/powerpoint/2010/main" val="2032650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1C5DB7-57E7-4136-B28B-FA0D38345B8C}" type="datetimeFigureOut">
              <a:rPr lang="en-US" smtClean="0"/>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2956E-DAA7-447A-9D8E-0DA6DDD1004E}" type="slidenum">
              <a:rPr lang="en-US" smtClean="0"/>
              <a:t>‹#›</a:t>
            </a:fld>
            <a:endParaRPr lang="en-US"/>
          </a:p>
        </p:txBody>
      </p:sp>
    </p:spTree>
    <p:extLst>
      <p:ext uri="{BB962C8B-B14F-4D97-AF65-F5344CB8AC3E}">
        <p14:creationId xmlns:p14="http://schemas.microsoft.com/office/powerpoint/2010/main" val="2214866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1C5DB7-57E7-4136-B28B-FA0D38345B8C}" type="datetimeFigureOut">
              <a:rPr lang="en-US" smtClean="0"/>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2956E-DAA7-447A-9D8E-0DA6DDD1004E}" type="slidenum">
              <a:rPr lang="en-US" smtClean="0"/>
              <a:t>‹#›</a:t>
            </a:fld>
            <a:endParaRPr lang="en-US"/>
          </a:p>
        </p:txBody>
      </p:sp>
    </p:spTree>
    <p:extLst>
      <p:ext uri="{BB962C8B-B14F-4D97-AF65-F5344CB8AC3E}">
        <p14:creationId xmlns:p14="http://schemas.microsoft.com/office/powerpoint/2010/main" val="262289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1C5DB7-57E7-4136-B28B-FA0D38345B8C}" type="datetimeFigureOut">
              <a:rPr lang="en-US" smtClean="0"/>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C2956E-DAA7-447A-9D8E-0DA6DDD1004E}" type="slidenum">
              <a:rPr lang="en-US" smtClean="0"/>
              <a:t>‹#›</a:t>
            </a:fld>
            <a:endParaRPr lang="en-US"/>
          </a:p>
        </p:txBody>
      </p:sp>
    </p:spTree>
    <p:extLst>
      <p:ext uri="{BB962C8B-B14F-4D97-AF65-F5344CB8AC3E}">
        <p14:creationId xmlns:p14="http://schemas.microsoft.com/office/powerpoint/2010/main" val="3192547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1C5DB7-57E7-4136-B28B-FA0D38345B8C}" type="datetimeFigureOut">
              <a:rPr lang="en-US" smtClean="0"/>
              <a:t>12/14/2018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C2956E-DAA7-447A-9D8E-0DA6DDD1004E}" type="slidenum">
              <a:rPr lang="en-US" smtClean="0"/>
              <a:t>‹#›</a:t>
            </a:fld>
            <a:endParaRPr lang="en-US"/>
          </a:p>
        </p:txBody>
      </p:sp>
    </p:spTree>
    <p:extLst>
      <p:ext uri="{BB962C8B-B14F-4D97-AF65-F5344CB8AC3E}">
        <p14:creationId xmlns:p14="http://schemas.microsoft.com/office/powerpoint/2010/main" val="626165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1C5DB7-57E7-4136-B28B-FA0D38345B8C}" type="datetimeFigureOut">
              <a:rPr lang="en-US" smtClean="0"/>
              <a:t>12/14/2018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C2956E-DAA7-447A-9D8E-0DA6DDD1004E}" type="slidenum">
              <a:rPr lang="en-US" smtClean="0"/>
              <a:t>‹#›</a:t>
            </a:fld>
            <a:endParaRPr lang="en-US"/>
          </a:p>
        </p:txBody>
      </p:sp>
    </p:spTree>
    <p:extLst>
      <p:ext uri="{BB962C8B-B14F-4D97-AF65-F5344CB8AC3E}">
        <p14:creationId xmlns:p14="http://schemas.microsoft.com/office/powerpoint/2010/main" val="1104208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1C5DB7-57E7-4136-B28B-FA0D38345B8C}" type="datetimeFigureOut">
              <a:rPr lang="en-US" smtClean="0"/>
              <a:t>12/14/2018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C2956E-DAA7-447A-9D8E-0DA6DDD1004E}" type="slidenum">
              <a:rPr lang="en-US" smtClean="0"/>
              <a:t>‹#›</a:t>
            </a:fld>
            <a:endParaRPr lang="en-US"/>
          </a:p>
        </p:txBody>
      </p:sp>
    </p:spTree>
    <p:extLst>
      <p:ext uri="{BB962C8B-B14F-4D97-AF65-F5344CB8AC3E}">
        <p14:creationId xmlns:p14="http://schemas.microsoft.com/office/powerpoint/2010/main" val="2286716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1C5DB7-57E7-4136-B28B-FA0D38345B8C}" type="datetimeFigureOut">
              <a:rPr lang="en-US" smtClean="0"/>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C2956E-DAA7-447A-9D8E-0DA6DDD1004E}" type="slidenum">
              <a:rPr lang="en-US" smtClean="0"/>
              <a:t>‹#›</a:t>
            </a:fld>
            <a:endParaRPr lang="en-US"/>
          </a:p>
        </p:txBody>
      </p:sp>
    </p:spTree>
    <p:extLst>
      <p:ext uri="{BB962C8B-B14F-4D97-AF65-F5344CB8AC3E}">
        <p14:creationId xmlns:p14="http://schemas.microsoft.com/office/powerpoint/2010/main" val="2410118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1C5DB7-57E7-4136-B28B-FA0D38345B8C}" type="datetimeFigureOut">
              <a:rPr lang="en-US" smtClean="0"/>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C2956E-DAA7-447A-9D8E-0DA6DDD1004E}" type="slidenum">
              <a:rPr lang="en-US" smtClean="0"/>
              <a:t>‹#›</a:t>
            </a:fld>
            <a:endParaRPr lang="en-US"/>
          </a:p>
        </p:txBody>
      </p:sp>
    </p:spTree>
    <p:extLst>
      <p:ext uri="{BB962C8B-B14F-4D97-AF65-F5344CB8AC3E}">
        <p14:creationId xmlns:p14="http://schemas.microsoft.com/office/powerpoint/2010/main" val="736697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1C5DB7-57E7-4136-B28B-FA0D38345B8C}" type="datetimeFigureOut">
              <a:rPr lang="en-US" smtClean="0"/>
              <a:t>12/14/2018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C2956E-DAA7-447A-9D8E-0DA6DDD1004E}" type="slidenum">
              <a:rPr lang="en-US" smtClean="0"/>
              <a:t>‹#›</a:t>
            </a:fld>
            <a:endParaRPr lang="en-US"/>
          </a:p>
        </p:txBody>
      </p:sp>
    </p:spTree>
    <p:extLst>
      <p:ext uri="{BB962C8B-B14F-4D97-AF65-F5344CB8AC3E}">
        <p14:creationId xmlns:p14="http://schemas.microsoft.com/office/powerpoint/2010/main" val="31767595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Le </a:t>
            </a:r>
            <a:r>
              <a:rPr lang="en-US" dirty="0" err="1"/>
              <a:t>T</a:t>
            </a:r>
            <a:r>
              <a:rPr lang="en-US" dirty="0" err="1" smtClean="0"/>
              <a:t>uteur</a:t>
            </a:r>
            <a:endParaRPr lang="en-US" dirty="0"/>
          </a:p>
        </p:txBody>
      </p:sp>
      <p:sp>
        <p:nvSpPr>
          <p:cNvPr id="4" name="Subtitle 3"/>
          <p:cNvSpPr>
            <a:spLocks noGrp="1"/>
          </p:cNvSpPr>
          <p:nvPr>
            <p:ph type="subTitle" idx="1"/>
          </p:nvPr>
        </p:nvSpPr>
        <p:spPr/>
        <p:txBody>
          <a:bodyPr/>
          <a:lstStyle/>
          <a:p>
            <a:r>
              <a:rPr lang="en-US" dirty="0" smtClean="0"/>
              <a:t>Le </a:t>
            </a:r>
            <a:r>
              <a:rPr lang="en-US" dirty="0" err="1" smtClean="0"/>
              <a:t>tuteur</a:t>
            </a:r>
            <a:r>
              <a:rPr lang="en-US" dirty="0" smtClean="0"/>
              <a:t> </a:t>
            </a:r>
            <a:r>
              <a:rPr lang="en-US" dirty="0" err="1" smtClean="0"/>
              <a:t>donne</a:t>
            </a:r>
            <a:r>
              <a:rPr lang="en-US" dirty="0" smtClean="0"/>
              <a:t> son </a:t>
            </a:r>
            <a:r>
              <a:rPr lang="en-US" dirty="0" err="1" smtClean="0"/>
              <a:t>cours</a:t>
            </a:r>
            <a:endParaRPr lang="en-US" dirty="0"/>
          </a:p>
        </p:txBody>
      </p:sp>
    </p:spTree>
    <p:extLst>
      <p:ext uri="{BB962C8B-B14F-4D97-AF65-F5344CB8AC3E}">
        <p14:creationId xmlns:p14="http://schemas.microsoft.com/office/powerpoint/2010/main" val="40892879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868362"/>
          </a:xfrm>
        </p:spPr>
        <p:txBody>
          <a:bodyPr anchor="t">
            <a:normAutofit/>
          </a:bodyPr>
          <a:lstStyle/>
          <a:p>
            <a:pPr lvl="0" algn="l"/>
            <a:r>
              <a:rPr lang="fr-CA" sz="1200" b="1" dirty="0" smtClean="0"/>
              <a:t>Les jumeaux:</a:t>
            </a:r>
            <a:r>
              <a:rPr lang="fr-CA" sz="1200" dirty="0" smtClean="0"/>
              <a:t> si on cherche à ajouter le </a:t>
            </a:r>
            <a:r>
              <a:rPr lang="en-US" sz="1200" dirty="0" smtClean="0"/>
              <a:t>‘6’</a:t>
            </a:r>
            <a:r>
              <a:rPr lang="fr-CA" sz="1200" dirty="0"/>
              <a:t> </a:t>
            </a:r>
            <a:r>
              <a:rPr lang="fr-CA" sz="1200" dirty="0" smtClean="0"/>
              <a:t>dans la huitième case, il est possible de voir, en utilisant la stratégie précédente (</a:t>
            </a:r>
            <a:r>
              <a:rPr lang="fr-CA" sz="1200" i="1" dirty="0" smtClean="0"/>
              <a:t>pour débuter</a:t>
            </a:r>
            <a:r>
              <a:rPr lang="fr-CA" sz="1200" dirty="0" smtClean="0"/>
              <a:t>)  que le </a:t>
            </a:r>
            <a:r>
              <a:rPr lang="en-US" sz="1200" dirty="0" smtClean="0"/>
              <a:t>‘6’ </a:t>
            </a:r>
            <a:r>
              <a:rPr lang="en-US" sz="1200" dirty="0" err="1" smtClean="0"/>
              <a:t>doit</a:t>
            </a:r>
            <a:r>
              <a:rPr lang="en-US" sz="1200" dirty="0" smtClean="0"/>
              <a:t> </a:t>
            </a:r>
            <a:r>
              <a:rPr lang="en-US" sz="1200" dirty="0" err="1" smtClean="0"/>
              <a:t>aller</a:t>
            </a:r>
            <a:r>
              <a:rPr lang="en-US" sz="1200" dirty="0" smtClean="0"/>
              <a:t> </a:t>
            </a:r>
            <a:r>
              <a:rPr lang="en-US" sz="1200" dirty="0" err="1" smtClean="0"/>
              <a:t>dans</a:t>
            </a:r>
            <a:r>
              <a:rPr lang="en-US" sz="1200" dirty="0" smtClean="0"/>
              <a:t> </a:t>
            </a:r>
            <a:r>
              <a:rPr lang="en-US" sz="1200" dirty="0" err="1" smtClean="0"/>
              <a:t>colonne</a:t>
            </a:r>
            <a:r>
              <a:rPr lang="en-US" sz="1200" dirty="0" smtClean="0"/>
              <a:t> D, </a:t>
            </a:r>
            <a:r>
              <a:rPr lang="en-US" sz="1200" dirty="0" err="1" smtClean="0"/>
              <a:t>mais</a:t>
            </a:r>
            <a:r>
              <a:rPr lang="en-US" sz="1200" dirty="0" smtClean="0"/>
              <a:t> </a:t>
            </a:r>
            <a:r>
              <a:rPr lang="en-US" sz="1200" dirty="0" err="1" smtClean="0"/>
              <a:t>deux</a:t>
            </a:r>
            <a:r>
              <a:rPr lang="en-US" sz="1200" dirty="0" smtClean="0"/>
              <a:t> </a:t>
            </a:r>
            <a:r>
              <a:rPr lang="en-US" sz="1200" dirty="0" err="1" smtClean="0"/>
              <a:t>lignes</a:t>
            </a:r>
            <a:r>
              <a:rPr lang="en-US" sz="1200" dirty="0" smtClean="0"/>
              <a:t> </a:t>
            </a:r>
            <a:r>
              <a:rPr lang="en-US" sz="1200" dirty="0" err="1" smtClean="0"/>
              <a:t>sont</a:t>
            </a:r>
            <a:r>
              <a:rPr lang="en-US" sz="1200" dirty="0" smtClean="0"/>
              <a:t> </a:t>
            </a:r>
            <a:r>
              <a:rPr lang="en-US" sz="1200" dirty="0" err="1" smtClean="0"/>
              <a:t>possibles</a:t>
            </a:r>
            <a:r>
              <a:rPr lang="en-US" sz="1200" dirty="0" smtClean="0"/>
              <a:t>, </a:t>
            </a:r>
            <a:r>
              <a:rPr lang="en-US" sz="1200" dirty="0" err="1" smtClean="0"/>
              <a:t>soit</a:t>
            </a:r>
            <a:r>
              <a:rPr lang="en-US" sz="1200" dirty="0" smtClean="0"/>
              <a:t> 7 et 9. </a:t>
            </a:r>
            <a:r>
              <a:rPr lang="en-US" sz="1200" dirty="0" err="1" smtClean="0"/>
              <a:t>Mais</a:t>
            </a:r>
            <a:r>
              <a:rPr lang="en-US" sz="1200" dirty="0" smtClean="0"/>
              <a:t> </a:t>
            </a:r>
            <a:r>
              <a:rPr lang="en-US" sz="1200" dirty="0" err="1" smtClean="0"/>
              <a:t>en</a:t>
            </a:r>
            <a:r>
              <a:rPr lang="en-US" sz="1200" dirty="0" smtClean="0"/>
              <a:t> observant le ‘6’ de la </a:t>
            </a:r>
            <a:r>
              <a:rPr lang="en-US" sz="1200" dirty="0" err="1" smtClean="0"/>
              <a:t>colonne</a:t>
            </a:r>
            <a:r>
              <a:rPr lang="en-US" sz="1200" dirty="0" smtClean="0"/>
              <a:t> H, </a:t>
            </a:r>
            <a:r>
              <a:rPr lang="en-US" sz="1200" dirty="0" err="1" smtClean="0"/>
              <a:t>il</a:t>
            </a:r>
            <a:r>
              <a:rPr lang="en-US" sz="1200" dirty="0" smtClean="0"/>
              <a:t> </a:t>
            </a:r>
            <a:r>
              <a:rPr lang="en-US" sz="1200" dirty="0" err="1" smtClean="0"/>
              <a:t>est</a:t>
            </a:r>
            <a:r>
              <a:rPr lang="en-US" sz="1200" dirty="0" smtClean="0"/>
              <a:t> possible d</a:t>
            </a:r>
            <a:r>
              <a:rPr lang="fr-CA" sz="1200" dirty="0" smtClean="0"/>
              <a:t>’éliminer la possibilité de la ligne 7 et ainsi ajouter le </a:t>
            </a:r>
            <a:r>
              <a:rPr lang="en-US" sz="1200" dirty="0" smtClean="0"/>
              <a:t>‘6’ </a:t>
            </a:r>
            <a:r>
              <a:rPr lang="en-US" sz="1200" dirty="0" err="1" smtClean="0"/>
              <a:t>dans</a:t>
            </a:r>
            <a:r>
              <a:rPr lang="en-US" sz="1200" dirty="0" smtClean="0"/>
              <a:t> la </a:t>
            </a:r>
            <a:r>
              <a:rPr lang="en-US" sz="1200" dirty="0" err="1" smtClean="0"/>
              <a:t>ligne</a:t>
            </a:r>
            <a:r>
              <a:rPr lang="en-US" sz="1200" dirty="0" smtClean="0"/>
              <a:t> 9 avec certitude. </a:t>
            </a:r>
            <a:endParaRPr lang="en-US" sz="1200" b="1" dirty="0"/>
          </a:p>
        </p:txBody>
      </p:sp>
      <p:grpSp>
        <p:nvGrpSpPr>
          <p:cNvPr id="5" name="Group 4"/>
          <p:cNvGrpSpPr/>
          <p:nvPr/>
        </p:nvGrpSpPr>
        <p:grpSpPr>
          <a:xfrm>
            <a:off x="2083797" y="1362011"/>
            <a:ext cx="4953000" cy="5029200"/>
            <a:chOff x="2095500" y="1734670"/>
            <a:chExt cx="4953000" cy="5029200"/>
          </a:xfrm>
        </p:grpSpPr>
        <p:grpSp>
          <p:nvGrpSpPr>
            <p:cNvPr id="3" name="Group 2"/>
            <p:cNvGrpSpPr/>
            <p:nvPr/>
          </p:nvGrpSpPr>
          <p:grpSpPr>
            <a:xfrm>
              <a:off x="2095500" y="1734670"/>
              <a:ext cx="4953000" cy="5029200"/>
              <a:chOff x="2095500" y="1734670"/>
              <a:chExt cx="4953000" cy="5029200"/>
            </a:xfrm>
          </p:grpSpPr>
          <p:sp>
            <p:nvSpPr>
              <p:cNvPr id="29" name="Rectangle 28"/>
              <p:cNvSpPr/>
              <p:nvPr/>
            </p:nvSpPr>
            <p:spPr>
              <a:xfrm>
                <a:off x="2645833" y="173467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196167" y="173467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3742903" y="173467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293237" y="173467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843570" y="173467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5393903" y="173467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5947833" y="173467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498167" y="173467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095500" y="173467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rot="5400000">
                <a:off x="4292600" y="-462430"/>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rot="5400000">
                <a:off x="4292600" y="2890369"/>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rot="5400000">
                <a:off x="4292600" y="96370"/>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rot="5400000">
                <a:off x="4292600" y="655170"/>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rot="5400000">
                <a:off x="4292600" y="1213970"/>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rot="5400000">
                <a:off x="4292600" y="1772770"/>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27" name="Rectangle 26"/>
              <p:cNvSpPr/>
              <p:nvPr/>
            </p:nvSpPr>
            <p:spPr>
              <a:xfrm rot="5400000">
                <a:off x="4292600" y="2331570"/>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rot="5400000">
                <a:off x="4292600" y="3449169"/>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10" name="Rectangle 9"/>
              <p:cNvSpPr/>
              <p:nvPr/>
            </p:nvSpPr>
            <p:spPr>
              <a:xfrm>
                <a:off x="2095500" y="1734670"/>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746500" y="1734670"/>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397500" y="1734670"/>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095500" y="3411070"/>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14" name="Rectangle 13"/>
              <p:cNvSpPr/>
              <p:nvPr/>
            </p:nvSpPr>
            <p:spPr>
              <a:xfrm>
                <a:off x="2095500" y="5087470"/>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15" name="Rectangle 14"/>
              <p:cNvSpPr/>
              <p:nvPr/>
            </p:nvSpPr>
            <p:spPr>
              <a:xfrm>
                <a:off x="3746500" y="3411070"/>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397500" y="3411069"/>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746500" y="5087469"/>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18" name="Rectangle 17"/>
              <p:cNvSpPr/>
              <p:nvPr/>
            </p:nvSpPr>
            <p:spPr>
              <a:xfrm>
                <a:off x="5397500" y="5087468"/>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2219823" y="1829404"/>
                <a:ext cx="301686" cy="369332"/>
              </a:xfrm>
              <a:prstGeom prst="rect">
                <a:avLst/>
              </a:prstGeom>
              <a:noFill/>
            </p:spPr>
            <p:txBody>
              <a:bodyPr wrap="none" rtlCol="0">
                <a:spAutoFit/>
              </a:bodyPr>
              <a:lstStyle/>
              <a:p>
                <a:r>
                  <a:rPr lang="en-US" dirty="0" smtClean="0"/>
                  <a:t>5</a:t>
                </a:r>
                <a:endParaRPr lang="en-US" dirty="0"/>
              </a:p>
            </p:txBody>
          </p:sp>
          <p:sp>
            <p:nvSpPr>
              <p:cNvPr id="38" name="TextBox 37"/>
              <p:cNvSpPr txBox="1"/>
              <p:nvPr/>
            </p:nvSpPr>
            <p:spPr>
              <a:xfrm>
                <a:off x="4417560" y="1828800"/>
                <a:ext cx="301686" cy="369332"/>
              </a:xfrm>
              <a:prstGeom prst="rect">
                <a:avLst/>
              </a:prstGeom>
              <a:noFill/>
            </p:spPr>
            <p:txBody>
              <a:bodyPr wrap="none" rtlCol="0">
                <a:spAutoFit/>
              </a:bodyPr>
              <a:lstStyle/>
              <a:p>
                <a:r>
                  <a:rPr lang="en-US" dirty="0"/>
                  <a:t>7</a:t>
                </a:r>
              </a:p>
            </p:txBody>
          </p:sp>
          <p:sp>
            <p:nvSpPr>
              <p:cNvPr id="40" name="TextBox 39"/>
              <p:cNvSpPr txBox="1"/>
              <p:nvPr/>
            </p:nvSpPr>
            <p:spPr>
              <a:xfrm>
                <a:off x="6622490" y="5762885"/>
                <a:ext cx="301686" cy="369332"/>
              </a:xfrm>
              <a:prstGeom prst="rect">
                <a:avLst/>
              </a:prstGeom>
              <a:noFill/>
            </p:spPr>
            <p:txBody>
              <a:bodyPr wrap="none" rtlCol="0">
                <a:spAutoFit/>
              </a:bodyPr>
              <a:lstStyle/>
              <a:p>
                <a:r>
                  <a:rPr lang="en-US" dirty="0" smtClean="0"/>
                  <a:t>2</a:t>
                </a:r>
                <a:endParaRPr lang="en-US" dirty="0"/>
              </a:p>
            </p:txBody>
          </p:sp>
          <p:sp>
            <p:nvSpPr>
              <p:cNvPr id="41" name="TextBox 40"/>
              <p:cNvSpPr txBox="1"/>
              <p:nvPr/>
            </p:nvSpPr>
            <p:spPr>
              <a:xfrm>
                <a:off x="6622112" y="4096564"/>
                <a:ext cx="301686" cy="369332"/>
              </a:xfrm>
              <a:prstGeom prst="rect">
                <a:avLst/>
              </a:prstGeom>
              <a:noFill/>
            </p:spPr>
            <p:txBody>
              <a:bodyPr wrap="none" rtlCol="0">
                <a:spAutoFit/>
              </a:bodyPr>
              <a:lstStyle/>
              <a:p>
                <a:r>
                  <a:rPr lang="en-US" dirty="0" smtClean="0"/>
                  <a:t>3</a:t>
                </a:r>
                <a:endParaRPr lang="en-US" dirty="0"/>
              </a:p>
            </p:txBody>
          </p:sp>
          <p:sp>
            <p:nvSpPr>
              <p:cNvPr id="46" name="TextBox 45"/>
              <p:cNvSpPr txBox="1"/>
              <p:nvPr/>
            </p:nvSpPr>
            <p:spPr>
              <a:xfrm>
                <a:off x="6622490" y="4654021"/>
                <a:ext cx="301686" cy="369332"/>
              </a:xfrm>
              <a:prstGeom prst="rect">
                <a:avLst/>
              </a:prstGeom>
              <a:noFill/>
            </p:spPr>
            <p:txBody>
              <a:bodyPr wrap="none" rtlCol="0">
                <a:spAutoFit/>
              </a:bodyPr>
              <a:lstStyle/>
              <a:p>
                <a:r>
                  <a:rPr lang="en-US" dirty="0" smtClean="0"/>
                  <a:t>7</a:t>
                </a:r>
                <a:endParaRPr lang="en-US" dirty="0"/>
              </a:p>
            </p:txBody>
          </p:sp>
          <p:sp>
            <p:nvSpPr>
              <p:cNvPr id="48" name="TextBox 47"/>
              <p:cNvSpPr txBox="1"/>
              <p:nvPr/>
            </p:nvSpPr>
            <p:spPr>
              <a:xfrm>
                <a:off x="4967893" y="1828800"/>
                <a:ext cx="301686" cy="369332"/>
              </a:xfrm>
              <a:prstGeom prst="rect">
                <a:avLst/>
              </a:prstGeom>
              <a:noFill/>
            </p:spPr>
            <p:txBody>
              <a:bodyPr wrap="none" rtlCol="0">
                <a:spAutoFit/>
              </a:bodyPr>
              <a:lstStyle/>
              <a:p>
                <a:r>
                  <a:rPr lang="en-US" dirty="0" smtClean="0"/>
                  <a:t>1</a:t>
                </a:r>
                <a:endParaRPr lang="en-US" dirty="0"/>
              </a:p>
            </p:txBody>
          </p:sp>
          <p:sp>
            <p:nvSpPr>
              <p:cNvPr id="49" name="TextBox 48"/>
              <p:cNvSpPr txBox="1"/>
              <p:nvPr/>
            </p:nvSpPr>
            <p:spPr>
              <a:xfrm>
                <a:off x="6622490" y="1829404"/>
                <a:ext cx="301686" cy="369332"/>
              </a:xfrm>
              <a:prstGeom prst="rect">
                <a:avLst/>
              </a:prstGeom>
              <a:noFill/>
            </p:spPr>
            <p:txBody>
              <a:bodyPr wrap="none" rtlCol="0">
                <a:spAutoFit/>
              </a:bodyPr>
              <a:lstStyle/>
              <a:p>
                <a:r>
                  <a:rPr lang="en-US" dirty="0" smtClean="0"/>
                  <a:t>4</a:t>
                </a:r>
                <a:endParaRPr lang="en-US" dirty="0"/>
              </a:p>
            </p:txBody>
          </p:sp>
          <p:sp>
            <p:nvSpPr>
              <p:cNvPr id="50" name="TextBox 49"/>
              <p:cNvSpPr txBox="1"/>
              <p:nvPr/>
            </p:nvSpPr>
            <p:spPr>
              <a:xfrm>
                <a:off x="3867226" y="2373868"/>
                <a:ext cx="301686" cy="369332"/>
              </a:xfrm>
              <a:prstGeom prst="rect">
                <a:avLst/>
              </a:prstGeom>
              <a:noFill/>
            </p:spPr>
            <p:txBody>
              <a:bodyPr wrap="none" rtlCol="0">
                <a:spAutoFit/>
              </a:bodyPr>
              <a:lstStyle/>
              <a:p>
                <a:r>
                  <a:rPr lang="en-US" dirty="0" smtClean="0"/>
                  <a:t>9</a:t>
                </a:r>
                <a:endParaRPr lang="en-US" dirty="0"/>
              </a:p>
            </p:txBody>
          </p:sp>
          <p:sp>
            <p:nvSpPr>
              <p:cNvPr id="51" name="TextBox 50"/>
              <p:cNvSpPr txBox="1"/>
              <p:nvPr/>
            </p:nvSpPr>
            <p:spPr>
              <a:xfrm>
                <a:off x="2237375" y="2970305"/>
                <a:ext cx="301686" cy="369332"/>
              </a:xfrm>
              <a:prstGeom prst="rect">
                <a:avLst/>
              </a:prstGeom>
              <a:noFill/>
            </p:spPr>
            <p:txBody>
              <a:bodyPr wrap="none" rtlCol="0">
                <a:spAutoFit/>
              </a:bodyPr>
              <a:lstStyle/>
              <a:p>
                <a:r>
                  <a:rPr lang="en-US" dirty="0" smtClean="0"/>
                  <a:t>1</a:t>
                </a:r>
                <a:endParaRPr lang="en-US" dirty="0"/>
              </a:p>
            </p:txBody>
          </p:sp>
          <p:sp>
            <p:nvSpPr>
              <p:cNvPr id="52" name="TextBox 51"/>
              <p:cNvSpPr txBox="1"/>
              <p:nvPr/>
            </p:nvSpPr>
            <p:spPr>
              <a:xfrm>
                <a:off x="2770156" y="2947004"/>
                <a:ext cx="301686" cy="369332"/>
              </a:xfrm>
              <a:prstGeom prst="rect">
                <a:avLst/>
              </a:prstGeom>
              <a:noFill/>
            </p:spPr>
            <p:txBody>
              <a:bodyPr wrap="none" rtlCol="0">
                <a:spAutoFit/>
              </a:bodyPr>
              <a:lstStyle/>
              <a:p>
                <a:r>
                  <a:rPr lang="en-US" dirty="0" smtClean="0"/>
                  <a:t>2</a:t>
                </a:r>
                <a:endParaRPr lang="en-US" dirty="0"/>
              </a:p>
            </p:txBody>
          </p:sp>
          <p:sp>
            <p:nvSpPr>
              <p:cNvPr id="53" name="TextBox 52"/>
              <p:cNvSpPr txBox="1"/>
              <p:nvPr/>
            </p:nvSpPr>
            <p:spPr>
              <a:xfrm>
                <a:off x="3320490" y="2933026"/>
                <a:ext cx="301686" cy="369332"/>
              </a:xfrm>
              <a:prstGeom prst="rect">
                <a:avLst/>
              </a:prstGeom>
              <a:noFill/>
            </p:spPr>
            <p:txBody>
              <a:bodyPr wrap="none" rtlCol="0">
                <a:spAutoFit/>
              </a:bodyPr>
              <a:lstStyle/>
              <a:p>
                <a:r>
                  <a:rPr lang="en-US" dirty="0" smtClean="0"/>
                  <a:t>8</a:t>
                </a:r>
                <a:endParaRPr lang="en-US" dirty="0"/>
              </a:p>
            </p:txBody>
          </p:sp>
          <p:sp>
            <p:nvSpPr>
              <p:cNvPr id="54" name="TextBox 53"/>
              <p:cNvSpPr txBox="1"/>
              <p:nvPr/>
            </p:nvSpPr>
            <p:spPr>
              <a:xfrm>
                <a:off x="4422714" y="2970305"/>
                <a:ext cx="301686" cy="369332"/>
              </a:xfrm>
              <a:prstGeom prst="rect">
                <a:avLst/>
              </a:prstGeom>
              <a:noFill/>
            </p:spPr>
            <p:txBody>
              <a:bodyPr wrap="none" rtlCol="0">
                <a:spAutoFit/>
              </a:bodyPr>
              <a:lstStyle/>
              <a:p>
                <a:r>
                  <a:rPr lang="en-US" dirty="0" smtClean="0"/>
                  <a:t>4</a:t>
                </a:r>
                <a:endParaRPr lang="en-US" dirty="0"/>
              </a:p>
            </p:txBody>
          </p:sp>
          <p:sp>
            <p:nvSpPr>
              <p:cNvPr id="55" name="TextBox 54"/>
              <p:cNvSpPr txBox="1"/>
              <p:nvPr/>
            </p:nvSpPr>
            <p:spPr>
              <a:xfrm>
                <a:off x="4967893" y="2907268"/>
                <a:ext cx="301686" cy="369332"/>
              </a:xfrm>
              <a:prstGeom prst="rect">
                <a:avLst/>
              </a:prstGeom>
              <a:noFill/>
            </p:spPr>
            <p:txBody>
              <a:bodyPr wrap="none" rtlCol="0">
                <a:spAutoFit/>
              </a:bodyPr>
              <a:lstStyle/>
              <a:p>
                <a:r>
                  <a:rPr lang="en-US" dirty="0" smtClean="0"/>
                  <a:t>6</a:t>
                </a:r>
                <a:endParaRPr lang="en-US" dirty="0"/>
              </a:p>
            </p:txBody>
          </p:sp>
          <p:sp>
            <p:nvSpPr>
              <p:cNvPr id="56" name="TextBox 55"/>
              <p:cNvSpPr txBox="1"/>
              <p:nvPr/>
            </p:nvSpPr>
            <p:spPr>
              <a:xfrm>
                <a:off x="5518226" y="2947004"/>
                <a:ext cx="301686" cy="369332"/>
              </a:xfrm>
              <a:prstGeom prst="rect">
                <a:avLst/>
              </a:prstGeom>
              <a:noFill/>
            </p:spPr>
            <p:txBody>
              <a:bodyPr wrap="none" rtlCol="0">
                <a:spAutoFit/>
              </a:bodyPr>
              <a:lstStyle/>
              <a:p>
                <a:r>
                  <a:rPr lang="en-US" dirty="0" smtClean="0"/>
                  <a:t>7</a:t>
                </a:r>
                <a:endParaRPr lang="en-US" dirty="0"/>
              </a:p>
            </p:txBody>
          </p:sp>
          <p:sp>
            <p:nvSpPr>
              <p:cNvPr id="57" name="TextBox 56"/>
              <p:cNvSpPr txBox="1"/>
              <p:nvPr/>
            </p:nvSpPr>
            <p:spPr>
              <a:xfrm>
                <a:off x="4417560" y="3505200"/>
                <a:ext cx="301686" cy="369332"/>
              </a:xfrm>
              <a:prstGeom prst="rect">
                <a:avLst/>
              </a:prstGeom>
              <a:noFill/>
            </p:spPr>
            <p:txBody>
              <a:bodyPr wrap="none" rtlCol="0">
                <a:spAutoFit/>
              </a:bodyPr>
              <a:lstStyle/>
              <a:p>
                <a:r>
                  <a:rPr lang="en-US" dirty="0" smtClean="0"/>
                  <a:t>1</a:t>
                </a:r>
                <a:endParaRPr lang="en-US" dirty="0"/>
              </a:p>
            </p:txBody>
          </p:sp>
          <p:sp>
            <p:nvSpPr>
              <p:cNvPr id="58" name="TextBox 57"/>
              <p:cNvSpPr txBox="1"/>
              <p:nvPr/>
            </p:nvSpPr>
            <p:spPr>
              <a:xfrm>
                <a:off x="2237375" y="4621002"/>
                <a:ext cx="301686" cy="369332"/>
              </a:xfrm>
              <a:prstGeom prst="rect">
                <a:avLst/>
              </a:prstGeom>
              <a:noFill/>
            </p:spPr>
            <p:txBody>
              <a:bodyPr wrap="none" rtlCol="0">
                <a:spAutoFit/>
              </a:bodyPr>
              <a:lstStyle/>
              <a:p>
                <a:r>
                  <a:rPr lang="en-US" dirty="0" smtClean="0"/>
                  <a:t>2</a:t>
                </a:r>
                <a:endParaRPr lang="en-US" dirty="0"/>
              </a:p>
            </p:txBody>
          </p:sp>
          <p:sp>
            <p:nvSpPr>
              <p:cNvPr id="59" name="TextBox 58"/>
              <p:cNvSpPr txBox="1"/>
              <p:nvPr/>
            </p:nvSpPr>
            <p:spPr>
              <a:xfrm>
                <a:off x="2209800" y="3479119"/>
                <a:ext cx="301686" cy="369332"/>
              </a:xfrm>
              <a:prstGeom prst="rect">
                <a:avLst/>
              </a:prstGeom>
              <a:noFill/>
            </p:spPr>
            <p:txBody>
              <a:bodyPr wrap="none" rtlCol="0">
                <a:spAutoFit/>
              </a:bodyPr>
              <a:lstStyle/>
              <a:p>
                <a:r>
                  <a:rPr lang="en-US" dirty="0" smtClean="0"/>
                  <a:t>3</a:t>
                </a:r>
                <a:endParaRPr lang="en-US" dirty="0"/>
              </a:p>
            </p:txBody>
          </p:sp>
          <p:sp>
            <p:nvSpPr>
              <p:cNvPr id="60" name="TextBox 59"/>
              <p:cNvSpPr txBox="1"/>
              <p:nvPr/>
            </p:nvSpPr>
            <p:spPr>
              <a:xfrm>
                <a:off x="2237375" y="6259216"/>
                <a:ext cx="301686" cy="369332"/>
              </a:xfrm>
              <a:prstGeom prst="rect">
                <a:avLst/>
              </a:prstGeom>
              <a:noFill/>
            </p:spPr>
            <p:txBody>
              <a:bodyPr wrap="none" rtlCol="0">
                <a:spAutoFit/>
              </a:bodyPr>
              <a:lstStyle/>
              <a:p>
                <a:r>
                  <a:rPr lang="en-US" dirty="0" smtClean="0"/>
                  <a:t>8</a:t>
                </a:r>
                <a:endParaRPr lang="en-US" dirty="0"/>
              </a:p>
            </p:txBody>
          </p:sp>
          <p:sp>
            <p:nvSpPr>
              <p:cNvPr id="61" name="TextBox 60"/>
              <p:cNvSpPr txBox="1"/>
              <p:nvPr/>
            </p:nvSpPr>
            <p:spPr>
              <a:xfrm>
                <a:off x="3320490" y="5706484"/>
                <a:ext cx="301686" cy="369332"/>
              </a:xfrm>
              <a:prstGeom prst="rect">
                <a:avLst/>
              </a:prstGeom>
              <a:noFill/>
            </p:spPr>
            <p:txBody>
              <a:bodyPr wrap="none" rtlCol="0">
                <a:spAutoFit/>
              </a:bodyPr>
              <a:lstStyle/>
              <a:p>
                <a:r>
                  <a:rPr lang="en-US" dirty="0" smtClean="0"/>
                  <a:t>4</a:t>
                </a:r>
                <a:endParaRPr lang="en-US" dirty="0"/>
              </a:p>
            </p:txBody>
          </p:sp>
          <p:sp>
            <p:nvSpPr>
              <p:cNvPr id="63" name="TextBox 62"/>
              <p:cNvSpPr txBox="1"/>
              <p:nvPr/>
            </p:nvSpPr>
            <p:spPr>
              <a:xfrm>
                <a:off x="2784971" y="4067004"/>
                <a:ext cx="301686" cy="369332"/>
              </a:xfrm>
              <a:prstGeom prst="rect">
                <a:avLst/>
              </a:prstGeom>
              <a:noFill/>
            </p:spPr>
            <p:txBody>
              <a:bodyPr wrap="none" rtlCol="0">
                <a:spAutoFit/>
              </a:bodyPr>
              <a:lstStyle/>
              <a:p>
                <a:r>
                  <a:rPr lang="en-US" dirty="0" smtClean="0"/>
                  <a:t>6</a:t>
                </a:r>
                <a:endParaRPr lang="en-US" dirty="0"/>
              </a:p>
            </p:txBody>
          </p:sp>
          <p:sp>
            <p:nvSpPr>
              <p:cNvPr id="64" name="TextBox 63"/>
              <p:cNvSpPr txBox="1"/>
              <p:nvPr/>
            </p:nvSpPr>
            <p:spPr>
              <a:xfrm>
                <a:off x="2770156" y="5715000"/>
                <a:ext cx="301686" cy="369332"/>
              </a:xfrm>
              <a:prstGeom prst="rect">
                <a:avLst/>
              </a:prstGeom>
              <a:noFill/>
            </p:spPr>
            <p:txBody>
              <a:bodyPr wrap="none" rtlCol="0">
                <a:spAutoFit/>
              </a:bodyPr>
              <a:lstStyle/>
              <a:p>
                <a:r>
                  <a:rPr lang="en-US" dirty="0" smtClean="0"/>
                  <a:t>7</a:t>
                </a:r>
                <a:endParaRPr lang="en-US" dirty="0"/>
              </a:p>
            </p:txBody>
          </p:sp>
          <p:sp>
            <p:nvSpPr>
              <p:cNvPr id="65" name="TextBox 64"/>
              <p:cNvSpPr txBox="1"/>
              <p:nvPr/>
            </p:nvSpPr>
            <p:spPr>
              <a:xfrm>
                <a:off x="2793936" y="3505200"/>
                <a:ext cx="301686" cy="369332"/>
              </a:xfrm>
              <a:prstGeom prst="rect">
                <a:avLst/>
              </a:prstGeom>
              <a:noFill/>
            </p:spPr>
            <p:txBody>
              <a:bodyPr wrap="none" rtlCol="0">
                <a:spAutoFit/>
              </a:bodyPr>
              <a:lstStyle/>
              <a:p>
                <a:r>
                  <a:rPr lang="en-US" dirty="0" smtClean="0"/>
                  <a:t>9</a:t>
                </a:r>
                <a:endParaRPr lang="en-US" dirty="0"/>
              </a:p>
            </p:txBody>
          </p:sp>
          <p:sp>
            <p:nvSpPr>
              <p:cNvPr id="75" name="TextBox 74"/>
              <p:cNvSpPr txBox="1"/>
              <p:nvPr/>
            </p:nvSpPr>
            <p:spPr>
              <a:xfrm>
                <a:off x="5506147" y="5770862"/>
                <a:ext cx="301686" cy="369332"/>
              </a:xfrm>
              <a:prstGeom prst="rect">
                <a:avLst/>
              </a:prstGeom>
              <a:noFill/>
            </p:spPr>
            <p:txBody>
              <a:bodyPr wrap="none" rtlCol="0">
                <a:spAutoFit/>
              </a:bodyPr>
              <a:lstStyle/>
              <a:p>
                <a:r>
                  <a:rPr lang="en-US" dirty="0" smtClean="0"/>
                  <a:t>1</a:t>
                </a:r>
                <a:endParaRPr lang="en-US" dirty="0"/>
              </a:p>
            </p:txBody>
          </p:sp>
          <p:sp>
            <p:nvSpPr>
              <p:cNvPr id="76" name="TextBox 75"/>
              <p:cNvSpPr txBox="1"/>
              <p:nvPr/>
            </p:nvSpPr>
            <p:spPr>
              <a:xfrm>
                <a:off x="4967893" y="3534117"/>
                <a:ext cx="301686" cy="369332"/>
              </a:xfrm>
              <a:prstGeom prst="rect">
                <a:avLst/>
              </a:prstGeom>
              <a:noFill/>
            </p:spPr>
            <p:txBody>
              <a:bodyPr wrap="none" rtlCol="0">
                <a:spAutoFit/>
              </a:bodyPr>
              <a:lstStyle/>
              <a:p>
                <a:r>
                  <a:rPr lang="en-US" dirty="0" smtClean="0"/>
                  <a:t>2</a:t>
                </a:r>
                <a:endParaRPr lang="en-US" dirty="0"/>
              </a:p>
            </p:txBody>
          </p:sp>
          <p:sp>
            <p:nvSpPr>
              <p:cNvPr id="77" name="TextBox 76"/>
              <p:cNvSpPr txBox="1"/>
              <p:nvPr/>
            </p:nvSpPr>
            <p:spPr>
              <a:xfrm>
                <a:off x="4417560" y="6265967"/>
                <a:ext cx="301686" cy="369332"/>
              </a:xfrm>
              <a:prstGeom prst="rect">
                <a:avLst/>
              </a:prstGeom>
              <a:noFill/>
            </p:spPr>
            <p:txBody>
              <a:bodyPr wrap="none" rtlCol="0">
                <a:spAutoFit/>
              </a:bodyPr>
              <a:lstStyle/>
              <a:p>
                <a:r>
                  <a:rPr lang="en-US" dirty="0" smtClean="0"/>
                  <a:t>3</a:t>
                </a:r>
                <a:endParaRPr lang="en-US" dirty="0"/>
              </a:p>
            </p:txBody>
          </p:sp>
          <p:sp>
            <p:nvSpPr>
              <p:cNvPr id="78" name="TextBox 77"/>
              <p:cNvSpPr txBox="1"/>
              <p:nvPr/>
            </p:nvSpPr>
            <p:spPr>
              <a:xfrm>
                <a:off x="3867226" y="5762885"/>
                <a:ext cx="301686" cy="369332"/>
              </a:xfrm>
              <a:prstGeom prst="rect">
                <a:avLst/>
              </a:prstGeom>
              <a:noFill/>
            </p:spPr>
            <p:txBody>
              <a:bodyPr wrap="none" rtlCol="0">
                <a:spAutoFit/>
              </a:bodyPr>
              <a:lstStyle/>
              <a:p>
                <a:r>
                  <a:rPr lang="en-US" dirty="0" smtClean="0"/>
                  <a:t>8</a:t>
                </a:r>
                <a:endParaRPr lang="en-US" dirty="0"/>
              </a:p>
            </p:txBody>
          </p:sp>
          <p:sp>
            <p:nvSpPr>
              <p:cNvPr id="79" name="TextBox 78"/>
              <p:cNvSpPr txBox="1"/>
              <p:nvPr/>
            </p:nvSpPr>
            <p:spPr>
              <a:xfrm>
                <a:off x="6072156" y="3507279"/>
                <a:ext cx="301686" cy="369332"/>
              </a:xfrm>
              <a:prstGeom prst="rect">
                <a:avLst/>
              </a:prstGeom>
              <a:noFill/>
            </p:spPr>
            <p:txBody>
              <a:bodyPr wrap="none" rtlCol="0">
                <a:spAutoFit/>
              </a:bodyPr>
              <a:lstStyle/>
              <a:p>
                <a:r>
                  <a:rPr lang="en-US" dirty="0" smtClean="0"/>
                  <a:t>4</a:t>
                </a:r>
                <a:endParaRPr lang="en-US" dirty="0"/>
              </a:p>
            </p:txBody>
          </p:sp>
          <p:sp>
            <p:nvSpPr>
              <p:cNvPr id="81" name="TextBox 80"/>
              <p:cNvSpPr txBox="1"/>
              <p:nvPr/>
            </p:nvSpPr>
            <p:spPr>
              <a:xfrm>
                <a:off x="4417560" y="4587996"/>
                <a:ext cx="301686" cy="369332"/>
              </a:xfrm>
              <a:prstGeom prst="rect">
                <a:avLst/>
              </a:prstGeom>
              <a:noFill/>
            </p:spPr>
            <p:txBody>
              <a:bodyPr wrap="none" rtlCol="0">
                <a:spAutoFit/>
              </a:bodyPr>
              <a:lstStyle/>
              <a:p>
                <a:r>
                  <a:rPr lang="en-US" dirty="0" smtClean="0"/>
                  <a:t>6</a:t>
                </a:r>
                <a:endParaRPr lang="en-US" dirty="0"/>
              </a:p>
            </p:txBody>
          </p:sp>
          <p:sp>
            <p:nvSpPr>
              <p:cNvPr id="82" name="TextBox 81"/>
              <p:cNvSpPr txBox="1"/>
              <p:nvPr/>
            </p:nvSpPr>
            <p:spPr>
              <a:xfrm>
                <a:off x="3867226" y="3505200"/>
                <a:ext cx="301686" cy="369332"/>
              </a:xfrm>
              <a:prstGeom prst="rect">
                <a:avLst/>
              </a:prstGeom>
              <a:noFill/>
            </p:spPr>
            <p:txBody>
              <a:bodyPr wrap="none" rtlCol="0">
                <a:spAutoFit/>
              </a:bodyPr>
              <a:lstStyle/>
              <a:p>
                <a:r>
                  <a:rPr lang="en-US" dirty="0" smtClean="0"/>
                  <a:t>7</a:t>
                </a:r>
                <a:endParaRPr lang="en-US" dirty="0"/>
              </a:p>
            </p:txBody>
          </p:sp>
          <p:sp>
            <p:nvSpPr>
              <p:cNvPr id="83" name="TextBox 82"/>
              <p:cNvSpPr txBox="1"/>
              <p:nvPr/>
            </p:nvSpPr>
            <p:spPr>
              <a:xfrm>
                <a:off x="5506147" y="4641918"/>
                <a:ext cx="301686" cy="369332"/>
              </a:xfrm>
              <a:prstGeom prst="rect">
                <a:avLst/>
              </a:prstGeom>
              <a:noFill/>
            </p:spPr>
            <p:txBody>
              <a:bodyPr wrap="none" rtlCol="0">
                <a:spAutoFit/>
              </a:bodyPr>
              <a:lstStyle/>
              <a:p>
                <a:r>
                  <a:rPr lang="en-US" dirty="0" smtClean="0"/>
                  <a:t>9</a:t>
                </a:r>
                <a:endParaRPr lang="en-US" dirty="0"/>
              </a:p>
            </p:txBody>
          </p:sp>
          <p:sp>
            <p:nvSpPr>
              <p:cNvPr id="84" name="TextBox 83"/>
              <p:cNvSpPr txBox="1"/>
              <p:nvPr/>
            </p:nvSpPr>
            <p:spPr>
              <a:xfrm>
                <a:off x="6051113" y="4067004"/>
                <a:ext cx="301686" cy="369332"/>
              </a:xfrm>
              <a:prstGeom prst="rect">
                <a:avLst/>
              </a:prstGeom>
              <a:noFill/>
            </p:spPr>
            <p:txBody>
              <a:bodyPr wrap="none" rtlCol="0">
                <a:spAutoFit/>
              </a:bodyPr>
              <a:lstStyle/>
              <a:p>
                <a:r>
                  <a:rPr lang="en-US" dirty="0" smtClean="0"/>
                  <a:t>1</a:t>
                </a:r>
                <a:endParaRPr lang="en-US" dirty="0"/>
              </a:p>
            </p:txBody>
          </p:sp>
          <p:sp>
            <p:nvSpPr>
              <p:cNvPr id="85" name="TextBox 84"/>
              <p:cNvSpPr txBox="1"/>
              <p:nvPr/>
            </p:nvSpPr>
            <p:spPr>
              <a:xfrm>
                <a:off x="4417560" y="5194590"/>
                <a:ext cx="301686" cy="369332"/>
              </a:xfrm>
              <a:prstGeom prst="rect">
                <a:avLst/>
              </a:prstGeom>
              <a:noFill/>
            </p:spPr>
            <p:txBody>
              <a:bodyPr wrap="none" rtlCol="0">
                <a:spAutoFit/>
              </a:bodyPr>
              <a:lstStyle/>
              <a:p>
                <a:r>
                  <a:rPr lang="en-US" dirty="0" smtClean="0"/>
                  <a:t>2</a:t>
                </a:r>
                <a:endParaRPr lang="en-US" dirty="0"/>
              </a:p>
            </p:txBody>
          </p:sp>
          <p:sp>
            <p:nvSpPr>
              <p:cNvPr id="86" name="TextBox 85"/>
              <p:cNvSpPr txBox="1"/>
              <p:nvPr/>
            </p:nvSpPr>
            <p:spPr>
              <a:xfrm>
                <a:off x="6072156" y="5770862"/>
                <a:ext cx="301686" cy="369332"/>
              </a:xfrm>
              <a:prstGeom prst="rect">
                <a:avLst/>
              </a:prstGeom>
              <a:noFill/>
            </p:spPr>
            <p:txBody>
              <a:bodyPr wrap="none" rtlCol="0">
                <a:spAutoFit/>
              </a:bodyPr>
              <a:lstStyle/>
              <a:p>
                <a:r>
                  <a:rPr lang="en-US" dirty="0" smtClean="0"/>
                  <a:t>3</a:t>
                </a:r>
                <a:endParaRPr lang="en-US" dirty="0"/>
              </a:p>
            </p:txBody>
          </p:sp>
          <p:sp>
            <p:nvSpPr>
              <p:cNvPr id="87" name="TextBox 86"/>
              <p:cNvSpPr txBox="1"/>
              <p:nvPr/>
            </p:nvSpPr>
            <p:spPr>
              <a:xfrm>
                <a:off x="6622490" y="5181600"/>
                <a:ext cx="301686" cy="369332"/>
              </a:xfrm>
              <a:prstGeom prst="rect">
                <a:avLst/>
              </a:prstGeom>
              <a:noFill/>
            </p:spPr>
            <p:txBody>
              <a:bodyPr wrap="none" rtlCol="0">
                <a:spAutoFit/>
              </a:bodyPr>
              <a:lstStyle/>
              <a:p>
                <a:r>
                  <a:rPr lang="en-US" dirty="0" smtClean="0"/>
                  <a:t>8</a:t>
                </a:r>
                <a:endParaRPr lang="en-US" dirty="0"/>
              </a:p>
            </p:txBody>
          </p:sp>
          <p:sp>
            <p:nvSpPr>
              <p:cNvPr id="90" name="TextBox 89"/>
              <p:cNvSpPr txBox="1"/>
              <p:nvPr/>
            </p:nvSpPr>
            <p:spPr>
              <a:xfrm>
                <a:off x="6104901" y="5175467"/>
                <a:ext cx="301686" cy="369332"/>
              </a:xfrm>
              <a:prstGeom prst="rect">
                <a:avLst/>
              </a:prstGeom>
              <a:noFill/>
            </p:spPr>
            <p:txBody>
              <a:bodyPr wrap="none" rtlCol="0">
                <a:spAutoFit/>
              </a:bodyPr>
              <a:lstStyle/>
              <a:p>
                <a:r>
                  <a:rPr lang="en-US" dirty="0" smtClean="0"/>
                  <a:t>6</a:t>
                </a:r>
                <a:endParaRPr lang="en-US" dirty="0"/>
              </a:p>
            </p:txBody>
          </p:sp>
          <p:sp>
            <p:nvSpPr>
              <p:cNvPr id="91" name="TextBox 90"/>
              <p:cNvSpPr txBox="1"/>
              <p:nvPr/>
            </p:nvSpPr>
            <p:spPr>
              <a:xfrm>
                <a:off x="4967893" y="5182203"/>
                <a:ext cx="301686" cy="369332"/>
              </a:xfrm>
              <a:prstGeom prst="rect">
                <a:avLst/>
              </a:prstGeom>
              <a:noFill/>
            </p:spPr>
            <p:txBody>
              <a:bodyPr wrap="none" rtlCol="0">
                <a:spAutoFit/>
              </a:bodyPr>
              <a:lstStyle/>
              <a:p>
                <a:r>
                  <a:rPr lang="en-US" dirty="0" smtClean="0"/>
                  <a:t>7</a:t>
                </a:r>
                <a:endParaRPr lang="en-US" dirty="0"/>
              </a:p>
            </p:txBody>
          </p:sp>
          <p:sp>
            <p:nvSpPr>
              <p:cNvPr id="93" name="TextBox 92"/>
              <p:cNvSpPr txBox="1"/>
              <p:nvPr/>
            </p:nvSpPr>
            <p:spPr>
              <a:xfrm>
                <a:off x="3320490" y="5182203"/>
                <a:ext cx="301686" cy="369332"/>
              </a:xfrm>
              <a:prstGeom prst="rect">
                <a:avLst/>
              </a:prstGeom>
              <a:noFill/>
            </p:spPr>
            <p:txBody>
              <a:bodyPr wrap="none" rtlCol="0">
                <a:spAutoFit/>
              </a:bodyPr>
              <a:lstStyle/>
              <a:p>
                <a:r>
                  <a:rPr lang="en-US" dirty="0" smtClean="0"/>
                  <a:t>3</a:t>
                </a:r>
                <a:endParaRPr lang="en-US" dirty="0"/>
              </a:p>
            </p:txBody>
          </p:sp>
          <p:sp>
            <p:nvSpPr>
              <p:cNvPr id="95" name="TextBox 94"/>
              <p:cNvSpPr txBox="1"/>
              <p:nvPr/>
            </p:nvSpPr>
            <p:spPr>
              <a:xfrm>
                <a:off x="3196167" y="6313250"/>
                <a:ext cx="301686" cy="369332"/>
              </a:xfrm>
              <a:prstGeom prst="rect">
                <a:avLst/>
              </a:prstGeom>
              <a:noFill/>
            </p:spPr>
            <p:txBody>
              <a:bodyPr wrap="none" rtlCol="0">
                <a:spAutoFit/>
              </a:bodyPr>
              <a:lstStyle/>
              <a:p>
                <a:r>
                  <a:rPr lang="en-US" dirty="0" smtClean="0"/>
                  <a:t>2</a:t>
                </a:r>
                <a:endParaRPr lang="en-US" dirty="0"/>
              </a:p>
            </p:txBody>
          </p:sp>
        </p:grpSp>
        <p:sp>
          <p:nvSpPr>
            <p:cNvPr id="80" name="TextBox 79"/>
            <p:cNvSpPr txBox="1"/>
            <p:nvPr/>
          </p:nvSpPr>
          <p:spPr>
            <a:xfrm>
              <a:off x="2770156" y="4596958"/>
              <a:ext cx="301686" cy="369332"/>
            </a:xfrm>
            <a:prstGeom prst="rect">
              <a:avLst/>
            </a:prstGeom>
            <a:noFill/>
          </p:spPr>
          <p:txBody>
            <a:bodyPr wrap="none" rtlCol="0">
              <a:spAutoFit/>
            </a:bodyPr>
            <a:lstStyle/>
            <a:p>
              <a:r>
                <a:rPr lang="en-US" dirty="0" smtClean="0">
                  <a:ln w="19050">
                    <a:solidFill>
                      <a:schemeClr val="accent6"/>
                    </a:solidFill>
                  </a:ln>
                  <a:solidFill>
                    <a:schemeClr val="accent6"/>
                  </a:solidFill>
                </a:rPr>
                <a:t>8</a:t>
              </a:r>
              <a:endParaRPr lang="en-US" dirty="0">
                <a:ln w="19050">
                  <a:solidFill>
                    <a:schemeClr val="accent6"/>
                  </a:solidFill>
                </a:ln>
                <a:solidFill>
                  <a:schemeClr val="accent6"/>
                </a:solidFill>
              </a:endParaRPr>
            </a:p>
          </p:txBody>
        </p:sp>
        <p:sp>
          <p:nvSpPr>
            <p:cNvPr id="88" name="TextBox 87"/>
            <p:cNvSpPr txBox="1"/>
            <p:nvPr/>
          </p:nvSpPr>
          <p:spPr>
            <a:xfrm>
              <a:off x="3855209" y="6265967"/>
              <a:ext cx="301686" cy="369332"/>
            </a:xfrm>
            <a:prstGeom prst="rect">
              <a:avLst/>
            </a:prstGeom>
            <a:noFill/>
          </p:spPr>
          <p:txBody>
            <a:bodyPr wrap="none" rtlCol="0">
              <a:spAutoFit/>
            </a:bodyPr>
            <a:lstStyle/>
            <a:p>
              <a:r>
                <a:rPr lang="en-US" dirty="0">
                  <a:ln w="19050">
                    <a:solidFill>
                      <a:schemeClr val="accent6"/>
                    </a:solidFill>
                  </a:ln>
                  <a:solidFill>
                    <a:schemeClr val="accent6"/>
                  </a:solidFill>
                </a:rPr>
                <a:t>6</a:t>
              </a:r>
            </a:p>
          </p:txBody>
        </p:sp>
        <p:sp>
          <p:nvSpPr>
            <p:cNvPr id="92" name="Oval 91"/>
            <p:cNvSpPr/>
            <p:nvPr/>
          </p:nvSpPr>
          <p:spPr>
            <a:xfrm>
              <a:off x="4981153" y="2932632"/>
              <a:ext cx="275166" cy="35535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4422714" y="4603947"/>
              <a:ext cx="275166" cy="35535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p:cNvCxnSpPr/>
            <p:nvPr/>
          </p:nvCxnSpPr>
          <p:spPr>
            <a:xfrm flipH="1">
              <a:off x="5118736" y="3272117"/>
              <a:ext cx="6719" cy="334999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4" idx="4"/>
            </p:cNvCxnSpPr>
            <p:nvPr/>
          </p:nvCxnSpPr>
          <p:spPr>
            <a:xfrm>
              <a:off x="4560297" y="4959301"/>
              <a:ext cx="11704" cy="111651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99" name="Oval 98"/>
            <p:cNvSpPr/>
            <p:nvPr/>
          </p:nvSpPr>
          <p:spPr>
            <a:xfrm>
              <a:off x="6134422" y="5189445"/>
              <a:ext cx="275166" cy="35535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0" name="Straight Connector 99"/>
            <p:cNvCxnSpPr>
              <a:stCxn id="90" idx="1"/>
            </p:cNvCxnSpPr>
            <p:nvPr/>
          </p:nvCxnSpPr>
          <p:spPr>
            <a:xfrm flipH="1">
              <a:off x="4006052" y="5360133"/>
              <a:ext cx="2098849"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3855209" y="6273194"/>
              <a:ext cx="275166" cy="35535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211833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Stratégies </a:t>
            </a:r>
            <a:r>
              <a:rPr lang="fr-CA" dirty="0" smtClean="0"/>
              <a:t>des </a:t>
            </a:r>
            <a:r>
              <a:rPr lang="en-US" dirty="0" smtClean="0"/>
              <a:t>“</a:t>
            </a:r>
            <a:r>
              <a:rPr lang="en-US" dirty="0" err="1" smtClean="0"/>
              <a:t>petits</a:t>
            </a:r>
            <a:r>
              <a:rPr lang="en-US" dirty="0" smtClean="0"/>
              <a:t> </a:t>
            </a:r>
            <a:r>
              <a:rPr lang="en-US" dirty="0" err="1" smtClean="0"/>
              <a:t>chiffres</a:t>
            </a:r>
            <a:r>
              <a:rPr lang="en-US" dirty="0" smtClean="0"/>
              <a:t>”</a:t>
            </a:r>
            <a:endParaRPr lang="en-US" dirty="0"/>
          </a:p>
        </p:txBody>
      </p:sp>
      <p:sp>
        <p:nvSpPr>
          <p:cNvPr id="3" name="Title 1"/>
          <p:cNvSpPr txBox="1">
            <a:spLocks/>
          </p:cNvSpPr>
          <p:nvPr/>
        </p:nvSpPr>
        <p:spPr>
          <a:xfrm>
            <a:off x="489098" y="1676400"/>
            <a:ext cx="8077200" cy="4953000"/>
          </a:xfrm>
          <a:prstGeom prst="rect">
            <a:avLst/>
          </a:prstGeom>
        </p:spPr>
        <p:txBody>
          <a:bodyPr vert="horz" lIns="91440" tIns="45720" rIns="91440" bIns="45720" rtlCol="0" anchor="t">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spcAft>
                <a:spcPts val="1200"/>
              </a:spcAft>
              <a:buFont typeface="Wingdings" panose="05000000000000000000" pitchFamily="2" charset="2"/>
              <a:buChar char="Ø"/>
            </a:pPr>
            <a:r>
              <a:rPr lang="fr-FR" sz="2000" dirty="0" smtClean="0"/>
              <a:t>Chaque cases vide du Sudoku a la possibilité, en th</a:t>
            </a:r>
            <a:r>
              <a:rPr lang="fr-CA" sz="2000" dirty="0" err="1" smtClean="0"/>
              <a:t>éorie</a:t>
            </a:r>
            <a:r>
              <a:rPr lang="fr-CA" sz="2000" dirty="0" smtClean="0"/>
              <a:t>, de prendre les valeurs de 1 à 9. </a:t>
            </a:r>
          </a:p>
          <a:p>
            <a:pPr marL="342900" indent="-342900" algn="l">
              <a:spcAft>
                <a:spcPts val="1200"/>
              </a:spcAft>
              <a:buFont typeface="Wingdings" panose="05000000000000000000" pitchFamily="2" charset="2"/>
              <a:buChar char="Ø"/>
            </a:pPr>
            <a:r>
              <a:rPr lang="fr-CA" sz="2000" dirty="0" smtClean="0"/>
              <a:t>Certaines possibilités sont éliminées de par la position des chiffres présents dans la grille. </a:t>
            </a:r>
          </a:p>
          <a:p>
            <a:pPr marL="342900" indent="-342900" algn="l">
              <a:spcAft>
                <a:spcPts val="1200"/>
              </a:spcAft>
              <a:buFont typeface="Wingdings" panose="05000000000000000000" pitchFamily="2" charset="2"/>
              <a:buChar char="Ø"/>
            </a:pPr>
            <a:r>
              <a:rPr lang="fr-CA" sz="2000" dirty="0" smtClean="0"/>
              <a:t>Les possibilités sont aussi éliminées au fil du jeu lorsque des chiffres certains sont placés dans la grille en utilisant différentes stratégies. </a:t>
            </a:r>
          </a:p>
          <a:p>
            <a:pPr marL="342900" indent="-342900" algn="l">
              <a:spcAft>
                <a:spcPts val="1200"/>
              </a:spcAft>
              <a:buFont typeface="Wingdings" panose="05000000000000000000" pitchFamily="2" charset="2"/>
              <a:buChar char="Ø"/>
            </a:pPr>
            <a:r>
              <a:rPr lang="fr-CA" sz="2000" dirty="0" smtClean="0"/>
              <a:t>Le but est d’avoir un seul </a:t>
            </a:r>
            <a:r>
              <a:rPr lang="en-US" sz="2000" dirty="0" smtClean="0"/>
              <a:t>‘petit </a:t>
            </a:r>
            <a:r>
              <a:rPr lang="en-US" sz="2000" dirty="0" err="1" smtClean="0"/>
              <a:t>chiffre</a:t>
            </a:r>
            <a:r>
              <a:rPr lang="en-US" sz="2000" dirty="0" smtClean="0"/>
              <a:t>’ </a:t>
            </a:r>
            <a:r>
              <a:rPr lang="en-US" sz="2000" dirty="0" err="1" smtClean="0"/>
              <a:t>restant</a:t>
            </a:r>
            <a:r>
              <a:rPr lang="en-US" sz="2000" dirty="0" smtClean="0"/>
              <a:t> </a:t>
            </a:r>
            <a:r>
              <a:rPr lang="en-US" sz="2000" dirty="0" err="1" smtClean="0"/>
              <a:t>dans</a:t>
            </a:r>
            <a:r>
              <a:rPr lang="en-US" sz="2000" dirty="0" smtClean="0"/>
              <a:t> </a:t>
            </a:r>
            <a:r>
              <a:rPr lang="en-US" sz="2000" dirty="0" err="1" smtClean="0"/>
              <a:t>une</a:t>
            </a:r>
            <a:r>
              <a:rPr lang="en-US" sz="2000" dirty="0" smtClean="0"/>
              <a:t> case qui </a:t>
            </a:r>
            <a:r>
              <a:rPr lang="en-US" sz="2000" dirty="0" err="1" smtClean="0"/>
              <a:t>donne</a:t>
            </a:r>
            <a:r>
              <a:rPr lang="en-US" sz="2000" dirty="0" smtClean="0"/>
              <a:t> </a:t>
            </a:r>
            <a:r>
              <a:rPr lang="en-US" sz="2000" dirty="0" err="1" smtClean="0"/>
              <a:t>une</a:t>
            </a:r>
            <a:r>
              <a:rPr lang="en-US" sz="2000" dirty="0" smtClean="0"/>
              <a:t> certitude de placer le bon </a:t>
            </a:r>
            <a:r>
              <a:rPr lang="en-US" sz="2000" dirty="0" err="1" smtClean="0"/>
              <a:t>chiffre</a:t>
            </a:r>
            <a:r>
              <a:rPr lang="en-US" sz="2000" dirty="0" smtClean="0"/>
              <a:t> </a:t>
            </a:r>
            <a:r>
              <a:rPr lang="en-US" sz="2000" dirty="0" err="1" smtClean="0"/>
              <a:t>dans</a:t>
            </a:r>
            <a:r>
              <a:rPr lang="en-US" sz="2000" dirty="0" smtClean="0"/>
              <a:t> la case. </a:t>
            </a:r>
            <a:r>
              <a:rPr lang="fr-CA" sz="2000" dirty="0" smtClean="0"/>
              <a:t> </a:t>
            </a:r>
          </a:p>
        </p:txBody>
      </p:sp>
    </p:spTree>
    <p:extLst>
      <p:ext uri="{BB962C8B-B14F-4D97-AF65-F5344CB8AC3E}">
        <p14:creationId xmlns:p14="http://schemas.microsoft.com/office/powerpoint/2010/main" val="34516061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 name="Group 135"/>
          <p:cNvGrpSpPr/>
          <p:nvPr/>
        </p:nvGrpSpPr>
        <p:grpSpPr>
          <a:xfrm>
            <a:off x="195249" y="934066"/>
            <a:ext cx="2395551" cy="2327265"/>
            <a:chOff x="3313209" y="2819400"/>
            <a:chExt cx="2395551" cy="2327265"/>
          </a:xfrm>
        </p:grpSpPr>
        <p:sp>
          <p:nvSpPr>
            <p:cNvPr id="4" name="Rectangle 3"/>
            <p:cNvSpPr/>
            <p:nvPr/>
          </p:nvSpPr>
          <p:spPr>
            <a:xfrm>
              <a:off x="3323341" y="2819400"/>
              <a:ext cx="791459" cy="228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114800" y="2819400"/>
              <a:ext cx="791459" cy="228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906259" y="2819400"/>
              <a:ext cx="791459" cy="228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rot="5400000">
              <a:off x="4114165" y="2780444"/>
              <a:ext cx="775528" cy="2377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321473" y="2819400"/>
              <a:ext cx="276038" cy="307777"/>
            </a:xfrm>
            <a:prstGeom prst="rect">
              <a:avLst/>
            </a:prstGeom>
            <a:noFill/>
          </p:spPr>
          <p:txBody>
            <a:bodyPr wrap="none" rtlCol="0">
              <a:spAutoFit/>
            </a:bodyPr>
            <a:lstStyle/>
            <a:p>
              <a:r>
                <a:rPr lang="en-US" sz="1400" dirty="0" smtClean="0">
                  <a:solidFill>
                    <a:schemeClr val="bg1">
                      <a:lumMod val="50000"/>
                    </a:schemeClr>
                  </a:solidFill>
                </a:rPr>
                <a:t>1</a:t>
              </a:r>
              <a:endParaRPr lang="en-US" sz="1400" dirty="0">
                <a:solidFill>
                  <a:schemeClr val="bg1">
                    <a:lumMod val="50000"/>
                  </a:schemeClr>
                </a:solidFill>
              </a:endParaRPr>
            </a:p>
          </p:txBody>
        </p:sp>
        <p:sp>
          <p:nvSpPr>
            <p:cNvPr id="11" name="TextBox 10"/>
            <p:cNvSpPr txBox="1"/>
            <p:nvPr/>
          </p:nvSpPr>
          <p:spPr>
            <a:xfrm>
              <a:off x="3321473" y="3048000"/>
              <a:ext cx="276038" cy="307777"/>
            </a:xfrm>
            <a:prstGeom prst="rect">
              <a:avLst/>
            </a:prstGeom>
            <a:noFill/>
          </p:spPr>
          <p:txBody>
            <a:bodyPr wrap="none" rtlCol="0">
              <a:spAutoFit/>
            </a:bodyPr>
            <a:lstStyle/>
            <a:p>
              <a:r>
                <a:rPr lang="en-US" sz="1400" dirty="0" smtClean="0">
                  <a:solidFill>
                    <a:schemeClr val="bg1">
                      <a:lumMod val="50000"/>
                    </a:schemeClr>
                  </a:solidFill>
                </a:rPr>
                <a:t>2</a:t>
              </a:r>
              <a:endParaRPr lang="en-US" sz="1400" dirty="0">
                <a:solidFill>
                  <a:schemeClr val="bg1">
                    <a:lumMod val="50000"/>
                  </a:schemeClr>
                </a:solidFill>
              </a:endParaRPr>
            </a:p>
          </p:txBody>
        </p:sp>
        <p:sp>
          <p:nvSpPr>
            <p:cNvPr id="12" name="TextBox 11"/>
            <p:cNvSpPr txBox="1"/>
            <p:nvPr/>
          </p:nvSpPr>
          <p:spPr>
            <a:xfrm>
              <a:off x="3321473" y="3282554"/>
              <a:ext cx="276038" cy="307777"/>
            </a:xfrm>
            <a:prstGeom prst="rect">
              <a:avLst/>
            </a:prstGeom>
            <a:noFill/>
          </p:spPr>
          <p:txBody>
            <a:bodyPr wrap="none" rtlCol="0">
              <a:spAutoFit/>
            </a:bodyPr>
            <a:lstStyle/>
            <a:p>
              <a:r>
                <a:rPr lang="en-US" sz="1400" dirty="0" smtClean="0">
                  <a:solidFill>
                    <a:schemeClr val="bg1">
                      <a:lumMod val="50000"/>
                    </a:schemeClr>
                  </a:solidFill>
                </a:rPr>
                <a:t>3</a:t>
              </a:r>
              <a:endParaRPr lang="en-US" sz="1400" dirty="0">
                <a:solidFill>
                  <a:schemeClr val="bg1">
                    <a:lumMod val="50000"/>
                  </a:schemeClr>
                </a:solidFill>
              </a:endParaRPr>
            </a:p>
          </p:txBody>
        </p:sp>
        <p:sp>
          <p:nvSpPr>
            <p:cNvPr id="13" name="TextBox 12"/>
            <p:cNvSpPr txBox="1"/>
            <p:nvPr/>
          </p:nvSpPr>
          <p:spPr>
            <a:xfrm>
              <a:off x="3838762" y="3048000"/>
              <a:ext cx="276038" cy="307777"/>
            </a:xfrm>
            <a:prstGeom prst="rect">
              <a:avLst/>
            </a:prstGeom>
            <a:noFill/>
          </p:spPr>
          <p:txBody>
            <a:bodyPr wrap="none" rtlCol="0">
              <a:spAutoFit/>
            </a:bodyPr>
            <a:lstStyle/>
            <a:p>
              <a:r>
                <a:rPr lang="en-US" sz="1400" dirty="0" smtClean="0">
                  <a:solidFill>
                    <a:schemeClr val="bg1">
                      <a:lumMod val="50000"/>
                    </a:schemeClr>
                  </a:solidFill>
                </a:rPr>
                <a:t>8</a:t>
              </a:r>
              <a:endParaRPr lang="en-US" sz="1400" dirty="0">
                <a:solidFill>
                  <a:schemeClr val="bg1">
                    <a:lumMod val="50000"/>
                  </a:schemeClr>
                </a:solidFill>
              </a:endParaRPr>
            </a:p>
          </p:txBody>
        </p:sp>
        <p:sp>
          <p:nvSpPr>
            <p:cNvPr id="14" name="TextBox 13"/>
            <p:cNvSpPr txBox="1"/>
            <p:nvPr/>
          </p:nvSpPr>
          <p:spPr>
            <a:xfrm>
              <a:off x="3581051" y="2819400"/>
              <a:ext cx="276038" cy="307777"/>
            </a:xfrm>
            <a:prstGeom prst="rect">
              <a:avLst/>
            </a:prstGeom>
            <a:noFill/>
          </p:spPr>
          <p:txBody>
            <a:bodyPr wrap="none" rtlCol="0">
              <a:spAutoFit/>
            </a:bodyPr>
            <a:lstStyle/>
            <a:p>
              <a:r>
                <a:rPr lang="en-US" sz="1400" dirty="0" smtClean="0">
                  <a:solidFill>
                    <a:schemeClr val="bg1">
                      <a:lumMod val="50000"/>
                    </a:schemeClr>
                  </a:solidFill>
                </a:rPr>
                <a:t>4</a:t>
              </a:r>
              <a:endParaRPr lang="en-US" sz="1400" dirty="0">
                <a:solidFill>
                  <a:schemeClr val="bg1">
                    <a:lumMod val="50000"/>
                  </a:schemeClr>
                </a:solidFill>
              </a:endParaRPr>
            </a:p>
          </p:txBody>
        </p:sp>
        <p:sp>
          <p:nvSpPr>
            <p:cNvPr id="15" name="TextBox 14"/>
            <p:cNvSpPr txBox="1"/>
            <p:nvPr/>
          </p:nvSpPr>
          <p:spPr>
            <a:xfrm>
              <a:off x="3581051" y="3048000"/>
              <a:ext cx="276038" cy="307777"/>
            </a:xfrm>
            <a:prstGeom prst="rect">
              <a:avLst/>
            </a:prstGeom>
            <a:noFill/>
          </p:spPr>
          <p:txBody>
            <a:bodyPr wrap="none" rtlCol="0">
              <a:spAutoFit/>
            </a:bodyPr>
            <a:lstStyle/>
            <a:p>
              <a:r>
                <a:rPr lang="en-US" sz="1400" dirty="0" smtClean="0">
                  <a:solidFill>
                    <a:schemeClr val="bg1">
                      <a:lumMod val="50000"/>
                    </a:schemeClr>
                  </a:solidFill>
                </a:rPr>
                <a:t>5</a:t>
              </a:r>
              <a:endParaRPr lang="en-US" sz="1400" dirty="0">
                <a:solidFill>
                  <a:schemeClr val="bg1">
                    <a:lumMod val="50000"/>
                  </a:schemeClr>
                </a:solidFill>
              </a:endParaRPr>
            </a:p>
          </p:txBody>
        </p:sp>
        <p:sp>
          <p:nvSpPr>
            <p:cNvPr id="16" name="TextBox 15"/>
            <p:cNvSpPr txBox="1"/>
            <p:nvPr/>
          </p:nvSpPr>
          <p:spPr>
            <a:xfrm>
              <a:off x="3581051" y="3276600"/>
              <a:ext cx="276038" cy="307777"/>
            </a:xfrm>
            <a:prstGeom prst="rect">
              <a:avLst/>
            </a:prstGeom>
            <a:noFill/>
          </p:spPr>
          <p:txBody>
            <a:bodyPr wrap="none" rtlCol="0">
              <a:spAutoFit/>
            </a:bodyPr>
            <a:lstStyle/>
            <a:p>
              <a:r>
                <a:rPr lang="en-US" sz="1400" dirty="0" smtClean="0">
                  <a:solidFill>
                    <a:schemeClr val="bg1">
                      <a:lumMod val="50000"/>
                    </a:schemeClr>
                  </a:solidFill>
                </a:rPr>
                <a:t>6</a:t>
              </a:r>
              <a:endParaRPr lang="en-US" sz="1400" dirty="0">
                <a:solidFill>
                  <a:schemeClr val="bg1">
                    <a:lumMod val="50000"/>
                  </a:schemeClr>
                </a:solidFill>
              </a:endParaRPr>
            </a:p>
          </p:txBody>
        </p:sp>
        <p:sp>
          <p:nvSpPr>
            <p:cNvPr id="17" name="TextBox 16"/>
            <p:cNvSpPr txBox="1"/>
            <p:nvPr/>
          </p:nvSpPr>
          <p:spPr>
            <a:xfrm>
              <a:off x="3838762" y="2819400"/>
              <a:ext cx="276038" cy="307777"/>
            </a:xfrm>
            <a:prstGeom prst="rect">
              <a:avLst/>
            </a:prstGeom>
            <a:noFill/>
          </p:spPr>
          <p:txBody>
            <a:bodyPr wrap="none" rtlCol="0">
              <a:spAutoFit/>
            </a:bodyPr>
            <a:lstStyle/>
            <a:p>
              <a:r>
                <a:rPr lang="en-US" sz="1400" dirty="0" smtClean="0">
                  <a:solidFill>
                    <a:schemeClr val="bg1">
                      <a:lumMod val="50000"/>
                    </a:schemeClr>
                  </a:solidFill>
                </a:rPr>
                <a:t>7</a:t>
              </a:r>
              <a:endParaRPr lang="en-US" sz="1400" dirty="0">
                <a:solidFill>
                  <a:schemeClr val="bg1">
                    <a:lumMod val="50000"/>
                  </a:schemeClr>
                </a:solidFill>
              </a:endParaRPr>
            </a:p>
          </p:txBody>
        </p:sp>
        <p:sp>
          <p:nvSpPr>
            <p:cNvPr id="18" name="TextBox 17"/>
            <p:cNvSpPr txBox="1"/>
            <p:nvPr/>
          </p:nvSpPr>
          <p:spPr>
            <a:xfrm>
              <a:off x="3838762" y="3276600"/>
              <a:ext cx="276038" cy="307777"/>
            </a:xfrm>
            <a:prstGeom prst="rect">
              <a:avLst/>
            </a:prstGeom>
            <a:noFill/>
          </p:spPr>
          <p:txBody>
            <a:bodyPr wrap="none" rtlCol="0">
              <a:spAutoFit/>
            </a:bodyPr>
            <a:lstStyle/>
            <a:p>
              <a:r>
                <a:rPr lang="en-US" sz="1400" dirty="0" smtClean="0">
                  <a:solidFill>
                    <a:schemeClr val="bg1">
                      <a:lumMod val="50000"/>
                    </a:schemeClr>
                  </a:solidFill>
                </a:rPr>
                <a:t>9</a:t>
              </a:r>
              <a:endParaRPr lang="en-US" sz="1400" dirty="0">
                <a:solidFill>
                  <a:schemeClr val="bg1">
                    <a:lumMod val="50000"/>
                  </a:schemeClr>
                </a:solidFill>
              </a:endParaRPr>
            </a:p>
          </p:txBody>
        </p:sp>
        <p:sp>
          <p:nvSpPr>
            <p:cNvPr id="64" name="TextBox 63"/>
            <p:cNvSpPr txBox="1"/>
            <p:nvPr/>
          </p:nvSpPr>
          <p:spPr>
            <a:xfrm>
              <a:off x="4102099" y="2824693"/>
              <a:ext cx="276038" cy="307777"/>
            </a:xfrm>
            <a:prstGeom prst="rect">
              <a:avLst/>
            </a:prstGeom>
            <a:noFill/>
          </p:spPr>
          <p:txBody>
            <a:bodyPr wrap="none" rtlCol="0">
              <a:spAutoFit/>
            </a:bodyPr>
            <a:lstStyle/>
            <a:p>
              <a:r>
                <a:rPr lang="en-US" sz="1400" dirty="0" smtClean="0">
                  <a:solidFill>
                    <a:schemeClr val="bg1">
                      <a:lumMod val="50000"/>
                    </a:schemeClr>
                  </a:solidFill>
                </a:rPr>
                <a:t>1</a:t>
              </a:r>
              <a:endParaRPr lang="en-US" sz="1400" dirty="0">
                <a:solidFill>
                  <a:schemeClr val="bg1">
                    <a:lumMod val="50000"/>
                  </a:schemeClr>
                </a:solidFill>
              </a:endParaRPr>
            </a:p>
          </p:txBody>
        </p:sp>
        <p:sp>
          <p:nvSpPr>
            <p:cNvPr id="65" name="TextBox 64"/>
            <p:cNvSpPr txBox="1"/>
            <p:nvPr/>
          </p:nvSpPr>
          <p:spPr>
            <a:xfrm>
              <a:off x="4102099" y="3053293"/>
              <a:ext cx="276038" cy="307777"/>
            </a:xfrm>
            <a:prstGeom prst="rect">
              <a:avLst/>
            </a:prstGeom>
            <a:noFill/>
          </p:spPr>
          <p:txBody>
            <a:bodyPr wrap="none" rtlCol="0">
              <a:spAutoFit/>
            </a:bodyPr>
            <a:lstStyle/>
            <a:p>
              <a:r>
                <a:rPr lang="en-US" sz="1400" dirty="0" smtClean="0">
                  <a:solidFill>
                    <a:schemeClr val="bg1">
                      <a:lumMod val="50000"/>
                    </a:schemeClr>
                  </a:solidFill>
                </a:rPr>
                <a:t>2</a:t>
              </a:r>
              <a:endParaRPr lang="en-US" sz="1400" dirty="0">
                <a:solidFill>
                  <a:schemeClr val="bg1">
                    <a:lumMod val="50000"/>
                  </a:schemeClr>
                </a:solidFill>
              </a:endParaRPr>
            </a:p>
          </p:txBody>
        </p:sp>
        <p:sp>
          <p:nvSpPr>
            <p:cNvPr id="66" name="TextBox 65"/>
            <p:cNvSpPr txBox="1"/>
            <p:nvPr/>
          </p:nvSpPr>
          <p:spPr>
            <a:xfrm>
              <a:off x="4102099" y="3287847"/>
              <a:ext cx="276038" cy="307777"/>
            </a:xfrm>
            <a:prstGeom prst="rect">
              <a:avLst/>
            </a:prstGeom>
            <a:noFill/>
          </p:spPr>
          <p:txBody>
            <a:bodyPr wrap="none" rtlCol="0">
              <a:spAutoFit/>
            </a:bodyPr>
            <a:lstStyle/>
            <a:p>
              <a:r>
                <a:rPr lang="en-US" sz="1400" dirty="0" smtClean="0">
                  <a:solidFill>
                    <a:schemeClr val="bg1">
                      <a:lumMod val="50000"/>
                    </a:schemeClr>
                  </a:solidFill>
                </a:rPr>
                <a:t>3</a:t>
              </a:r>
              <a:endParaRPr lang="en-US" sz="1400" dirty="0">
                <a:solidFill>
                  <a:schemeClr val="bg1">
                    <a:lumMod val="50000"/>
                  </a:schemeClr>
                </a:solidFill>
              </a:endParaRPr>
            </a:p>
          </p:txBody>
        </p:sp>
        <p:sp>
          <p:nvSpPr>
            <p:cNvPr id="67" name="TextBox 66"/>
            <p:cNvSpPr txBox="1"/>
            <p:nvPr/>
          </p:nvSpPr>
          <p:spPr>
            <a:xfrm>
              <a:off x="4619388" y="3053293"/>
              <a:ext cx="276038" cy="307777"/>
            </a:xfrm>
            <a:prstGeom prst="rect">
              <a:avLst/>
            </a:prstGeom>
            <a:noFill/>
          </p:spPr>
          <p:txBody>
            <a:bodyPr wrap="none" rtlCol="0">
              <a:spAutoFit/>
            </a:bodyPr>
            <a:lstStyle/>
            <a:p>
              <a:r>
                <a:rPr lang="en-US" sz="1400" dirty="0" smtClean="0">
                  <a:solidFill>
                    <a:schemeClr val="bg1">
                      <a:lumMod val="50000"/>
                    </a:schemeClr>
                  </a:solidFill>
                </a:rPr>
                <a:t>8</a:t>
              </a:r>
              <a:endParaRPr lang="en-US" sz="1400" dirty="0">
                <a:solidFill>
                  <a:schemeClr val="bg1">
                    <a:lumMod val="50000"/>
                  </a:schemeClr>
                </a:solidFill>
              </a:endParaRPr>
            </a:p>
          </p:txBody>
        </p:sp>
        <p:sp>
          <p:nvSpPr>
            <p:cNvPr id="68" name="TextBox 67"/>
            <p:cNvSpPr txBox="1"/>
            <p:nvPr/>
          </p:nvSpPr>
          <p:spPr>
            <a:xfrm>
              <a:off x="4361677" y="2824693"/>
              <a:ext cx="276038" cy="307777"/>
            </a:xfrm>
            <a:prstGeom prst="rect">
              <a:avLst/>
            </a:prstGeom>
            <a:noFill/>
          </p:spPr>
          <p:txBody>
            <a:bodyPr wrap="none" rtlCol="0">
              <a:spAutoFit/>
            </a:bodyPr>
            <a:lstStyle/>
            <a:p>
              <a:r>
                <a:rPr lang="en-US" sz="1400" dirty="0" smtClean="0">
                  <a:solidFill>
                    <a:schemeClr val="bg1">
                      <a:lumMod val="50000"/>
                    </a:schemeClr>
                  </a:solidFill>
                </a:rPr>
                <a:t>4</a:t>
              </a:r>
              <a:endParaRPr lang="en-US" sz="1400" dirty="0">
                <a:solidFill>
                  <a:schemeClr val="bg1">
                    <a:lumMod val="50000"/>
                  </a:schemeClr>
                </a:solidFill>
              </a:endParaRPr>
            </a:p>
          </p:txBody>
        </p:sp>
        <p:sp>
          <p:nvSpPr>
            <p:cNvPr id="69" name="TextBox 68"/>
            <p:cNvSpPr txBox="1"/>
            <p:nvPr/>
          </p:nvSpPr>
          <p:spPr>
            <a:xfrm>
              <a:off x="4361677" y="3053293"/>
              <a:ext cx="276038" cy="307777"/>
            </a:xfrm>
            <a:prstGeom prst="rect">
              <a:avLst/>
            </a:prstGeom>
            <a:noFill/>
          </p:spPr>
          <p:txBody>
            <a:bodyPr wrap="none" rtlCol="0">
              <a:spAutoFit/>
            </a:bodyPr>
            <a:lstStyle/>
            <a:p>
              <a:r>
                <a:rPr lang="en-US" sz="1400" dirty="0" smtClean="0">
                  <a:solidFill>
                    <a:schemeClr val="bg1">
                      <a:lumMod val="50000"/>
                    </a:schemeClr>
                  </a:solidFill>
                </a:rPr>
                <a:t>5</a:t>
              </a:r>
              <a:endParaRPr lang="en-US" sz="1400" dirty="0">
                <a:solidFill>
                  <a:schemeClr val="bg1">
                    <a:lumMod val="50000"/>
                  </a:schemeClr>
                </a:solidFill>
              </a:endParaRPr>
            </a:p>
          </p:txBody>
        </p:sp>
        <p:sp>
          <p:nvSpPr>
            <p:cNvPr id="70" name="TextBox 69"/>
            <p:cNvSpPr txBox="1"/>
            <p:nvPr/>
          </p:nvSpPr>
          <p:spPr>
            <a:xfrm>
              <a:off x="4361677" y="3281893"/>
              <a:ext cx="276038" cy="307777"/>
            </a:xfrm>
            <a:prstGeom prst="rect">
              <a:avLst/>
            </a:prstGeom>
            <a:noFill/>
          </p:spPr>
          <p:txBody>
            <a:bodyPr wrap="none" rtlCol="0">
              <a:spAutoFit/>
            </a:bodyPr>
            <a:lstStyle/>
            <a:p>
              <a:r>
                <a:rPr lang="en-US" sz="1400" dirty="0" smtClean="0">
                  <a:solidFill>
                    <a:schemeClr val="bg1">
                      <a:lumMod val="50000"/>
                    </a:schemeClr>
                  </a:solidFill>
                </a:rPr>
                <a:t>6</a:t>
              </a:r>
              <a:endParaRPr lang="en-US" sz="1400" dirty="0">
                <a:solidFill>
                  <a:schemeClr val="bg1">
                    <a:lumMod val="50000"/>
                  </a:schemeClr>
                </a:solidFill>
              </a:endParaRPr>
            </a:p>
          </p:txBody>
        </p:sp>
        <p:sp>
          <p:nvSpPr>
            <p:cNvPr id="71" name="TextBox 70"/>
            <p:cNvSpPr txBox="1"/>
            <p:nvPr/>
          </p:nvSpPr>
          <p:spPr>
            <a:xfrm>
              <a:off x="4619388" y="2824693"/>
              <a:ext cx="276038" cy="307777"/>
            </a:xfrm>
            <a:prstGeom prst="rect">
              <a:avLst/>
            </a:prstGeom>
            <a:noFill/>
          </p:spPr>
          <p:txBody>
            <a:bodyPr wrap="none" rtlCol="0">
              <a:spAutoFit/>
            </a:bodyPr>
            <a:lstStyle/>
            <a:p>
              <a:r>
                <a:rPr lang="en-US" sz="1400" dirty="0" smtClean="0">
                  <a:solidFill>
                    <a:schemeClr val="bg1">
                      <a:lumMod val="50000"/>
                    </a:schemeClr>
                  </a:solidFill>
                </a:rPr>
                <a:t>7</a:t>
              </a:r>
              <a:endParaRPr lang="en-US" sz="1400" dirty="0">
                <a:solidFill>
                  <a:schemeClr val="bg1">
                    <a:lumMod val="50000"/>
                  </a:schemeClr>
                </a:solidFill>
              </a:endParaRPr>
            </a:p>
          </p:txBody>
        </p:sp>
        <p:sp>
          <p:nvSpPr>
            <p:cNvPr id="72" name="TextBox 71"/>
            <p:cNvSpPr txBox="1"/>
            <p:nvPr/>
          </p:nvSpPr>
          <p:spPr>
            <a:xfrm>
              <a:off x="4619388" y="3281893"/>
              <a:ext cx="276038" cy="307777"/>
            </a:xfrm>
            <a:prstGeom prst="rect">
              <a:avLst/>
            </a:prstGeom>
            <a:noFill/>
          </p:spPr>
          <p:txBody>
            <a:bodyPr wrap="none" rtlCol="0">
              <a:spAutoFit/>
            </a:bodyPr>
            <a:lstStyle/>
            <a:p>
              <a:r>
                <a:rPr lang="en-US" sz="1400" dirty="0" smtClean="0">
                  <a:solidFill>
                    <a:schemeClr val="bg1">
                      <a:lumMod val="50000"/>
                    </a:schemeClr>
                  </a:solidFill>
                </a:rPr>
                <a:t>9</a:t>
              </a:r>
              <a:endParaRPr lang="en-US" sz="1400" dirty="0">
                <a:solidFill>
                  <a:schemeClr val="bg1">
                    <a:lumMod val="50000"/>
                  </a:schemeClr>
                </a:solidFill>
              </a:endParaRPr>
            </a:p>
          </p:txBody>
        </p:sp>
        <p:sp>
          <p:nvSpPr>
            <p:cNvPr id="73" name="TextBox 72"/>
            <p:cNvSpPr txBox="1"/>
            <p:nvPr/>
          </p:nvSpPr>
          <p:spPr>
            <a:xfrm>
              <a:off x="4897106" y="2829986"/>
              <a:ext cx="276038" cy="307777"/>
            </a:xfrm>
            <a:prstGeom prst="rect">
              <a:avLst/>
            </a:prstGeom>
            <a:noFill/>
          </p:spPr>
          <p:txBody>
            <a:bodyPr wrap="none" rtlCol="0">
              <a:spAutoFit/>
            </a:bodyPr>
            <a:lstStyle/>
            <a:p>
              <a:r>
                <a:rPr lang="en-US" sz="1400" dirty="0" smtClean="0">
                  <a:solidFill>
                    <a:schemeClr val="bg1">
                      <a:lumMod val="50000"/>
                    </a:schemeClr>
                  </a:solidFill>
                </a:rPr>
                <a:t>1</a:t>
              </a:r>
              <a:endParaRPr lang="en-US" sz="1400" dirty="0">
                <a:solidFill>
                  <a:schemeClr val="bg1">
                    <a:lumMod val="50000"/>
                  </a:schemeClr>
                </a:solidFill>
              </a:endParaRPr>
            </a:p>
          </p:txBody>
        </p:sp>
        <p:sp>
          <p:nvSpPr>
            <p:cNvPr id="74" name="TextBox 73"/>
            <p:cNvSpPr txBox="1"/>
            <p:nvPr/>
          </p:nvSpPr>
          <p:spPr>
            <a:xfrm>
              <a:off x="4897106" y="3058586"/>
              <a:ext cx="276038" cy="307777"/>
            </a:xfrm>
            <a:prstGeom prst="rect">
              <a:avLst/>
            </a:prstGeom>
            <a:noFill/>
          </p:spPr>
          <p:txBody>
            <a:bodyPr wrap="none" rtlCol="0">
              <a:spAutoFit/>
            </a:bodyPr>
            <a:lstStyle/>
            <a:p>
              <a:r>
                <a:rPr lang="en-US" sz="1400" dirty="0" smtClean="0">
                  <a:solidFill>
                    <a:schemeClr val="bg1">
                      <a:lumMod val="50000"/>
                    </a:schemeClr>
                  </a:solidFill>
                </a:rPr>
                <a:t>2</a:t>
              </a:r>
              <a:endParaRPr lang="en-US" sz="1400" dirty="0">
                <a:solidFill>
                  <a:schemeClr val="bg1">
                    <a:lumMod val="50000"/>
                  </a:schemeClr>
                </a:solidFill>
              </a:endParaRPr>
            </a:p>
          </p:txBody>
        </p:sp>
        <p:sp>
          <p:nvSpPr>
            <p:cNvPr id="75" name="TextBox 74"/>
            <p:cNvSpPr txBox="1"/>
            <p:nvPr/>
          </p:nvSpPr>
          <p:spPr>
            <a:xfrm>
              <a:off x="4897106" y="3293140"/>
              <a:ext cx="276038" cy="307777"/>
            </a:xfrm>
            <a:prstGeom prst="rect">
              <a:avLst/>
            </a:prstGeom>
            <a:noFill/>
          </p:spPr>
          <p:txBody>
            <a:bodyPr wrap="none" rtlCol="0">
              <a:spAutoFit/>
            </a:bodyPr>
            <a:lstStyle/>
            <a:p>
              <a:r>
                <a:rPr lang="en-US" sz="1400" dirty="0" smtClean="0">
                  <a:solidFill>
                    <a:schemeClr val="bg1">
                      <a:lumMod val="50000"/>
                    </a:schemeClr>
                  </a:solidFill>
                </a:rPr>
                <a:t>3</a:t>
              </a:r>
              <a:endParaRPr lang="en-US" sz="1400" dirty="0">
                <a:solidFill>
                  <a:schemeClr val="bg1">
                    <a:lumMod val="50000"/>
                  </a:schemeClr>
                </a:solidFill>
              </a:endParaRPr>
            </a:p>
          </p:txBody>
        </p:sp>
        <p:sp>
          <p:nvSpPr>
            <p:cNvPr id="76" name="TextBox 75"/>
            <p:cNvSpPr txBox="1"/>
            <p:nvPr/>
          </p:nvSpPr>
          <p:spPr>
            <a:xfrm>
              <a:off x="5414395" y="3058586"/>
              <a:ext cx="276038" cy="307777"/>
            </a:xfrm>
            <a:prstGeom prst="rect">
              <a:avLst/>
            </a:prstGeom>
            <a:noFill/>
          </p:spPr>
          <p:txBody>
            <a:bodyPr wrap="none" rtlCol="0">
              <a:spAutoFit/>
            </a:bodyPr>
            <a:lstStyle/>
            <a:p>
              <a:r>
                <a:rPr lang="en-US" sz="1400" dirty="0" smtClean="0">
                  <a:solidFill>
                    <a:schemeClr val="bg1">
                      <a:lumMod val="50000"/>
                    </a:schemeClr>
                  </a:solidFill>
                </a:rPr>
                <a:t>8</a:t>
              </a:r>
              <a:endParaRPr lang="en-US" sz="1400" dirty="0">
                <a:solidFill>
                  <a:schemeClr val="bg1">
                    <a:lumMod val="50000"/>
                  </a:schemeClr>
                </a:solidFill>
              </a:endParaRPr>
            </a:p>
          </p:txBody>
        </p:sp>
        <p:sp>
          <p:nvSpPr>
            <p:cNvPr id="77" name="TextBox 76"/>
            <p:cNvSpPr txBox="1"/>
            <p:nvPr/>
          </p:nvSpPr>
          <p:spPr>
            <a:xfrm>
              <a:off x="5156684" y="2829986"/>
              <a:ext cx="276038" cy="307777"/>
            </a:xfrm>
            <a:prstGeom prst="rect">
              <a:avLst/>
            </a:prstGeom>
            <a:noFill/>
          </p:spPr>
          <p:txBody>
            <a:bodyPr wrap="none" rtlCol="0">
              <a:spAutoFit/>
            </a:bodyPr>
            <a:lstStyle/>
            <a:p>
              <a:r>
                <a:rPr lang="en-US" sz="1400" dirty="0" smtClean="0">
                  <a:solidFill>
                    <a:schemeClr val="bg1">
                      <a:lumMod val="50000"/>
                    </a:schemeClr>
                  </a:solidFill>
                </a:rPr>
                <a:t>4</a:t>
              </a:r>
              <a:endParaRPr lang="en-US" sz="1400" dirty="0">
                <a:solidFill>
                  <a:schemeClr val="bg1">
                    <a:lumMod val="50000"/>
                  </a:schemeClr>
                </a:solidFill>
              </a:endParaRPr>
            </a:p>
          </p:txBody>
        </p:sp>
        <p:sp>
          <p:nvSpPr>
            <p:cNvPr id="78" name="TextBox 77"/>
            <p:cNvSpPr txBox="1"/>
            <p:nvPr/>
          </p:nvSpPr>
          <p:spPr>
            <a:xfrm>
              <a:off x="5156684" y="3058586"/>
              <a:ext cx="276038" cy="307777"/>
            </a:xfrm>
            <a:prstGeom prst="rect">
              <a:avLst/>
            </a:prstGeom>
            <a:noFill/>
          </p:spPr>
          <p:txBody>
            <a:bodyPr wrap="none" rtlCol="0">
              <a:spAutoFit/>
            </a:bodyPr>
            <a:lstStyle/>
            <a:p>
              <a:r>
                <a:rPr lang="en-US" sz="1400" dirty="0" smtClean="0">
                  <a:solidFill>
                    <a:schemeClr val="bg1">
                      <a:lumMod val="50000"/>
                    </a:schemeClr>
                  </a:solidFill>
                </a:rPr>
                <a:t>5</a:t>
              </a:r>
              <a:endParaRPr lang="en-US" sz="1400" dirty="0">
                <a:solidFill>
                  <a:schemeClr val="bg1">
                    <a:lumMod val="50000"/>
                  </a:schemeClr>
                </a:solidFill>
              </a:endParaRPr>
            </a:p>
          </p:txBody>
        </p:sp>
        <p:sp>
          <p:nvSpPr>
            <p:cNvPr id="79" name="TextBox 78"/>
            <p:cNvSpPr txBox="1"/>
            <p:nvPr/>
          </p:nvSpPr>
          <p:spPr>
            <a:xfrm>
              <a:off x="5156684" y="3287186"/>
              <a:ext cx="276038" cy="307777"/>
            </a:xfrm>
            <a:prstGeom prst="rect">
              <a:avLst/>
            </a:prstGeom>
            <a:noFill/>
          </p:spPr>
          <p:txBody>
            <a:bodyPr wrap="none" rtlCol="0">
              <a:spAutoFit/>
            </a:bodyPr>
            <a:lstStyle/>
            <a:p>
              <a:r>
                <a:rPr lang="en-US" sz="1400" dirty="0" smtClean="0">
                  <a:solidFill>
                    <a:schemeClr val="bg1">
                      <a:lumMod val="50000"/>
                    </a:schemeClr>
                  </a:solidFill>
                </a:rPr>
                <a:t>6</a:t>
              </a:r>
              <a:endParaRPr lang="en-US" sz="1400" dirty="0">
                <a:solidFill>
                  <a:schemeClr val="bg1">
                    <a:lumMod val="50000"/>
                  </a:schemeClr>
                </a:solidFill>
              </a:endParaRPr>
            </a:p>
          </p:txBody>
        </p:sp>
        <p:sp>
          <p:nvSpPr>
            <p:cNvPr id="80" name="TextBox 79"/>
            <p:cNvSpPr txBox="1"/>
            <p:nvPr/>
          </p:nvSpPr>
          <p:spPr>
            <a:xfrm>
              <a:off x="5414395" y="2829986"/>
              <a:ext cx="276038" cy="307777"/>
            </a:xfrm>
            <a:prstGeom prst="rect">
              <a:avLst/>
            </a:prstGeom>
            <a:noFill/>
          </p:spPr>
          <p:txBody>
            <a:bodyPr wrap="none" rtlCol="0">
              <a:spAutoFit/>
            </a:bodyPr>
            <a:lstStyle/>
            <a:p>
              <a:r>
                <a:rPr lang="en-US" sz="1400" dirty="0" smtClean="0">
                  <a:solidFill>
                    <a:schemeClr val="bg1">
                      <a:lumMod val="50000"/>
                    </a:schemeClr>
                  </a:solidFill>
                </a:rPr>
                <a:t>7</a:t>
              </a:r>
              <a:endParaRPr lang="en-US" sz="1400" dirty="0">
                <a:solidFill>
                  <a:schemeClr val="bg1">
                    <a:lumMod val="50000"/>
                  </a:schemeClr>
                </a:solidFill>
              </a:endParaRPr>
            </a:p>
          </p:txBody>
        </p:sp>
        <p:sp>
          <p:nvSpPr>
            <p:cNvPr id="81" name="TextBox 80"/>
            <p:cNvSpPr txBox="1"/>
            <p:nvPr/>
          </p:nvSpPr>
          <p:spPr>
            <a:xfrm>
              <a:off x="5414395" y="3287186"/>
              <a:ext cx="276038" cy="307777"/>
            </a:xfrm>
            <a:prstGeom prst="rect">
              <a:avLst/>
            </a:prstGeom>
            <a:noFill/>
          </p:spPr>
          <p:txBody>
            <a:bodyPr wrap="none" rtlCol="0">
              <a:spAutoFit/>
            </a:bodyPr>
            <a:lstStyle/>
            <a:p>
              <a:r>
                <a:rPr lang="en-US" sz="1400" dirty="0" smtClean="0">
                  <a:solidFill>
                    <a:schemeClr val="bg1">
                      <a:lumMod val="50000"/>
                    </a:schemeClr>
                  </a:solidFill>
                </a:rPr>
                <a:t>9</a:t>
              </a:r>
              <a:endParaRPr lang="en-US" sz="1400" dirty="0">
                <a:solidFill>
                  <a:schemeClr val="bg1">
                    <a:lumMod val="50000"/>
                  </a:schemeClr>
                </a:solidFill>
              </a:endParaRPr>
            </a:p>
          </p:txBody>
        </p:sp>
        <p:sp>
          <p:nvSpPr>
            <p:cNvPr id="82" name="TextBox 81"/>
            <p:cNvSpPr txBox="1"/>
            <p:nvPr/>
          </p:nvSpPr>
          <p:spPr>
            <a:xfrm>
              <a:off x="3354479" y="3606210"/>
              <a:ext cx="276038" cy="307777"/>
            </a:xfrm>
            <a:prstGeom prst="rect">
              <a:avLst/>
            </a:prstGeom>
            <a:noFill/>
          </p:spPr>
          <p:txBody>
            <a:bodyPr wrap="none" rtlCol="0">
              <a:spAutoFit/>
            </a:bodyPr>
            <a:lstStyle/>
            <a:p>
              <a:r>
                <a:rPr lang="en-US" sz="1400" dirty="0" smtClean="0">
                  <a:solidFill>
                    <a:schemeClr val="bg1">
                      <a:lumMod val="50000"/>
                    </a:schemeClr>
                  </a:solidFill>
                </a:rPr>
                <a:t>1</a:t>
              </a:r>
              <a:endParaRPr lang="en-US" sz="1400" dirty="0">
                <a:solidFill>
                  <a:schemeClr val="bg1">
                    <a:lumMod val="50000"/>
                  </a:schemeClr>
                </a:solidFill>
              </a:endParaRPr>
            </a:p>
          </p:txBody>
        </p:sp>
        <p:sp>
          <p:nvSpPr>
            <p:cNvPr id="83" name="TextBox 82"/>
            <p:cNvSpPr txBox="1"/>
            <p:nvPr/>
          </p:nvSpPr>
          <p:spPr>
            <a:xfrm>
              <a:off x="3354479" y="3834810"/>
              <a:ext cx="276038" cy="307777"/>
            </a:xfrm>
            <a:prstGeom prst="rect">
              <a:avLst/>
            </a:prstGeom>
            <a:noFill/>
          </p:spPr>
          <p:txBody>
            <a:bodyPr wrap="none" rtlCol="0">
              <a:spAutoFit/>
            </a:bodyPr>
            <a:lstStyle/>
            <a:p>
              <a:r>
                <a:rPr lang="en-US" sz="1400" dirty="0" smtClean="0">
                  <a:solidFill>
                    <a:schemeClr val="bg1">
                      <a:lumMod val="50000"/>
                    </a:schemeClr>
                  </a:solidFill>
                </a:rPr>
                <a:t>2</a:t>
              </a:r>
              <a:endParaRPr lang="en-US" sz="1400" dirty="0">
                <a:solidFill>
                  <a:schemeClr val="bg1">
                    <a:lumMod val="50000"/>
                  </a:schemeClr>
                </a:solidFill>
              </a:endParaRPr>
            </a:p>
          </p:txBody>
        </p:sp>
        <p:sp>
          <p:nvSpPr>
            <p:cNvPr id="84" name="TextBox 83"/>
            <p:cNvSpPr txBox="1"/>
            <p:nvPr/>
          </p:nvSpPr>
          <p:spPr>
            <a:xfrm>
              <a:off x="3354479" y="4069364"/>
              <a:ext cx="276038" cy="307777"/>
            </a:xfrm>
            <a:prstGeom prst="rect">
              <a:avLst/>
            </a:prstGeom>
            <a:noFill/>
          </p:spPr>
          <p:txBody>
            <a:bodyPr wrap="none" rtlCol="0">
              <a:spAutoFit/>
            </a:bodyPr>
            <a:lstStyle/>
            <a:p>
              <a:r>
                <a:rPr lang="en-US" sz="1400" dirty="0" smtClean="0">
                  <a:solidFill>
                    <a:schemeClr val="bg1">
                      <a:lumMod val="50000"/>
                    </a:schemeClr>
                  </a:solidFill>
                </a:rPr>
                <a:t>3</a:t>
              </a:r>
              <a:endParaRPr lang="en-US" sz="1400" dirty="0">
                <a:solidFill>
                  <a:schemeClr val="bg1">
                    <a:lumMod val="50000"/>
                  </a:schemeClr>
                </a:solidFill>
              </a:endParaRPr>
            </a:p>
          </p:txBody>
        </p:sp>
        <p:sp>
          <p:nvSpPr>
            <p:cNvPr id="85" name="TextBox 84"/>
            <p:cNvSpPr txBox="1"/>
            <p:nvPr/>
          </p:nvSpPr>
          <p:spPr>
            <a:xfrm>
              <a:off x="3871768" y="3834810"/>
              <a:ext cx="276038" cy="307777"/>
            </a:xfrm>
            <a:prstGeom prst="rect">
              <a:avLst/>
            </a:prstGeom>
            <a:noFill/>
          </p:spPr>
          <p:txBody>
            <a:bodyPr wrap="none" rtlCol="0">
              <a:spAutoFit/>
            </a:bodyPr>
            <a:lstStyle/>
            <a:p>
              <a:r>
                <a:rPr lang="en-US" sz="1400" dirty="0" smtClean="0">
                  <a:solidFill>
                    <a:schemeClr val="bg1">
                      <a:lumMod val="50000"/>
                    </a:schemeClr>
                  </a:solidFill>
                </a:rPr>
                <a:t>8</a:t>
              </a:r>
              <a:endParaRPr lang="en-US" sz="1400" dirty="0">
                <a:solidFill>
                  <a:schemeClr val="bg1">
                    <a:lumMod val="50000"/>
                  </a:schemeClr>
                </a:solidFill>
              </a:endParaRPr>
            </a:p>
          </p:txBody>
        </p:sp>
        <p:sp>
          <p:nvSpPr>
            <p:cNvPr id="86" name="TextBox 85"/>
            <p:cNvSpPr txBox="1"/>
            <p:nvPr/>
          </p:nvSpPr>
          <p:spPr>
            <a:xfrm>
              <a:off x="3614057" y="3606210"/>
              <a:ext cx="276038" cy="307777"/>
            </a:xfrm>
            <a:prstGeom prst="rect">
              <a:avLst/>
            </a:prstGeom>
            <a:noFill/>
          </p:spPr>
          <p:txBody>
            <a:bodyPr wrap="none" rtlCol="0">
              <a:spAutoFit/>
            </a:bodyPr>
            <a:lstStyle/>
            <a:p>
              <a:r>
                <a:rPr lang="en-US" sz="1400" dirty="0" smtClean="0">
                  <a:solidFill>
                    <a:schemeClr val="bg1">
                      <a:lumMod val="50000"/>
                    </a:schemeClr>
                  </a:solidFill>
                </a:rPr>
                <a:t>4</a:t>
              </a:r>
              <a:endParaRPr lang="en-US" sz="1400" dirty="0">
                <a:solidFill>
                  <a:schemeClr val="bg1">
                    <a:lumMod val="50000"/>
                  </a:schemeClr>
                </a:solidFill>
              </a:endParaRPr>
            </a:p>
          </p:txBody>
        </p:sp>
        <p:sp>
          <p:nvSpPr>
            <p:cNvPr id="87" name="TextBox 86"/>
            <p:cNvSpPr txBox="1"/>
            <p:nvPr/>
          </p:nvSpPr>
          <p:spPr>
            <a:xfrm>
              <a:off x="3614057" y="3834810"/>
              <a:ext cx="276038" cy="307777"/>
            </a:xfrm>
            <a:prstGeom prst="rect">
              <a:avLst/>
            </a:prstGeom>
            <a:noFill/>
          </p:spPr>
          <p:txBody>
            <a:bodyPr wrap="none" rtlCol="0">
              <a:spAutoFit/>
            </a:bodyPr>
            <a:lstStyle/>
            <a:p>
              <a:r>
                <a:rPr lang="en-US" sz="1400" dirty="0" smtClean="0">
                  <a:solidFill>
                    <a:schemeClr val="bg1">
                      <a:lumMod val="50000"/>
                    </a:schemeClr>
                  </a:solidFill>
                </a:rPr>
                <a:t>5</a:t>
              </a:r>
              <a:endParaRPr lang="en-US" sz="1400" dirty="0">
                <a:solidFill>
                  <a:schemeClr val="bg1">
                    <a:lumMod val="50000"/>
                  </a:schemeClr>
                </a:solidFill>
              </a:endParaRPr>
            </a:p>
          </p:txBody>
        </p:sp>
        <p:sp>
          <p:nvSpPr>
            <p:cNvPr id="88" name="TextBox 87"/>
            <p:cNvSpPr txBox="1"/>
            <p:nvPr/>
          </p:nvSpPr>
          <p:spPr>
            <a:xfrm>
              <a:off x="3614057" y="4063410"/>
              <a:ext cx="276038" cy="307777"/>
            </a:xfrm>
            <a:prstGeom prst="rect">
              <a:avLst/>
            </a:prstGeom>
            <a:noFill/>
          </p:spPr>
          <p:txBody>
            <a:bodyPr wrap="none" rtlCol="0">
              <a:spAutoFit/>
            </a:bodyPr>
            <a:lstStyle/>
            <a:p>
              <a:r>
                <a:rPr lang="en-US" sz="1400" dirty="0" smtClean="0">
                  <a:solidFill>
                    <a:schemeClr val="bg1">
                      <a:lumMod val="50000"/>
                    </a:schemeClr>
                  </a:solidFill>
                </a:rPr>
                <a:t>6</a:t>
              </a:r>
              <a:endParaRPr lang="en-US" sz="1400" dirty="0">
                <a:solidFill>
                  <a:schemeClr val="bg1">
                    <a:lumMod val="50000"/>
                  </a:schemeClr>
                </a:solidFill>
              </a:endParaRPr>
            </a:p>
          </p:txBody>
        </p:sp>
        <p:sp>
          <p:nvSpPr>
            <p:cNvPr id="89" name="TextBox 88"/>
            <p:cNvSpPr txBox="1"/>
            <p:nvPr/>
          </p:nvSpPr>
          <p:spPr>
            <a:xfrm>
              <a:off x="3871768" y="3606210"/>
              <a:ext cx="276038" cy="307777"/>
            </a:xfrm>
            <a:prstGeom prst="rect">
              <a:avLst/>
            </a:prstGeom>
            <a:noFill/>
          </p:spPr>
          <p:txBody>
            <a:bodyPr wrap="none" rtlCol="0">
              <a:spAutoFit/>
            </a:bodyPr>
            <a:lstStyle/>
            <a:p>
              <a:r>
                <a:rPr lang="en-US" sz="1400" dirty="0" smtClean="0">
                  <a:solidFill>
                    <a:schemeClr val="bg1">
                      <a:lumMod val="50000"/>
                    </a:schemeClr>
                  </a:solidFill>
                </a:rPr>
                <a:t>7</a:t>
              </a:r>
              <a:endParaRPr lang="en-US" sz="1400" dirty="0">
                <a:solidFill>
                  <a:schemeClr val="bg1">
                    <a:lumMod val="50000"/>
                  </a:schemeClr>
                </a:solidFill>
              </a:endParaRPr>
            </a:p>
          </p:txBody>
        </p:sp>
        <p:sp>
          <p:nvSpPr>
            <p:cNvPr id="90" name="TextBox 89"/>
            <p:cNvSpPr txBox="1"/>
            <p:nvPr/>
          </p:nvSpPr>
          <p:spPr>
            <a:xfrm>
              <a:off x="3871768" y="4063410"/>
              <a:ext cx="276038" cy="307777"/>
            </a:xfrm>
            <a:prstGeom prst="rect">
              <a:avLst/>
            </a:prstGeom>
            <a:noFill/>
          </p:spPr>
          <p:txBody>
            <a:bodyPr wrap="none" rtlCol="0">
              <a:spAutoFit/>
            </a:bodyPr>
            <a:lstStyle/>
            <a:p>
              <a:r>
                <a:rPr lang="en-US" sz="1400" dirty="0" smtClean="0">
                  <a:solidFill>
                    <a:schemeClr val="bg1">
                      <a:lumMod val="50000"/>
                    </a:schemeClr>
                  </a:solidFill>
                </a:rPr>
                <a:t>9</a:t>
              </a:r>
              <a:endParaRPr lang="en-US" sz="1400" dirty="0">
                <a:solidFill>
                  <a:schemeClr val="bg1">
                    <a:lumMod val="50000"/>
                  </a:schemeClr>
                </a:solidFill>
              </a:endParaRPr>
            </a:p>
          </p:txBody>
        </p:sp>
        <p:sp>
          <p:nvSpPr>
            <p:cNvPr id="91" name="TextBox 90"/>
            <p:cNvSpPr txBox="1"/>
            <p:nvPr/>
          </p:nvSpPr>
          <p:spPr>
            <a:xfrm>
              <a:off x="4120426" y="3606210"/>
              <a:ext cx="276038" cy="307777"/>
            </a:xfrm>
            <a:prstGeom prst="rect">
              <a:avLst/>
            </a:prstGeom>
            <a:noFill/>
          </p:spPr>
          <p:txBody>
            <a:bodyPr wrap="none" rtlCol="0">
              <a:spAutoFit/>
            </a:bodyPr>
            <a:lstStyle/>
            <a:p>
              <a:r>
                <a:rPr lang="en-US" sz="1400" dirty="0" smtClean="0">
                  <a:solidFill>
                    <a:schemeClr val="bg1">
                      <a:lumMod val="50000"/>
                    </a:schemeClr>
                  </a:solidFill>
                </a:rPr>
                <a:t>1</a:t>
              </a:r>
              <a:endParaRPr lang="en-US" sz="1400" dirty="0">
                <a:solidFill>
                  <a:schemeClr val="bg1">
                    <a:lumMod val="50000"/>
                  </a:schemeClr>
                </a:solidFill>
              </a:endParaRPr>
            </a:p>
          </p:txBody>
        </p:sp>
        <p:sp>
          <p:nvSpPr>
            <p:cNvPr id="92" name="TextBox 91"/>
            <p:cNvSpPr txBox="1"/>
            <p:nvPr/>
          </p:nvSpPr>
          <p:spPr>
            <a:xfrm>
              <a:off x="4120426" y="3834810"/>
              <a:ext cx="276038" cy="307777"/>
            </a:xfrm>
            <a:prstGeom prst="rect">
              <a:avLst/>
            </a:prstGeom>
            <a:noFill/>
          </p:spPr>
          <p:txBody>
            <a:bodyPr wrap="none" rtlCol="0">
              <a:spAutoFit/>
            </a:bodyPr>
            <a:lstStyle/>
            <a:p>
              <a:r>
                <a:rPr lang="en-US" sz="1400" dirty="0" smtClean="0">
                  <a:solidFill>
                    <a:schemeClr val="bg1">
                      <a:lumMod val="50000"/>
                    </a:schemeClr>
                  </a:solidFill>
                </a:rPr>
                <a:t>2</a:t>
              </a:r>
              <a:endParaRPr lang="en-US" sz="1400" dirty="0">
                <a:solidFill>
                  <a:schemeClr val="bg1">
                    <a:lumMod val="50000"/>
                  </a:schemeClr>
                </a:solidFill>
              </a:endParaRPr>
            </a:p>
          </p:txBody>
        </p:sp>
        <p:sp>
          <p:nvSpPr>
            <p:cNvPr id="93" name="TextBox 92"/>
            <p:cNvSpPr txBox="1"/>
            <p:nvPr/>
          </p:nvSpPr>
          <p:spPr>
            <a:xfrm>
              <a:off x="4120426" y="4069364"/>
              <a:ext cx="276038" cy="307777"/>
            </a:xfrm>
            <a:prstGeom prst="rect">
              <a:avLst/>
            </a:prstGeom>
            <a:noFill/>
          </p:spPr>
          <p:txBody>
            <a:bodyPr wrap="none" rtlCol="0">
              <a:spAutoFit/>
            </a:bodyPr>
            <a:lstStyle/>
            <a:p>
              <a:r>
                <a:rPr lang="en-US" sz="1400" dirty="0" smtClean="0">
                  <a:solidFill>
                    <a:schemeClr val="bg1">
                      <a:lumMod val="50000"/>
                    </a:schemeClr>
                  </a:solidFill>
                </a:rPr>
                <a:t>3</a:t>
              </a:r>
              <a:endParaRPr lang="en-US" sz="1400" dirty="0">
                <a:solidFill>
                  <a:schemeClr val="bg1">
                    <a:lumMod val="50000"/>
                  </a:schemeClr>
                </a:solidFill>
              </a:endParaRPr>
            </a:p>
          </p:txBody>
        </p:sp>
        <p:sp>
          <p:nvSpPr>
            <p:cNvPr id="94" name="TextBox 93"/>
            <p:cNvSpPr txBox="1"/>
            <p:nvPr/>
          </p:nvSpPr>
          <p:spPr>
            <a:xfrm>
              <a:off x="4637715" y="3834810"/>
              <a:ext cx="276038" cy="307777"/>
            </a:xfrm>
            <a:prstGeom prst="rect">
              <a:avLst/>
            </a:prstGeom>
            <a:noFill/>
          </p:spPr>
          <p:txBody>
            <a:bodyPr wrap="none" rtlCol="0">
              <a:spAutoFit/>
            </a:bodyPr>
            <a:lstStyle/>
            <a:p>
              <a:r>
                <a:rPr lang="en-US" sz="1400" dirty="0" smtClean="0">
                  <a:solidFill>
                    <a:schemeClr val="bg1">
                      <a:lumMod val="50000"/>
                    </a:schemeClr>
                  </a:solidFill>
                </a:rPr>
                <a:t>8</a:t>
              </a:r>
              <a:endParaRPr lang="en-US" sz="1400" dirty="0">
                <a:solidFill>
                  <a:schemeClr val="bg1">
                    <a:lumMod val="50000"/>
                  </a:schemeClr>
                </a:solidFill>
              </a:endParaRPr>
            </a:p>
          </p:txBody>
        </p:sp>
        <p:sp>
          <p:nvSpPr>
            <p:cNvPr id="95" name="TextBox 94"/>
            <p:cNvSpPr txBox="1"/>
            <p:nvPr/>
          </p:nvSpPr>
          <p:spPr>
            <a:xfrm>
              <a:off x="4380004" y="3606210"/>
              <a:ext cx="276038" cy="307777"/>
            </a:xfrm>
            <a:prstGeom prst="rect">
              <a:avLst/>
            </a:prstGeom>
            <a:noFill/>
          </p:spPr>
          <p:txBody>
            <a:bodyPr wrap="none" rtlCol="0">
              <a:spAutoFit/>
            </a:bodyPr>
            <a:lstStyle/>
            <a:p>
              <a:r>
                <a:rPr lang="en-US" sz="1400" dirty="0" smtClean="0">
                  <a:solidFill>
                    <a:schemeClr val="bg1">
                      <a:lumMod val="50000"/>
                    </a:schemeClr>
                  </a:solidFill>
                </a:rPr>
                <a:t>4</a:t>
              </a:r>
              <a:endParaRPr lang="en-US" sz="1400" dirty="0">
                <a:solidFill>
                  <a:schemeClr val="bg1">
                    <a:lumMod val="50000"/>
                  </a:schemeClr>
                </a:solidFill>
              </a:endParaRPr>
            </a:p>
          </p:txBody>
        </p:sp>
        <p:sp>
          <p:nvSpPr>
            <p:cNvPr id="96" name="TextBox 95"/>
            <p:cNvSpPr txBox="1"/>
            <p:nvPr/>
          </p:nvSpPr>
          <p:spPr>
            <a:xfrm>
              <a:off x="4380004" y="3834810"/>
              <a:ext cx="276038" cy="307777"/>
            </a:xfrm>
            <a:prstGeom prst="rect">
              <a:avLst/>
            </a:prstGeom>
            <a:noFill/>
          </p:spPr>
          <p:txBody>
            <a:bodyPr wrap="none" rtlCol="0">
              <a:spAutoFit/>
            </a:bodyPr>
            <a:lstStyle/>
            <a:p>
              <a:r>
                <a:rPr lang="en-US" sz="1400" dirty="0" smtClean="0">
                  <a:solidFill>
                    <a:schemeClr val="bg1">
                      <a:lumMod val="50000"/>
                    </a:schemeClr>
                  </a:solidFill>
                </a:rPr>
                <a:t>5</a:t>
              </a:r>
              <a:endParaRPr lang="en-US" sz="1400" dirty="0">
                <a:solidFill>
                  <a:schemeClr val="bg1">
                    <a:lumMod val="50000"/>
                  </a:schemeClr>
                </a:solidFill>
              </a:endParaRPr>
            </a:p>
          </p:txBody>
        </p:sp>
        <p:sp>
          <p:nvSpPr>
            <p:cNvPr id="97" name="TextBox 96"/>
            <p:cNvSpPr txBox="1"/>
            <p:nvPr/>
          </p:nvSpPr>
          <p:spPr>
            <a:xfrm>
              <a:off x="4380004" y="4063410"/>
              <a:ext cx="276038" cy="307777"/>
            </a:xfrm>
            <a:prstGeom prst="rect">
              <a:avLst/>
            </a:prstGeom>
            <a:noFill/>
          </p:spPr>
          <p:txBody>
            <a:bodyPr wrap="none" rtlCol="0">
              <a:spAutoFit/>
            </a:bodyPr>
            <a:lstStyle/>
            <a:p>
              <a:r>
                <a:rPr lang="en-US" sz="1400" dirty="0" smtClean="0">
                  <a:solidFill>
                    <a:schemeClr val="bg1">
                      <a:lumMod val="50000"/>
                    </a:schemeClr>
                  </a:solidFill>
                </a:rPr>
                <a:t>6</a:t>
              </a:r>
              <a:endParaRPr lang="en-US" sz="1400" dirty="0">
                <a:solidFill>
                  <a:schemeClr val="bg1">
                    <a:lumMod val="50000"/>
                  </a:schemeClr>
                </a:solidFill>
              </a:endParaRPr>
            </a:p>
          </p:txBody>
        </p:sp>
        <p:sp>
          <p:nvSpPr>
            <p:cNvPr id="98" name="TextBox 97"/>
            <p:cNvSpPr txBox="1"/>
            <p:nvPr/>
          </p:nvSpPr>
          <p:spPr>
            <a:xfrm>
              <a:off x="4637715" y="3606210"/>
              <a:ext cx="276038" cy="307777"/>
            </a:xfrm>
            <a:prstGeom prst="rect">
              <a:avLst/>
            </a:prstGeom>
            <a:noFill/>
          </p:spPr>
          <p:txBody>
            <a:bodyPr wrap="none" rtlCol="0">
              <a:spAutoFit/>
            </a:bodyPr>
            <a:lstStyle/>
            <a:p>
              <a:r>
                <a:rPr lang="en-US" sz="1400" dirty="0" smtClean="0">
                  <a:solidFill>
                    <a:schemeClr val="bg1">
                      <a:lumMod val="50000"/>
                    </a:schemeClr>
                  </a:solidFill>
                </a:rPr>
                <a:t>7</a:t>
              </a:r>
              <a:endParaRPr lang="en-US" sz="1400" dirty="0">
                <a:solidFill>
                  <a:schemeClr val="bg1">
                    <a:lumMod val="50000"/>
                  </a:schemeClr>
                </a:solidFill>
              </a:endParaRPr>
            </a:p>
          </p:txBody>
        </p:sp>
        <p:sp>
          <p:nvSpPr>
            <p:cNvPr id="99" name="TextBox 98"/>
            <p:cNvSpPr txBox="1"/>
            <p:nvPr/>
          </p:nvSpPr>
          <p:spPr>
            <a:xfrm>
              <a:off x="4637715" y="4063410"/>
              <a:ext cx="276038" cy="307777"/>
            </a:xfrm>
            <a:prstGeom prst="rect">
              <a:avLst/>
            </a:prstGeom>
            <a:noFill/>
          </p:spPr>
          <p:txBody>
            <a:bodyPr wrap="none" rtlCol="0">
              <a:spAutoFit/>
            </a:bodyPr>
            <a:lstStyle/>
            <a:p>
              <a:r>
                <a:rPr lang="en-US" sz="1400" dirty="0" smtClean="0">
                  <a:solidFill>
                    <a:schemeClr val="bg1">
                      <a:lumMod val="50000"/>
                    </a:schemeClr>
                  </a:solidFill>
                </a:rPr>
                <a:t>9</a:t>
              </a:r>
              <a:endParaRPr lang="en-US" sz="1400" dirty="0">
                <a:solidFill>
                  <a:schemeClr val="bg1">
                    <a:lumMod val="50000"/>
                  </a:schemeClr>
                </a:solidFill>
              </a:endParaRPr>
            </a:p>
          </p:txBody>
        </p:sp>
        <p:sp>
          <p:nvSpPr>
            <p:cNvPr id="100" name="TextBox 99"/>
            <p:cNvSpPr txBox="1"/>
            <p:nvPr/>
          </p:nvSpPr>
          <p:spPr>
            <a:xfrm>
              <a:off x="4915433" y="3604803"/>
              <a:ext cx="276038" cy="307777"/>
            </a:xfrm>
            <a:prstGeom prst="rect">
              <a:avLst/>
            </a:prstGeom>
            <a:noFill/>
          </p:spPr>
          <p:txBody>
            <a:bodyPr wrap="none" rtlCol="0">
              <a:spAutoFit/>
            </a:bodyPr>
            <a:lstStyle/>
            <a:p>
              <a:r>
                <a:rPr lang="en-US" sz="1400" dirty="0" smtClean="0">
                  <a:solidFill>
                    <a:schemeClr val="bg1">
                      <a:lumMod val="50000"/>
                    </a:schemeClr>
                  </a:solidFill>
                </a:rPr>
                <a:t>1</a:t>
              </a:r>
              <a:endParaRPr lang="en-US" sz="1400" dirty="0">
                <a:solidFill>
                  <a:schemeClr val="bg1">
                    <a:lumMod val="50000"/>
                  </a:schemeClr>
                </a:solidFill>
              </a:endParaRPr>
            </a:p>
          </p:txBody>
        </p:sp>
        <p:sp>
          <p:nvSpPr>
            <p:cNvPr id="101" name="TextBox 100"/>
            <p:cNvSpPr txBox="1"/>
            <p:nvPr/>
          </p:nvSpPr>
          <p:spPr>
            <a:xfrm>
              <a:off x="4915433" y="3833403"/>
              <a:ext cx="276038" cy="307777"/>
            </a:xfrm>
            <a:prstGeom prst="rect">
              <a:avLst/>
            </a:prstGeom>
            <a:noFill/>
          </p:spPr>
          <p:txBody>
            <a:bodyPr wrap="none" rtlCol="0">
              <a:spAutoFit/>
            </a:bodyPr>
            <a:lstStyle/>
            <a:p>
              <a:r>
                <a:rPr lang="en-US" sz="1400" dirty="0" smtClean="0">
                  <a:solidFill>
                    <a:schemeClr val="bg1">
                      <a:lumMod val="50000"/>
                    </a:schemeClr>
                  </a:solidFill>
                </a:rPr>
                <a:t>2</a:t>
              </a:r>
              <a:endParaRPr lang="en-US" sz="1400" dirty="0">
                <a:solidFill>
                  <a:schemeClr val="bg1">
                    <a:lumMod val="50000"/>
                  </a:schemeClr>
                </a:solidFill>
              </a:endParaRPr>
            </a:p>
          </p:txBody>
        </p:sp>
        <p:sp>
          <p:nvSpPr>
            <p:cNvPr id="102" name="TextBox 101"/>
            <p:cNvSpPr txBox="1"/>
            <p:nvPr/>
          </p:nvSpPr>
          <p:spPr>
            <a:xfrm>
              <a:off x="4915433" y="4067957"/>
              <a:ext cx="276038" cy="307777"/>
            </a:xfrm>
            <a:prstGeom prst="rect">
              <a:avLst/>
            </a:prstGeom>
            <a:noFill/>
          </p:spPr>
          <p:txBody>
            <a:bodyPr wrap="none" rtlCol="0">
              <a:spAutoFit/>
            </a:bodyPr>
            <a:lstStyle/>
            <a:p>
              <a:r>
                <a:rPr lang="en-US" sz="1400" dirty="0" smtClean="0">
                  <a:solidFill>
                    <a:schemeClr val="bg1">
                      <a:lumMod val="50000"/>
                    </a:schemeClr>
                  </a:solidFill>
                </a:rPr>
                <a:t>3</a:t>
              </a:r>
              <a:endParaRPr lang="en-US" sz="1400" dirty="0">
                <a:solidFill>
                  <a:schemeClr val="bg1">
                    <a:lumMod val="50000"/>
                  </a:schemeClr>
                </a:solidFill>
              </a:endParaRPr>
            </a:p>
          </p:txBody>
        </p:sp>
        <p:sp>
          <p:nvSpPr>
            <p:cNvPr id="103" name="TextBox 102"/>
            <p:cNvSpPr txBox="1"/>
            <p:nvPr/>
          </p:nvSpPr>
          <p:spPr>
            <a:xfrm>
              <a:off x="5432722" y="3833403"/>
              <a:ext cx="276038" cy="307777"/>
            </a:xfrm>
            <a:prstGeom prst="rect">
              <a:avLst/>
            </a:prstGeom>
            <a:noFill/>
          </p:spPr>
          <p:txBody>
            <a:bodyPr wrap="none" rtlCol="0">
              <a:spAutoFit/>
            </a:bodyPr>
            <a:lstStyle/>
            <a:p>
              <a:r>
                <a:rPr lang="en-US" sz="1400" dirty="0" smtClean="0">
                  <a:solidFill>
                    <a:schemeClr val="bg1">
                      <a:lumMod val="50000"/>
                    </a:schemeClr>
                  </a:solidFill>
                </a:rPr>
                <a:t>8</a:t>
              </a:r>
              <a:endParaRPr lang="en-US" sz="1400" dirty="0">
                <a:solidFill>
                  <a:schemeClr val="bg1">
                    <a:lumMod val="50000"/>
                  </a:schemeClr>
                </a:solidFill>
              </a:endParaRPr>
            </a:p>
          </p:txBody>
        </p:sp>
        <p:sp>
          <p:nvSpPr>
            <p:cNvPr id="104" name="TextBox 103"/>
            <p:cNvSpPr txBox="1"/>
            <p:nvPr/>
          </p:nvSpPr>
          <p:spPr>
            <a:xfrm>
              <a:off x="5175011" y="3604803"/>
              <a:ext cx="276038" cy="307777"/>
            </a:xfrm>
            <a:prstGeom prst="rect">
              <a:avLst/>
            </a:prstGeom>
            <a:noFill/>
          </p:spPr>
          <p:txBody>
            <a:bodyPr wrap="none" rtlCol="0">
              <a:spAutoFit/>
            </a:bodyPr>
            <a:lstStyle/>
            <a:p>
              <a:r>
                <a:rPr lang="en-US" sz="1400" dirty="0" smtClean="0">
                  <a:solidFill>
                    <a:schemeClr val="bg1">
                      <a:lumMod val="50000"/>
                    </a:schemeClr>
                  </a:solidFill>
                </a:rPr>
                <a:t>4</a:t>
              </a:r>
              <a:endParaRPr lang="en-US" sz="1400" dirty="0">
                <a:solidFill>
                  <a:schemeClr val="bg1">
                    <a:lumMod val="50000"/>
                  </a:schemeClr>
                </a:solidFill>
              </a:endParaRPr>
            </a:p>
          </p:txBody>
        </p:sp>
        <p:sp>
          <p:nvSpPr>
            <p:cNvPr id="105" name="TextBox 104"/>
            <p:cNvSpPr txBox="1"/>
            <p:nvPr/>
          </p:nvSpPr>
          <p:spPr>
            <a:xfrm>
              <a:off x="5175011" y="3833403"/>
              <a:ext cx="276038" cy="307777"/>
            </a:xfrm>
            <a:prstGeom prst="rect">
              <a:avLst/>
            </a:prstGeom>
            <a:noFill/>
          </p:spPr>
          <p:txBody>
            <a:bodyPr wrap="none" rtlCol="0">
              <a:spAutoFit/>
            </a:bodyPr>
            <a:lstStyle/>
            <a:p>
              <a:r>
                <a:rPr lang="en-US" sz="1400" dirty="0" smtClean="0">
                  <a:solidFill>
                    <a:schemeClr val="bg1">
                      <a:lumMod val="50000"/>
                    </a:schemeClr>
                  </a:solidFill>
                </a:rPr>
                <a:t>5</a:t>
              </a:r>
              <a:endParaRPr lang="en-US" sz="1400" dirty="0">
                <a:solidFill>
                  <a:schemeClr val="bg1">
                    <a:lumMod val="50000"/>
                  </a:schemeClr>
                </a:solidFill>
              </a:endParaRPr>
            </a:p>
          </p:txBody>
        </p:sp>
        <p:sp>
          <p:nvSpPr>
            <p:cNvPr id="106" name="TextBox 105"/>
            <p:cNvSpPr txBox="1"/>
            <p:nvPr/>
          </p:nvSpPr>
          <p:spPr>
            <a:xfrm>
              <a:off x="5175011" y="4062003"/>
              <a:ext cx="276038" cy="307777"/>
            </a:xfrm>
            <a:prstGeom prst="rect">
              <a:avLst/>
            </a:prstGeom>
            <a:noFill/>
          </p:spPr>
          <p:txBody>
            <a:bodyPr wrap="none" rtlCol="0">
              <a:spAutoFit/>
            </a:bodyPr>
            <a:lstStyle/>
            <a:p>
              <a:r>
                <a:rPr lang="en-US" sz="1400" dirty="0" smtClean="0">
                  <a:solidFill>
                    <a:schemeClr val="bg1">
                      <a:lumMod val="50000"/>
                    </a:schemeClr>
                  </a:solidFill>
                </a:rPr>
                <a:t>6</a:t>
              </a:r>
              <a:endParaRPr lang="en-US" sz="1400" dirty="0">
                <a:solidFill>
                  <a:schemeClr val="bg1">
                    <a:lumMod val="50000"/>
                  </a:schemeClr>
                </a:solidFill>
              </a:endParaRPr>
            </a:p>
          </p:txBody>
        </p:sp>
        <p:sp>
          <p:nvSpPr>
            <p:cNvPr id="107" name="TextBox 106"/>
            <p:cNvSpPr txBox="1"/>
            <p:nvPr/>
          </p:nvSpPr>
          <p:spPr>
            <a:xfrm>
              <a:off x="5432722" y="3604803"/>
              <a:ext cx="276038" cy="307777"/>
            </a:xfrm>
            <a:prstGeom prst="rect">
              <a:avLst/>
            </a:prstGeom>
            <a:noFill/>
          </p:spPr>
          <p:txBody>
            <a:bodyPr wrap="none" rtlCol="0">
              <a:spAutoFit/>
            </a:bodyPr>
            <a:lstStyle/>
            <a:p>
              <a:r>
                <a:rPr lang="en-US" sz="1400" dirty="0" smtClean="0">
                  <a:solidFill>
                    <a:schemeClr val="bg1">
                      <a:lumMod val="50000"/>
                    </a:schemeClr>
                  </a:solidFill>
                </a:rPr>
                <a:t>7</a:t>
              </a:r>
              <a:endParaRPr lang="en-US" sz="1400" dirty="0">
                <a:solidFill>
                  <a:schemeClr val="bg1">
                    <a:lumMod val="50000"/>
                  </a:schemeClr>
                </a:solidFill>
              </a:endParaRPr>
            </a:p>
          </p:txBody>
        </p:sp>
        <p:sp>
          <p:nvSpPr>
            <p:cNvPr id="108" name="TextBox 107"/>
            <p:cNvSpPr txBox="1"/>
            <p:nvPr/>
          </p:nvSpPr>
          <p:spPr>
            <a:xfrm>
              <a:off x="5432722" y="4062003"/>
              <a:ext cx="276038" cy="307777"/>
            </a:xfrm>
            <a:prstGeom prst="rect">
              <a:avLst/>
            </a:prstGeom>
            <a:noFill/>
          </p:spPr>
          <p:txBody>
            <a:bodyPr wrap="none" rtlCol="0">
              <a:spAutoFit/>
            </a:bodyPr>
            <a:lstStyle/>
            <a:p>
              <a:r>
                <a:rPr lang="en-US" sz="1400" dirty="0" smtClean="0">
                  <a:solidFill>
                    <a:schemeClr val="bg1">
                      <a:lumMod val="50000"/>
                    </a:schemeClr>
                  </a:solidFill>
                </a:rPr>
                <a:t>9</a:t>
              </a:r>
              <a:endParaRPr lang="en-US" sz="1400" dirty="0">
                <a:solidFill>
                  <a:schemeClr val="bg1">
                    <a:lumMod val="50000"/>
                  </a:schemeClr>
                </a:solidFill>
              </a:endParaRPr>
            </a:p>
          </p:txBody>
        </p:sp>
        <p:sp>
          <p:nvSpPr>
            <p:cNvPr id="109" name="TextBox 108"/>
            <p:cNvSpPr txBox="1"/>
            <p:nvPr/>
          </p:nvSpPr>
          <p:spPr>
            <a:xfrm>
              <a:off x="3339800" y="4375734"/>
              <a:ext cx="276038" cy="307777"/>
            </a:xfrm>
            <a:prstGeom prst="rect">
              <a:avLst/>
            </a:prstGeom>
            <a:noFill/>
          </p:spPr>
          <p:txBody>
            <a:bodyPr wrap="none" rtlCol="0">
              <a:spAutoFit/>
            </a:bodyPr>
            <a:lstStyle/>
            <a:p>
              <a:r>
                <a:rPr lang="en-US" sz="1400" dirty="0" smtClean="0">
                  <a:solidFill>
                    <a:schemeClr val="bg1">
                      <a:lumMod val="50000"/>
                    </a:schemeClr>
                  </a:solidFill>
                </a:rPr>
                <a:t>1</a:t>
              </a:r>
              <a:endParaRPr lang="en-US" sz="1400" dirty="0">
                <a:solidFill>
                  <a:schemeClr val="bg1">
                    <a:lumMod val="50000"/>
                  </a:schemeClr>
                </a:solidFill>
              </a:endParaRPr>
            </a:p>
          </p:txBody>
        </p:sp>
        <p:sp>
          <p:nvSpPr>
            <p:cNvPr id="110" name="TextBox 109"/>
            <p:cNvSpPr txBox="1"/>
            <p:nvPr/>
          </p:nvSpPr>
          <p:spPr>
            <a:xfrm>
              <a:off x="3339800" y="4604334"/>
              <a:ext cx="276038" cy="307777"/>
            </a:xfrm>
            <a:prstGeom prst="rect">
              <a:avLst/>
            </a:prstGeom>
            <a:noFill/>
          </p:spPr>
          <p:txBody>
            <a:bodyPr wrap="none" rtlCol="0">
              <a:spAutoFit/>
            </a:bodyPr>
            <a:lstStyle/>
            <a:p>
              <a:r>
                <a:rPr lang="en-US" sz="1400" dirty="0" smtClean="0">
                  <a:solidFill>
                    <a:schemeClr val="bg1">
                      <a:lumMod val="50000"/>
                    </a:schemeClr>
                  </a:solidFill>
                </a:rPr>
                <a:t>2</a:t>
              </a:r>
              <a:endParaRPr lang="en-US" sz="1400" dirty="0">
                <a:solidFill>
                  <a:schemeClr val="bg1">
                    <a:lumMod val="50000"/>
                  </a:schemeClr>
                </a:solidFill>
              </a:endParaRPr>
            </a:p>
          </p:txBody>
        </p:sp>
        <p:sp>
          <p:nvSpPr>
            <p:cNvPr id="111" name="TextBox 110"/>
            <p:cNvSpPr txBox="1"/>
            <p:nvPr/>
          </p:nvSpPr>
          <p:spPr>
            <a:xfrm>
              <a:off x="3339800" y="4838888"/>
              <a:ext cx="276038" cy="307777"/>
            </a:xfrm>
            <a:prstGeom prst="rect">
              <a:avLst/>
            </a:prstGeom>
            <a:noFill/>
          </p:spPr>
          <p:txBody>
            <a:bodyPr wrap="none" rtlCol="0">
              <a:spAutoFit/>
            </a:bodyPr>
            <a:lstStyle/>
            <a:p>
              <a:r>
                <a:rPr lang="en-US" sz="1400" dirty="0" smtClean="0">
                  <a:solidFill>
                    <a:schemeClr val="bg1">
                      <a:lumMod val="50000"/>
                    </a:schemeClr>
                  </a:solidFill>
                </a:rPr>
                <a:t>3</a:t>
              </a:r>
              <a:endParaRPr lang="en-US" sz="1400" dirty="0">
                <a:solidFill>
                  <a:schemeClr val="bg1">
                    <a:lumMod val="50000"/>
                  </a:schemeClr>
                </a:solidFill>
              </a:endParaRPr>
            </a:p>
          </p:txBody>
        </p:sp>
        <p:sp>
          <p:nvSpPr>
            <p:cNvPr id="112" name="TextBox 111"/>
            <p:cNvSpPr txBox="1"/>
            <p:nvPr/>
          </p:nvSpPr>
          <p:spPr>
            <a:xfrm>
              <a:off x="3857089" y="4604334"/>
              <a:ext cx="276038" cy="307777"/>
            </a:xfrm>
            <a:prstGeom prst="rect">
              <a:avLst/>
            </a:prstGeom>
            <a:noFill/>
          </p:spPr>
          <p:txBody>
            <a:bodyPr wrap="none" rtlCol="0">
              <a:spAutoFit/>
            </a:bodyPr>
            <a:lstStyle/>
            <a:p>
              <a:r>
                <a:rPr lang="en-US" sz="1400" dirty="0" smtClean="0">
                  <a:solidFill>
                    <a:schemeClr val="bg1">
                      <a:lumMod val="50000"/>
                    </a:schemeClr>
                  </a:solidFill>
                </a:rPr>
                <a:t>8</a:t>
              </a:r>
              <a:endParaRPr lang="en-US" sz="1400" dirty="0">
                <a:solidFill>
                  <a:schemeClr val="bg1">
                    <a:lumMod val="50000"/>
                  </a:schemeClr>
                </a:solidFill>
              </a:endParaRPr>
            </a:p>
          </p:txBody>
        </p:sp>
        <p:sp>
          <p:nvSpPr>
            <p:cNvPr id="113" name="TextBox 112"/>
            <p:cNvSpPr txBox="1"/>
            <p:nvPr/>
          </p:nvSpPr>
          <p:spPr>
            <a:xfrm>
              <a:off x="3599378" y="4375734"/>
              <a:ext cx="276038" cy="307777"/>
            </a:xfrm>
            <a:prstGeom prst="rect">
              <a:avLst/>
            </a:prstGeom>
            <a:noFill/>
          </p:spPr>
          <p:txBody>
            <a:bodyPr wrap="none" rtlCol="0">
              <a:spAutoFit/>
            </a:bodyPr>
            <a:lstStyle/>
            <a:p>
              <a:r>
                <a:rPr lang="en-US" sz="1400" dirty="0" smtClean="0">
                  <a:solidFill>
                    <a:schemeClr val="bg1">
                      <a:lumMod val="50000"/>
                    </a:schemeClr>
                  </a:solidFill>
                </a:rPr>
                <a:t>4</a:t>
              </a:r>
              <a:endParaRPr lang="en-US" sz="1400" dirty="0">
                <a:solidFill>
                  <a:schemeClr val="bg1">
                    <a:lumMod val="50000"/>
                  </a:schemeClr>
                </a:solidFill>
              </a:endParaRPr>
            </a:p>
          </p:txBody>
        </p:sp>
        <p:sp>
          <p:nvSpPr>
            <p:cNvPr id="114" name="TextBox 113"/>
            <p:cNvSpPr txBox="1"/>
            <p:nvPr/>
          </p:nvSpPr>
          <p:spPr>
            <a:xfrm>
              <a:off x="3599378" y="4604334"/>
              <a:ext cx="276038" cy="307777"/>
            </a:xfrm>
            <a:prstGeom prst="rect">
              <a:avLst/>
            </a:prstGeom>
            <a:noFill/>
          </p:spPr>
          <p:txBody>
            <a:bodyPr wrap="none" rtlCol="0">
              <a:spAutoFit/>
            </a:bodyPr>
            <a:lstStyle/>
            <a:p>
              <a:r>
                <a:rPr lang="en-US" sz="1400" dirty="0" smtClean="0">
                  <a:solidFill>
                    <a:schemeClr val="bg1">
                      <a:lumMod val="50000"/>
                    </a:schemeClr>
                  </a:solidFill>
                </a:rPr>
                <a:t>5</a:t>
              </a:r>
              <a:endParaRPr lang="en-US" sz="1400" dirty="0">
                <a:solidFill>
                  <a:schemeClr val="bg1">
                    <a:lumMod val="50000"/>
                  </a:schemeClr>
                </a:solidFill>
              </a:endParaRPr>
            </a:p>
          </p:txBody>
        </p:sp>
        <p:sp>
          <p:nvSpPr>
            <p:cNvPr id="115" name="TextBox 114"/>
            <p:cNvSpPr txBox="1"/>
            <p:nvPr/>
          </p:nvSpPr>
          <p:spPr>
            <a:xfrm>
              <a:off x="3599378" y="4832934"/>
              <a:ext cx="276038" cy="307777"/>
            </a:xfrm>
            <a:prstGeom prst="rect">
              <a:avLst/>
            </a:prstGeom>
            <a:noFill/>
          </p:spPr>
          <p:txBody>
            <a:bodyPr wrap="none" rtlCol="0">
              <a:spAutoFit/>
            </a:bodyPr>
            <a:lstStyle/>
            <a:p>
              <a:r>
                <a:rPr lang="en-US" sz="1400" dirty="0" smtClean="0">
                  <a:solidFill>
                    <a:schemeClr val="bg1">
                      <a:lumMod val="50000"/>
                    </a:schemeClr>
                  </a:solidFill>
                </a:rPr>
                <a:t>6</a:t>
              </a:r>
              <a:endParaRPr lang="en-US" sz="1400" dirty="0">
                <a:solidFill>
                  <a:schemeClr val="bg1">
                    <a:lumMod val="50000"/>
                  </a:schemeClr>
                </a:solidFill>
              </a:endParaRPr>
            </a:p>
          </p:txBody>
        </p:sp>
        <p:sp>
          <p:nvSpPr>
            <p:cNvPr id="116" name="TextBox 115"/>
            <p:cNvSpPr txBox="1"/>
            <p:nvPr/>
          </p:nvSpPr>
          <p:spPr>
            <a:xfrm>
              <a:off x="3857089" y="4375734"/>
              <a:ext cx="276038" cy="307777"/>
            </a:xfrm>
            <a:prstGeom prst="rect">
              <a:avLst/>
            </a:prstGeom>
            <a:noFill/>
          </p:spPr>
          <p:txBody>
            <a:bodyPr wrap="none" rtlCol="0">
              <a:spAutoFit/>
            </a:bodyPr>
            <a:lstStyle/>
            <a:p>
              <a:r>
                <a:rPr lang="en-US" sz="1400" dirty="0" smtClean="0">
                  <a:solidFill>
                    <a:schemeClr val="bg1">
                      <a:lumMod val="50000"/>
                    </a:schemeClr>
                  </a:solidFill>
                </a:rPr>
                <a:t>7</a:t>
              </a:r>
              <a:endParaRPr lang="en-US" sz="1400" dirty="0">
                <a:solidFill>
                  <a:schemeClr val="bg1">
                    <a:lumMod val="50000"/>
                  </a:schemeClr>
                </a:solidFill>
              </a:endParaRPr>
            </a:p>
          </p:txBody>
        </p:sp>
        <p:sp>
          <p:nvSpPr>
            <p:cNvPr id="117" name="TextBox 116"/>
            <p:cNvSpPr txBox="1"/>
            <p:nvPr/>
          </p:nvSpPr>
          <p:spPr>
            <a:xfrm>
              <a:off x="3857089" y="4832934"/>
              <a:ext cx="276038" cy="307777"/>
            </a:xfrm>
            <a:prstGeom prst="rect">
              <a:avLst/>
            </a:prstGeom>
            <a:noFill/>
          </p:spPr>
          <p:txBody>
            <a:bodyPr wrap="none" rtlCol="0">
              <a:spAutoFit/>
            </a:bodyPr>
            <a:lstStyle/>
            <a:p>
              <a:r>
                <a:rPr lang="en-US" sz="1400" dirty="0" smtClean="0">
                  <a:solidFill>
                    <a:schemeClr val="bg1">
                      <a:lumMod val="50000"/>
                    </a:schemeClr>
                  </a:solidFill>
                </a:rPr>
                <a:t>9</a:t>
              </a:r>
              <a:endParaRPr lang="en-US" sz="1400" dirty="0">
                <a:solidFill>
                  <a:schemeClr val="bg1">
                    <a:lumMod val="50000"/>
                  </a:schemeClr>
                </a:solidFill>
              </a:endParaRPr>
            </a:p>
          </p:txBody>
        </p:sp>
        <p:sp>
          <p:nvSpPr>
            <p:cNvPr id="118" name="TextBox 117"/>
            <p:cNvSpPr txBox="1"/>
            <p:nvPr/>
          </p:nvSpPr>
          <p:spPr>
            <a:xfrm>
              <a:off x="4109593" y="4349503"/>
              <a:ext cx="276038" cy="307777"/>
            </a:xfrm>
            <a:prstGeom prst="rect">
              <a:avLst/>
            </a:prstGeom>
            <a:noFill/>
          </p:spPr>
          <p:txBody>
            <a:bodyPr wrap="none" rtlCol="0">
              <a:spAutoFit/>
            </a:bodyPr>
            <a:lstStyle/>
            <a:p>
              <a:r>
                <a:rPr lang="en-US" sz="1400" dirty="0" smtClean="0">
                  <a:solidFill>
                    <a:schemeClr val="bg1">
                      <a:lumMod val="50000"/>
                    </a:schemeClr>
                  </a:solidFill>
                </a:rPr>
                <a:t>1</a:t>
              </a:r>
              <a:endParaRPr lang="en-US" sz="1400" dirty="0">
                <a:solidFill>
                  <a:schemeClr val="bg1">
                    <a:lumMod val="50000"/>
                  </a:schemeClr>
                </a:solidFill>
              </a:endParaRPr>
            </a:p>
          </p:txBody>
        </p:sp>
        <p:sp>
          <p:nvSpPr>
            <p:cNvPr id="119" name="TextBox 118"/>
            <p:cNvSpPr txBox="1"/>
            <p:nvPr/>
          </p:nvSpPr>
          <p:spPr>
            <a:xfrm>
              <a:off x="4109593" y="4578103"/>
              <a:ext cx="276038" cy="307777"/>
            </a:xfrm>
            <a:prstGeom prst="rect">
              <a:avLst/>
            </a:prstGeom>
            <a:noFill/>
          </p:spPr>
          <p:txBody>
            <a:bodyPr wrap="none" rtlCol="0">
              <a:spAutoFit/>
            </a:bodyPr>
            <a:lstStyle/>
            <a:p>
              <a:r>
                <a:rPr lang="en-US" sz="1400" dirty="0" smtClean="0">
                  <a:solidFill>
                    <a:schemeClr val="bg1">
                      <a:lumMod val="50000"/>
                    </a:schemeClr>
                  </a:solidFill>
                </a:rPr>
                <a:t>2</a:t>
              </a:r>
              <a:endParaRPr lang="en-US" sz="1400" dirty="0">
                <a:solidFill>
                  <a:schemeClr val="bg1">
                    <a:lumMod val="50000"/>
                  </a:schemeClr>
                </a:solidFill>
              </a:endParaRPr>
            </a:p>
          </p:txBody>
        </p:sp>
        <p:sp>
          <p:nvSpPr>
            <p:cNvPr id="120" name="TextBox 119"/>
            <p:cNvSpPr txBox="1"/>
            <p:nvPr/>
          </p:nvSpPr>
          <p:spPr>
            <a:xfrm>
              <a:off x="4109593" y="4812657"/>
              <a:ext cx="276038" cy="307777"/>
            </a:xfrm>
            <a:prstGeom prst="rect">
              <a:avLst/>
            </a:prstGeom>
            <a:noFill/>
          </p:spPr>
          <p:txBody>
            <a:bodyPr wrap="none" rtlCol="0">
              <a:spAutoFit/>
            </a:bodyPr>
            <a:lstStyle/>
            <a:p>
              <a:r>
                <a:rPr lang="en-US" sz="1400" dirty="0" smtClean="0">
                  <a:solidFill>
                    <a:schemeClr val="bg1">
                      <a:lumMod val="50000"/>
                    </a:schemeClr>
                  </a:solidFill>
                </a:rPr>
                <a:t>3</a:t>
              </a:r>
              <a:endParaRPr lang="en-US" sz="1400" dirty="0">
                <a:solidFill>
                  <a:schemeClr val="bg1">
                    <a:lumMod val="50000"/>
                  </a:schemeClr>
                </a:solidFill>
              </a:endParaRPr>
            </a:p>
          </p:txBody>
        </p:sp>
        <p:sp>
          <p:nvSpPr>
            <p:cNvPr id="121" name="TextBox 120"/>
            <p:cNvSpPr txBox="1"/>
            <p:nvPr/>
          </p:nvSpPr>
          <p:spPr>
            <a:xfrm>
              <a:off x="4626882" y="4578103"/>
              <a:ext cx="276038" cy="307777"/>
            </a:xfrm>
            <a:prstGeom prst="rect">
              <a:avLst/>
            </a:prstGeom>
            <a:noFill/>
          </p:spPr>
          <p:txBody>
            <a:bodyPr wrap="none" rtlCol="0">
              <a:spAutoFit/>
            </a:bodyPr>
            <a:lstStyle/>
            <a:p>
              <a:r>
                <a:rPr lang="en-US" sz="1400" dirty="0" smtClean="0">
                  <a:solidFill>
                    <a:schemeClr val="bg1">
                      <a:lumMod val="50000"/>
                    </a:schemeClr>
                  </a:solidFill>
                </a:rPr>
                <a:t>8</a:t>
              </a:r>
              <a:endParaRPr lang="en-US" sz="1400" dirty="0">
                <a:solidFill>
                  <a:schemeClr val="bg1">
                    <a:lumMod val="50000"/>
                  </a:schemeClr>
                </a:solidFill>
              </a:endParaRPr>
            </a:p>
          </p:txBody>
        </p:sp>
        <p:sp>
          <p:nvSpPr>
            <p:cNvPr id="122" name="TextBox 121"/>
            <p:cNvSpPr txBox="1"/>
            <p:nvPr/>
          </p:nvSpPr>
          <p:spPr>
            <a:xfrm>
              <a:off x="4369171" y="4349503"/>
              <a:ext cx="276038" cy="307777"/>
            </a:xfrm>
            <a:prstGeom prst="rect">
              <a:avLst/>
            </a:prstGeom>
            <a:noFill/>
          </p:spPr>
          <p:txBody>
            <a:bodyPr wrap="none" rtlCol="0">
              <a:spAutoFit/>
            </a:bodyPr>
            <a:lstStyle/>
            <a:p>
              <a:r>
                <a:rPr lang="en-US" sz="1400" dirty="0" smtClean="0">
                  <a:solidFill>
                    <a:schemeClr val="bg1">
                      <a:lumMod val="50000"/>
                    </a:schemeClr>
                  </a:solidFill>
                </a:rPr>
                <a:t>4</a:t>
              </a:r>
              <a:endParaRPr lang="en-US" sz="1400" dirty="0">
                <a:solidFill>
                  <a:schemeClr val="bg1">
                    <a:lumMod val="50000"/>
                  </a:schemeClr>
                </a:solidFill>
              </a:endParaRPr>
            </a:p>
          </p:txBody>
        </p:sp>
        <p:sp>
          <p:nvSpPr>
            <p:cNvPr id="123" name="TextBox 122"/>
            <p:cNvSpPr txBox="1"/>
            <p:nvPr/>
          </p:nvSpPr>
          <p:spPr>
            <a:xfrm>
              <a:off x="4369171" y="4578103"/>
              <a:ext cx="276038" cy="307777"/>
            </a:xfrm>
            <a:prstGeom prst="rect">
              <a:avLst/>
            </a:prstGeom>
            <a:noFill/>
          </p:spPr>
          <p:txBody>
            <a:bodyPr wrap="none" rtlCol="0">
              <a:spAutoFit/>
            </a:bodyPr>
            <a:lstStyle/>
            <a:p>
              <a:r>
                <a:rPr lang="en-US" sz="1400" dirty="0" smtClean="0">
                  <a:solidFill>
                    <a:schemeClr val="bg1">
                      <a:lumMod val="50000"/>
                    </a:schemeClr>
                  </a:solidFill>
                </a:rPr>
                <a:t>5</a:t>
              </a:r>
              <a:endParaRPr lang="en-US" sz="1400" dirty="0">
                <a:solidFill>
                  <a:schemeClr val="bg1">
                    <a:lumMod val="50000"/>
                  </a:schemeClr>
                </a:solidFill>
              </a:endParaRPr>
            </a:p>
          </p:txBody>
        </p:sp>
        <p:sp>
          <p:nvSpPr>
            <p:cNvPr id="124" name="TextBox 123"/>
            <p:cNvSpPr txBox="1"/>
            <p:nvPr/>
          </p:nvSpPr>
          <p:spPr>
            <a:xfrm>
              <a:off x="4369171" y="4806703"/>
              <a:ext cx="276038" cy="307777"/>
            </a:xfrm>
            <a:prstGeom prst="rect">
              <a:avLst/>
            </a:prstGeom>
            <a:noFill/>
          </p:spPr>
          <p:txBody>
            <a:bodyPr wrap="none" rtlCol="0">
              <a:spAutoFit/>
            </a:bodyPr>
            <a:lstStyle/>
            <a:p>
              <a:r>
                <a:rPr lang="en-US" sz="1400" dirty="0" smtClean="0">
                  <a:solidFill>
                    <a:schemeClr val="bg1">
                      <a:lumMod val="50000"/>
                    </a:schemeClr>
                  </a:solidFill>
                </a:rPr>
                <a:t>6</a:t>
              </a:r>
              <a:endParaRPr lang="en-US" sz="1400" dirty="0">
                <a:solidFill>
                  <a:schemeClr val="bg1">
                    <a:lumMod val="50000"/>
                  </a:schemeClr>
                </a:solidFill>
              </a:endParaRPr>
            </a:p>
          </p:txBody>
        </p:sp>
        <p:sp>
          <p:nvSpPr>
            <p:cNvPr id="125" name="TextBox 124"/>
            <p:cNvSpPr txBox="1"/>
            <p:nvPr/>
          </p:nvSpPr>
          <p:spPr>
            <a:xfrm>
              <a:off x="4626882" y="4349503"/>
              <a:ext cx="276038" cy="307777"/>
            </a:xfrm>
            <a:prstGeom prst="rect">
              <a:avLst/>
            </a:prstGeom>
            <a:noFill/>
          </p:spPr>
          <p:txBody>
            <a:bodyPr wrap="none" rtlCol="0">
              <a:spAutoFit/>
            </a:bodyPr>
            <a:lstStyle/>
            <a:p>
              <a:r>
                <a:rPr lang="en-US" sz="1400" dirty="0" smtClean="0">
                  <a:solidFill>
                    <a:schemeClr val="bg1">
                      <a:lumMod val="50000"/>
                    </a:schemeClr>
                  </a:solidFill>
                </a:rPr>
                <a:t>7</a:t>
              </a:r>
              <a:endParaRPr lang="en-US" sz="1400" dirty="0">
                <a:solidFill>
                  <a:schemeClr val="bg1">
                    <a:lumMod val="50000"/>
                  </a:schemeClr>
                </a:solidFill>
              </a:endParaRPr>
            </a:p>
          </p:txBody>
        </p:sp>
        <p:sp>
          <p:nvSpPr>
            <p:cNvPr id="126" name="TextBox 125"/>
            <p:cNvSpPr txBox="1"/>
            <p:nvPr/>
          </p:nvSpPr>
          <p:spPr>
            <a:xfrm>
              <a:off x="4626882" y="4806703"/>
              <a:ext cx="276038" cy="307777"/>
            </a:xfrm>
            <a:prstGeom prst="rect">
              <a:avLst/>
            </a:prstGeom>
            <a:noFill/>
          </p:spPr>
          <p:txBody>
            <a:bodyPr wrap="none" rtlCol="0">
              <a:spAutoFit/>
            </a:bodyPr>
            <a:lstStyle/>
            <a:p>
              <a:r>
                <a:rPr lang="en-US" sz="1400" dirty="0" smtClean="0">
                  <a:solidFill>
                    <a:schemeClr val="bg1">
                      <a:lumMod val="50000"/>
                    </a:schemeClr>
                  </a:solidFill>
                </a:rPr>
                <a:t>9</a:t>
              </a:r>
              <a:endParaRPr lang="en-US" sz="1400" dirty="0">
                <a:solidFill>
                  <a:schemeClr val="bg1">
                    <a:lumMod val="50000"/>
                  </a:schemeClr>
                </a:solidFill>
              </a:endParaRPr>
            </a:p>
          </p:txBody>
        </p:sp>
        <p:sp>
          <p:nvSpPr>
            <p:cNvPr id="127" name="TextBox 126"/>
            <p:cNvSpPr txBox="1"/>
            <p:nvPr/>
          </p:nvSpPr>
          <p:spPr>
            <a:xfrm>
              <a:off x="4904391" y="4366108"/>
              <a:ext cx="276038" cy="307777"/>
            </a:xfrm>
            <a:prstGeom prst="rect">
              <a:avLst/>
            </a:prstGeom>
            <a:noFill/>
          </p:spPr>
          <p:txBody>
            <a:bodyPr wrap="none" rtlCol="0">
              <a:spAutoFit/>
            </a:bodyPr>
            <a:lstStyle/>
            <a:p>
              <a:r>
                <a:rPr lang="en-US" sz="1400" dirty="0" smtClean="0">
                  <a:solidFill>
                    <a:schemeClr val="bg1">
                      <a:lumMod val="50000"/>
                    </a:schemeClr>
                  </a:solidFill>
                </a:rPr>
                <a:t>1</a:t>
              </a:r>
              <a:endParaRPr lang="en-US" sz="1400" dirty="0">
                <a:solidFill>
                  <a:schemeClr val="bg1">
                    <a:lumMod val="50000"/>
                  </a:schemeClr>
                </a:solidFill>
              </a:endParaRPr>
            </a:p>
          </p:txBody>
        </p:sp>
        <p:sp>
          <p:nvSpPr>
            <p:cNvPr id="128" name="TextBox 127"/>
            <p:cNvSpPr txBox="1"/>
            <p:nvPr/>
          </p:nvSpPr>
          <p:spPr>
            <a:xfrm>
              <a:off x="4904391" y="4594708"/>
              <a:ext cx="276038" cy="307777"/>
            </a:xfrm>
            <a:prstGeom prst="rect">
              <a:avLst/>
            </a:prstGeom>
            <a:noFill/>
          </p:spPr>
          <p:txBody>
            <a:bodyPr wrap="none" rtlCol="0">
              <a:spAutoFit/>
            </a:bodyPr>
            <a:lstStyle/>
            <a:p>
              <a:r>
                <a:rPr lang="en-US" sz="1400" dirty="0" smtClean="0">
                  <a:solidFill>
                    <a:schemeClr val="bg1">
                      <a:lumMod val="50000"/>
                    </a:schemeClr>
                  </a:solidFill>
                </a:rPr>
                <a:t>2</a:t>
              </a:r>
              <a:endParaRPr lang="en-US" sz="1400" dirty="0">
                <a:solidFill>
                  <a:schemeClr val="bg1">
                    <a:lumMod val="50000"/>
                  </a:schemeClr>
                </a:solidFill>
              </a:endParaRPr>
            </a:p>
          </p:txBody>
        </p:sp>
        <p:sp>
          <p:nvSpPr>
            <p:cNvPr id="129" name="TextBox 128"/>
            <p:cNvSpPr txBox="1"/>
            <p:nvPr/>
          </p:nvSpPr>
          <p:spPr>
            <a:xfrm>
              <a:off x="4904391" y="4829262"/>
              <a:ext cx="276038" cy="307777"/>
            </a:xfrm>
            <a:prstGeom prst="rect">
              <a:avLst/>
            </a:prstGeom>
            <a:noFill/>
          </p:spPr>
          <p:txBody>
            <a:bodyPr wrap="none" rtlCol="0">
              <a:spAutoFit/>
            </a:bodyPr>
            <a:lstStyle/>
            <a:p>
              <a:r>
                <a:rPr lang="en-US" sz="1400" dirty="0" smtClean="0">
                  <a:solidFill>
                    <a:schemeClr val="bg1">
                      <a:lumMod val="50000"/>
                    </a:schemeClr>
                  </a:solidFill>
                </a:rPr>
                <a:t>3</a:t>
              </a:r>
              <a:endParaRPr lang="en-US" sz="1400" dirty="0">
                <a:solidFill>
                  <a:schemeClr val="bg1">
                    <a:lumMod val="50000"/>
                  </a:schemeClr>
                </a:solidFill>
              </a:endParaRPr>
            </a:p>
          </p:txBody>
        </p:sp>
        <p:sp>
          <p:nvSpPr>
            <p:cNvPr id="130" name="TextBox 129"/>
            <p:cNvSpPr txBox="1"/>
            <p:nvPr/>
          </p:nvSpPr>
          <p:spPr>
            <a:xfrm>
              <a:off x="5421680" y="4594708"/>
              <a:ext cx="276038" cy="307777"/>
            </a:xfrm>
            <a:prstGeom prst="rect">
              <a:avLst/>
            </a:prstGeom>
            <a:noFill/>
          </p:spPr>
          <p:txBody>
            <a:bodyPr wrap="none" rtlCol="0">
              <a:spAutoFit/>
            </a:bodyPr>
            <a:lstStyle/>
            <a:p>
              <a:r>
                <a:rPr lang="en-US" sz="1400" dirty="0" smtClean="0">
                  <a:solidFill>
                    <a:schemeClr val="bg1">
                      <a:lumMod val="50000"/>
                    </a:schemeClr>
                  </a:solidFill>
                </a:rPr>
                <a:t>8</a:t>
              </a:r>
              <a:endParaRPr lang="en-US" sz="1400" dirty="0">
                <a:solidFill>
                  <a:schemeClr val="bg1">
                    <a:lumMod val="50000"/>
                  </a:schemeClr>
                </a:solidFill>
              </a:endParaRPr>
            </a:p>
          </p:txBody>
        </p:sp>
        <p:sp>
          <p:nvSpPr>
            <p:cNvPr id="131" name="TextBox 130"/>
            <p:cNvSpPr txBox="1"/>
            <p:nvPr/>
          </p:nvSpPr>
          <p:spPr>
            <a:xfrm>
              <a:off x="5163969" y="4366108"/>
              <a:ext cx="276038" cy="307777"/>
            </a:xfrm>
            <a:prstGeom prst="rect">
              <a:avLst/>
            </a:prstGeom>
            <a:noFill/>
          </p:spPr>
          <p:txBody>
            <a:bodyPr wrap="none" rtlCol="0">
              <a:spAutoFit/>
            </a:bodyPr>
            <a:lstStyle/>
            <a:p>
              <a:r>
                <a:rPr lang="en-US" sz="1400" dirty="0" smtClean="0">
                  <a:solidFill>
                    <a:schemeClr val="bg1">
                      <a:lumMod val="50000"/>
                    </a:schemeClr>
                  </a:solidFill>
                </a:rPr>
                <a:t>4</a:t>
              </a:r>
              <a:endParaRPr lang="en-US" sz="1400" dirty="0">
                <a:solidFill>
                  <a:schemeClr val="bg1">
                    <a:lumMod val="50000"/>
                  </a:schemeClr>
                </a:solidFill>
              </a:endParaRPr>
            </a:p>
          </p:txBody>
        </p:sp>
        <p:sp>
          <p:nvSpPr>
            <p:cNvPr id="132" name="TextBox 131"/>
            <p:cNvSpPr txBox="1"/>
            <p:nvPr/>
          </p:nvSpPr>
          <p:spPr>
            <a:xfrm>
              <a:off x="5163969" y="4594708"/>
              <a:ext cx="276038" cy="307777"/>
            </a:xfrm>
            <a:prstGeom prst="rect">
              <a:avLst/>
            </a:prstGeom>
            <a:noFill/>
          </p:spPr>
          <p:txBody>
            <a:bodyPr wrap="none" rtlCol="0">
              <a:spAutoFit/>
            </a:bodyPr>
            <a:lstStyle/>
            <a:p>
              <a:r>
                <a:rPr lang="en-US" sz="1400" dirty="0" smtClean="0">
                  <a:solidFill>
                    <a:schemeClr val="bg1">
                      <a:lumMod val="50000"/>
                    </a:schemeClr>
                  </a:solidFill>
                </a:rPr>
                <a:t>5</a:t>
              </a:r>
              <a:endParaRPr lang="en-US" sz="1400" dirty="0">
                <a:solidFill>
                  <a:schemeClr val="bg1">
                    <a:lumMod val="50000"/>
                  </a:schemeClr>
                </a:solidFill>
              </a:endParaRPr>
            </a:p>
          </p:txBody>
        </p:sp>
        <p:sp>
          <p:nvSpPr>
            <p:cNvPr id="133" name="TextBox 132"/>
            <p:cNvSpPr txBox="1"/>
            <p:nvPr/>
          </p:nvSpPr>
          <p:spPr>
            <a:xfrm>
              <a:off x="5163969" y="4823308"/>
              <a:ext cx="276038" cy="307777"/>
            </a:xfrm>
            <a:prstGeom prst="rect">
              <a:avLst/>
            </a:prstGeom>
            <a:noFill/>
          </p:spPr>
          <p:txBody>
            <a:bodyPr wrap="none" rtlCol="0">
              <a:spAutoFit/>
            </a:bodyPr>
            <a:lstStyle/>
            <a:p>
              <a:r>
                <a:rPr lang="en-US" sz="1400" dirty="0" smtClean="0">
                  <a:solidFill>
                    <a:schemeClr val="bg1">
                      <a:lumMod val="50000"/>
                    </a:schemeClr>
                  </a:solidFill>
                </a:rPr>
                <a:t>6</a:t>
              </a:r>
              <a:endParaRPr lang="en-US" sz="1400" dirty="0">
                <a:solidFill>
                  <a:schemeClr val="bg1">
                    <a:lumMod val="50000"/>
                  </a:schemeClr>
                </a:solidFill>
              </a:endParaRPr>
            </a:p>
          </p:txBody>
        </p:sp>
        <p:sp>
          <p:nvSpPr>
            <p:cNvPr id="134" name="TextBox 133"/>
            <p:cNvSpPr txBox="1"/>
            <p:nvPr/>
          </p:nvSpPr>
          <p:spPr>
            <a:xfrm>
              <a:off x="5421680" y="4366108"/>
              <a:ext cx="276038" cy="307777"/>
            </a:xfrm>
            <a:prstGeom prst="rect">
              <a:avLst/>
            </a:prstGeom>
            <a:noFill/>
          </p:spPr>
          <p:txBody>
            <a:bodyPr wrap="none" rtlCol="0">
              <a:spAutoFit/>
            </a:bodyPr>
            <a:lstStyle/>
            <a:p>
              <a:r>
                <a:rPr lang="en-US" sz="1400" dirty="0" smtClean="0">
                  <a:solidFill>
                    <a:schemeClr val="bg1">
                      <a:lumMod val="50000"/>
                    </a:schemeClr>
                  </a:solidFill>
                </a:rPr>
                <a:t>7</a:t>
              </a:r>
              <a:endParaRPr lang="en-US" sz="1400" dirty="0">
                <a:solidFill>
                  <a:schemeClr val="bg1">
                    <a:lumMod val="50000"/>
                  </a:schemeClr>
                </a:solidFill>
              </a:endParaRPr>
            </a:p>
          </p:txBody>
        </p:sp>
        <p:sp>
          <p:nvSpPr>
            <p:cNvPr id="135" name="TextBox 134"/>
            <p:cNvSpPr txBox="1"/>
            <p:nvPr/>
          </p:nvSpPr>
          <p:spPr>
            <a:xfrm>
              <a:off x="5421680" y="4823308"/>
              <a:ext cx="276038" cy="307777"/>
            </a:xfrm>
            <a:prstGeom prst="rect">
              <a:avLst/>
            </a:prstGeom>
            <a:noFill/>
          </p:spPr>
          <p:txBody>
            <a:bodyPr wrap="none" rtlCol="0">
              <a:spAutoFit/>
            </a:bodyPr>
            <a:lstStyle/>
            <a:p>
              <a:r>
                <a:rPr lang="en-US" sz="1400" dirty="0" smtClean="0">
                  <a:solidFill>
                    <a:schemeClr val="bg1">
                      <a:lumMod val="50000"/>
                    </a:schemeClr>
                  </a:solidFill>
                </a:rPr>
                <a:t>9</a:t>
              </a:r>
              <a:endParaRPr lang="en-US" sz="1400" dirty="0">
                <a:solidFill>
                  <a:schemeClr val="bg1">
                    <a:lumMod val="50000"/>
                  </a:schemeClr>
                </a:solidFill>
              </a:endParaRPr>
            </a:p>
          </p:txBody>
        </p:sp>
      </p:grpSp>
      <p:cxnSp>
        <p:nvCxnSpPr>
          <p:cNvPr id="138" name="Straight Arrow Connector 137"/>
          <p:cNvCxnSpPr/>
          <p:nvPr/>
        </p:nvCxnSpPr>
        <p:spPr>
          <a:xfrm>
            <a:off x="2628900" y="2057400"/>
            <a:ext cx="647700" cy="644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43" name="Group 242"/>
          <p:cNvGrpSpPr/>
          <p:nvPr/>
        </p:nvGrpSpPr>
        <p:grpSpPr>
          <a:xfrm>
            <a:off x="3330491" y="923480"/>
            <a:ext cx="2384509" cy="2295080"/>
            <a:chOff x="4648200" y="2803820"/>
            <a:chExt cx="2384509" cy="2295080"/>
          </a:xfrm>
        </p:grpSpPr>
        <p:sp>
          <p:nvSpPr>
            <p:cNvPr id="140" name="Rectangle 139"/>
            <p:cNvSpPr/>
            <p:nvPr/>
          </p:nvSpPr>
          <p:spPr>
            <a:xfrm>
              <a:off x="4658332" y="2803820"/>
              <a:ext cx="791459" cy="228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p:cNvSpPr/>
            <p:nvPr/>
          </p:nvSpPr>
          <p:spPr>
            <a:xfrm>
              <a:off x="5449791" y="2803820"/>
              <a:ext cx="791459" cy="228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p:cNvSpPr/>
            <p:nvPr/>
          </p:nvSpPr>
          <p:spPr>
            <a:xfrm>
              <a:off x="6241250" y="2803820"/>
              <a:ext cx="791459" cy="228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rot="5400000">
              <a:off x="5449156" y="2764864"/>
              <a:ext cx="775528" cy="2377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TextBox 162"/>
            <p:cNvSpPr txBox="1"/>
            <p:nvPr/>
          </p:nvSpPr>
          <p:spPr>
            <a:xfrm>
              <a:off x="6232097" y="3043006"/>
              <a:ext cx="276038" cy="307777"/>
            </a:xfrm>
            <a:prstGeom prst="rect">
              <a:avLst/>
            </a:prstGeom>
            <a:noFill/>
          </p:spPr>
          <p:txBody>
            <a:bodyPr wrap="none" rtlCol="0">
              <a:spAutoFit/>
            </a:bodyPr>
            <a:lstStyle/>
            <a:p>
              <a:r>
                <a:rPr lang="en-US" sz="1400" dirty="0" smtClean="0">
                  <a:solidFill>
                    <a:schemeClr val="bg1">
                      <a:lumMod val="50000"/>
                    </a:schemeClr>
                  </a:solidFill>
                </a:rPr>
                <a:t>2</a:t>
              </a:r>
              <a:endParaRPr lang="en-US" sz="1400" dirty="0">
                <a:solidFill>
                  <a:schemeClr val="bg1">
                    <a:lumMod val="50000"/>
                  </a:schemeClr>
                </a:solidFill>
              </a:endParaRPr>
            </a:p>
          </p:txBody>
        </p:sp>
        <p:sp>
          <p:nvSpPr>
            <p:cNvPr id="167" name="TextBox 166"/>
            <p:cNvSpPr txBox="1"/>
            <p:nvPr/>
          </p:nvSpPr>
          <p:spPr>
            <a:xfrm>
              <a:off x="6491675" y="3043006"/>
              <a:ext cx="276038" cy="307777"/>
            </a:xfrm>
            <a:prstGeom prst="rect">
              <a:avLst/>
            </a:prstGeom>
            <a:noFill/>
          </p:spPr>
          <p:txBody>
            <a:bodyPr wrap="none" rtlCol="0">
              <a:spAutoFit/>
            </a:bodyPr>
            <a:lstStyle/>
            <a:p>
              <a:r>
                <a:rPr lang="en-US" sz="1400" dirty="0" smtClean="0">
                  <a:solidFill>
                    <a:schemeClr val="bg1">
                      <a:lumMod val="50000"/>
                    </a:schemeClr>
                  </a:solidFill>
                </a:rPr>
                <a:t>5</a:t>
              </a:r>
              <a:endParaRPr lang="en-US" sz="1400" dirty="0">
                <a:solidFill>
                  <a:schemeClr val="bg1">
                    <a:lumMod val="50000"/>
                  </a:schemeClr>
                </a:solidFill>
              </a:endParaRPr>
            </a:p>
          </p:txBody>
        </p:sp>
        <p:sp>
          <p:nvSpPr>
            <p:cNvPr id="168" name="TextBox 167"/>
            <p:cNvSpPr txBox="1"/>
            <p:nvPr/>
          </p:nvSpPr>
          <p:spPr>
            <a:xfrm>
              <a:off x="6491675" y="3271606"/>
              <a:ext cx="276038" cy="307777"/>
            </a:xfrm>
            <a:prstGeom prst="rect">
              <a:avLst/>
            </a:prstGeom>
            <a:noFill/>
          </p:spPr>
          <p:txBody>
            <a:bodyPr wrap="none" rtlCol="0">
              <a:spAutoFit/>
            </a:bodyPr>
            <a:lstStyle/>
            <a:p>
              <a:r>
                <a:rPr lang="en-US" sz="1400" dirty="0" smtClean="0">
                  <a:solidFill>
                    <a:schemeClr val="bg1">
                      <a:lumMod val="50000"/>
                    </a:schemeClr>
                  </a:solidFill>
                </a:rPr>
                <a:t>6</a:t>
              </a:r>
              <a:endParaRPr lang="en-US" sz="1400" dirty="0">
                <a:solidFill>
                  <a:schemeClr val="bg1">
                    <a:lumMod val="50000"/>
                  </a:schemeClr>
                </a:solidFill>
              </a:endParaRPr>
            </a:p>
          </p:txBody>
        </p:sp>
        <p:sp>
          <p:nvSpPr>
            <p:cNvPr id="172" name="TextBox 171"/>
            <p:cNvSpPr txBox="1"/>
            <p:nvPr/>
          </p:nvSpPr>
          <p:spPr>
            <a:xfrm>
              <a:off x="4689470" y="3819230"/>
              <a:ext cx="276038" cy="307777"/>
            </a:xfrm>
            <a:prstGeom prst="rect">
              <a:avLst/>
            </a:prstGeom>
            <a:noFill/>
          </p:spPr>
          <p:txBody>
            <a:bodyPr wrap="none" rtlCol="0">
              <a:spAutoFit/>
            </a:bodyPr>
            <a:lstStyle/>
            <a:p>
              <a:r>
                <a:rPr lang="en-US" sz="1400" dirty="0" smtClean="0">
                  <a:solidFill>
                    <a:schemeClr val="bg1">
                      <a:lumMod val="50000"/>
                    </a:schemeClr>
                  </a:solidFill>
                </a:rPr>
                <a:t>2</a:t>
              </a:r>
              <a:endParaRPr lang="en-US" sz="1400" dirty="0">
                <a:solidFill>
                  <a:schemeClr val="bg1">
                    <a:lumMod val="50000"/>
                  </a:schemeClr>
                </a:solidFill>
              </a:endParaRPr>
            </a:p>
          </p:txBody>
        </p:sp>
        <p:sp>
          <p:nvSpPr>
            <p:cNvPr id="176" name="TextBox 175"/>
            <p:cNvSpPr txBox="1"/>
            <p:nvPr/>
          </p:nvSpPr>
          <p:spPr>
            <a:xfrm>
              <a:off x="4949048" y="3819230"/>
              <a:ext cx="276038" cy="307777"/>
            </a:xfrm>
            <a:prstGeom prst="rect">
              <a:avLst/>
            </a:prstGeom>
            <a:noFill/>
          </p:spPr>
          <p:txBody>
            <a:bodyPr wrap="none" rtlCol="0">
              <a:spAutoFit/>
            </a:bodyPr>
            <a:lstStyle/>
            <a:p>
              <a:r>
                <a:rPr lang="en-US" sz="1400" dirty="0" smtClean="0">
                  <a:solidFill>
                    <a:schemeClr val="bg1">
                      <a:lumMod val="50000"/>
                    </a:schemeClr>
                  </a:solidFill>
                </a:rPr>
                <a:t>5</a:t>
              </a:r>
              <a:endParaRPr lang="en-US" sz="1400" dirty="0">
                <a:solidFill>
                  <a:schemeClr val="bg1">
                    <a:lumMod val="50000"/>
                  </a:schemeClr>
                </a:solidFill>
              </a:endParaRPr>
            </a:p>
          </p:txBody>
        </p:sp>
        <p:sp>
          <p:nvSpPr>
            <p:cNvPr id="177" name="TextBox 176"/>
            <p:cNvSpPr txBox="1"/>
            <p:nvPr/>
          </p:nvSpPr>
          <p:spPr>
            <a:xfrm>
              <a:off x="4949048" y="4047830"/>
              <a:ext cx="276038" cy="307777"/>
            </a:xfrm>
            <a:prstGeom prst="rect">
              <a:avLst/>
            </a:prstGeom>
            <a:noFill/>
          </p:spPr>
          <p:txBody>
            <a:bodyPr wrap="none" rtlCol="0">
              <a:spAutoFit/>
            </a:bodyPr>
            <a:lstStyle/>
            <a:p>
              <a:r>
                <a:rPr lang="en-US" sz="1400" dirty="0" smtClean="0">
                  <a:solidFill>
                    <a:schemeClr val="bg1">
                      <a:lumMod val="50000"/>
                    </a:schemeClr>
                  </a:solidFill>
                </a:rPr>
                <a:t>6</a:t>
              </a:r>
              <a:endParaRPr lang="en-US" sz="1400" dirty="0">
                <a:solidFill>
                  <a:schemeClr val="bg1">
                    <a:lumMod val="50000"/>
                  </a:schemeClr>
                </a:solidFill>
              </a:endParaRPr>
            </a:p>
          </p:txBody>
        </p:sp>
        <p:sp>
          <p:nvSpPr>
            <p:cNvPr id="208" name="TextBox 207"/>
            <p:cNvSpPr txBox="1"/>
            <p:nvPr/>
          </p:nvSpPr>
          <p:spPr>
            <a:xfrm>
              <a:off x="5444584" y="4562523"/>
              <a:ext cx="276038" cy="307777"/>
            </a:xfrm>
            <a:prstGeom prst="rect">
              <a:avLst/>
            </a:prstGeom>
            <a:noFill/>
          </p:spPr>
          <p:txBody>
            <a:bodyPr wrap="none" rtlCol="0">
              <a:spAutoFit/>
            </a:bodyPr>
            <a:lstStyle/>
            <a:p>
              <a:r>
                <a:rPr lang="en-US" sz="1400" dirty="0" smtClean="0">
                  <a:solidFill>
                    <a:schemeClr val="bg1">
                      <a:lumMod val="50000"/>
                    </a:schemeClr>
                  </a:solidFill>
                </a:rPr>
                <a:t>2</a:t>
              </a:r>
              <a:endParaRPr lang="en-US" sz="1400" dirty="0">
                <a:solidFill>
                  <a:schemeClr val="bg1">
                    <a:lumMod val="50000"/>
                  </a:schemeClr>
                </a:solidFill>
              </a:endParaRPr>
            </a:p>
          </p:txBody>
        </p:sp>
        <p:sp>
          <p:nvSpPr>
            <p:cNvPr id="212" name="TextBox 211"/>
            <p:cNvSpPr txBox="1"/>
            <p:nvPr/>
          </p:nvSpPr>
          <p:spPr>
            <a:xfrm>
              <a:off x="5704162" y="4562523"/>
              <a:ext cx="276038" cy="307777"/>
            </a:xfrm>
            <a:prstGeom prst="rect">
              <a:avLst/>
            </a:prstGeom>
            <a:noFill/>
          </p:spPr>
          <p:txBody>
            <a:bodyPr wrap="none" rtlCol="0">
              <a:spAutoFit/>
            </a:bodyPr>
            <a:lstStyle/>
            <a:p>
              <a:r>
                <a:rPr lang="en-US" sz="1400" dirty="0" smtClean="0">
                  <a:solidFill>
                    <a:schemeClr val="bg1">
                      <a:lumMod val="50000"/>
                    </a:schemeClr>
                  </a:solidFill>
                </a:rPr>
                <a:t>5</a:t>
              </a:r>
              <a:endParaRPr lang="en-US" sz="1400" dirty="0">
                <a:solidFill>
                  <a:schemeClr val="bg1">
                    <a:lumMod val="50000"/>
                  </a:schemeClr>
                </a:solidFill>
              </a:endParaRPr>
            </a:p>
          </p:txBody>
        </p:sp>
        <p:sp>
          <p:nvSpPr>
            <p:cNvPr id="213" name="TextBox 212"/>
            <p:cNvSpPr txBox="1"/>
            <p:nvPr/>
          </p:nvSpPr>
          <p:spPr>
            <a:xfrm>
              <a:off x="5704162" y="4791123"/>
              <a:ext cx="276038" cy="307777"/>
            </a:xfrm>
            <a:prstGeom prst="rect">
              <a:avLst/>
            </a:prstGeom>
            <a:noFill/>
          </p:spPr>
          <p:txBody>
            <a:bodyPr wrap="none" rtlCol="0">
              <a:spAutoFit/>
            </a:bodyPr>
            <a:lstStyle/>
            <a:p>
              <a:r>
                <a:rPr lang="en-US" sz="1400" dirty="0" smtClean="0">
                  <a:solidFill>
                    <a:schemeClr val="bg1">
                      <a:lumMod val="50000"/>
                    </a:schemeClr>
                  </a:solidFill>
                </a:rPr>
                <a:t>6</a:t>
              </a:r>
              <a:endParaRPr lang="en-US" sz="1400" dirty="0">
                <a:solidFill>
                  <a:schemeClr val="bg1">
                    <a:lumMod val="50000"/>
                  </a:schemeClr>
                </a:solidFill>
              </a:endParaRPr>
            </a:p>
          </p:txBody>
        </p:sp>
        <p:sp>
          <p:nvSpPr>
            <p:cNvPr id="225" name="TextBox 224"/>
            <p:cNvSpPr txBox="1"/>
            <p:nvPr/>
          </p:nvSpPr>
          <p:spPr>
            <a:xfrm>
              <a:off x="5678514" y="3730259"/>
              <a:ext cx="301686" cy="369332"/>
            </a:xfrm>
            <a:prstGeom prst="rect">
              <a:avLst/>
            </a:prstGeom>
            <a:noFill/>
          </p:spPr>
          <p:txBody>
            <a:bodyPr wrap="none" rtlCol="0">
              <a:spAutoFit/>
            </a:bodyPr>
            <a:lstStyle/>
            <a:p>
              <a:r>
                <a:rPr lang="en-US" b="1" dirty="0" smtClean="0"/>
                <a:t>1</a:t>
              </a:r>
              <a:endParaRPr lang="en-US" b="1" dirty="0"/>
            </a:p>
          </p:txBody>
        </p:sp>
        <p:sp>
          <p:nvSpPr>
            <p:cNvPr id="227" name="TextBox 226"/>
            <p:cNvSpPr txBox="1"/>
            <p:nvPr/>
          </p:nvSpPr>
          <p:spPr>
            <a:xfrm>
              <a:off x="6477845" y="3780343"/>
              <a:ext cx="301686" cy="369332"/>
            </a:xfrm>
            <a:prstGeom prst="rect">
              <a:avLst/>
            </a:prstGeom>
            <a:noFill/>
          </p:spPr>
          <p:txBody>
            <a:bodyPr wrap="none" rtlCol="0">
              <a:spAutoFit/>
            </a:bodyPr>
            <a:lstStyle/>
            <a:p>
              <a:r>
                <a:rPr lang="en-US" b="1" dirty="0" smtClean="0"/>
                <a:t>3</a:t>
              </a:r>
              <a:endParaRPr lang="en-US" b="1" dirty="0"/>
            </a:p>
          </p:txBody>
        </p:sp>
        <p:sp>
          <p:nvSpPr>
            <p:cNvPr id="228" name="TextBox 227"/>
            <p:cNvSpPr txBox="1"/>
            <p:nvPr/>
          </p:nvSpPr>
          <p:spPr>
            <a:xfrm>
              <a:off x="4908721" y="2957708"/>
              <a:ext cx="301686" cy="369332"/>
            </a:xfrm>
            <a:prstGeom prst="rect">
              <a:avLst/>
            </a:prstGeom>
            <a:noFill/>
          </p:spPr>
          <p:txBody>
            <a:bodyPr wrap="none" rtlCol="0">
              <a:spAutoFit/>
            </a:bodyPr>
            <a:lstStyle/>
            <a:p>
              <a:r>
                <a:rPr lang="en-US" b="1" dirty="0" smtClean="0"/>
                <a:t>8</a:t>
              </a:r>
              <a:endParaRPr lang="en-US" b="1" dirty="0"/>
            </a:p>
          </p:txBody>
        </p:sp>
        <p:sp>
          <p:nvSpPr>
            <p:cNvPr id="229" name="TextBox 228"/>
            <p:cNvSpPr txBox="1"/>
            <p:nvPr/>
          </p:nvSpPr>
          <p:spPr>
            <a:xfrm>
              <a:off x="5702171" y="2976158"/>
              <a:ext cx="301686" cy="369332"/>
            </a:xfrm>
            <a:prstGeom prst="rect">
              <a:avLst/>
            </a:prstGeom>
            <a:noFill/>
          </p:spPr>
          <p:txBody>
            <a:bodyPr wrap="none" rtlCol="0">
              <a:spAutoFit/>
            </a:bodyPr>
            <a:lstStyle/>
            <a:p>
              <a:r>
                <a:rPr lang="en-US" b="1" dirty="0" smtClean="0"/>
                <a:t>4</a:t>
              </a:r>
              <a:endParaRPr lang="en-US" b="1" dirty="0"/>
            </a:p>
          </p:txBody>
        </p:sp>
        <p:sp>
          <p:nvSpPr>
            <p:cNvPr id="232" name="TextBox 231"/>
            <p:cNvSpPr txBox="1"/>
            <p:nvPr/>
          </p:nvSpPr>
          <p:spPr>
            <a:xfrm>
              <a:off x="6466027" y="4531745"/>
              <a:ext cx="301686" cy="369332"/>
            </a:xfrm>
            <a:prstGeom prst="rect">
              <a:avLst/>
            </a:prstGeom>
            <a:noFill/>
          </p:spPr>
          <p:txBody>
            <a:bodyPr wrap="none" rtlCol="0">
              <a:spAutoFit/>
            </a:bodyPr>
            <a:lstStyle/>
            <a:p>
              <a:r>
                <a:rPr lang="en-US" b="1" dirty="0" smtClean="0"/>
                <a:t>7</a:t>
              </a:r>
              <a:endParaRPr lang="en-US" b="1" dirty="0"/>
            </a:p>
          </p:txBody>
        </p:sp>
        <p:sp>
          <p:nvSpPr>
            <p:cNvPr id="233" name="TextBox 232"/>
            <p:cNvSpPr txBox="1"/>
            <p:nvPr/>
          </p:nvSpPr>
          <p:spPr>
            <a:xfrm>
              <a:off x="4893643" y="4500968"/>
              <a:ext cx="301686" cy="369332"/>
            </a:xfrm>
            <a:prstGeom prst="rect">
              <a:avLst/>
            </a:prstGeom>
            <a:noFill/>
          </p:spPr>
          <p:txBody>
            <a:bodyPr wrap="none" rtlCol="0">
              <a:spAutoFit/>
            </a:bodyPr>
            <a:lstStyle/>
            <a:p>
              <a:r>
                <a:rPr lang="en-US" b="1" dirty="0" smtClean="0"/>
                <a:t>9</a:t>
              </a:r>
              <a:endParaRPr lang="en-US" b="1" dirty="0"/>
            </a:p>
          </p:txBody>
        </p:sp>
      </p:grpSp>
      <p:sp>
        <p:nvSpPr>
          <p:cNvPr id="245" name="Title 1"/>
          <p:cNvSpPr txBox="1">
            <a:spLocks/>
          </p:cNvSpPr>
          <p:nvPr/>
        </p:nvSpPr>
        <p:spPr>
          <a:xfrm>
            <a:off x="310947" y="3810000"/>
            <a:ext cx="8077200" cy="1635135"/>
          </a:xfrm>
          <a:prstGeom prst="rect">
            <a:avLst/>
          </a:prstGeom>
        </p:spPr>
        <p:txBody>
          <a:bodyPr vert="horz" lIns="91440" tIns="45720" rIns="91440" bIns="45720" rtlCol="0" anchor="t">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000" dirty="0" smtClean="0"/>
              <a:t>Avec seulement  </a:t>
            </a:r>
            <a:r>
              <a:rPr lang="fr-FR" sz="2000" dirty="0" smtClean="0"/>
              <a:t>les connaissances </a:t>
            </a:r>
            <a:r>
              <a:rPr lang="fr-FR" sz="2000" dirty="0" smtClean="0"/>
              <a:t>de </a:t>
            </a:r>
            <a:r>
              <a:rPr lang="fr-FR" sz="2000" dirty="0" smtClean="0"/>
              <a:t>cette case, il est possible de déterminer les trois </a:t>
            </a:r>
            <a:r>
              <a:rPr lang="fr-FR" sz="2000" dirty="0" smtClean="0"/>
              <a:t>chiffres possible </a:t>
            </a:r>
            <a:r>
              <a:rPr lang="fr-FR" sz="2000" dirty="0" smtClean="0"/>
              <a:t>pouvant être inscrit dans les espaces restantes. Avec les informations de toute la </a:t>
            </a:r>
            <a:r>
              <a:rPr lang="fr-FR" sz="2000" dirty="0" smtClean="0"/>
              <a:t>grille, il </a:t>
            </a:r>
            <a:r>
              <a:rPr lang="fr-FR" sz="2000" dirty="0" smtClean="0"/>
              <a:t>serait peut-être possible d’éliminer d’autre possibilités et ainsi pouvoir conclure </a:t>
            </a:r>
            <a:r>
              <a:rPr lang="fr-FR" sz="2000" dirty="0" smtClean="0"/>
              <a:t>la position d’un chiffre </a:t>
            </a:r>
            <a:r>
              <a:rPr lang="fr-FR" sz="2000" dirty="0" smtClean="0"/>
              <a:t>précis (</a:t>
            </a:r>
            <a:r>
              <a:rPr lang="fr-FR" sz="2000" dirty="0"/>
              <a:t>S</a:t>
            </a:r>
            <a:r>
              <a:rPr lang="fr-FR" sz="2000" dirty="0" smtClean="0"/>
              <a:t>tratégie du </a:t>
            </a:r>
            <a:r>
              <a:rPr lang="fr-FR" sz="2000" b="1" i="1" dirty="0" smtClean="0"/>
              <a:t>choix unique</a:t>
            </a:r>
            <a:r>
              <a:rPr lang="fr-FR" sz="2000" b="1" dirty="0" smtClean="0"/>
              <a:t> ou </a:t>
            </a:r>
            <a:r>
              <a:rPr lang="fr-FR" sz="2000" b="1" i="1" dirty="0" err="1" smtClean="0"/>
              <a:t>Naked</a:t>
            </a:r>
            <a:r>
              <a:rPr lang="fr-FR" sz="2000" b="1" i="1" dirty="0" smtClean="0"/>
              <a:t> single</a:t>
            </a:r>
            <a:r>
              <a:rPr lang="fr-FR" sz="2000" dirty="0" smtClean="0"/>
              <a:t>)</a:t>
            </a:r>
            <a:r>
              <a:rPr lang="fr-FR" sz="2000" i="1" dirty="0" smtClean="0"/>
              <a:t>.</a:t>
            </a:r>
            <a:r>
              <a:rPr lang="fr-FR" sz="2000" dirty="0" smtClean="0"/>
              <a:t> </a:t>
            </a:r>
            <a:endParaRPr lang="en-US" sz="2000" dirty="0"/>
          </a:p>
        </p:txBody>
      </p:sp>
      <p:cxnSp>
        <p:nvCxnSpPr>
          <p:cNvPr id="250" name="Straight Arrow Connector 249"/>
          <p:cNvCxnSpPr/>
          <p:nvPr/>
        </p:nvCxnSpPr>
        <p:spPr>
          <a:xfrm>
            <a:off x="5753100" y="2066480"/>
            <a:ext cx="647700" cy="644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71" name="Group 270"/>
          <p:cNvGrpSpPr/>
          <p:nvPr/>
        </p:nvGrpSpPr>
        <p:grpSpPr>
          <a:xfrm>
            <a:off x="6530891" y="914400"/>
            <a:ext cx="2384509" cy="2286000"/>
            <a:chOff x="6607091" y="2657920"/>
            <a:chExt cx="2384509" cy="2286000"/>
          </a:xfrm>
        </p:grpSpPr>
        <p:sp>
          <p:nvSpPr>
            <p:cNvPr id="252" name="Rectangle 251"/>
            <p:cNvSpPr/>
            <p:nvPr/>
          </p:nvSpPr>
          <p:spPr>
            <a:xfrm>
              <a:off x="6617223" y="2657920"/>
              <a:ext cx="791459" cy="228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Rectangle 252"/>
            <p:cNvSpPr/>
            <p:nvPr/>
          </p:nvSpPr>
          <p:spPr>
            <a:xfrm>
              <a:off x="7408682" y="2657920"/>
              <a:ext cx="791459" cy="228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Rectangle 253"/>
            <p:cNvSpPr/>
            <p:nvPr/>
          </p:nvSpPr>
          <p:spPr>
            <a:xfrm>
              <a:off x="8200141" y="2657920"/>
              <a:ext cx="791459" cy="228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Rectangle 254"/>
            <p:cNvSpPr/>
            <p:nvPr/>
          </p:nvSpPr>
          <p:spPr>
            <a:xfrm rot="5400000">
              <a:off x="7408047" y="2618964"/>
              <a:ext cx="775528" cy="2377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TextBox 255"/>
            <p:cNvSpPr txBox="1"/>
            <p:nvPr/>
          </p:nvSpPr>
          <p:spPr>
            <a:xfrm>
              <a:off x="8190988" y="2897106"/>
              <a:ext cx="276038" cy="307777"/>
            </a:xfrm>
            <a:prstGeom prst="rect">
              <a:avLst/>
            </a:prstGeom>
            <a:noFill/>
          </p:spPr>
          <p:txBody>
            <a:bodyPr wrap="none" rtlCol="0">
              <a:spAutoFit/>
            </a:bodyPr>
            <a:lstStyle/>
            <a:p>
              <a:r>
                <a:rPr lang="en-US" sz="1400" dirty="0" smtClean="0">
                  <a:solidFill>
                    <a:schemeClr val="bg1">
                      <a:lumMod val="50000"/>
                    </a:schemeClr>
                  </a:solidFill>
                </a:rPr>
                <a:t>2</a:t>
              </a:r>
              <a:endParaRPr lang="en-US" sz="1400" dirty="0">
                <a:solidFill>
                  <a:schemeClr val="bg1">
                    <a:lumMod val="50000"/>
                  </a:schemeClr>
                </a:solidFill>
              </a:endParaRPr>
            </a:p>
          </p:txBody>
        </p:sp>
        <p:sp>
          <p:nvSpPr>
            <p:cNvPr id="257" name="TextBox 256"/>
            <p:cNvSpPr txBox="1"/>
            <p:nvPr/>
          </p:nvSpPr>
          <p:spPr>
            <a:xfrm>
              <a:off x="8450566" y="2897106"/>
              <a:ext cx="276038" cy="307777"/>
            </a:xfrm>
            <a:prstGeom prst="rect">
              <a:avLst/>
            </a:prstGeom>
            <a:noFill/>
          </p:spPr>
          <p:txBody>
            <a:bodyPr wrap="none" rtlCol="0">
              <a:spAutoFit/>
            </a:bodyPr>
            <a:lstStyle/>
            <a:p>
              <a:r>
                <a:rPr lang="en-US" sz="1400" dirty="0" smtClean="0">
                  <a:solidFill>
                    <a:schemeClr val="bg1">
                      <a:lumMod val="50000"/>
                    </a:schemeClr>
                  </a:solidFill>
                </a:rPr>
                <a:t>5</a:t>
              </a:r>
              <a:endParaRPr lang="en-US" sz="1400" dirty="0">
                <a:solidFill>
                  <a:schemeClr val="bg1">
                    <a:lumMod val="50000"/>
                  </a:schemeClr>
                </a:solidFill>
              </a:endParaRPr>
            </a:p>
          </p:txBody>
        </p:sp>
        <p:sp>
          <p:nvSpPr>
            <p:cNvPr id="262" name="TextBox 261"/>
            <p:cNvSpPr txBox="1"/>
            <p:nvPr/>
          </p:nvSpPr>
          <p:spPr>
            <a:xfrm>
              <a:off x="7403475" y="4416623"/>
              <a:ext cx="276038" cy="307777"/>
            </a:xfrm>
            <a:prstGeom prst="rect">
              <a:avLst/>
            </a:prstGeom>
            <a:noFill/>
          </p:spPr>
          <p:txBody>
            <a:bodyPr wrap="none" rtlCol="0">
              <a:spAutoFit/>
            </a:bodyPr>
            <a:lstStyle/>
            <a:p>
              <a:r>
                <a:rPr lang="en-US" sz="1400" dirty="0" smtClean="0">
                  <a:solidFill>
                    <a:schemeClr val="bg1">
                      <a:lumMod val="50000"/>
                    </a:schemeClr>
                  </a:solidFill>
                </a:rPr>
                <a:t>2</a:t>
              </a:r>
              <a:endParaRPr lang="en-US" sz="1400" dirty="0">
                <a:solidFill>
                  <a:schemeClr val="bg1">
                    <a:lumMod val="50000"/>
                  </a:schemeClr>
                </a:solidFill>
              </a:endParaRPr>
            </a:p>
          </p:txBody>
        </p:sp>
        <p:sp>
          <p:nvSpPr>
            <p:cNvPr id="263" name="TextBox 262"/>
            <p:cNvSpPr txBox="1"/>
            <p:nvPr/>
          </p:nvSpPr>
          <p:spPr>
            <a:xfrm>
              <a:off x="7663053" y="4416623"/>
              <a:ext cx="276038" cy="307777"/>
            </a:xfrm>
            <a:prstGeom prst="rect">
              <a:avLst/>
            </a:prstGeom>
            <a:noFill/>
          </p:spPr>
          <p:txBody>
            <a:bodyPr wrap="none" rtlCol="0">
              <a:spAutoFit/>
            </a:bodyPr>
            <a:lstStyle/>
            <a:p>
              <a:r>
                <a:rPr lang="en-US" sz="1400" dirty="0" smtClean="0">
                  <a:solidFill>
                    <a:schemeClr val="bg1">
                      <a:lumMod val="50000"/>
                    </a:schemeClr>
                  </a:solidFill>
                </a:rPr>
                <a:t>5</a:t>
              </a:r>
              <a:endParaRPr lang="en-US" sz="1400" dirty="0">
                <a:solidFill>
                  <a:schemeClr val="bg1">
                    <a:lumMod val="50000"/>
                  </a:schemeClr>
                </a:solidFill>
              </a:endParaRPr>
            </a:p>
          </p:txBody>
        </p:sp>
        <p:sp>
          <p:nvSpPr>
            <p:cNvPr id="265" name="TextBox 264"/>
            <p:cNvSpPr txBox="1"/>
            <p:nvPr/>
          </p:nvSpPr>
          <p:spPr>
            <a:xfrm>
              <a:off x="7637405" y="3584359"/>
              <a:ext cx="301686" cy="369332"/>
            </a:xfrm>
            <a:prstGeom prst="rect">
              <a:avLst/>
            </a:prstGeom>
            <a:noFill/>
          </p:spPr>
          <p:txBody>
            <a:bodyPr wrap="none" rtlCol="0">
              <a:spAutoFit/>
            </a:bodyPr>
            <a:lstStyle/>
            <a:p>
              <a:r>
                <a:rPr lang="en-US" dirty="0" smtClean="0"/>
                <a:t>1</a:t>
              </a:r>
              <a:endParaRPr lang="en-US" dirty="0"/>
            </a:p>
          </p:txBody>
        </p:sp>
        <p:sp>
          <p:nvSpPr>
            <p:cNvPr id="266" name="TextBox 265"/>
            <p:cNvSpPr txBox="1"/>
            <p:nvPr/>
          </p:nvSpPr>
          <p:spPr>
            <a:xfrm>
              <a:off x="8436736" y="3634443"/>
              <a:ext cx="301686" cy="369332"/>
            </a:xfrm>
            <a:prstGeom prst="rect">
              <a:avLst/>
            </a:prstGeom>
            <a:noFill/>
          </p:spPr>
          <p:txBody>
            <a:bodyPr wrap="none" rtlCol="0">
              <a:spAutoFit/>
            </a:bodyPr>
            <a:lstStyle/>
            <a:p>
              <a:r>
                <a:rPr lang="en-US" dirty="0" smtClean="0"/>
                <a:t>3</a:t>
              </a:r>
              <a:endParaRPr lang="en-US" dirty="0"/>
            </a:p>
          </p:txBody>
        </p:sp>
        <p:sp>
          <p:nvSpPr>
            <p:cNvPr id="267" name="TextBox 266"/>
            <p:cNvSpPr txBox="1"/>
            <p:nvPr/>
          </p:nvSpPr>
          <p:spPr>
            <a:xfrm>
              <a:off x="6867612" y="2811808"/>
              <a:ext cx="301686" cy="369332"/>
            </a:xfrm>
            <a:prstGeom prst="rect">
              <a:avLst/>
            </a:prstGeom>
            <a:noFill/>
          </p:spPr>
          <p:txBody>
            <a:bodyPr wrap="none" rtlCol="0">
              <a:spAutoFit/>
            </a:bodyPr>
            <a:lstStyle/>
            <a:p>
              <a:r>
                <a:rPr lang="en-US" dirty="0" smtClean="0"/>
                <a:t>8</a:t>
              </a:r>
              <a:endParaRPr lang="en-US" dirty="0"/>
            </a:p>
          </p:txBody>
        </p:sp>
        <p:sp>
          <p:nvSpPr>
            <p:cNvPr id="268" name="TextBox 267"/>
            <p:cNvSpPr txBox="1"/>
            <p:nvPr/>
          </p:nvSpPr>
          <p:spPr>
            <a:xfrm>
              <a:off x="7661062" y="2830258"/>
              <a:ext cx="301686" cy="369332"/>
            </a:xfrm>
            <a:prstGeom prst="rect">
              <a:avLst/>
            </a:prstGeom>
            <a:noFill/>
          </p:spPr>
          <p:txBody>
            <a:bodyPr wrap="none" rtlCol="0">
              <a:spAutoFit/>
            </a:bodyPr>
            <a:lstStyle/>
            <a:p>
              <a:r>
                <a:rPr lang="en-US" dirty="0" smtClean="0"/>
                <a:t>4</a:t>
              </a:r>
              <a:endParaRPr lang="en-US" dirty="0"/>
            </a:p>
          </p:txBody>
        </p:sp>
        <p:sp>
          <p:nvSpPr>
            <p:cNvPr id="269" name="TextBox 268"/>
            <p:cNvSpPr txBox="1"/>
            <p:nvPr/>
          </p:nvSpPr>
          <p:spPr>
            <a:xfrm>
              <a:off x="8424918" y="4385845"/>
              <a:ext cx="301686" cy="369332"/>
            </a:xfrm>
            <a:prstGeom prst="rect">
              <a:avLst/>
            </a:prstGeom>
            <a:noFill/>
          </p:spPr>
          <p:txBody>
            <a:bodyPr wrap="none" rtlCol="0">
              <a:spAutoFit/>
            </a:bodyPr>
            <a:lstStyle/>
            <a:p>
              <a:r>
                <a:rPr lang="en-US" dirty="0" smtClean="0"/>
                <a:t>7</a:t>
              </a:r>
              <a:endParaRPr lang="en-US" dirty="0"/>
            </a:p>
          </p:txBody>
        </p:sp>
        <p:sp>
          <p:nvSpPr>
            <p:cNvPr id="270" name="TextBox 269"/>
            <p:cNvSpPr txBox="1"/>
            <p:nvPr/>
          </p:nvSpPr>
          <p:spPr>
            <a:xfrm>
              <a:off x="6852534" y="4355068"/>
              <a:ext cx="301686" cy="369332"/>
            </a:xfrm>
            <a:prstGeom prst="rect">
              <a:avLst/>
            </a:prstGeom>
            <a:noFill/>
          </p:spPr>
          <p:txBody>
            <a:bodyPr wrap="none" rtlCol="0">
              <a:spAutoFit/>
            </a:bodyPr>
            <a:lstStyle/>
            <a:p>
              <a:r>
                <a:rPr lang="en-US" dirty="0" smtClean="0"/>
                <a:t>9</a:t>
              </a:r>
              <a:endParaRPr lang="en-US" dirty="0"/>
            </a:p>
          </p:txBody>
        </p:sp>
      </p:grpSp>
      <p:sp>
        <p:nvSpPr>
          <p:cNvPr id="272" name="TextBox 271"/>
          <p:cNvSpPr txBox="1"/>
          <p:nvPr/>
        </p:nvSpPr>
        <p:spPr>
          <a:xfrm>
            <a:off x="6806091" y="1914080"/>
            <a:ext cx="301686" cy="369332"/>
          </a:xfrm>
          <a:prstGeom prst="rect">
            <a:avLst/>
          </a:prstGeom>
          <a:noFill/>
        </p:spPr>
        <p:txBody>
          <a:bodyPr wrap="none" rtlCol="0">
            <a:spAutoFit/>
          </a:bodyPr>
          <a:lstStyle/>
          <a:p>
            <a:r>
              <a:rPr lang="en-US" b="1" dirty="0" smtClean="0">
                <a:solidFill>
                  <a:schemeClr val="accent6">
                    <a:lumMod val="75000"/>
                  </a:schemeClr>
                </a:solidFill>
              </a:rPr>
              <a:t>6</a:t>
            </a:r>
            <a:endParaRPr lang="en-US" b="1" dirty="0">
              <a:solidFill>
                <a:schemeClr val="accent6">
                  <a:lumMod val="75000"/>
                </a:schemeClr>
              </a:solidFill>
            </a:endParaRPr>
          </a:p>
        </p:txBody>
      </p:sp>
      <p:sp>
        <p:nvSpPr>
          <p:cNvPr id="8" name="TextBox 7"/>
          <p:cNvSpPr txBox="1"/>
          <p:nvPr/>
        </p:nvSpPr>
        <p:spPr>
          <a:xfrm>
            <a:off x="3886200" y="533400"/>
            <a:ext cx="1309974" cy="369332"/>
          </a:xfrm>
          <a:prstGeom prst="rect">
            <a:avLst/>
          </a:prstGeom>
          <a:noFill/>
        </p:spPr>
        <p:txBody>
          <a:bodyPr wrap="none" rtlCol="0">
            <a:spAutoFit/>
          </a:bodyPr>
          <a:lstStyle/>
          <a:p>
            <a:r>
              <a:rPr lang="en-US" dirty="0" smtClean="0"/>
              <a:t>Au fil du </a:t>
            </a:r>
            <a:r>
              <a:rPr lang="en-US" dirty="0" err="1" smtClean="0"/>
              <a:t>jeu</a:t>
            </a:r>
            <a:endParaRPr lang="en-US" dirty="0"/>
          </a:p>
        </p:txBody>
      </p:sp>
      <p:sp>
        <p:nvSpPr>
          <p:cNvPr id="137" name="TextBox 136"/>
          <p:cNvSpPr txBox="1"/>
          <p:nvPr/>
        </p:nvSpPr>
        <p:spPr>
          <a:xfrm>
            <a:off x="1081096" y="535172"/>
            <a:ext cx="832279" cy="369332"/>
          </a:xfrm>
          <a:prstGeom prst="rect">
            <a:avLst/>
          </a:prstGeom>
          <a:noFill/>
        </p:spPr>
        <p:txBody>
          <a:bodyPr wrap="none" rtlCol="0">
            <a:spAutoFit/>
          </a:bodyPr>
          <a:lstStyle/>
          <a:p>
            <a:r>
              <a:rPr lang="en-US" dirty="0" err="1" smtClean="0"/>
              <a:t>Départ</a:t>
            </a:r>
            <a:endParaRPr lang="en-US" dirty="0"/>
          </a:p>
        </p:txBody>
      </p:sp>
      <p:sp>
        <p:nvSpPr>
          <p:cNvPr id="139" name="TextBox 138"/>
          <p:cNvSpPr txBox="1"/>
          <p:nvPr/>
        </p:nvSpPr>
        <p:spPr>
          <a:xfrm>
            <a:off x="6934200" y="533400"/>
            <a:ext cx="1534394" cy="369332"/>
          </a:xfrm>
          <a:prstGeom prst="rect">
            <a:avLst/>
          </a:prstGeom>
          <a:noFill/>
        </p:spPr>
        <p:txBody>
          <a:bodyPr wrap="none" rtlCol="0">
            <a:spAutoFit/>
          </a:bodyPr>
          <a:lstStyle/>
          <a:p>
            <a:r>
              <a:rPr lang="en-US" dirty="0" err="1" smtClean="0"/>
              <a:t>Une</a:t>
            </a:r>
            <a:r>
              <a:rPr lang="en-US" dirty="0" smtClean="0"/>
              <a:t> certitude</a:t>
            </a:r>
            <a:endParaRPr lang="en-US" dirty="0"/>
          </a:p>
        </p:txBody>
      </p:sp>
    </p:spTree>
    <p:extLst>
      <p:ext uri="{BB962C8B-B14F-4D97-AF65-F5344CB8AC3E}">
        <p14:creationId xmlns:p14="http://schemas.microsoft.com/office/powerpoint/2010/main" val="24600290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1600200"/>
          </a:xfrm>
        </p:spPr>
        <p:txBody>
          <a:bodyPr vert="horz" lIns="91440" tIns="45720" rIns="91440" bIns="45720" rtlCol="0" anchor="t">
            <a:normAutofit/>
          </a:bodyPr>
          <a:lstStyle/>
          <a:p>
            <a:pPr algn="l"/>
            <a:r>
              <a:rPr lang="fr-CA" sz="1200" b="1" dirty="0" smtClean="0"/>
              <a:t>Le candidat caché:</a:t>
            </a:r>
            <a:r>
              <a:rPr lang="fr-CA" sz="1200" dirty="0"/>
              <a:t> </a:t>
            </a:r>
            <a:r>
              <a:rPr lang="fr-CA" sz="1200" dirty="0" smtClean="0"/>
              <a:t>cette technique ne permet pas d’ajouter des chiffres à la grille, mais permet d’éliminer des possibilités. Ainsi, quand nous éliminons les possibilités dans la case en haut droite (correspondant aux espaces G1 à I3) nous voyons que les cellules H1 et I1 sont les deux uniques espaces pouvant contenir le </a:t>
            </a:r>
            <a:r>
              <a:rPr lang="en-US" sz="1200" dirty="0" smtClean="0"/>
              <a:t>‘6’ et le ‘7’ de la </a:t>
            </a:r>
            <a:r>
              <a:rPr lang="en-US" sz="1200" dirty="0" err="1" smtClean="0"/>
              <a:t>ligne</a:t>
            </a:r>
            <a:r>
              <a:rPr lang="en-US" sz="1200" dirty="0" smtClean="0"/>
              <a:t> 1 et de la case </a:t>
            </a:r>
            <a:r>
              <a:rPr lang="en-US" sz="1200" dirty="0" err="1" smtClean="0"/>
              <a:t>en</a:t>
            </a:r>
            <a:r>
              <a:rPr lang="en-US" sz="1200" dirty="0" smtClean="0"/>
              <a:t> haut à </a:t>
            </a:r>
            <a:r>
              <a:rPr lang="en-US" sz="1200" dirty="0" err="1" smtClean="0"/>
              <a:t>droite</a:t>
            </a:r>
            <a:r>
              <a:rPr lang="en-US" sz="1200" dirty="0"/>
              <a:t> </a:t>
            </a:r>
            <a:r>
              <a:rPr lang="en-US" sz="1200" dirty="0" smtClean="0"/>
              <a:t>sans </a:t>
            </a:r>
            <a:r>
              <a:rPr lang="en-US" sz="1200" dirty="0" err="1" smtClean="0"/>
              <a:t>créer</a:t>
            </a:r>
            <a:r>
              <a:rPr lang="en-US" sz="1200" dirty="0" smtClean="0"/>
              <a:t> de </a:t>
            </a:r>
            <a:r>
              <a:rPr lang="en-US" sz="1200" dirty="0" err="1" smtClean="0"/>
              <a:t>conflit</a:t>
            </a:r>
            <a:r>
              <a:rPr lang="en-US" sz="1200" dirty="0" smtClean="0"/>
              <a:t> avec les </a:t>
            </a:r>
            <a:r>
              <a:rPr lang="en-US" sz="1200" dirty="0" err="1" smtClean="0"/>
              <a:t>chiffres</a:t>
            </a:r>
            <a:r>
              <a:rPr lang="en-US" sz="1200" dirty="0" smtClean="0"/>
              <a:t> déjà </a:t>
            </a:r>
            <a:r>
              <a:rPr lang="en-US" sz="1200" dirty="0" err="1" smtClean="0"/>
              <a:t>présents</a:t>
            </a:r>
            <a:r>
              <a:rPr lang="en-US" sz="1200" dirty="0" smtClean="0"/>
              <a:t> </a:t>
            </a:r>
            <a:r>
              <a:rPr lang="en-US" sz="1200" dirty="0" err="1" smtClean="0"/>
              <a:t>dans</a:t>
            </a:r>
            <a:r>
              <a:rPr lang="en-US" sz="1200" dirty="0" smtClean="0"/>
              <a:t> la grille. À </a:t>
            </a:r>
            <a:r>
              <a:rPr lang="en-US" sz="1200" dirty="0" err="1" smtClean="0"/>
              <a:t>cette</a:t>
            </a:r>
            <a:r>
              <a:rPr lang="en-US" sz="1200" dirty="0" smtClean="0"/>
              <a:t> </a:t>
            </a:r>
            <a:r>
              <a:rPr lang="en-US" sz="1200" dirty="0" err="1" smtClean="0"/>
              <a:t>étape</a:t>
            </a:r>
            <a:r>
              <a:rPr lang="en-US" sz="1200" dirty="0" smtClean="0"/>
              <a:t> du </a:t>
            </a:r>
            <a:r>
              <a:rPr lang="en-US" sz="1200" dirty="0" err="1" smtClean="0"/>
              <a:t>jeu</a:t>
            </a:r>
            <a:r>
              <a:rPr lang="en-US" sz="1200" dirty="0" smtClean="0"/>
              <a:t>, </a:t>
            </a:r>
            <a:r>
              <a:rPr lang="en-US" sz="1200" dirty="0" err="1" smtClean="0"/>
              <a:t>il</a:t>
            </a:r>
            <a:r>
              <a:rPr lang="en-US" sz="1200" dirty="0" smtClean="0"/>
              <a:t> nous </a:t>
            </a:r>
            <a:r>
              <a:rPr lang="en-US" sz="1200" dirty="0" err="1" smtClean="0"/>
              <a:t>est</a:t>
            </a:r>
            <a:r>
              <a:rPr lang="en-US" sz="1200" dirty="0" smtClean="0"/>
              <a:t> impossible de dire </a:t>
            </a:r>
            <a:r>
              <a:rPr lang="en-US" sz="1200" dirty="0" err="1" smtClean="0"/>
              <a:t>exactement</a:t>
            </a:r>
            <a:r>
              <a:rPr lang="en-US" sz="1200" dirty="0" smtClean="0"/>
              <a:t> </a:t>
            </a:r>
            <a:r>
              <a:rPr lang="en-US" sz="1200" dirty="0" err="1" smtClean="0"/>
              <a:t>quelle</a:t>
            </a:r>
            <a:r>
              <a:rPr lang="en-US" sz="1200" dirty="0" smtClean="0"/>
              <a:t> case </a:t>
            </a:r>
            <a:r>
              <a:rPr lang="en-US" sz="1200" dirty="0" err="1" smtClean="0"/>
              <a:t>occupe</a:t>
            </a:r>
            <a:r>
              <a:rPr lang="en-US" sz="1200" dirty="0" smtClean="0"/>
              <a:t> le ‘6’ et ‘7’.</a:t>
            </a:r>
            <a:br>
              <a:rPr lang="en-US" sz="1200" dirty="0" smtClean="0"/>
            </a:br>
            <a:r>
              <a:rPr lang="en-US" sz="1200" dirty="0" err="1" smtClean="0"/>
              <a:t>Ici</a:t>
            </a:r>
            <a:r>
              <a:rPr lang="en-US" sz="1200" dirty="0" smtClean="0"/>
              <a:t>, </a:t>
            </a:r>
            <a:r>
              <a:rPr lang="en-US" sz="1200" dirty="0" err="1" smtClean="0"/>
              <a:t>il</a:t>
            </a:r>
            <a:r>
              <a:rPr lang="en-US" sz="1200" dirty="0" smtClean="0"/>
              <a:t> y a </a:t>
            </a:r>
            <a:r>
              <a:rPr lang="en-US" sz="1200" dirty="0" err="1" smtClean="0"/>
              <a:t>deux</a:t>
            </a:r>
            <a:r>
              <a:rPr lang="en-US" sz="1200" dirty="0" smtClean="0"/>
              <a:t> </a:t>
            </a:r>
            <a:r>
              <a:rPr lang="en-US" sz="1200" dirty="0" err="1" smtClean="0"/>
              <a:t>chiffres</a:t>
            </a:r>
            <a:r>
              <a:rPr lang="en-US" sz="1200" dirty="0" smtClean="0"/>
              <a:t> pour </a:t>
            </a:r>
            <a:r>
              <a:rPr lang="en-US" sz="1200" dirty="0" err="1" smtClean="0"/>
              <a:t>deux</a:t>
            </a:r>
            <a:r>
              <a:rPr lang="en-US" sz="1200" dirty="0" smtClean="0"/>
              <a:t> cases. La </a:t>
            </a:r>
            <a:r>
              <a:rPr lang="en-US" sz="1200" dirty="0" err="1" smtClean="0"/>
              <a:t>même</a:t>
            </a:r>
            <a:r>
              <a:rPr lang="en-US" sz="1200" dirty="0" smtClean="0"/>
              <a:t> technique </a:t>
            </a:r>
            <a:r>
              <a:rPr lang="en-US" sz="1200" dirty="0" err="1" smtClean="0"/>
              <a:t>peut</a:t>
            </a:r>
            <a:r>
              <a:rPr lang="en-US" sz="1200" dirty="0" smtClean="0"/>
              <a:t> </a:t>
            </a:r>
            <a:r>
              <a:rPr lang="en-US" sz="1200" dirty="0" err="1" smtClean="0"/>
              <a:t>s’appliquer</a:t>
            </a:r>
            <a:r>
              <a:rPr lang="en-US" sz="1200" dirty="0" smtClean="0"/>
              <a:t> pour trois </a:t>
            </a:r>
            <a:r>
              <a:rPr lang="en-US" sz="1200" dirty="0" err="1" smtClean="0"/>
              <a:t>chiffres</a:t>
            </a:r>
            <a:r>
              <a:rPr lang="en-US" sz="1200" dirty="0" smtClean="0"/>
              <a:t> et trois cases. </a:t>
            </a:r>
            <a:r>
              <a:rPr lang="en-US" sz="1200" dirty="0" err="1" smtClean="0"/>
              <a:t>Habituellement</a:t>
            </a:r>
            <a:r>
              <a:rPr lang="en-US" sz="1200" dirty="0" smtClean="0"/>
              <a:t>, pour </a:t>
            </a:r>
            <a:r>
              <a:rPr lang="en-US" sz="1200" dirty="0" err="1" smtClean="0"/>
              <a:t>quatre</a:t>
            </a:r>
            <a:r>
              <a:rPr lang="en-US" sz="1200" dirty="0" smtClean="0"/>
              <a:t> </a:t>
            </a:r>
            <a:r>
              <a:rPr lang="en-US" sz="1200" dirty="0" err="1" smtClean="0"/>
              <a:t>chiffres</a:t>
            </a:r>
            <a:r>
              <a:rPr lang="en-US" sz="1200" dirty="0" smtClean="0"/>
              <a:t> et </a:t>
            </a:r>
            <a:r>
              <a:rPr lang="en-US" sz="1200" dirty="0" err="1" smtClean="0"/>
              <a:t>quantre</a:t>
            </a:r>
            <a:r>
              <a:rPr lang="en-US" sz="1200" dirty="0" smtClean="0"/>
              <a:t> cases, </a:t>
            </a:r>
            <a:r>
              <a:rPr lang="en-US" sz="1200" dirty="0" err="1" smtClean="0"/>
              <a:t>différentes</a:t>
            </a:r>
            <a:r>
              <a:rPr lang="en-US" sz="1200" dirty="0" smtClean="0"/>
              <a:t> techniques </a:t>
            </a:r>
            <a:r>
              <a:rPr lang="en-US" sz="1200" dirty="0" err="1" smtClean="0"/>
              <a:t>d’élimination</a:t>
            </a:r>
            <a:r>
              <a:rPr lang="en-US" sz="1200" dirty="0" smtClean="0"/>
              <a:t> </a:t>
            </a:r>
            <a:r>
              <a:rPr lang="en-US" sz="1200" dirty="0" err="1" smtClean="0"/>
              <a:t>ou</a:t>
            </a:r>
            <a:r>
              <a:rPr lang="en-US" sz="1200" dirty="0" smtClean="0"/>
              <a:t> de </a:t>
            </a:r>
            <a:r>
              <a:rPr lang="en-US" sz="1200" dirty="0" err="1" smtClean="0"/>
              <a:t>détermination</a:t>
            </a:r>
            <a:r>
              <a:rPr lang="en-US" sz="1200" dirty="0" smtClean="0"/>
              <a:t> </a:t>
            </a:r>
            <a:r>
              <a:rPr lang="en-US" sz="1200" dirty="0" err="1" smtClean="0"/>
              <a:t>auront</a:t>
            </a:r>
            <a:r>
              <a:rPr lang="en-US" sz="1200" dirty="0" smtClean="0"/>
              <a:t> </a:t>
            </a:r>
            <a:r>
              <a:rPr lang="en-US" sz="1200" dirty="0" err="1" smtClean="0"/>
              <a:t>été</a:t>
            </a:r>
            <a:r>
              <a:rPr lang="en-US" sz="1200" dirty="0" smtClean="0"/>
              <a:t> </a:t>
            </a:r>
            <a:r>
              <a:rPr lang="en-US" sz="1200" dirty="0" err="1" smtClean="0"/>
              <a:t>mis</a:t>
            </a:r>
            <a:r>
              <a:rPr lang="en-US" sz="1200" dirty="0" smtClean="0"/>
              <a:t> </a:t>
            </a:r>
            <a:r>
              <a:rPr lang="en-US" sz="1200" dirty="0" err="1" smtClean="0"/>
              <a:t>en</a:t>
            </a:r>
            <a:r>
              <a:rPr lang="en-US" sz="1200" dirty="0" smtClean="0"/>
              <a:t> </a:t>
            </a:r>
            <a:r>
              <a:rPr lang="en-US" sz="1200" dirty="0" err="1" smtClean="0"/>
              <a:t>jeu</a:t>
            </a:r>
            <a:r>
              <a:rPr lang="en-US" sz="1200" dirty="0" smtClean="0"/>
              <a:t> </a:t>
            </a:r>
            <a:r>
              <a:rPr lang="en-US" sz="1200" dirty="0" err="1" smtClean="0"/>
              <a:t>avant</a:t>
            </a:r>
            <a:r>
              <a:rPr lang="en-US" sz="1200" dirty="0" smtClean="0"/>
              <a:t> </a:t>
            </a:r>
            <a:r>
              <a:rPr lang="en-US" sz="1200" dirty="0" err="1" smtClean="0"/>
              <a:t>celle</a:t>
            </a:r>
            <a:r>
              <a:rPr lang="en-US" sz="1200" dirty="0" smtClean="0"/>
              <a:t>-ci.</a:t>
            </a:r>
            <a:endParaRPr lang="en-US" sz="1200" b="1" dirty="0"/>
          </a:p>
        </p:txBody>
      </p:sp>
      <p:grpSp>
        <p:nvGrpSpPr>
          <p:cNvPr id="3" name="Group 2"/>
          <p:cNvGrpSpPr/>
          <p:nvPr/>
        </p:nvGrpSpPr>
        <p:grpSpPr>
          <a:xfrm>
            <a:off x="2095500" y="1676400"/>
            <a:ext cx="4953000" cy="5029200"/>
            <a:chOff x="2095500" y="1734670"/>
            <a:chExt cx="4953000" cy="5029200"/>
          </a:xfrm>
        </p:grpSpPr>
        <p:sp>
          <p:nvSpPr>
            <p:cNvPr id="104" name="Rectangle 103"/>
            <p:cNvSpPr/>
            <p:nvPr/>
          </p:nvSpPr>
          <p:spPr>
            <a:xfrm>
              <a:off x="2645833" y="173467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3196167" y="173467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105"/>
            <p:cNvSpPr/>
            <p:nvPr/>
          </p:nvSpPr>
          <p:spPr>
            <a:xfrm>
              <a:off x="3742903" y="173467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4293237" y="173467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4843570" y="173467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5393903" y="173467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5947833" y="173467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6498167" y="173467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095500" y="173467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Rectangle 112"/>
            <p:cNvSpPr/>
            <p:nvPr/>
          </p:nvSpPr>
          <p:spPr>
            <a:xfrm rot="5400000">
              <a:off x="4292600" y="-462430"/>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rot="5400000">
              <a:off x="4292600" y="2890369"/>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rot="5400000">
              <a:off x="4292600" y="96370"/>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rot="5400000">
              <a:off x="4292600" y="655170"/>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rot="5400000">
              <a:off x="4292600" y="1213970"/>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rot="5400000">
              <a:off x="4292600" y="1772770"/>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119" name="Rectangle 118"/>
            <p:cNvSpPr/>
            <p:nvPr/>
          </p:nvSpPr>
          <p:spPr>
            <a:xfrm rot="5400000">
              <a:off x="4292600" y="2331570"/>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rot="5400000">
              <a:off x="4292600" y="3449169"/>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121" name="Rectangle 120"/>
            <p:cNvSpPr/>
            <p:nvPr/>
          </p:nvSpPr>
          <p:spPr>
            <a:xfrm>
              <a:off x="2095500" y="1734670"/>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a:off x="3746500" y="1734670"/>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5397500" y="1734670"/>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p:cNvSpPr/>
            <p:nvPr/>
          </p:nvSpPr>
          <p:spPr>
            <a:xfrm>
              <a:off x="2095500" y="3411070"/>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125" name="Rectangle 124"/>
            <p:cNvSpPr/>
            <p:nvPr/>
          </p:nvSpPr>
          <p:spPr>
            <a:xfrm>
              <a:off x="2095500" y="5087470"/>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126" name="Rectangle 125"/>
            <p:cNvSpPr/>
            <p:nvPr/>
          </p:nvSpPr>
          <p:spPr>
            <a:xfrm>
              <a:off x="3746500" y="3411070"/>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p:cNvSpPr/>
            <p:nvPr/>
          </p:nvSpPr>
          <p:spPr>
            <a:xfrm>
              <a:off x="5397500" y="3411069"/>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p:cNvSpPr/>
            <p:nvPr/>
          </p:nvSpPr>
          <p:spPr>
            <a:xfrm>
              <a:off x="3746500" y="5087469"/>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129" name="Rectangle 128"/>
            <p:cNvSpPr/>
            <p:nvPr/>
          </p:nvSpPr>
          <p:spPr>
            <a:xfrm>
              <a:off x="5397500" y="5087468"/>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Box 129"/>
            <p:cNvSpPr txBox="1"/>
            <p:nvPr/>
          </p:nvSpPr>
          <p:spPr>
            <a:xfrm>
              <a:off x="2208905" y="2353270"/>
              <a:ext cx="301686" cy="369332"/>
            </a:xfrm>
            <a:prstGeom prst="rect">
              <a:avLst/>
            </a:prstGeom>
            <a:noFill/>
          </p:spPr>
          <p:txBody>
            <a:bodyPr wrap="none" rtlCol="0">
              <a:spAutoFit/>
            </a:bodyPr>
            <a:lstStyle/>
            <a:p>
              <a:r>
                <a:rPr lang="fr-CA" dirty="0"/>
                <a:t>9</a:t>
              </a:r>
              <a:endParaRPr lang="en-US" dirty="0"/>
            </a:p>
          </p:txBody>
        </p:sp>
        <p:sp>
          <p:nvSpPr>
            <p:cNvPr id="131" name="TextBox 130"/>
            <p:cNvSpPr txBox="1"/>
            <p:nvPr/>
          </p:nvSpPr>
          <p:spPr>
            <a:xfrm>
              <a:off x="4967893" y="2373868"/>
              <a:ext cx="301686" cy="369332"/>
            </a:xfrm>
            <a:prstGeom prst="rect">
              <a:avLst/>
            </a:prstGeom>
            <a:noFill/>
          </p:spPr>
          <p:txBody>
            <a:bodyPr wrap="none" rtlCol="0">
              <a:spAutoFit/>
            </a:bodyPr>
            <a:lstStyle/>
            <a:p>
              <a:r>
                <a:rPr lang="en-US" dirty="0"/>
                <a:t>7</a:t>
              </a:r>
            </a:p>
          </p:txBody>
        </p:sp>
        <p:sp>
          <p:nvSpPr>
            <p:cNvPr id="132" name="TextBox 131"/>
            <p:cNvSpPr txBox="1"/>
            <p:nvPr/>
          </p:nvSpPr>
          <p:spPr>
            <a:xfrm>
              <a:off x="6072156" y="5211397"/>
              <a:ext cx="301686" cy="369332"/>
            </a:xfrm>
            <a:prstGeom prst="rect">
              <a:avLst/>
            </a:prstGeom>
            <a:noFill/>
          </p:spPr>
          <p:txBody>
            <a:bodyPr wrap="none" rtlCol="0">
              <a:spAutoFit/>
            </a:bodyPr>
            <a:lstStyle/>
            <a:p>
              <a:r>
                <a:rPr lang="en-US" dirty="0" smtClean="0"/>
                <a:t>1</a:t>
              </a:r>
              <a:endParaRPr lang="en-US" dirty="0"/>
            </a:p>
          </p:txBody>
        </p:sp>
        <p:sp>
          <p:nvSpPr>
            <p:cNvPr id="133" name="TextBox 132"/>
            <p:cNvSpPr txBox="1"/>
            <p:nvPr/>
          </p:nvSpPr>
          <p:spPr>
            <a:xfrm>
              <a:off x="6622112" y="4096564"/>
              <a:ext cx="301686" cy="369332"/>
            </a:xfrm>
            <a:prstGeom prst="rect">
              <a:avLst/>
            </a:prstGeom>
            <a:noFill/>
          </p:spPr>
          <p:txBody>
            <a:bodyPr wrap="none" rtlCol="0">
              <a:spAutoFit/>
            </a:bodyPr>
            <a:lstStyle/>
            <a:p>
              <a:r>
                <a:rPr lang="fr-CA" dirty="0"/>
                <a:t>1</a:t>
              </a:r>
              <a:endParaRPr lang="en-US" dirty="0"/>
            </a:p>
          </p:txBody>
        </p:sp>
        <p:sp>
          <p:nvSpPr>
            <p:cNvPr id="134" name="TextBox 133"/>
            <p:cNvSpPr txBox="1"/>
            <p:nvPr/>
          </p:nvSpPr>
          <p:spPr>
            <a:xfrm>
              <a:off x="6622490" y="4654021"/>
              <a:ext cx="301686" cy="369332"/>
            </a:xfrm>
            <a:prstGeom prst="rect">
              <a:avLst/>
            </a:prstGeom>
            <a:noFill/>
          </p:spPr>
          <p:txBody>
            <a:bodyPr wrap="none" rtlCol="0">
              <a:spAutoFit/>
            </a:bodyPr>
            <a:lstStyle/>
            <a:p>
              <a:r>
                <a:rPr lang="en-US" dirty="0" smtClean="0"/>
                <a:t>2</a:t>
              </a:r>
              <a:endParaRPr lang="en-US" dirty="0"/>
            </a:p>
          </p:txBody>
        </p:sp>
        <p:sp>
          <p:nvSpPr>
            <p:cNvPr id="135" name="TextBox 134"/>
            <p:cNvSpPr txBox="1"/>
            <p:nvPr/>
          </p:nvSpPr>
          <p:spPr>
            <a:xfrm>
              <a:off x="3320490" y="2373868"/>
              <a:ext cx="301686" cy="369332"/>
            </a:xfrm>
            <a:prstGeom prst="rect">
              <a:avLst/>
            </a:prstGeom>
            <a:noFill/>
          </p:spPr>
          <p:txBody>
            <a:bodyPr wrap="none" rtlCol="0">
              <a:spAutoFit/>
            </a:bodyPr>
            <a:lstStyle/>
            <a:p>
              <a:r>
                <a:rPr lang="fr-CA" dirty="0" smtClean="0"/>
                <a:t>4</a:t>
              </a:r>
              <a:endParaRPr lang="en-US" dirty="0"/>
            </a:p>
          </p:txBody>
        </p:sp>
        <p:sp>
          <p:nvSpPr>
            <p:cNvPr id="137" name="TextBox 136"/>
            <p:cNvSpPr txBox="1"/>
            <p:nvPr/>
          </p:nvSpPr>
          <p:spPr>
            <a:xfrm>
              <a:off x="3867226" y="2373868"/>
              <a:ext cx="301686" cy="369332"/>
            </a:xfrm>
            <a:prstGeom prst="rect">
              <a:avLst/>
            </a:prstGeom>
            <a:noFill/>
          </p:spPr>
          <p:txBody>
            <a:bodyPr wrap="none" rtlCol="0">
              <a:spAutoFit/>
            </a:bodyPr>
            <a:lstStyle/>
            <a:p>
              <a:r>
                <a:rPr lang="fr-CA" dirty="0"/>
                <a:t>6</a:t>
              </a:r>
              <a:endParaRPr lang="en-US" dirty="0"/>
            </a:p>
          </p:txBody>
        </p:sp>
        <p:sp>
          <p:nvSpPr>
            <p:cNvPr id="138" name="TextBox 137"/>
            <p:cNvSpPr txBox="1"/>
            <p:nvPr/>
          </p:nvSpPr>
          <p:spPr>
            <a:xfrm>
              <a:off x="2237375" y="2970305"/>
              <a:ext cx="184731" cy="369332"/>
            </a:xfrm>
            <a:prstGeom prst="rect">
              <a:avLst/>
            </a:prstGeom>
            <a:noFill/>
          </p:spPr>
          <p:txBody>
            <a:bodyPr wrap="none" rtlCol="0">
              <a:spAutoFit/>
            </a:bodyPr>
            <a:lstStyle/>
            <a:p>
              <a:endParaRPr lang="en-US" dirty="0"/>
            </a:p>
          </p:txBody>
        </p:sp>
        <p:sp>
          <p:nvSpPr>
            <p:cNvPr id="139" name="TextBox 138"/>
            <p:cNvSpPr txBox="1"/>
            <p:nvPr/>
          </p:nvSpPr>
          <p:spPr>
            <a:xfrm>
              <a:off x="2770156" y="2947004"/>
              <a:ext cx="301686" cy="369332"/>
            </a:xfrm>
            <a:prstGeom prst="rect">
              <a:avLst/>
            </a:prstGeom>
            <a:noFill/>
          </p:spPr>
          <p:txBody>
            <a:bodyPr wrap="none" rtlCol="0">
              <a:spAutoFit/>
            </a:bodyPr>
            <a:lstStyle/>
            <a:p>
              <a:r>
                <a:rPr lang="en-US" dirty="0" smtClean="0"/>
                <a:t>7</a:t>
              </a:r>
              <a:endParaRPr lang="en-US" dirty="0"/>
            </a:p>
          </p:txBody>
        </p:sp>
        <p:sp>
          <p:nvSpPr>
            <p:cNvPr id="140" name="TextBox 139"/>
            <p:cNvSpPr txBox="1"/>
            <p:nvPr/>
          </p:nvSpPr>
          <p:spPr>
            <a:xfrm>
              <a:off x="3320490" y="2933026"/>
              <a:ext cx="301686" cy="369332"/>
            </a:xfrm>
            <a:prstGeom prst="rect">
              <a:avLst/>
            </a:prstGeom>
            <a:noFill/>
          </p:spPr>
          <p:txBody>
            <a:bodyPr wrap="none" rtlCol="0">
              <a:spAutoFit/>
            </a:bodyPr>
            <a:lstStyle/>
            <a:p>
              <a:r>
                <a:rPr lang="en-US" dirty="0" smtClean="0"/>
                <a:t>6</a:t>
              </a:r>
              <a:endParaRPr lang="en-US" dirty="0"/>
            </a:p>
          </p:txBody>
        </p:sp>
        <p:sp>
          <p:nvSpPr>
            <p:cNvPr id="141" name="TextBox 140"/>
            <p:cNvSpPr txBox="1"/>
            <p:nvPr/>
          </p:nvSpPr>
          <p:spPr>
            <a:xfrm>
              <a:off x="3855209" y="2960132"/>
              <a:ext cx="301686" cy="369332"/>
            </a:xfrm>
            <a:prstGeom prst="rect">
              <a:avLst/>
            </a:prstGeom>
            <a:noFill/>
          </p:spPr>
          <p:txBody>
            <a:bodyPr wrap="none" rtlCol="0">
              <a:spAutoFit/>
            </a:bodyPr>
            <a:lstStyle/>
            <a:p>
              <a:r>
                <a:rPr lang="fr-CA" dirty="0"/>
                <a:t>8</a:t>
              </a:r>
              <a:endParaRPr lang="en-US" dirty="0"/>
            </a:p>
          </p:txBody>
        </p:sp>
        <p:sp>
          <p:nvSpPr>
            <p:cNvPr id="142" name="TextBox 141"/>
            <p:cNvSpPr txBox="1"/>
            <p:nvPr/>
          </p:nvSpPr>
          <p:spPr>
            <a:xfrm>
              <a:off x="4967893" y="2907268"/>
              <a:ext cx="301686" cy="369332"/>
            </a:xfrm>
            <a:prstGeom prst="rect">
              <a:avLst/>
            </a:prstGeom>
            <a:noFill/>
          </p:spPr>
          <p:txBody>
            <a:bodyPr wrap="none" rtlCol="0">
              <a:spAutoFit/>
            </a:bodyPr>
            <a:lstStyle/>
            <a:p>
              <a:r>
                <a:rPr lang="en-US" dirty="0" smtClean="0"/>
                <a:t>4</a:t>
              </a:r>
              <a:endParaRPr lang="en-US" dirty="0"/>
            </a:p>
          </p:txBody>
        </p:sp>
        <p:sp>
          <p:nvSpPr>
            <p:cNvPr id="143" name="TextBox 142"/>
            <p:cNvSpPr txBox="1"/>
            <p:nvPr/>
          </p:nvSpPr>
          <p:spPr>
            <a:xfrm>
              <a:off x="5518226" y="2947004"/>
              <a:ext cx="301686" cy="369332"/>
            </a:xfrm>
            <a:prstGeom prst="rect">
              <a:avLst/>
            </a:prstGeom>
            <a:noFill/>
          </p:spPr>
          <p:txBody>
            <a:bodyPr wrap="none" rtlCol="0">
              <a:spAutoFit/>
            </a:bodyPr>
            <a:lstStyle/>
            <a:p>
              <a:r>
                <a:rPr lang="fr-CA" dirty="0"/>
                <a:t>1</a:t>
              </a:r>
              <a:endParaRPr lang="en-US" dirty="0"/>
            </a:p>
          </p:txBody>
        </p:sp>
        <p:sp>
          <p:nvSpPr>
            <p:cNvPr id="144" name="TextBox 143"/>
            <p:cNvSpPr txBox="1"/>
            <p:nvPr/>
          </p:nvSpPr>
          <p:spPr>
            <a:xfrm>
              <a:off x="4967893" y="4593342"/>
              <a:ext cx="301686" cy="369332"/>
            </a:xfrm>
            <a:prstGeom prst="rect">
              <a:avLst/>
            </a:prstGeom>
            <a:noFill/>
          </p:spPr>
          <p:txBody>
            <a:bodyPr wrap="none" rtlCol="0">
              <a:spAutoFit/>
            </a:bodyPr>
            <a:lstStyle/>
            <a:p>
              <a:r>
                <a:rPr lang="en-US" dirty="0" smtClean="0"/>
                <a:t>8</a:t>
              </a:r>
              <a:endParaRPr lang="en-US" dirty="0"/>
            </a:p>
          </p:txBody>
        </p:sp>
        <p:sp>
          <p:nvSpPr>
            <p:cNvPr id="145" name="TextBox 144"/>
            <p:cNvSpPr txBox="1"/>
            <p:nvPr/>
          </p:nvSpPr>
          <p:spPr>
            <a:xfrm>
              <a:off x="3302782" y="3502668"/>
              <a:ext cx="301686" cy="369332"/>
            </a:xfrm>
            <a:prstGeom prst="rect">
              <a:avLst/>
            </a:prstGeom>
            <a:noFill/>
          </p:spPr>
          <p:txBody>
            <a:bodyPr wrap="none" rtlCol="0">
              <a:spAutoFit/>
            </a:bodyPr>
            <a:lstStyle/>
            <a:p>
              <a:r>
                <a:rPr lang="en-US" dirty="0" smtClean="0"/>
                <a:t>9</a:t>
              </a:r>
              <a:endParaRPr lang="en-US" dirty="0"/>
            </a:p>
          </p:txBody>
        </p:sp>
        <p:sp>
          <p:nvSpPr>
            <p:cNvPr id="146" name="TextBox 145"/>
            <p:cNvSpPr txBox="1"/>
            <p:nvPr/>
          </p:nvSpPr>
          <p:spPr>
            <a:xfrm>
              <a:off x="2209800" y="3479119"/>
              <a:ext cx="301686" cy="369332"/>
            </a:xfrm>
            <a:prstGeom prst="rect">
              <a:avLst/>
            </a:prstGeom>
            <a:noFill/>
          </p:spPr>
          <p:txBody>
            <a:bodyPr wrap="none" rtlCol="0">
              <a:spAutoFit/>
            </a:bodyPr>
            <a:lstStyle/>
            <a:p>
              <a:r>
                <a:rPr lang="en-US" dirty="0" smtClean="0"/>
                <a:t>3</a:t>
              </a:r>
              <a:endParaRPr lang="en-US" dirty="0"/>
            </a:p>
          </p:txBody>
        </p:sp>
        <p:sp>
          <p:nvSpPr>
            <p:cNvPr id="148" name="TextBox 147"/>
            <p:cNvSpPr txBox="1"/>
            <p:nvPr/>
          </p:nvSpPr>
          <p:spPr>
            <a:xfrm>
              <a:off x="3320490" y="5706484"/>
              <a:ext cx="301686" cy="369332"/>
            </a:xfrm>
            <a:prstGeom prst="rect">
              <a:avLst/>
            </a:prstGeom>
            <a:noFill/>
          </p:spPr>
          <p:txBody>
            <a:bodyPr wrap="none" rtlCol="0">
              <a:spAutoFit/>
            </a:bodyPr>
            <a:lstStyle/>
            <a:p>
              <a:r>
                <a:rPr lang="en-US" dirty="0" smtClean="0"/>
                <a:t>5</a:t>
              </a:r>
              <a:endParaRPr lang="en-US" dirty="0"/>
            </a:p>
          </p:txBody>
        </p:sp>
        <p:sp>
          <p:nvSpPr>
            <p:cNvPr id="149" name="TextBox 148"/>
            <p:cNvSpPr txBox="1"/>
            <p:nvPr/>
          </p:nvSpPr>
          <p:spPr>
            <a:xfrm>
              <a:off x="3320490" y="4623404"/>
              <a:ext cx="301686" cy="369332"/>
            </a:xfrm>
            <a:prstGeom prst="rect">
              <a:avLst/>
            </a:prstGeom>
            <a:noFill/>
          </p:spPr>
          <p:txBody>
            <a:bodyPr wrap="none" rtlCol="0">
              <a:spAutoFit/>
            </a:bodyPr>
            <a:lstStyle/>
            <a:p>
              <a:r>
                <a:rPr lang="en-US" dirty="0" smtClean="0"/>
                <a:t>1</a:t>
              </a:r>
              <a:endParaRPr lang="en-US" dirty="0"/>
            </a:p>
          </p:txBody>
        </p:sp>
        <p:sp>
          <p:nvSpPr>
            <p:cNvPr id="150" name="TextBox 149"/>
            <p:cNvSpPr txBox="1"/>
            <p:nvPr/>
          </p:nvSpPr>
          <p:spPr>
            <a:xfrm>
              <a:off x="2271263" y="4113501"/>
              <a:ext cx="301686" cy="369332"/>
            </a:xfrm>
            <a:prstGeom prst="rect">
              <a:avLst/>
            </a:prstGeom>
            <a:noFill/>
          </p:spPr>
          <p:txBody>
            <a:bodyPr wrap="none" rtlCol="0">
              <a:spAutoFit/>
            </a:bodyPr>
            <a:lstStyle/>
            <a:p>
              <a:r>
                <a:rPr lang="en-US" dirty="0" smtClean="0"/>
                <a:t>7</a:t>
              </a:r>
              <a:endParaRPr lang="en-US" dirty="0"/>
            </a:p>
          </p:txBody>
        </p:sp>
        <p:sp>
          <p:nvSpPr>
            <p:cNvPr id="151" name="TextBox 150"/>
            <p:cNvSpPr txBox="1"/>
            <p:nvPr/>
          </p:nvSpPr>
          <p:spPr>
            <a:xfrm>
              <a:off x="3320490" y="4051011"/>
              <a:ext cx="301686" cy="369332"/>
            </a:xfrm>
            <a:prstGeom prst="rect">
              <a:avLst/>
            </a:prstGeom>
            <a:noFill/>
          </p:spPr>
          <p:txBody>
            <a:bodyPr wrap="none" rtlCol="0">
              <a:spAutoFit/>
            </a:bodyPr>
            <a:lstStyle/>
            <a:p>
              <a:r>
                <a:rPr lang="en-US" dirty="0" smtClean="0"/>
                <a:t>8</a:t>
              </a:r>
              <a:endParaRPr lang="en-US" dirty="0"/>
            </a:p>
          </p:txBody>
        </p:sp>
        <p:sp>
          <p:nvSpPr>
            <p:cNvPr id="152" name="TextBox 151"/>
            <p:cNvSpPr txBox="1"/>
            <p:nvPr/>
          </p:nvSpPr>
          <p:spPr>
            <a:xfrm>
              <a:off x="5506147" y="5770862"/>
              <a:ext cx="301686" cy="369332"/>
            </a:xfrm>
            <a:prstGeom prst="rect">
              <a:avLst/>
            </a:prstGeom>
            <a:noFill/>
          </p:spPr>
          <p:txBody>
            <a:bodyPr wrap="none" rtlCol="0">
              <a:spAutoFit/>
            </a:bodyPr>
            <a:lstStyle/>
            <a:p>
              <a:r>
                <a:rPr lang="en-US" dirty="0" smtClean="0"/>
                <a:t>2</a:t>
              </a:r>
              <a:endParaRPr lang="en-US" dirty="0"/>
            </a:p>
          </p:txBody>
        </p:sp>
        <p:sp>
          <p:nvSpPr>
            <p:cNvPr id="153" name="TextBox 152"/>
            <p:cNvSpPr txBox="1"/>
            <p:nvPr/>
          </p:nvSpPr>
          <p:spPr>
            <a:xfrm>
              <a:off x="4967893" y="3534117"/>
              <a:ext cx="301686" cy="369332"/>
            </a:xfrm>
            <a:prstGeom prst="rect">
              <a:avLst/>
            </a:prstGeom>
            <a:noFill/>
          </p:spPr>
          <p:txBody>
            <a:bodyPr wrap="none" rtlCol="0">
              <a:spAutoFit/>
            </a:bodyPr>
            <a:lstStyle/>
            <a:p>
              <a:r>
                <a:rPr lang="en-US" dirty="0" smtClean="0"/>
                <a:t>1</a:t>
              </a:r>
              <a:endParaRPr lang="en-US" dirty="0"/>
            </a:p>
          </p:txBody>
        </p:sp>
        <p:sp>
          <p:nvSpPr>
            <p:cNvPr id="155" name="TextBox 154"/>
            <p:cNvSpPr txBox="1"/>
            <p:nvPr/>
          </p:nvSpPr>
          <p:spPr>
            <a:xfrm>
              <a:off x="3867226" y="5762885"/>
              <a:ext cx="301686" cy="369332"/>
            </a:xfrm>
            <a:prstGeom prst="rect">
              <a:avLst/>
            </a:prstGeom>
            <a:noFill/>
          </p:spPr>
          <p:txBody>
            <a:bodyPr wrap="none" rtlCol="0">
              <a:spAutoFit/>
            </a:bodyPr>
            <a:lstStyle/>
            <a:p>
              <a:r>
                <a:rPr lang="en-US" dirty="0" smtClean="0"/>
                <a:t>4</a:t>
              </a:r>
              <a:endParaRPr lang="en-US" dirty="0"/>
            </a:p>
          </p:txBody>
        </p:sp>
        <p:sp>
          <p:nvSpPr>
            <p:cNvPr id="156" name="TextBox 155"/>
            <p:cNvSpPr txBox="1"/>
            <p:nvPr/>
          </p:nvSpPr>
          <p:spPr>
            <a:xfrm>
              <a:off x="6072156" y="3507279"/>
              <a:ext cx="301686" cy="369332"/>
            </a:xfrm>
            <a:prstGeom prst="rect">
              <a:avLst/>
            </a:prstGeom>
            <a:noFill/>
          </p:spPr>
          <p:txBody>
            <a:bodyPr wrap="none" rtlCol="0">
              <a:spAutoFit/>
            </a:bodyPr>
            <a:lstStyle/>
            <a:p>
              <a:r>
                <a:rPr lang="en-US" dirty="0" smtClean="0"/>
                <a:t>8</a:t>
              </a:r>
              <a:endParaRPr lang="en-US" dirty="0"/>
            </a:p>
          </p:txBody>
        </p:sp>
        <p:sp>
          <p:nvSpPr>
            <p:cNvPr id="157" name="TextBox 156"/>
            <p:cNvSpPr txBox="1"/>
            <p:nvPr/>
          </p:nvSpPr>
          <p:spPr>
            <a:xfrm>
              <a:off x="3855209" y="4641918"/>
              <a:ext cx="301686" cy="369332"/>
            </a:xfrm>
            <a:prstGeom prst="rect">
              <a:avLst/>
            </a:prstGeom>
            <a:noFill/>
          </p:spPr>
          <p:txBody>
            <a:bodyPr wrap="none" rtlCol="0">
              <a:spAutoFit/>
            </a:bodyPr>
            <a:lstStyle/>
            <a:p>
              <a:r>
                <a:rPr lang="en-US" dirty="0" smtClean="0"/>
                <a:t>3</a:t>
              </a:r>
              <a:endParaRPr lang="en-US" dirty="0"/>
            </a:p>
          </p:txBody>
        </p:sp>
        <p:sp>
          <p:nvSpPr>
            <p:cNvPr id="158" name="TextBox 157"/>
            <p:cNvSpPr txBox="1"/>
            <p:nvPr/>
          </p:nvSpPr>
          <p:spPr>
            <a:xfrm>
              <a:off x="3867226" y="3505200"/>
              <a:ext cx="301686" cy="369332"/>
            </a:xfrm>
            <a:prstGeom prst="rect">
              <a:avLst/>
            </a:prstGeom>
            <a:noFill/>
          </p:spPr>
          <p:txBody>
            <a:bodyPr wrap="none" rtlCol="0">
              <a:spAutoFit/>
            </a:bodyPr>
            <a:lstStyle/>
            <a:p>
              <a:r>
                <a:rPr lang="en-US" dirty="0" smtClean="0"/>
                <a:t>7</a:t>
              </a:r>
              <a:endParaRPr lang="en-US" dirty="0"/>
            </a:p>
          </p:txBody>
        </p:sp>
        <p:sp>
          <p:nvSpPr>
            <p:cNvPr id="159" name="TextBox 158"/>
            <p:cNvSpPr txBox="1"/>
            <p:nvPr/>
          </p:nvSpPr>
          <p:spPr>
            <a:xfrm>
              <a:off x="5506147" y="4641918"/>
              <a:ext cx="301686" cy="369332"/>
            </a:xfrm>
            <a:prstGeom prst="rect">
              <a:avLst/>
            </a:prstGeom>
            <a:noFill/>
          </p:spPr>
          <p:txBody>
            <a:bodyPr wrap="none" rtlCol="0">
              <a:spAutoFit/>
            </a:bodyPr>
            <a:lstStyle/>
            <a:p>
              <a:r>
                <a:rPr lang="en-US" dirty="0" smtClean="0"/>
                <a:t>7</a:t>
              </a:r>
              <a:endParaRPr lang="en-US" dirty="0"/>
            </a:p>
          </p:txBody>
        </p:sp>
        <p:sp>
          <p:nvSpPr>
            <p:cNvPr id="160" name="TextBox 159"/>
            <p:cNvSpPr txBox="1"/>
            <p:nvPr/>
          </p:nvSpPr>
          <p:spPr>
            <a:xfrm>
              <a:off x="5526779" y="4067004"/>
              <a:ext cx="301686" cy="369332"/>
            </a:xfrm>
            <a:prstGeom prst="rect">
              <a:avLst/>
            </a:prstGeom>
            <a:noFill/>
          </p:spPr>
          <p:txBody>
            <a:bodyPr wrap="none" rtlCol="0">
              <a:spAutoFit/>
            </a:bodyPr>
            <a:lstStyle/>
            <a:p>
              <a:r>
                <a:rPr lang="en-US" dirty="0" smtClean="0"/>
                <a:t>3</a:t>
              </a:r>
              <a:endParaRPr lang="en-US" dirty="0"/>
            </a:p>
          </p:txBody>
        </p:sp>
        <p:sp>
          <p:nvSpPr>
            <p:cNvPr id="161" name="TextBox 160"/>
            <p:cNvSpPr txBox="1"/>
            <p:nvPr/>
          </p:nvSpPr>
          <p:spPr>
            <a:xfrm>
              <a:off x="4967893" y="5209740"/>
              <a:ext cx="301686" cy="369332"/>
            </a:xfrm>
            <a:prstGeom prst="rect">
              <a:avLst/>
            </a:prstGeom>
            <a:noFill/>
          </p:spPr>
          <p:txBody>
            <a:bodyPr wrap="none" rtlCol="0">
              <a:spAutoFit/>
            </a:bodyPr>
            <a:lstStyle/>
            <a:p>
              <a:r>
                <a:rPr lang="en-US" dirty="0" smtClean="0"/>
                <a:t>2</a:t>
              </a:r>
              <a:endParaRPr lang="en-US" dirty="0"/>
            </a:p>
          </p:txBody>
        </p:sp>
        <p:sp>
          <p:nvSpPr>
            <p:cNvPr id="163" name="TextBox 162"/>
            <p:cNvSpPr txBox="1"/>
            <p:nvPr/>
          </p:nvSpPr>
          <p:spPr>
            <a:xfrm>
              <a:off x="6622112" y="5741002"/>
              <a:ext cx="301686" cy="369332"/>
            </a:xfrm>
            <a:prstGeom prst="rect">
              <a:avLst/>
            </a:prstGeom>
            <a:noFill/>
          </p:spPr>
          <p:txBody>
            <a:bodyPr wrap="none" rtlCol="0">
              <a:spAutoFit/>
            </a:bodyPr>
            <a:lstStyle/>
            <a:p>
              <a:r>
                <a:rPr lang="en-US" dirty="0" smtClean="0"/>
                <a:t>8</a:t>
              </a:r>
              <a:endParaRPr lang="en-US" dirty="0"/>
            </a:p>
          </p:txBody>
        </p:sp>
        <p:sp>
          <p:nvSpPr>
            <p:cNvPr id="164" name="TextBox 163"/>
            <p:cNvSpPr txBox="1"/>
            <p:nvPr/>
          </p:nvSpPr>
          <p:spPr>
            <a:xfrm>
              <a:off x="5506147" y="5171047"/>
              <a:ext cx="301686" cy="369332"/>
            </a:xfrm>
            <a:prstGeom prst="rect">
              <a:avLst/>
            </a:prstGeom>
            <a:noFill/>
          </p:spPr>
          <p:txBody>
            <a:bodyPr wrap="none" rtlCol="0">
              <a:spAutoFit/>
            </a:bodyPr>
            <a:lstStyle/>
            <a:p>
              <a:r>
                <a:rPr lang="en-US" dirty="0" smtClean="0"/>
                <a:t>6</a:t>
              </a:r>
              <a:endParaRPr lang="en-US" dirty="0"/>
            </a:p>
          </p:txBody>
        </p:sp>
        <p:sp>
          <p:nvSpPr>
            <p:cNvPr id="166" name="TextBox 165"/>
            <p:cNvSpPr txBox="1"/>
            <p:nvPr/>
          </p:nvSpPr>
          <p:spPr>
            <a:xfrm>
              <a:off x="3320490" y="5182203"/>
              <a:ext cx="301686" cy="369332"/>
            </a:xfrm>
            <a:prstGeom prst="rect">
              <a:avLst/>
            </a:prstGeom>
            <a:noFill/>
          </p:spPr>
          <p:txBody>
            <a:bodyPr wrap="none" rtlCol="0">
              <a:spAutoFit/>
            </a:bodyPr>
            <a:lstStyle/>
            <a:p>
              <a:r>
                <a:rPr lang="en-US" dirty="0" smtClean="0"/>
                <a:t>7</a:t>
              </a:r>
              <a:endParaRPr lang="en-US" dirty="0"/>
            </a:p>
          </p:txBody>
        </p:sp>
        <p:sp>
          <p:nvSpPr>
            <p:cNvPr id="167" name="TextBox 166"/>
            <p:cNvSpPr txBox="1"/>
            <p:nvPr/>
          </p:nvSpPr>
          <p:spPr>
            <a:xfrm>
              <a:off x="3855209" y="5194590"/>
              <a:ext cx="301686" cy="369332"/>
            </a:xfrm>
            <a:prstGeom prst="rect">
              <a:avLst/>
            </a:prstGeom>
            <a:noFill/>
          </p:spPr>
          <p:txBody>
            <a:bodyPr wrap="none" rtlCol="0">
              <a:spAutoFit/>
            </a:bodyPr>
            <a:lstStyle/>
            <a:p>
              <a:r>
                <a:rPr lang="en-US" dirty="0" smtClean="0"/>
                <a:t>5</a:t>
              </a:r>
              <a:endParaRPr lang="en-US" dirty="0"/>
            </a:p>
          </p:txBody>
        </p:sp>
        <p:sp>
          <p:nvSpPr>
            <p:cNvPr id="174" name="TextBox 173"/>
            <p:cNvSpPr txBox="1"/>
            <p:nvPr/>
          </p:nvSpPr>
          <p:spPr>
            <a:xfrm>
              <a:off x="4966259" y="5741002"/>
              <a:ext cx="301686" cy="369332"/>
            </a:xfrm>
            <a:prstGeom prst="rect">
              <a:avLst/>
            </a:prstGeom>
            <a:noFill/>
          </p:spPr>
          <p:txBody>
            <a:bodyPr wrap="none" rtlCol="0">
              <a:spAutoFit/>
            </a:bodyPr>
            <a:lstStyle/>
            <a:p>
              <a:r>
                <a:rPr lang="en-US" dirty="0" smtClean="0"/>
                <a:t>3</a:t>
              </a:r>
              <a:endParaRPr lang="en-US" dirty="0"/>
            </a:p>
          </p:txBody>
        </p:sp>
        <p:sp>
          <p:nvSpPr>
            <p:cNvPr id="177" name="TextBox 176"/>
            <p:cNvSpPr txBox="1"/>
            <p:nvPr/>
          </p:nvSpPr>
          <p:spPr>
            <a:xfrm>
              <a:off x="2768522" y="4639551"/>
              <a:ext cx="301686" cy="369332"/>
            </a:xfrm>
            <a:prstGeom prst="rect">
              <a:avLst/>
            </a:prstGeom>
            <a:noFill/>
          </p:spPr>
          <p:txBody>
            <a:bodyPr wrap="none" rtlCol="0">
              <a:spAutoFit/>
            </a:bodyPr>
            <a:lstStyle/>
            <a:p>
              <a:r>
                <a:rPr lang="en-US" dirty="0" smtClean="0"/>
                <a:t>5</a:t>
              </a:r>
              <a:endParaRPr lang="en-US" dirty="0"/>
            </a:p>
          </p:txBody>
        </p:sp>
        <p:sp>
          <p:nvSpPr>
            <p:cNvPr id="203" name="TextBox 202"/>
            <p:cNvSpPr txBox="1"/>
            <p:nvPr/>
          </p:nvSpPr>
          <p:spPr>
            <a:xfrm>
              <a:off x="6498167" y="1765742"/>
              <a:ext cx="482575" cy="553998"/>
            </a:xfrm>
            <a:prstGeom prst="rect">
              <a:avLst/>
            </a:prstGeom>
            <a:noFill/>
          </p:spPr>
          <p:txBody>
            <a:bodyPr wrap="square" rtlCol="0">
              <a:spAutoFit/>
            </a:bodyPr>
            <a:lstStyle/>
            <a:p>
              <a:r>
                <a:rPr lang="fr-CA" sz="900" dirty="0">
                  <a:solidFill>
                    <a:schemeClr val="bg1">
                      <a:lumMod val="50000"/>
                    </a:schemeClr>
                  </a:solidFill>
                </a:rPr>
                <a:t> </a:t>
              </a:r>
              <a:r>
                <a:rPr lang="fr-CA" sz="900" dirty="0" smtClean="0">
                  <a:solidFill>
                    <a:schemeClr val="bg1">
                      <a:lumMod val="50000"/>
                    </a:schemeClr>
                  </a:solidFill>
                </a:rPr>
                <a:t>     3 </a:t>
              </a:r>
            </a:p>
            <a:p>
              <a:r>
                <a:rPr lang="fr-CA" sz="900" dirty="0" smtClean="0">
                  <a:solidFill>
                    <a:schemeClr val="bg1">
                      <a:lumMod val="50000"/>
                    </a:schemeClr>
                  </a:solidFill>
                </a:rPr>
                <a:t>4 5 </a:t>
              </a:r>
              <a:r>
                <a:rPr lang="fr-CA" sz="1100" dirty="0" smtClean="0">
                  <a:solidFill>
                    <a:srgbClr val="FF0000"/>
                  </a:solidFill>
                </a:rPr>
                <a:t>6</a:t>
              </a:r>
              <a:r>
                <a:rPr lang="fr-CA" sz="1000" dirty="0" smtClean="0">
                  <a:solidFill>
                    <a:srgbClr val="FF0000"/>
                  </a:solidFill>
                </a:rPr>
                <a:t> 7</a:t>
              </a:r>
              <a:r>
                <a:rPr lang="fr-CA" sz="900" dirty="0" smtClean="0">
                  <a:solidFill>
                    <a:schemeClr val="bg1">
                      <a:lumMod val="50000"/>
                    </a:schemeClr>
                  </a:solidFill>
                </a:rPr>
                <a:t>    9 </a:t>
              </a:r>
              <a:endParaRPr lang="en-US" sz="900" dirty="0">
                <a:solidFill>
                  <a:schemeClr val="bg1">
                    <a:lumMod val="50000"/>
                  </a:schemeClr>
                </a:solidFill>
              </a:endParaRPr>
            </a:p>
          </p:txBody>
        </p:sp>
        <p:sp>
          <p:nvSpPr>
            <p:cNvPr id="205" name="TextBox 204"/>
            <p:cNvSpPr txBox="1"/>
            <p:nvPr/>
          </p:nvSpPr>
          <p:spPr>
            <a:xfrm>
              <a:off x="6015211" y="1755116"/>
              <a:ext cx="482956" cy="546303"/>
            </a:xfrm>
            <a:prstGeom prst="rect">
              <a:avLst/>
            </a:prstGeom>
            <a:noFill/>
          </p:spPr>
          <p:txBody>
            <a:bodyPr wrap="square" rtlCol="0">
              <a:spAutoFit/>
            </a:bodyPr>
            <a:lstStyle/>
            <a:p>
              <a:r>
                <a:rPr lang="fr-CA" sz="900" dirty="0">
                  <a:solidFill>
                    <a:schemeClr val="bg1">
                      <a:lumMod val="50000"/>
                    </a:schemeClr>
                  </a:solidFill>
                </a:rPr>
                <a:t> </a:t>
              </a:r>
              <a:r>
                <a:rPr lang="fr-CA" sz="900" dirty="0" smtClean="0">
                  <a:solidFill>
                    <a:schemeClr val="bg1">
                      <a:lumMod val="50000"/>
                    </a:schemeClr>
                  </a:solidFill>
                </a:rPr>
                <a:t>  2 3 </a:t>
              </a:r>
            </a:p>
            <a:p>
              <a:r>
                <a:rPr lang="fr-CA" sz="900" dirty="0" smtClean="0">
                  <a:solidFill>
                    <a:schemeClr val="bg1">
                      <a:lumMod val="50000"/>
                    </a:schemeClr>
                  </a:solidFill>
                </a:rPr>
                <a:t>4 5 </a:t>
              </a:r>
              <a:r>
                <a:rPr lang="fr-CA" sz="1050" b="1" dirty="0" smtClean="0">
                  <a:solidFill>
                    <a:srgbClr val="FF0000"/>
                  </a:solidFill>
                </a:rPr>
                <a:t>6</a:t>
              </a:r>
              <a:r>
                <a:rPr lang="fr-CA" sz="900" dirty="0" smtClean="0">
                  <a:solidFill>
                    <a:schemeClr val="bg1">
                      <a:lumMod val="50000"/>
                    </a:schemeClr>
                  </a:solidFill>
                </a:rPr>
                <a:t> </a:t>
              </a:r>
              <a:r>
                <a:rPr lang="fr-CA" sz="1000" b="1" dirty="0">
                  <a:solidFill>
                    <a:srgbClr val="FF0000"/>
                  </a:solidFill>
                </a:rPr>
                <a:t>7 </a:t>
              </a:r>
              <a:r>
                <a:rPr lang="fr-CA" sz="900" dirty="0" smtClean="0">
                  <a:solidFill>
                    <a:schemeClr val="bg1">
                      <a:lumMod val="50000"/>
                    </a:schemeClr>
                  </a:solidFill>
                </a:rPr>
                <a:t>   9 </a:t>
              </a:r>
              <a:endParaRPr lang="en-US" sz="900" dirty="0">
                <a:solidFill>
                  <a:schemeClr val="bg1">
                    <a:lumMod val="50000"/>
                  </a:schemeClr>
                </a:solidFill>
              </a:endParaRPr>
            </a:p>
          </p:txBody>
        </p:sp>
        <p:sp>
          <p:nvSpPr>
            <p:cNvPr id="207" name="TextBox 206"/>
            <p:cNvSpPr txBox="1"/>
            <p:nvPr/>
          </p:nvSpPr>
          <p:spPr>
            <a:xfrm>
              <a:off x="5449202" y="1785639"/>
              <a:ext cx="415575" cy="507831"/>
            </a:xfrm>
            <a:prstGeom prst="rect">
              <a:avLst/>
            </a:prstGeom>
            <a:noFill/>
          </p:spPr>
          <p:txBody>
            <a:bodyPr wrap="square" rtlCol="0">
              <a:spAutoFit/>
            </a:bodyPr>
            <a:lstStyle/>
            <a:p>
              <a:r>
                <a:rPr lang="fr-CA" sz="900" dirty="0" smtClean="0">
                  <a:solidFill>
                    <a:schemeClr val="bg1">
                      <a:lumMod val="50000"/>
                    </a:schemeClr>
                  </a:solidFill>
                </a:rPr>
                <a:t>       4 5 </a:t>
              </a:r>
            </a:p>
            <a:p>
              <a:r>
                <a:rPr lang="fr-CA" sz="900" dirty="0">
                  <a:solidFill>
                    <a:schemeClr val="bg1">
                      <a:lumMod val="50000"/>
                    </a:schemeClr>
                  </a:solidFill>
                </a:rPr>
                <a:t> </a:t>
              </a:r>
              <a:r>
                <a:rPr lang="fr-CA" sz="900" dirty="0" smtClean="0">
                  <a:solidFill>
                    <a:schemeClr val="bg1">
                      <a:lumMod val="50000"/>
                    </a:schemeClr>
                  </a:solidFill>
                </a:rPr>
                <a:t>  8 9 </a:t>
              </a:r>
              <a:endParaRPr lang="en-US" sz="900" dirty="0">
                <a:solidFill>
                  <a:schemeClr val="bg1">
                    <a:lumMod val="50000"/>
                  </a:schemeClr>
                </a:solidFill>
              </a:endParaRPr>
            </a:p>
          </p:txBody>
        </p:sp>
        <p:sp>
          <p:nvSpPr>
            <p:cNvPr id="210" name="TextBox 209"/>
            <p:cNvSpPr txBox="1"/>
            <p:nvPr/>
          </p:nvSpPr>
          <p:spPr>
            <a:xfrm>
              <a:off x="6015212" y="2863236"/>
              <a:ext cx="415575" cy="507831"/>
            </a:xfrm>
            <a:prstGeom prst="rect">
              <a:avLst/>
            </a:prstGeom>
            <a:noFill/>
          </p:spPr>
          <p:txBody>
            <a:bodyPr wrap="square" rtlCol="0">
              <a:spAutoFit/>
            </a:bodyPr>
            <a:lstStyle/>
            <a:p>
              <a:r>
                <a:rPr lang="fr-CA" sz="900" dirty="0">
                  <a:solidFill>
                    <a:schemeClr val="bg1">
                      <a:lumMod val="50000"/>
                    </a:schemeClr>
                  </a:solidFill>
                </a:rPr>
                <a:t> </a:t>
              </a:r>
              <a:r>
                <a:rPr lang="fr-CA" sz="900" dirty="0" smtClean="0">
                  <a:solidFill>
                    <a:schemeClr val="bg1">
                      <a:lumMod val="50000"/>
                    </a:schemeClr>
                  </a:solidFill>
                </a:rPr>
                <a:t>  2 3    </a:t>
              </a:r>
            </a:p>
            <a:p>
              <a:r>
                <a:rPr lang="fr-CA" sz="900" dirty="0">
                  <a:solidFill>
                    <a:schemeClr val="bg1">
                      <a:lumMod val="50000"/>
                    </a:schemeClr>
                  </a:solidFill>
                </a:rPr>
                <a:t> </a:t>
              </a:r>
              <a:r>
                <a:rPr lang="fr-CA" sz="900" dirty="0" smtClean="0">
                  <a:solidFill>
                    <a:schemeClr val="bg1">
                      <a:lumMod val="50000"/>
                    </a:schemeClr>
                  </a:solidFill>
                </a:rPr>
                <a:t>  5</a:t>
              </a:r>
            </a:p>
            <a:p>
              <a:r>
                <a:rPr lang="fr-CA" sz="900" dirty="0" smtClean="0">
                  <a:solidFill>
                    <a:schemeClr val="bg1">
                      <a:lumMod val="50000"/>
                    </a:schemeClr>
                  </a:solidFill>
                </a:rPr>
                <a:t>      9</a:t>
              </a:r>
              <a:endParaRPr lang="en-US" sz="900" dirty="0">
                <a:solidFill>
                  <a:schemeClr val="bg1">
                    <a:lumMod val="50000"/>
                  </a:schemeClr>
                </a:solidFill>
              </a:endParaRPr>
            </a:p>
          </p:txBody>
        </p:sp>
        <p:sp>
          <p:nvSpPr>
            <p:cNvPr id="211" name="TextBox 210"/>
            <p:cNvSpPr txBox="1"/>
            <p:nvPr/>
          </p:nvSpPr>
          <p:spPr>
            <a:xfrm>
              <a:off x="6574809" y="2880958"/>
              <a:ext cx="415575" cy="507831"/>
            </a:xfrm>
            <a:prstGeom prst="rect">
              <a:avLst/>
            </a:prstGeom>
            <a:noFill/>
          </p:spPr>
          <p:txBody>
            <a:bodyPr wrap="square" rtlCol="0">
              <a:spAutoFit/>
            </a:bodyPr>
            <a:lstStyle/>
            <a:p>
              <a:r>
                <a:rPr lang="fr-CA" sz="900" dirty="0" smtClean="0">
                  <a:solidFill>
                    <a:schemeClr val="bg1">
                      <a:lumMod val="50000"/>
                    </a:schemeClr>
                  </a:solidFill>
                </a:rPr>
                <a:t>    3 </a:t>
              </a:r>
            </a:p>
            <a:p>
              <a:r>
                <a:rPr lang="fr-CA" sz="900" dirty="0">
                  <a:solidFill>
                    <a:schemeClr val="bg1">
                      <a:lumMod val="50000"/>
                    </a:schemeClr>
                  </a:solidFill>
                </a:rPr>
                <a:t> </a:t>
              </a:r>
              <a:r>
                <a:rPr lang="fr-CA" sz="900" dirty="0" smtClean="0">
                  <a:solidFill>
                    <a:schemeClr val="bg1">
                      <a:lumMod val="50000"/>
                    </a:schemeClr>
                  </a:solidFill>
                </a:rPr>
                <a:t> 5 </a:t>
              </a:r>
            </a:p>
            <a:p>
              <a:r>
                <a:rPr lang="fr-CA" sz="900" dirty="0" smtClean="0">
                  <a:solidFill>
                    <a:schemeClr val="bg1">
                      <a:lumMod val="50000"/>
                    </a:schemeClr>
                  </a:solidFill>
                </a:rPr>
                <a:t>    9 </a:t>
              </a:r>
              <a:endParaRPr lang="en-US" sz="900" dirty="0">
                <a:solidFill>
                  <a:schemeClr val="bg1">
                    <a:lumMod val="50000"/>
                  </a:schemeClr>
                </a:solidFill>
              </a:endParaRPr>
            </a:p>
          </p:txBody>
        </p:sp>
        <p:sp>
          <p:nvSpPr>
            <p:cNvPr id="212" name="TextBox 211"/>
            <p:cNvSpPr txBox="1"/>
            <p:nvPr/>
          </p:nvSpPr>
          <p:spPr>
            <a:xfrm>
              <a:off x="6552549" y="2344439"/>
              <a:ext cx="415575" cy="507831"/>
            </a:xfrm>
            <a:prstGeom prst="rect">
              <a:avLst/>
            </a:prstGeom>
            <a:noFill/>
          </p:spPr>
          <p:txBody>
            <a:bodyPr wrap="square" rtlCol="0">
              <a:spAutoFit/>
            </a:bodyPr>
            <a:lstStyle/>
            <a:p>
              <a:r>
                <a:rPr lang="fr-CA" sz="900" dirty="0" smtClean="0">
                  <a:solidFill>
                    <a:schemeClr val="bg1">
                      <a:lumMod val="50000"/>
                    </a:schemeClr>
                  </a:solidFill>
                </a:rPr>
                <a:t>    3 </a:t>
              </a:r>
            </a:p>
            <a:p>
              <a:r>
                <a:rPr lang="fr-CA" sz="900" dirty="0">
                  <a:solidFill>
                    <a:schemeClr val="bg1">
                      <a:lumMod val="50000"/>
                    </a:schemeClr>
                  </a:solidFill>
                </a:rPr>
                <a:t> </a:t>
              </a:r>
              <a:r>
                <a:rPr lang="fr-CA" sz="900" dirty="0" smtClean="0">
                  <a:solidFill>
                    <a:schemeClr val="bg1">
                      <a:lumMod val="50000"/>
                    </a:schemeClr>
                  </a:solidFill>
                </a:rPr>
                <a:t> 5 </a:t>
              </a:r>
            </a:p>
            <a:p>
              <a:r>
                <a:rPr lang="fr-CA" sz="900" dirty="0" smtClean="0">
                  <a:solidFill>
                    <a:schemeClr val="bg1">
                      <a:lumMod val="50000"/>
                    </a:schemeClr>
                  </a:solidFill>
                </a:rPr>
                <a:t>     </a:t>
              </a:r>
              <a:endParaRPr lang="en-US" sz="900" dirty="0">
                <a:solidFill>
                  <a:schemeClr val="bg1">
                    <a:lumMod val="50000"/>
                  </a:schemeClr>
                </a:solidFill>
              </a:endParaRPr>
            </a:p>
          </p:txBody>
        </p:sp>
        <p:sp>
          <p:nvSpPr>
            <p:cNvPr id="213" name="TextBox 212"/>
            <p:cNvSpPr txBox="1"/>
            <p:nvPr/>
          </p:nvSpPr>
          <p:spPr>
            <a:xfrm>
              <a:off x="6015210" y="2336884"/>
              <a:ext cx="415575" cy="369332"/>
            </a:xfrm>
            <a:prstGeom prst="rect">
              <a:avLst/>
            </a:prstGeom>
            <a:noFill/>
          </p:spPr>
          <p:txBody>
            <a:bodyPr wrap="square" rtlCol="0">
              <a:spAutoFit/>
            </a:bodyPr>
            <a:lstStyle/>
            <a:p>
              <a:r>
                <a:rPr lang="fr-CA" sz="900" dirty="0" smtClean="0">
                  <a:solidFill>
                    <a:schemeClr val="bg1">
                      <a:lumMod val="50000"/>
                    </a:schemeClr>
                  </a:solidFill>
                </a:rPr>
                <a:t> 2 3 5 </a:t>
              </a:r>
              <a:endParaRPr lang="en-US" sz="900" dirty="0">
                <a:solidFill>
                  <a:schemeClr val="bg1">
                    <a:lumMod val="50000"/>
                  </a:schemeClr>
                </a:solidFill>
              </a:endParaRPr>
            </a:p>
          </p:txBody>
        </p:sp>
        <p:sp>
          <p:nvSpPr>
            <p:cNvPr id="214" name="TextBox 213"/>
            <p:cNvSpPr txBox="1"/>
            <p:nvPr/>
          </p:nvSpPr>
          <p:spPr>
            <a:xfrm>
              <a:off x="5449202" y="2284020"/>
              <a:ext cx="415575" cy="507831"/>
            </a:xfrm>
            <a:prstGeom prst="rect">
              <a:avLst/>
            </a:prstGeom>
            <a:noFill/>
          </p:spPr>
          <p:txBody>
            <a:bodyPr wrap="square" rtlCol="0">
              <a:spAutoFit/>
            </a:bodyPr>
            <a:lstStyle/>
            <a:p>
              <a:r>
                <a:rPr lang="fr-CA" sz="900" dirty="0" smtClean="0">
                  <a:solidFill>
                    <a:schemeClr val="bg1">
                      <a:lumMod val="50000"/>
                    </a:schemeClr>
                  </a:solidFill>
                </a:rPr>
                <a:t>           </a:t>
              </a:r>
            </a:p>
            <a:p>
              <a:r>
                <a:rPr lang="fr-CA" sz="900" dirty="0">
                  <a:solidFill>
                    <a:schemeClr val="bg1">
                      <a:lumMod val="50000"/>
                    </a:schemeClr>
                  </a:solidFill>
                </a:rPr>
                <a:t> </a:t>
              </a:r>
              <a:r>
                <a:rPr lang="fr-CA" sz="900" dirty="0" smtClean="0">
                  <a:solidFill>
                    <a:schemeClr val="bg1">
                      <a:lumMod val="50000"/>
                    </a:schemeClr>
                  </a:solidFill>
                </a:rPr>
                <a:t>  5 </a:t>
              </a:r>
            </a:p>
            <a:p>
              <a:r>
                <a:rPr lang="fr-CA" sz="900" dirty="0">
                  <a:solidFill>
                    <a:schemeClr val="bg1">
                      <a:lumMod val="50000"/>
                    </a:schemeClr>
                  </a:solidFill>
                </a:rPr>
                <a:t> </a:t>
              </a:r>
              <a:r>
                <a:rPr lang="fr-CA" sz="900" dirty="0" smtClean="0">
                  <a:solidFill>
                    <a:schemeClr val="bg1">
                      <a:lumMod val="50000"/>
                    </a:schemeClr>
                  </a:solidFill>
                </a:rPr>
                <a:t>  8  </a:t>
              </a:r>
              <a:endParaRPr lang="en-US" sz="900" dirty="0">
                <a:solidFill>
                  <a:schemeClr val="bg1">
                    <a:lumMod val="50000"/>
                  </a:schemeClr>
                </a:solidFill>
              </a:endParaRPr>
            </a:p>
          </p:txBody>
        </p:sp>
        <p:sp>
          <p:nvSpPr>
            <p:cNvPr id="215" name="Oval 214"/>
            <p:cNvSpPr/>
            <p:nvPr/>
          </p:nvSpPr>
          <p:spPr>
            <a:xfrm>
              <a:off x="2768522" y="2970305"/>
              <a:ext cx="275166" cy="355354"/>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3329302" y="2933181"/>
              <a:ext cx="275166" cy="355354"/>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3899026" y="2395193"/>
              <a:ext cx="275166" cy="355354"/>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p:nvPr/>
          </p:nvSpPr>
          <p:spPr>
            <a:xfrm>
              <a:off x="4966259" y="2398591"/>
              <a:ext cx="275166" cy="355354"/>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p:cNvSpPr/>
            <p:nvPr/>
          </p:nvSpPr>
          <p:spPr>
            <a:xfrm>
              <a:off x="5518226" y="4630393"/>
              <a:ext cx="275166" cy="355354"/>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p:cNvSpPr/>
            <p:nvPr/>
          </p:nvSpPr>
          <p:spPr>
            <a:xfrm>
              <a:off x="5544746" y="5182203"/>
              <a:ext cx="275166" cy="355354"/>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1" name="Straight Connector 220"/>
            <p:cNvCxnSpPr/>
            <p:nvPr/>
          </p:nvCxnSpPr>
          <p:spPr>
            <a:xfrm flipH="1">
              <a:off x="4058018" y="1827669"/>
              <a:ext cx="1" cy="525601"/>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flipH="1">
              <a:off x="5118736" y="1869592"/>
              <a:ext cx="1" cy="525601"/>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a:stCxn id="207" idx="0"/>
            </p:cNvCxnSpPr>
            <p:nvPr/>
          </p:nvCxnSpPr>
          <p:spPr>
            <a:xfrm>
              <a:off x="5656990" y="1785639"/>
              <a:ext cx="12079" cy="280174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a:endCxn id="211" idx="3"/>
            </p:cNvCxnSpPr>
            <p:nvPr/>
          </p:nvCxnSpPr>
          <p:spPr>
            <a:xfrm flipV="1">
              <a:off x="3090489" y="3134874"/>
              <a:ext cx="3899895" cy="29911"/>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flipV="1">
              <a:off x="4174192" y="2583399"/>
              <a:ext cx="2769391" cy="7401"/>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678374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37949" y="638755"/>
            <a:ext cx="870879" cy="276999"/>
          </a:xfrm>
          <a:prstGeom prst="rect">
            <a:avLst/>
          </a:prstGeom>
          <a:noFill/>
          <a:ln>
            <a:solidFill>
              <a:schemeClr val="tx1"/>
            </a:solidFill>
            <a:prstDash val="solid"/>
          </a:ln>
        </p:spPr>
        <p:txBody>
          <a:bodyPr wrap="none" rtlCol="0">
            <a:spAutoFit/>
          </a:bodyPr>
          <a:lstStyle/>
          <a:p>
            <a:pPr algn="ctr"/>
            <a:r>
              <a:rPr lang="en-US" sz="1200" dirty="0" smtClean="0"/>
              <a:t>Les </a:t>
            </a:r>
            <a:r>
              <a:rPr lang="en-US" sz="1200" dirty="0" err="1" smtClean="0"/>
              <a:t>erreurs</a:t>
            </a:r>
            <a:endParaRPr lang="en-US" sz="1200" dirty="0" smtClean="0"/>
          </a:p>
        </p:txBody>
      </p:sp>
      <p:sp>
        <p:nvSpPr>
          <p:cNvPr id="3" name="TextBox 2"/>
          <p:cNvSpPr txBox="1"/>
          <p:nvPr/>
        </p:nvSpPr>
        <p:spPr>
          <a:xfrm>
            <a:off x="412685" y="1638658"/>
            <a:ext cx="1447800" cy="461665"/>
          </a:xfrm>
          <a:prstGeom prst="rect">
            <a:avLst/>
          </a:prstGeom>
          <a:noFill/>
          <a:ln>
            <a:solidFill>
              <a:schemeClr val="tx1"/>
            </a:solidFill>
            <a:prstDash val="solid"/>
          </a:ln>
        </p:spPr>
        <p:txBody>
          <a:bodyPr wrap="square" rtlCol="0">
            <a:spAutoFit/>
          </a:bodyPr>
          <a:lstStyle/>
          <a:p>
            <a:pPr algn="ctr"/>
            <a:r>
              <a:rPr lang="en-US" sz="1200" dirty="0" err="1" smtClean="0"/>
              <a:t>Chiffres</a:t>
            </a:r>
            <a:r>
              <a:rPr lang="en-US" sz="1200" dirty="0" smtClean="0"/>
              <a:t> </a:t>
            </a:r>
            <a:r>
              <a:rPr lang="en-US" sz="1200" dirty="0" err="1" smtClean="0"/>
              <a:t>identique</a:t>
            </a:r>
            <a:r>
              <a:rPr lang="en-US" sz="1200" dirty="0" smtClean="0"/>
              <a:t> sur </a:t>
            </a:r>
            <a:r>
              <a:rPr lang="en-US" sz="1200" dirty="0" err="1" smtClean="0"/>
              <a:t>une</a:t>
            </a:r>
            <a:r>
              <a:rPr lang="en-US" sz="1200" dirty="0" smtClean="0"/>
              <a:t> </a:t>
            </a:r>
            <a:r>
              <a:rPr lang="en-US" sz="1200" dirty="0" err="1" smtClean="0"/>
              <a:t>ligne</a:t>
            </a:r>
            <a:endParaRPr lang="en-US" sz="1200" dirty="0"/>
          </a:p>
        </p:txBody>
      </p:sp>
      <p:sp>
        <p:nvSpPr>
          <p:cNvPr id="4" name="TextBox 3"/>
          <p:cNvSpPr txBox="1"/>
          <p:nvPr/>
        </p:nvSpPr>
        <p:spPr>
          <a:xfrm>
            <a:off x="1978790" y="1625592"/>
            <a:ext cx="1447800" cy="461665"/>
          </a:xfrm>
          <a:prstGeom prst="rect">
            <a:avLst/>
          </a:prstGeom>
          <a:noFill/>
          <a:ln>
            <a:solidFill>
              <a:schemeClr val="tx1"/>
            </a:solidFill>
            <a:prstDash val="solid"/>
          </a:ln>
        </p:spPr>
        <p:txBody>
          <a:bodyPr wrap="square" rtlCol="0">
            <a:spAutoFit/>
          </a:bodyPr>
          <a:lstStyle/>
          <a:p>
            <a:pPr algn="ctr"/>
            <a:r>
              <a:rPr lang="en-US" sz="1200" dirty="0" err="1"/>
              <a:t>C</a:t>
            </a:r>
            <a:r>
              <a:rPr lang="en-US" sz="1200" dirty="0" err="1" smtClean="0"/>
              <a:t>hiffres</a:t>
            </a:r>
            <a:r>
              <a:rPr lang="en-US" sz="1200" dirty="0" smtClean="0"/>
              <a:t> </a:t>
            </a:r>
            <a:r>
              <a:rPr lang="en-US" sz="1200" dirty="0" err="1" smtClean="0"/>
              <a:t>identique</a:t>
            </a:r>
            <a:r>
              <a:rPr lang="en-US" sz="1200" dirty="0" smtClean="0"/>
              <a:t> </a:t>
            </a:r>
            <a:r>
              <a:rPr lang="en-US" sz="1200" dirty="0" err="1" smtClean="0"/>
              <a:t>dans</a:t>
            </a:r>
            <a:r>
              <a:rPr lang="en-US" sz="1200" dirty="0" smtClean="0"/>
              <a:t> </a:t>
            </a:r>
            <a:r>
              <a:rPr lang="en-US" sz="1200" dirty="0" err="1" smtClean="0"/>
              <a:t>une</a:t>
            </a:r>
            <a:r>
              <a:rPr lang="en-US" sz="1200" dirty="0" smtClean="0"/>
              <a:t> </a:t>
            </a:r>
            <a:r>
              <a:rPr lang="en-US" sz="1200" dirty="0" err="1" smtClean="0"/>
              <a:t>colonne</a:t>
            </a:r>
            <a:endParaRPr lang="en-US" sz="1200" dirty="0"/>
          </a:p>
        </p:txBody>
      </p:sp>
      <p:sp>
        <p:nvSpPr>
          <p:cNvPr id="5" name="TextBox 4"/>
          <p:cNvSpPr txBox="1"/>
          <p:nvPr/>
        </p:nvSpPr>
        <p:spPr>
          <a:xfrm>
            <a:off x="3543300" y="1625593"/>
            <a:ext cx="1447800" cy="461665"/>
          </a:xfrm>
          <a:prstGeom prst="rect">
            <a:avLst/>
          </a:prstGeom>
          <a:noFill/>
          <a:ln>
            <a:solidFill>
              <a:schemeClr val="tx1"/>
            </a:solidFill>
            <a:prstDash val="solid"/>
          </a:ln>
        </p:spPr>
        <p:txBody>
          <a:bodyPr wrap="square" rtlCol="0">
            <a:spAutoFit/>
          </a:bodyPr>
          <a:lstStyle/>
          <a:p>
            <a:pPr algn="ctr"/>
            <a:r>
              <a:rPr lang="en-US" sz="1200" dirty="0" err="1" smtClean="0"/>
              <a:t>Chiffres</a:t>
            </a:r>
            <a:r>
              <a:rPr lang="en-US" sz="1200" dirty="0" smtClean="0"/>
              <a:t> </a:t>
            </a:r>
            <a:r>
              <a:rPr lang="en-US" sz="1200" dirty="0" err="1" smtClean="0"/>
              <a:t>identique</a:t>
            </a:r>
            <a:r>
              <a:rPr lang="en-US" sz="1200" dirty="0" smtClean="0"/>
              <a:t> </a:t>
            </a:r>
            <a:r>
              <a:rPr lang="en-US" sz="1200" dirty="0" err="1" smtClean="0"/>
              <a:t>dans</a:t>
            </a:r>
            <a:r>
              <a:rPr lang="en-US" sz="1200" dirty="0" smtClean="0"/>
              <a:t> </a:t>
            </a:r>
            <a:r>
              <a:rPr lang="en-US" sz="1200" dirty="0" err="1" smtClean="0"/>
              <a:t>une</a:t>
            </a:r>
            <a:r>
              <a:rPr lang="en-US" sz="1200" dirty="0" smtClean="0"/>
              <a:t> case</a:t>
            </a:r>
            <a:endParaRPr lang="en-US" sz="1200" dirty="0"/>
          </a:p>
        </p:txBody>
      </p:sp>
      <p:sp>
        <p:nvSpPr>
          <p:cNvPr id="6" name="TextBox 5"/>
          <p:cNvSpPr txBox="1"/>
          <p:nvPr/>
        </p:nvSpPr>
        <p:spPr>
          <a:xfrm>
            <a:off x="412685" y="2819400"/>
            <a:ext cx="1447800" cy="1015663"/>
          </a:xfrm>
          <a:prstGeom prst="rect">
            <a:avLst/>
          </a:prstGeom>
          <a:noFill/>
          <a:ln>
            <a:solidFill>
              <a:schemeClr val="tx1"/>
            </a:solidFill>
            <a:prstDash val="solid"/>
          </a:ln>
        </p:spPr>
        <p:txBody>
          <a:bodyPr wrap="square" rtlCol="0">
            <a:spAutoFit/>
          </a:bodyPr>
          <a:lstStyle/>
          <a:p>
            <a:pPr algn="ctr"/>
            <a:r>
              <a:rPr lang="en-US" sz="1200" dirty="0" err="1" smtClean="0"/>
              <a:t>Deux</a:t>
            </a:r>
            <a:r>
              <a:rPr lang="en-US" sz="1200" dirty="0" smtClean="0"/>
              <a:t> </a:t>
            </a:r>
            <a:r>
              <a:rPr lang="en-US" sz="1200" dirty="0" err="1" smtClean="0"/>
              <a:t>chiffres</a:t>
            </a:r>
            <a:r>
              <a:rPr lang="en-US" sz="1200" dirty="0" smtClean="0"/>
              <a:t> </a:t>
            </a:r>
            <a:r>
              <a:rPr lang="en-US" sz="1200" dirty="0" err="1" smtClean="0"/>
              <a:t>identiques</a:t>
            </a:r>
            <a:r>
              <a:rPr lang="en-US" sz="1200" dirty="0" smtClean="0"/>
              <a:t> ne </a:t>
            </a:r>
            <a:r>
              <a:rPr lang="en-US" sz="1200" dirty="0" err="1" smtClean="0"/>
              <a:t>peuvent</a:t>
            </a:r>
            <a:r>
              <a:rPr lang="en-US" sz="1200" dirty="0" smtClean="0"/>
              <a:t> se </a:t>
            </a:r>
            <a:r>
              <a:rPr lang="en-US" sz="1200" dirty="0" err="1" smtClean="0"/>
              <a:t>retrouver</a:t>
            </a:r>
            <a:r>
              <a:rPr lang="en-US" sz="1200" dirty="0" smtClean="0"/>
              <a:t> sur </a:t>
            </a:r>
            <a:r>
              <a:rPr lang="en-US" sz="1200" dirty="0" err="1" smtClean="0"/>
              <a:t>une</a:t>
            </a:r>
            <a:r>
              <a:rPr lang="en-US" sz="1200" dirty="0" smtClean="0"/>
              <a:t> </a:t>
            </a:r>
            <a:r>
              <a:rPr lang="en-US" sz="1200" dirty="0" err="1" smtClean="0"/>
              <a:t>ligne</a:t>
            </a:r>
            <a:r>
              <a:rPr lang="en-US" sz="1200" dirty="0" smtClean="0"/>
              <a:t>.</a:t>
            </a:r>
            <a:endParaRPr lang="en-US" sz="1200" dirty="0"/>
          </a:p>
        </p:txBody>
      </p:sp>
      <p:sp>
        <p:nvSpPr>
          <p:cNvPr id="7" name="TextBox 6"/>
          <p:cNvSpPr txBox="1"/>
          <p:nvPr/>
        </p:nvSpPr>
        <p:spPr>
          <a:xfrm>
            <a:off x="1978790" y="2819400"/>
            <a:ext cx="1447800" cy="1015663"/>
          </a:xfrm>
          <a:prstGeom prst="rect">
            <a:avLst/>
          </a:prstGeom>
          <a:noFill/>
          <a:ln>
            <a:solidFill>
              <a:schemeClr val="tx1"/>
            </a:solidFill>
            <a:prstDash val="solid"/>
          </a:ln>
        </p:spPr>
        <p:txBody>
          <a:bodyPr wrap="square" rtlCol="0">
            <a:spAutoFit/>
          </a:bodyPr>
          <a:lstStyle/>
          <a:p>
            <a:pPr algn="ctr"/>
            <a:r>
              <a:rPr lang="en-US" sz="1200" dirty="0" err="1" smtClean="0"/>
              <a:t>Deux</a:t>
            </a:r>
            <a:r>
              <a:rPr lang="en-US" sz="1200" dirty="0" smtClean="0"/>
              <a:t> </a:t>
            </a:r>
            <a:r>
              <a:rPr lang="en-US" sz="1200" dirty="0" err="1" smtClean="0"/>
              <a:t>chiffres</a:t>
            </a:r>
            <a:r>
              <a:rPr lang="en-US" sz="1200" dirty="0" smtClean="0"/>
              <a:t> </a:t>
            </a:r>
            <a:r>
              <a:rPr lang="en-US" sz="1200" dirty="0" err="1" smtClean="0"/>
              <a:t>identiques</a:t>
            </a:r>
            <a:r>
              <a:rPr lang="en-US" sz="1200" dirty="0" smtClean="0"/>
              <a:t> ne </a:t>
            </a:r>
            <a:r>
              <a:rPr lang="en-US" sz="1200" dirty="0" err="1" smtClean="0"/>
              <a:t>peuvent</a:t>
            </a:r>
            <a:r>
              <a:rPr lang="en-US" sz="1200" dirty="0" smtClean="0"/>
              <a:t> se </a:t>
            </a:r>
            <a:r>
              <a:rPr lang="en-US" sz="1200" dirty="0" err="1" smtClean="0"/>
              <a:t>retrouver</a:t>
            </a:r>
            <a:r>
              <a:rPr lang="en-US" sz="1200" dirty="0" smtClean="0"/>
              <a:t> </a:t>
            </a:r>
            <a:r>
              <a:rPr lang="en-US" sz="1200" dirty="0" err="1" smtClean="0"/>
              <a:t>dans</a:t>
            </a:r>
            <a:r>
              <a:rPr lang="en-US" sz="1200" dirty="0" smtClean="0"/>
              <a:t> </a:t>
            </a:r>
            <a:r>
              <a:rPr lang="en-US" sz="1200" dirty="0" err="1" smtClean="0"/>
              <a:t>une</a:t>
            </a:r>
            <a:r>
              <a:rPr lang="en-US" sz="1200" dirty="0" smtClean="0"/>
              <a:t> </a:t>
            </a:r>
            <a:r>
              <a:rPr lang="en-US" sz="1200" dirty="0" err="1" smtClean="0"/>
              <a:t>colonne</a:t>
            </a:r>
            <a:r>
              <a:rPr lang="en-US" sz="1200" dirty="0" smtClean="0"/>
              <a:t>.</a:t>
            </a:r>
            <a:endParaRPr lang="en-US" sz="1200" dirty="0"/>
          </a:p>
        </p:txBody>
      </p:sp>
      <p:sp>
        <p:nvSpPr>
          <p:cNvPr id="8" name="TextBox 7"/>
          <p:cNvSpPr txBox="1"/>
          <p:nvPr/>
        </p:nvSpPr>
        <p:spPr>
          <a:xfrm>
            <a:off x="3543300" y="2819400"/>
            <a:ext cx="1447800" cy="1015663"/>
          </a:xfrm>
          <a:prstGeom prst="rect">
            <a:avLst/>
          </a:prstGeom>
          <a:noFill/>
          <a:ln>
            <a:solidFill>
              <a:schemeClr val="tx1"/>
            </a:solidFill>
            <a:prstDash val="solid"/>
          </a:ln>
        </p:spPr>
        <p:txBody>
          <a:bodyPr wrap="square" rtlCol="0">
            <a:spAutoFit/>
          </a:bodyPr>
          <a:lstStyle/>
          <a:p>
            <a:pPr algn="ctr"/>
            <a:r>
              <a:rPr lang="en-US" sz="1200" dirty="0" err="1" smtClean="0"/>
              <a:t>Deux</a:t>
            </a:r>
            <a:r>
              <a:rPr lang="en-US" sz="1200" dirty="0" smtClean="0"/>
              <a:t> </a:t>
            </a:r>
            <a:r>
              <a:rPr lang="en-US" sz="1200" dirty="0" err="1" smtClean="0"/>
              <a:t>chiffres</a:t>
            </a:r>
            <a:r>
              <a:rPr lang="en-US" sz="1200" dirty="0" smtClean="0"/>
              <a:t> </a:t>
            </a:r>
            <a:r>
              <a:rPr lang="en-US" sz="1200" dirty="0" err="1" smtClean="0"/>
              <a:t>identiques</a:t>
            </a:r>
            <a:r>
              <a:rPr lang="en-US" sz="1200" dirty="0" smtClean="0"/>
              <a:t> ne </a:t>
            </a:r>
            <a:r>
              <a:rPr lang="en-US" sz="1200" dirty="0" err="1" smtClean="0"/>
              <a:t>peuvent</a:t>
            </a:r>
            <a:r>
              <a:rPr lang="en-US" sz="1200" dirty="0" smtClean="0"/>
              <a:t> se </a:t>
            </a:r>
            <a:r>
              <a:rPr lang="en-US" sz="1200" dirty="0" err="1" smtClean="0"/>
              <a:t>retrouver</a:t>
            </a:r>
            <a:r>
              <a:rPr lang="en-US" sz="1200" dirty="0" smtClean="0"/>
              <a:t> </a:t>
            </a:r>
            <a:r>
              <a:rPr lang="en-US" sz="1200" dirty="0" err="1" smtClean="0"/>
              <a:t>dans</a:t>
            </a:r>
            <a:r>
              <a:rPr lang="en-US" sz="1200" dirty="0" smtClean="0"/>
              <a:t> </a:t>
            </a:r>
            <a:r>
              <a:rPr lang="en-US" sz="1200" dirty="0" err="1" smtClean="0"/>
              <a:t>une</a:t>
            </a:r>
            <a:r>
              <a:rPr lang="en-US" sz="1200" dirty="0" smtClean="0"/>
              <a:t> case.</a:t>
            </a:r>
            <a:endParaRPr lang="en-US" sz="1200" dirty="0"/>
          </a:p>
        </p:txBody>
      </p:sp>
      <p:cxnSp>
        <p:nvCxnSpPr>
          <p:cNvPr id="12" name="Straight Arrow Connector 11"/>
          <p:cNvCxnSpPr>
            <a:stCxn id="2" idx="1"/>
            <a:endCxn id="3" idx="0"/>
          </p:cNvCxnSpPr>
          <p:nvPr/>
        </p:nvCxnSpPr>
        <p:spPr>
          <a:xfrm flipH="1">
            <a:off x="1136585" y="777255"/>
            <a:ext cx="3001364" cy="861403"/>
          </a:xfrm>
          <a:prstGeom prst="straightConnector1">
            <a:avLst/>
          </a:prstGeom>
          <a:ln>
            <a:solidFill>
              <a:schemeClr val="tx1"/>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2" idx="2"/>
            <a:endCxn id="4" idx="0"/>
          </p:cNvCxnSpPr>
          <p:nvPr/>
        </p:nvCxnSpPr>
        <p:spPr>
          <a:xfrm flipH="1">
            <a:off x="2702690" y="915754"/>
            <a:ext cx="1870699" cy="709838"/>
          </a:xfrm>
          <a:prstGeom prst="straightConnector1">
            <a:avLst/>
          </a:prstGeom>
          <a:ln>
            <a:solidFill>
              <a:schemeClr val="tx1"/>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2" idx="2"/>
            <a:endCxn id="5" idx="0"/>
          </p:cNvCxnSpPr>
          <p:nvPr/>
        </p:nvCxnSpPr>
        <p:spPr>
          <a:xfrm flipH="1">
            <a:off x="4267200" y="915754"/>
            <a:ext cx="306189" cy="709839"/>
          </a:xfrm>
          <a:prstGeom prst="straightConnector1">
            <a:avLst/>
          </a:prstGeom>
          <a:ln>
            <a:solidFill>
              <a:schemeClr val="tx1"/>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3" idx="2"/>
            <a:endCxn id="6" idx="0"/>
          </p:cNvCxnSpPr>
          <p:nvPr/>
        </p:nvCxnSpPr>
        <p:spPr>
          <a:xfrm>
            <a:off x="1136585" y="2100323"/>
            <a:ext cx="0" cy="719077"/>
          </a:xfrm>
          <a:prstGeom prst="straightConnector1">
            <a:avLst/>
          </a:prstGeom>
          <a:ln>
            <a:solidFill>
              <a:schemeClr val="tx1"/>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 idx="2"/>
            <a:endCxn id="7" idx="0"/>
          </p:cNvCxnSpPr>
          <p:nvPr/>
        </p:nvCxnSpPr>
        <p:spPr>
          <a:xfrm>
            <a:off x="2702690" y="2087257"/>
            <a:ext cx="0" cy="732143"/>
          </a:xfrm>
          <a:prstGeom prst="straightConnector1">
            <a:avLst/>
          </a:prstGeom>
          <a:ln>
            <a:solidFill>
              <a:schemeClr val="tx1"/>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5" idx="2"/>
            <a:endCxn id="8" idx="0"/>
          </p:cNvCxnSpPr>
          <p:nvPr/>
        </p:nvCxnSpPr>
        <p:spPr>
          <a:xfrm>
            <a:off x="4267200" y="2087258"/>
            <a:ext cx="0" cy="732142"/>
          </a:xfrm>
          <a:prstGeom prst="straightConnector1">
            <a:avLst/>
          </a:prstGeom>
          <a:ln>
            <a:solidFill>
              <a:schemeClr val="tx1"/>
            </a:solidFill>
            <a:prstDash val="lgDashDotDot"/>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094664" y="1631038"/>
            <a:ext cx="1447800" cy="461665"/>
          </a:xfrm>
          <a:prstGeom prst="rect">
            <a:avLst/>
          </a:prstGeom>
          <a:noFill/>
          <a:ln>
            <a:solidFill>
              <a:schemeClr val="tx1"/>
            </a:solidFill>
            <a:prstDash val="solid"/>
          </a:ln>
        </p:spPr>
        <p:txBody>
          <a:bodyPr wrap="square" rtlCol="0">
            <a:spAutoFit/>
          </a:bodyPr>
          <a:lstStyle/>
          <a:p>
            <a:pPr algn="ctr"/>
            <a:r>
              <a:rPr lang="en-US" sz="1200" dirty="0" err="1" smtClean="0"/>
              <a:t>Deux</a:t>
            </a:r>
            <a:r>
              <a:rPr lang="en-US" sz="1200" dirty="0" smtClean="0"/>
              <a:t> </a:t>
            </a:r>
            <a:r>
              <a:rPr lang="en-US" sz="1200" dirty="0" err="1" smtClean="0"/>
              <a:t>possibilit</a:t>
            </a:r>
            <a:r>
              <a:rPr lang="fr-CA" sz="1200" dirty="0" err="1" smtClean="0"/>
              <a:t>és</a:t>
            </a:r>
            <a:r>
              <a:rPr lang="fr-CA" sz="1200" dirty="0" smtClean="0"/>
              <a:t> identiques</a:t>
            </a:r>
            <a:endParaRPr lang="en-US" sz="1200" dirty="0"/>
          </a:p>
        </p:txBody>
      </p:sp>
      <p:sp>
        <p:nvSpPr>
          <p:cNvPr id="38" name="TextBox 37"/>
          <p:cNvSpPr txBox="1"/>
          <p:nvPr/>
        </p:nvSpPr>
        <p:spPr>
          <a:xfrm>
            <a:off x="5094665" y="2819400"/>
            <a:ext cx="1447800" cy="646331"/>
          </a:xfrm>
          <a:prstGeom prst="rect">
            <a:avLst/>
          </a:prstGeom>
          <a:noFill/>
          <a:ln>
            <a:solidFill>
              <a:schemeClr val="tx1"/>
            </a:solidFill>
            <a:prstDash val="solid"/>
          </a:ln>
        </p:spPr>
        <p:txBody>
          <a:bodyPr wrap="square" rtlCol="0">
            <a:spAutoFit/>
          </a:bodyPr>
          <a:lstStyle/>
          <a:p>
            <a:pPr algn="ctr"/>
            <a:r>
              <a:rPr lang="fr-CA" sz="1200" dirty="0" smtClean="0"/>
              <a:t>Toutes les possibilités doivent être différentes</a:t>
            </a:r>
            <a:endParaRPr lang="en-US" sz="1200" dirty="0"/>
          </a:p>
        </p:txBody>
      </p:sp>
      <p:cxnSp>
        <p:nvCxnSpPr>
          <p:cNvPr id="42" name="Straight Arrow Connector 41"/>
          <p:cNvCxnSpPr>
            <a:stCxn id="2" idx="2"/>
            <a:endCxn id="35" idx="0"/>
          </p:cNvCxnSpPr>
          <p:nvPr/>
        </p:nvCxnSpPr>
        <p:spPr>
          <a:xfrm>
            <a:off x="4573389" y="915754"/>
            <a:ext cx="1245175" cy="715284"/>
          </a:xfrm>
          <a:prstGeom prst="straightConnector1">
            <a:avLst/>
          </a:prstGeom>
          <a:ln>
            <a:solidFill>
              <a:schemeClr val="tx1"/>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5" idx="2"/>
            <a:endCxn id="38" idx="0"/>
          </p:cNvCxnSpPr>
          <p:nvPr/>
        </p:nvCxnSpPr>
        <p:spPr>
          <a:xfrm>
            <a:off x="5818564" y="2092703"/>
            <a:ext cx="1" cy="726697"/>
          </a:xfrm>
          <a:prstGeom prst="straightConnector1">
            <a:avLst/>
          </a:prstGeom>
          <a:ln>
            <a:solidFill>
              <a:schemeClr val="tx1"/>
            </a:solidFill>
            <a:prstDash val="lgDashDotDot"/>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629400" y="1633213"/>
            <a:ext cx="1447800" cy="830997"/>
          </a:xfrm>
          <a:prstGeom prst="rect">
            <a:avLst/>
          </a:prstGeom>
          <a:noFill/>
          <a:ln>
            <a:solidFill>
              <a:schemeClr val="tx1"/>
            </a:solidFill>
            <a:prstDash val="solid"/>
          </a:ln>
        </p:spPr>
        <p:txBody>
          <a:bodyPr wrap="square" rtlCol="0">
            <a:spAutoFit/>
          </a:bodyPr>
          <a:lstStyle/>
          <a:p>
            <a:pPr algn="ctr"/>
            <a:r>
              <a:rPr lang="fr-CA" sz="1200" dirty="0" smtClean="0"/>
              <a:t>Une des possibilité a déjà été placé comme chiffre certain dans la grille</a:t>
            </a:r>
            <a:endParaRPr lang="en-US" sz="1200" dirty="0"/>
          </a:p>
        </p:txBody>
      </p:sp>
      <p:sp>
        <p:nvSpPr>
          <p:cNvPr id="48" name="TextBox 47"/>
          <p:cNvSpPr txBox="1"/>
          <p:nvPr/>
        </p:nvSpPr>
        <p:spPr>
          <a:xfrm>
            <a:off x="6652260" y="2819400"/>
            <a:ext cx="1424940" cy="830997"/>
          </a:xfrm>
          <a:prstGeom prst="rect">
            <a:avLst/>
          </a:prstGeom>
          <a:noFill/>
          <a:ln>
            <a:solidFill>
              <a:schemeClr val="tx1"/>
            </a:solidFill>
            <a:prstDash val="solid"/>
          </a:ln>
        </p:spPr>
        <p:txBody>
          <a:bodyPr wrap="square" rtlCol="0">
            <a:spAutoFit/>
          </a:bodyPr>
          <a:lstStyle/>
          <a:p>
            <a:pPr algn="ctr"/>
            <a:r>
              <a:rPr lang="fr-CA" sz="1200" dirty="0" smtClean="0"/>
              <a:t>Les possibilités ne peuvent être des chiffres déjà dans la grille </a:t>
            </a:r>
            <a:endParaRPr lang="en-US" sz="1200" dirty="0"/>
          </a:p>
        </p:txBody>
      </p:sp>
      <p:cxnSp>
        <p:nvCxnSpPr>
          <p:cNvPr id="50" name="Straight Arrow Connector 49"/>
          <p:cNvCxnSpPr>
            <a:stCxn id="2" idx="3"/>
            <a:endCxn id="47" idx="0"/>
          </p:cNvCxnSpPr>
          <p:nvPr/>
        </p:nvCxnSpPr>
        <p:spPr>
          <a:xfrm>
            <a:off x="5008828" y="777255"/>
            <a:ext cx="2344472" cy="855958"/>
          </a:xfrm>
          <a:prstGeom prst="straightConnector1">
            <a:avLst/>
          </a:prstGeom>
          <a:ln>
            <a:solidFill>
              <a:schemeClr val="tx1"/>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7" idx="2"/>
            <a:endCxn id="48" idx="0"/>
          </p:cNvCxnSpPr>
          <p:nvPr/>
        </p:nvCxnSpPr>
        <p:spPr>
          <a:xfrm>
            <a:off x="7353300" y="2464210"/>
            <a:ext cx="11430" cy="355190"/>
          </a:xfrm>
          <a:prstGeom prst="straightConnector1">
            <a:avLst/>
          </a:prstGeom>
          <a:ln>
            <a:solidFill>
              <a:schemeClr val="tx1"/>
            </a:solidFill>
            <a:prstDash val="lgDashDotDot"/>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457200" y="5867400"/>
            <a:ext cx="1358770" cy="369332"/>
          </a:xfrm>
          <a:prstGeom prst="rect">
            <a:avLst/>
          </a:prstGeom>
          <a:noFill/>
        </p:spPr>
        <p:txBody>
          <a:bodyPr wrap="none" rtlCol="0">
            <a:spAutoFit/>
          </a:bodyPr>
          <a:lstStyle/>
          <a:p>
            <a:r>
              <a:rPr lang="fr-CA" dirty="0" smtClean="0"/>
              <a:t>Voir Règle </a:t>
            </a:r>
            <a:r>
              <a:rPr lang="en-US" dirty="0" smtClean="0"/>
              <a:t>#:</a:t>
            </a:r>
            <a:endParaRPr lang="en-US" dirty="0"/>
          </a:p>
        </p:txBody>
      </p:sp>
      <p:sp>
        <p:nvSpPr>
          <p:cNvPr id="62" name="TextBox 61"/>
          <p:cNvSpPr txBox="1"/>
          <p:nvPr/>
        </p:nvSpPr>
        <p:spPr>
          <a:xfrm>
            <a:off x="2009270" y="6061472"/>
            <a:ext cx="1678858" cy="369332"/>
          </a:xfrm>
          <a:prstGeom prst="rect">
            <a:avLst/>
          </a:prstGeom>
          <a:noFill/>
        </p:spPr>
        <p:txBody>
          <a:bodyPr wrap="none" rtlCol="0">
            <a:spAutoFit/>
          </a:bodyPr>
          <a:lstStyle/>
          <a:p>
            <a:r>
              <a:rPr lang="fr-CA" dirty="0" smtClean="0"/>
              <a:t>Voir Stratégie </a:t>
            </a:r>
            <a:r>
              <a:rPr lang="en-US" dirty="0" smtClean="0"/>
              <a:t>#:</a:t>
            </a:r>
            <a:endParaRPr lang="en-US" dirty="0"/>
          </a:p>
        </p:txBody>
      </p:sp>
      <p:sp>
        <p:nvSpPr>
          <p:cNvPr id="73" name="TextBox 72"/>
          <p:cNvSpPr txBox="1"/>
          <p:nvPr/>
        </p:nvSpPr>
        <p:spPr>
          <a:xfrm>
            <a:off x="6019800" y="5544234"/>
            <a:ext cx="2954306" cy="1015663"/>
          </a:xfrm>
          <a:prstGeom prst="rect">
            <a:avLst/>
          </a:prstGeom>
          <a:noFill/>
        </p:spPr>
        <p:txBody>
          <a:bodyPr wrap="square" rtlCol="0">
            <a:spAutoFit/>
          </a:bodyPr>
          <a:lstStyle/>
          <a:p>
            <a:r>
              <a:rPr lang="fr-CA" sz="1200" b="1" dirty="0" smtClean="0"/>
              <a:t>Définitions :</a:t>
            </a:r>
            <a:endParaRPr lang="en-US" sz="1200" dirty="0"/>
          </a:p>
          <a:p>
            <a:r>
              <a:rPr lang="fr-CA" sz="1200" dirty="0" smtClean="0"/>
              <a:t>Chiffres: numéro placé avec certitude dans la grille</a:t>
            </a:r>
          </a:p>
          <a:p>
            <a:r>
              <a:rPr lang="fr-CA" sz="1200" dirty="0" smtClean="0"/>
              <a:t>Possibilités: numéro en petit placé comme encore incertain</a:t>
            </a:r>
          </a:p>
        </p:txBody>
      </p:sp>
    </p:spTree>
    <p:extLst>
      <p:ext uri="{BB962C8B-B14F-4D97-AF65-F5344CB8AC3E}">
        <p14:creationId xmlns:p14="http://schemas.microsoft.com/office/powerpoint/2010/main" val="2062578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0115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79438"/>
            <a:ext cx="8229600" cy="563562"/>
          </a:xfrm>
        </p:spPr>
        <p:txBody>
          <a:bodyPr anchor="t">
            <a:normAutofit/>
          </a:bodyPr>
          <a:lstStyle/>
          <a:p>
            <a:pPr lvl="0" algn="l"/>
            <a:r>
              <a:rPr lang="fr-CA" sz="1200" b="1" dirty="0"/>
              <a:t>Un chiffre par </a:t>
            </a:r>
            <a:r>
              <a:rPr lang="fr-CA" sz="1200" b="1" dirty="0" smtClean="0"/>
              <a:t>colonne</a:t>
            </a:r>
            <a:r>
              <a:rPr lang="fr-CA" sz="1200" dirty="0"/>
              <a:t> : un seul chiffre par </a:t>
            </a:r>
            <a:r>
              <a:rPr lang="fr-CA" sz="1200" dirty="0" smtClean="0"/>
              <a:t>colonne doit </a:t>
            </a:r>
            <a:r>
              <a:rPr lang="fr-CA" sz="1200" dirty="0"/>
              <a:t>être présent. </a:t>
            </a:r>
            <a:r>
              <a:rPr lang="fr-CA" sz="1200" dirty="0" smtClean="0"/>
              <a:t> Pour finaliser la colonne, seul le </a:t>
            </a:r>
            <a:r>
              <a:rPr lang="en-US" sz="1200" dirty="0" smtClean="0"/>
              <a:t>‘6’ </a:t>
            </a:r>
            <a:r>
              <a:rPr lang="en-US" sz="1200" dirty="0" err="1" smtClean="0"/>
              <a:t>reste</a:t>
            </a:r>
            <a:r>
              <a:rPr lang="en-US" sz="1200" dirty="0" smtClean="0"/>
              <a:t> </a:t>
            </a:r>
            <a:r>
              <a:rPr lang="fr-CA" sz="1200" dirty="0" smtClean="0"/>
              <a:t>à placer dans la colonne. </a:t>
            </a:r>
            <a:endParaRPr lang="en-US" sz="1200" dirty="0"/>
          </a:p>
        </p:txBody>
      </p:sp>
      <p:sp>
        <p:nvSpPr>
          <p:cNvPr id="29" name="Rectangle 28"/>
          <p:cNvSpPr/>
          <p:nvPr/>
        </p:nvSpPr>
        <p:spPr>
          <a:xfrm>
            <a:off x="2645833" y="160020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196167" y="160020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3742903" y="160020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293237" y="160020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843570" y="160020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5393903" y="160020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5947833" y="160020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498167" y="160020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095500" y="160020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rot="5400000">
            <a:off x="4292600" y="-596900"/>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rot="5400000">
            <a:off x="4292600" y="2755899"/>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rot="5400000">
            <a:off x="4292600" y="-38100"/>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rot="5400000">
            <a:off x="4292600" y="520700"/>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rot="5400000">
            <a:off x="4292600" y="1079500"/>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rot="5400000">
            <a:off x="4292600" y="1638300"/>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27" name="Rectangle 26"/>
          <p:cNvSpPr/>
          <p:nvPr/>
        </p:nvSpPr>
        <p:spPr>
          <a:xfrm rot="5400000">
            <a:off x="4292600" y="2197100"/>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rot="5400000">
            <a:off x="4292600" y="3314699"/>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10" name="Rectangle 9"/>
          <p:cNvSpPr/>
          <p:nvPr/>
        </p:nvSpPr>
        <p:spPr>
          <a:xfrm>
            <a:off x="2095500" y="1600200"/>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746500" y="1600200"/>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397500" y="1600200"/>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095500" y="3276600"/>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14" name="Rectangle 13"/>
          <p:cNvSpPr/>
          <p:nvPr/>
        </p:nvSpPr>
        <p:spPr>
          <a:xfrm>
            <a:off x="2095500" y="4953000"/>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15" name="Rectangle 14"/>
          <p:cNvSpPr/>
          <p:nvPr/>
        </p:nvSpPr>
        <p:spPr>
          <a:xfrm>
            <a:off x="3746500" y="3276600"/>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397500" y="3276599"/>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746500" y="4952999"/>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18" name="Rectangle 17"/>
          <p:cNvSpPr/>
          <p:nvPr/>
        </p:nvSpPr>
        <p:spPr>
          <a:xfrm>
            <a:off x="5397500" y="4952998"/>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2219823" y="1694934"/>
            <a:ext cx="301686" cy="369332"/>
          </a:xfrm>
          <a:prstGeom prst="rect">
            <a:avLst/>
          </a:prstGeom>
          <a:noFill/>
        </p:spPr>
        <p:txBody>
          <a:bodyPr wrap="none" rtlCol="0">
            <a:spAutoFit/>
          </a:bodyPr>
          <a:lstStyle/>
          <a:p>
            <a:r>
              <a:rPr lang="en-US" dirty="0" smtClean="0"/>
              <a:t>5</a:t>
            </a:r>
            <a:endParaRPr lang="en-US" dirty="0"/>
          </a:p>
        </p:txBody>
      </p:sp>
      <p:sp>
        <p:nvSpPr>
          <p:cNvPr id="38" name="TextBox 37"/>
          <p:cNvSpPr txBox="1"/>
          <p:nvPr/>
        </p:nvSpPr>
        <p:spPr>
          <a:xfrm>
            <a:off x="4417560" y="1694330"/>
            <a:ext cx="301686" cy="369332"/>
          </a:xfrm>
          <a:prstGeom prst="rect">
            <a:avLst/>
          </a:prstGeom>
          <a:noFill/>
        </p:spPr>
        <p:txBody>
          <a:bodyPr wrap="none" rtlCol="0">
            <a:spAutoFit/>
          </a:bodyPr>
          <a:lstStyle/>
          <a:p>
            <a:r>
              <a:rPr lang="en-US" dirty="0"/>
              <a:t>7</a:t>
            </a:r>
          </a:p>
        </p:txBody>
      </p:sp>
      <p:sp>
        <p:nvSpPr>
          <p:cNvPr id="40" name="TextBox 39"/>
          <p:cNvSpPr txBox="1"/>
          <p:nvPr/>
        </p:nvSpPr>
        <p:spPr>
          <a:xfrm>
            <a:off x="6622490" y="5628415"/>
            <a:ext cx="301686" cy="369332"/>
          </a:xfrm>
          <a:prstGeom prst="rect">
            <a:avLst/>
          </a:prstGeom>
          <a:noFill/>
        </p:spPr>
        <p:txBody>
          <a:bodyPr wrap="none" rtlCol="0">
            <a:spAutoFit/>
          </a:bodyPr>
          <a:lstStyle/>
          <a:p>
            <a:r>
              <a:rPr lang="en-US" dirty="0" smtClean="0"/>
              <a:t>2</a:t>
            </a:r>
            <a:endParaRPr lang="en-US" dirty="0"/>
          </a:p>
        </p:txBody>
      </p:sp>
      <p:sp>
        <p:nvSpPr>
          <p:cNvPr id="41" name="TextBox 40"/>
          <p:cNvSpPr txBox="1"/>
          <p:nvPr/>
        </p:nvSpPr>
        <p:spPr>
          <a:xfrm>
            <a:off x="6622112" y="3962094"/>
            <a:ext cx="301686" cy="369332"/>
          </a:xfrm>
          <a:prstGeom prst="rect">
            <a:avLst/>
          </a:prstGeom>
          <a:noFill/>
        </p:spPr>
        <p:txBody>
          <a:bodyPr wrap="none" rtlCol="0">
            <a:spAutoFit/>
          </a:bodyPr>
          <a:lstStyle/>
          <a:p>
            <a:r>
              <a:rPr lang="en-US" dirty="0" smtClean="0"/>
              <a:t>3</a:t>
            </a:r>
            <a:endParaRPr lang="en-US" dirty="0"/>
          </a:p>
        </p:txBody>
      </p:sp>
      <p:sp>
        <p:nvSpPr>
          <p:cNvPr id="46" name="TextBox 45"/>
          <p:cNvSpPr txBox="1"/>
          <p:nvPr/>
        </p:nvSpPr>
        <p:spPr>
          <a:xfrm>
            <a:off x="6622490" y="4519551"/>
            <a:ext cx="301686" cy="369332"/>
          </a:xfrm>
          <a:prstGeom prst="rect">
            <a:avLst/>
          </a:prstGeom>
          <a:noFill/>
        </p:spPr>
        <p:txBody>
          <a:bodyPr wrap="none" rtlCol="0">
            <a:spAutoFit/>
          </a:bodyPr>
          <a:lstStyle/>
          <a:p>
            <a:r>
              <a:rPr lang="en-US" dirty="0" smtClean="0"/>
              <a:t>7</a:t>
            </a:r>
            <a:endParaRPr lang="en-US" dirty="0"/>
          </a:p>
        </p:txBody>
      </p:sp>
      <p:sp>
        <p:nvSpPr>
          <p:cNvPr id="48" name="TextBox 47"/>
          <p:cNvSpPr txBox="1"/>
          <p:nvPr/>
        </p:nvSpPr>
        <p:spPr>
          <a:xfrm>
            <a:off x="4967893" y="1694330"/>
            <a:ext cx="301686" cy="369332"/>
          </a:xfrm>
          <a:prstGeom prst="rect">
            <a:avLst/>
          </a:prstGeom>
          <a:noFill/>
        </p:spPr>
        <p:txBody>
          <a:bodyPr wrap="none" rtlCol="0">
            <a:spAutoFit/>
          </a:bodyPr>
          <a:lstStyle/>
          <a:p>
            <a:r>
              <a:rPr lang="en-US" dirty="0" smtClean="0"/>
              <a:t>1</a:t>
            </a:r>
            <a:endParaRPr lang="en-US" dirty="0"/>
          </a:p>
        </p:txBody>
      </p:sp>
      <p:sp>
        <p:nvSpPr>
          <p:cNvPr id="49" name="TextBox 48"/>
          <p:cNvSpPr txBox="1"/>
          <p:nvPr/>
        </p:nvSpPr>
        <p:spPr>
          <a:xfrm>
            <a:off x="6622490" y="1694934"/>
            <a:ext cx="301686" cy="369332"/>
          </a:xfrm>
          <a:prstGeom prst="rect">
            <a:avLst/>
          </a:prstGeom>
          <a:noFill/>
        </p:spPr>
        <p:txBody>
          <a:bodyPr wrap="none" rtlCol="0">
            <a:spAutoFit/>
          </a:bodyPr>
          <a:lstStyle/>
          <a:p>
            <a:r>
              <a:rPr lang="en-US" dirty="0" smtClean="0"/>
              <a:t>4</a:t>
            </a:r>
            <a:endParaRPr lang="en-US" dirty="0"/>
          </a:p>
        </p:txBody>
      </p:sp>
      <p:sp>
        <p:nvSpPr>
          <p:cNvPr id="50" name="TextBox 49"/>
          <p:cNvSpPr txBox="1"/>
          <p:nvPr/>
        </p:nvSpPr>
        <p:spPr>
          <a:xfrm>
            <a:off x="3867226" y="2239398"/>
            <a:ext cx="301686" cy="369332"/>
          </a:xfrm>
          <a:prstGeom prst="rect">
            <a:avLst/>
          </a:prstGeom>
          <a:noFill/>
        </p:spPr>
        <p:txBody>
          <a:bodyPr wrap="none" rtlCol="0">
            <a:spAutoFit/>
          </a:bodyPr>
          <a:lstStyle/>
          <a:p>
            <a:r>
              <a:rPr lang="en-US" dirty="0" smtClean="0"/>
              <a:t>9</a:t>
            </a:r>
            <a:endParaRPr lang="en-US" dirty="0"/>
          </a:p>
        </p:txBody>
      </p:sp>
      <p:sp>
        <p:nvSpPr>
          <p:cNvPr id="51" name="TextBox 50"/>
          <p:cNvSpPr txBox="1"/>
          <p:nvPr/>
        </p:nvSpPr>
        <p:spPr>
          <a:xfrm>
            <a:off x="2237375" y="2835835"/>
            <a:ext cx="301686" cy="369332"/>
          </a:xfrm>
          <a:prstGeom prst="rect">
            <a:avLst/>
          </a:prstGeom>
          <a:noFill/>
        </p:spPr>
        <p:txBody>
          <a:bodyPr wrap="none" rtlCol="0">
            <a:spAutoFit/>
          </a:bodyPr>
          <a:lstStyle/>
          <a:p>
            <a:r>
              <a:rPr lang="en-US" dirty="0" smtClean="0"/>
              <a:t>1</a:t>
            </a:r>
            <a:endParaRPr lang="en-US" dirty="0"/>
          </a:p>
        </p:txBody>
      </p:sp>
      <p:sp>
        <p:nvSpPr>
          <p:cNvPr id="52" name="TextBox 51"/>
          <p:cNvSpPr txBox="1"/>
          <p:nvPr/>
        </p:nvSpPr>
        <p:spPr>
          <a:xfrm>
            <a:off x="2770156" y="2812534"/>
            <a:ext cx="301686" cy="369332"/>
          </a:xfrm>
          <a:prstGeom prst="rect">
            <a:avLst/>
          </a:prstGeom>
          <a:noFill/>
        </p:spPr>
        <p:txBody>
          <a:bodyPr wrap="none" rtlCol="0">
            <a:spAutoFit/>
          </a:bodyPr>
          <a:lstStyle/>
          <a:p>
            <a:r>
              <a:rPr lang="en-US" dirty="0" smtClean="0"/>
              <a:t>2</a:t>
            </a:r>
            <a:endParaRPr lang="en-US" dirty="0"/>
          </a:p>
        </p:txBody>
      </p:sp>
      <p:sp>
        <p:nvSpPr>
          <p:cNvPr id="53" name="TextBox 52"/>
          <p:cNvSpPr txBox="1"/>
          <p:nvPr/>
        </p:nvSpPr>
        <p:spPr>
          <a:xfrm>
            <a:off x="3320490" y="2798556"/>
            <a:ext cx="301686" cy="369332"/>
          </a:xfrm>
          <a:prstGeom prst="rect">
            <a:avLst/>
          </a:prstGeom>
          <a:noFill/>
        </p:spPr>
        <p:txBody>
          <a:bodyPr wrap="none" rtlCol="0">
            <a:spAutoFit/>
          </a:bodyPr>
          <a:lstStyle/>
          <a:p>
            <a:r>
              <a:rPr lang="en-US" dirty="0" smtClean="0"/>
              <a:t>8</a:t>
            </a:r>
            <a:endParaRPr lang="en-US" dirty="0"/>
          </a:p>
        </p:txBody>
      </p:sp>
      <p:sp>
        <p:nvSpPr>
          <p:cNvPr id="54" name="TextBox 53"/>
          <p:cNvSpPr txBox="1"/>
          <p:nvPr/>
        </p:nvSpPr>
        <p:spPr>
          <a:xfrm>
            <a:off x="4422714" y="2835835"/>
            <a:ext cx="301686" cy="369332"/>
          </a:xfrm>
          <a:prstGeom prst="rect">
            <a:avLst/>
          </a:prstGeom>
          <a:noFill/>
        </p:spPr>
        <p:txBody>
          <a:bodyPr wrap="none" rtlCol="0">
            <a:spAutoFit/>
          </a:bodyPr>
          <a:lstStyle/>
          <a:p>
            <a:r>
              <a:rPr lang="en-US" dirty="0" smtClean="0"/>
              <a:t>4</a:t>
            </a:r>
            <a:endParaRPr lang="en-US" dirty="0"/>
          </a:p>
        </p:txBody>
      </p:sp>
      <p:sp>
        <p:nvSpPr>
          <p:cNvPr id="55" name="TextBox 54"/>
          <p:cNvSpPr txBox="1"/>
          <p:nvPr/>
        </p:nvSpPr>
        <p:spPr>
          <a:xfrm>
            <a:off x="4967893" y="2772798"/>
            <a:ext cx="301686" cy="369332"/>
          </a:xfrm>
          <a:prstGeom prst="rect">
            <a:avLst/>
          </a:prstGeom>
          <a:noFill/>
        </p:spPr>
        <p:txBody>
          <a:bodyPr wrap="none" rtlCol="0">
            <a:spAutoFit/>
          </a:bodyPr>
          <a:lstStyle/>
          <a:p>
            <a:r>
              <a:rPr lang="en-US" dirty="0" smtClean="0"/>
              <a:t>6</a:t>
            </a:r>
            <a:endParaRPr lang="en-US" dirty="0"/>
          </a:p>
        </p:txBody>
      </p:sp>
      <p:sp>
        <p:nvSpPr>
          <p:cNvPr id="56" name="TextBox 55"/>
          <p:cNvSpPr txBox="1"/>
          <p:nvPr/>
        </p:nvSpPr>
        <p:spPr>
          <a:xfrm>
            <a:off x="5518226" y="2812534"/>
            <a:ext cx="301686" cy="369332"/>
          </a:xfrm>
          <a:prstGeom prst="rect">
            <a:avLst/>
          </a:prstGeom>
          <a:noFill/>
        </p:spPr>
        <p:txBody>
          <a:bodyPr wrap="none" rtlCol="0">
            <a:spAutoFit/>
          </a:bodyPr>
          <a:lstStyle/>
          <a:p>
            <a:r>
              <a:rPr lang="en-US" dirty="0" smtClean="0"/>
              <a:t>7</a:t>
            </a:r>
            <a:endParaRPr lang="en-US" dirty="0"/>
          </a:p>
        </p:txBody>
      </p:sp>
      <p:sp>
        <p:nvSpPr>
          <p:cNvPr id="57" name="TextBox 56"/>
          <p:cNvSpPr txBox="1"/>
          <p:nvPr/>
        </p:nvSpPr>
        <p:spPr>
          <a:xfrm>
            <a:off x="4417560" y="3370730"/>
            <a:ext cx="301686" cy="369332"/>
          </a:xfrm>
          <a:prstGeom prst="rect">
            <a:avLst/>
          </a:prstGeom>
          <a:noFill/>
        </p:spPr>
        <p:txBody>
          <a:bodyPr wrap="none" rtlCol="0">
            <a:spAutoFit/>
          </a:bodyPr>
          <a:lstStyle/>
          <a:p>
            <a:r>
              <a:rPr lang="en-US" dirty="0" smtClean="0"/>
              <a:t>1</a:t>
            </a:r>
            <a:endParaRPr lang="en-US" dirty="0"/>
          </a:p>
        </p:txBody>
      </p:sp>
      <p:sp>
        <p:nvSpPr>
          <p:cNvPr id="58" name="TextBox 57"/>
          <p:cNvSpPr txBox="1"/>
          <p:nvPr/>
        </p:nvSpPr>
        <p:spPr>
          <a:xfrm>
            <a:off x="2237375" y="4486532"/>
            <a:ext cx="301686" cy="369332"/>
          </a:xfrm>
          <a:prstGeom prst="rect">
            <a:avLst/>
          </a:prstGeom>
          <a:noFill/>
        </p:spPr>
        <p:txBody>
          <a:bodyPr wrap="none" rtlCol="0">
            <a:spAutoFit/>
          </a:bodyPr>
          <a:lstStyle/>
          <a:p>
            <a:r>
              <a:rPr lang="en-US" dirty="0" smtClean="0"/>
              <a:t>2</a:t>
            </a:r>
            <a:endParaRPr lang="en-US" dirty="0"/>
          </a:p>
        </p:txBody>
      </p:sp>
      <p:sp>
        <p:nvSpPr>
          <p:cNvPr id="59" name="TextBox 58"/>
          <p:cNvSpPr txBox="1"/>
          <p:nvPr/>
        </p:nvSpPr>
        <p:spPr>
          <a:xfrm>
            <a:off x="2209800" y="3344649"/>
            <a:ext cx="301686" cy="369332"/>
          </a:xfrm>
          <a:prstGeom prst="rect">
            <a:avLst/>
          </a:prstGeom>
          <a:noFill/>
        </p:spPr>
        <p:txBody>
          <a:bodyPr wrap="none" rtlCol="0">
            <a:spAutoFit/>
          </a:bodyPr>
          <a:lstStyle/>
          <a:p>
            <a:r>
              <a:rPr lang="en-US" dirty="0" smtClean="0"/>
              <a:t>3</a:t>
            </a:r>
            <a:endParaRPr lang="en-US" dirty="0"/>
          </a:p>
        </p:txBody>
      </p:sp>
      <p:sp>
        <p:nvSpPr>
          <p:cNvPr id="60" name="TextBox 59"/>
          <p:cNvSpPr txBox="1"/>
          <p:nvPr/>
        </p:nvSpPr>
        <p:spPr>
          <a:xfrm>
            <a:off x="2237375" y="6124746"/>
            <a:ext cx="301686" cy="369332"/>
          </a:xfrm>
          <a:prstGeom prst="rect">
            <a:avLst/>
          </a:prstGeom>
          <a:noFill/>
        </p:spPr>
        <p:txBody>
          <a:bodyPr wrap="none" rtlCol="0">
            <a:spAutoFit/>
          </a:bodyPr>
          <a:lstStyle/>
          <a:p>
            <a:r>
              <a:rPr lang="en-US" dirty="0" smtClean="0"/>
              <a:t>8</a:t>
            </a:r>
            <a:endParaRPr lang="en-US" dirty="0"/>
          </a:p>
        </p:txBody>
      </p:sp>
      <p:sp>
        <p:nvSpPr>
          <p:cNvPr id="61" name="TextBox 60"/>
          <p:cNvSpPr txBox="1"/>
          <p:nvPr/>
        </p:nvSpPr>
        <p:spPr>
          <a:xfrm>
            <a:off x="3320490" y="5572014"/>
            <a:ext cx="301686" cy="369332"/>
          </a:xfrm>
          <a:prstGeom prst="rect">
            <a:avLst/>
          </a:prstGeom>
          <a:noFill/>
        </p:spPr>
        <p:txBody>
          <a:bodyPr wrap="none" rtlCol="0">
            <a:spAutoFit/>
          </a:bodyPr>
          <a:lstStyle/>
          <a:p>
            <a:r>
              <a:rPr lang="en-US" dirty="0" smtClean="0"/>
              <a:t>4</a:t>
            </a:r>
            <a:endParaRPr lang="en-US" dirty="0"/>
          </a:p>
        </p:txBody>
      </p:sp>
      <p:sp>
        <p:nvSpPr>
          <p:cNvPr id="63" name="TextBox 62"/>
          <p:cNvSpPr txBox="1"/>
          <p:nvPr/>
        </p:nvSpPr>
        <p:spPr>
          <a:xfrm>
            <a:off x="2784971" y="3932534"/>
            <a:ext cx="301686" cy="369332"/>
          </a:xfrm>
          <a:prstGeom prst="rect">
            <a:avLst/>
          </a:prstGeom>
          <a:noFill/>
        </p:spPr>
        <p:txBody>
          <a:bodyPr wrap="none" rtlCol="0">
            <a:spAutoFit/>
          </a:bodyPr>
          <a:lstStyle/>
          <a:p>
            <a:r>
              <a:rPr lang="en-US" dirty="0" smtClean="0"/>
              <a:t>6</a:t>
            </a:r>
            <a:endParaRPr lang="en-US" dirty="0"/>
          </a:p>
        </p:txBody>
      </p:sp>
      <p:sp>
        <p:nvSpPr>
          <p:cNvPr id="64" name="TextBox 63"/>
          <p:cNvSpPr txBox="1"/>
          <p:nvPr/>
        </p:nvSpPr>
        <p:spPr>
          <a:xfrm>
            <a:off x="2770156" y="5580530"/>
            <a:ext cx="301686" cy="369332"/>
          </a:xfrm>
          <a:prstGeom prst="rect">
            <a:avLst/>
          </a:prstGeom>
          <a:noFill/>
        </p:spPr>
        <p:txBody>
          <a:bodyPr wrap="none" rtlCol="0">
            <a:spAutoFit/>
          </a:bodyPr>
          <a:lstStyle/>
          <a:p>
            <a:r>
              <a:rPr lang="en-US" dirty="0" smtClean="0"/>
              <a:t>7</a:t>
            </a:r>
            <a:endParaRPr lang="en-US" dirty="0"/>
          </a:p>
        </p:txBody>
      </p:sp>
      <p:sp>
        <p:nvSpPr>
          <p:cNvPr id="65" name="TextBox 64"/>
          <p:cNvSpPr txBox="1"/>
          <p:nvPr/>
        </p:nvSpPr>
        <p:spPr>
          <a:xfrm>
            <a:off x="2793936" y="3370730"/>
            <a:ext cx="301686" cy="369332"/>
          </a:xfrm>
          <a:prstGeom prst="rect">
            <a:avLst/>
          </a:prstGeom>
          <a:noFill/>
        </p:spPr>
        <p:txBody>
          <a:bodyPr wrap="none" rtlCol="0">
            <a:spAutoFit/>
          </a:bodyPr>
          <a:lstStyle/>
          <a:p>
            <a:r>
              <a:rPr lang="en-US" dirty="0" smtClean="0"/>
              <a:t>9</a:t>
            </a:r>
            <a:endParaRPr lang="en-US" dirty="0"/>
          </a:p>
        </p:txBody>
      </p:sp>
      <p:sp>
        <p:nvSpPr>
          <p:cNvPr id="75" name="TextBox 74"/>
          <p:cNvSpPr txBox="1"/>
          <p:nvPr/>
        </p:nvSpPr>
        <p:spPr>
          <a:xfrm>
            <a:off x="5506147" y="5636392"/>
            <a:ext cx="301686" cy="369332"/>
          </a:xfrm>
          <a:prstGeom prst="rect">
            <a:avLst/>
          </a:prstGeom>
          <a:noFill/>
        </p:spPr>
        <p:txBody>
          <a:bodyPr wrap="none" rtlCol="0">
            <a:spAutoFit/>
          </a:bodyPr>
          <a:lstStyle/>
          <a:p>
            <a:r>
              <a:rPr lang="en-US" dirty="0" smtClean="0"/>
              <a:t>1</a:t>
            </a:r>
            <a:endParaRPr lang="en-US" dirty="0"/>
          </a:p>
        </p:txBody>
      </p:sp>
      <p:sp>
        <p:nvSpPr>
          <p:cNvPr id="76" name="TextBox 75"/>
          <p:cNvSpPr txBox="1"/>
          <p:nvPr/>
        </p:nvSpPr>
        <p:spPr>
          <a:xfrm>
            <a:off x="4967893" y="3399647"/>
            <a:ext cx="301686" cy="369332"/>
          </a:xfrm>
          <a:prstGeom prst="rect">
            <a:avLst/>
          </a:prstGeom>
          <a:noFill/>
        </p:spPr>
        <p:txBody>
          <a:bodyPr wrap="none" rtlCol="0">
            <a:spAutoFit/>
          </a:bodyPr>
          <a:lstStyle/>
          <a:p>
            <a:r>
              <a:rPr lang="en-US" dirty="0" smtClean="0"/>
              <a:t>2</a:t>
            </a:r>
            <a:endParaRPr lang="en-US" dirty="0"/>
          </a:p>
        </p:txBody>
      </p:sp>
      <p:sp>
        <p:nvSpPr>
          <p:cNvPr id="77" name="TextBox 76"/>
          <p:cNvSpPr txBox="1"/>
          <p:nvPr/>
        </p:nvSpPr>
        <p:spPr>
          <a:xfrm>
            <a:off x="4417560" y="6131497"/>
            <a:ext cx="301686" cy="369332"/>
          </a:xfrm>
          <a:prstGeom prst="rect">
            <a:avLst/>
          </a:prstGeom>
          <a:noFill/>
        </p:spPr>
        <p:txBody>
          <a:bodyPr wrap="none" rtlCol="0">
            <a:spAutoFit/>
          </a:bodyPr>
          <a:lstStyle/>
          <a:p>
            <a:r>
              <a:rPr lang="en-US" dirty="0" smtClean="0"/>
              <a:t>3</a:t>
            </a:r>
            <a:endParaRPr lang="en-US" dirty="0"/>
          </a:p>
        </p:txBody>
      </p:sp>
      <p:sp>
        <p:nvSpPr>
          <p:cNvPr id="78" name="TextBox 77"/>
          <p:cNvSpPr txBox="1"/>
          <p:nvPr/>
        </p:nvSpPr>
        <p:spPr>
          <a:xfrm>
            <a:off x="3867226" y="5628415"/>
            <a:ext cx="301686" cy="369332"/>
          </a:xfrm>
          <a:prstGeom prst="rect">
            <a:avLst/>
          </a:prstGeom>
          <a:noFill/>
        </p:spPr>
        <p:txBody>
          <a:bodyPr wrap="none" rtlCol="0">
            <a:spAutoFit/>
          </a:bodyPr>
          <a:lstStyle/>
          <a:p>
            <a:r>
              <a:rPr lang="en-US" dirty="0" smtClean="0"/>
              <a:t>8</a:t>
            </a:r>
            <a:endParaRPr lang="en-US" dirty="0"/>
          </a:p>
        </p:txBody>
      </p:sp>
      <p:sp>
        <p:nvSpPr>
          <p:cNvPr id="79" name="TextBox 78"/>
          <p:cNvSpPr txBox="1"/>
          <p:nvPr/>
        </p:nvSpPr>
        <p:spPr>
          <a:xfrm>
            <a:off x="6072156" y="3372809"/>
            <a:ext cx="301686" cy="369332"/>
          </a:xfrm>
          <a:prstGeom prst="rect">
            <a:avLst/>
          </a:prstGeom>
          <a:noFill/>
        </p:spPr>
        <p:txBody>
          <a:bodyPr wrap="none" rtlCol="0">
            <a:spAutoFit/>
          </a:bodyPr>
          <a:lstStyle/>
          <a:p>
            <a:r>
              <a:rPr lang="en-US" dirty="0" smtClean="0"/>
              <a:t>4</a:t>
            </a:r>
            <a:endParaRPr lang="en-US" dirty="0"/>
          </a:p>
        </p:txBody>
      </p:sp>
      <p:sp>
        <p:nvSpPr>
          <p:cNvPr id="81" name="TextBox 80"/>
          <p:cNvSpPr txBox="1"/>
          <p:nvPr/>
        </p:nvSpPr>
        <p:spPr>
          <a:xfrm>
            <a:off x="4417560" y="4453526"/>
            <a:ext cx="301686" cy="369332"/>
          </a:xfrm>
          <a:prstGeom prst="rect">
            <a:avLst/>
          </a:prstGeom>
          <a:noFill/>
        </p:spPr>
        <p:txBody>
          <a:bodyPr wrap="none" rtlCol="0">
            <a:spAutoFit/>
          </a:bodyPr>
          <a:lstStyle/>
          <a:p>
            <a:r>
              <a:rPr lang="en-US" dirty="0" smtClean="0"/>
              <a:t>6</a:t>
            </a:r>
            <a:endParaRPr lang="en-US" dirty="0"/>
          </a:p>
        </p:txBody>
      </p:sp>
      <p:sp>
        <p:nvSpPr>
          <p:cNvPr id="82" name="TextBox 81"/>
          <p:cNvSpPr txBox="1"/>
          <p:nvPr/>
        </p:nvSpPr>
        <p:spPr>
          <a:xfrm>
            <a:off x="3867226" y="3370730"/>
            <a:ext cx="301686" cy="369332"/>
          </a:xfrm>
          <a:prstGeom prst="rect">
            <a:avLst/>
          </a:prstGeom>
          <a:noFill/>
        </p:spPr>
        <p:txBody>
          <a:bodyPr wrap="none" rtlCol="0">
            <a:spAutoFit/>
          </a:bodyPr>
          <a:lstStyle/>
          <a:p>
            <a:r>
              <a:rPr lang="en-US" dirty="0" smtClean="0"/>
              <a:t>7</a:t>
            </a:r>
            <a:endParaRPr lang="en-US" dirty="0"/>
          </a:p>
        </p:txBody>
      </p:sp>
      <p:sp>
        <p:nvSpPr>
          <p:cNvPr id="83" name="TextBox 82"/>
          <p:cNvSpPr txBox="1"/>
          <p:nvPr/>
        </p:nvSpPr>
        <p:spPr>
          <a:xfrm>
            <a:off x="5506147" y="4507448"/>
            <a:ext cx="301686" cy="369332"/>
          </a:xfrm>
          <a:prstGeom prst="rect">
            <a:avLst/>
          </a:prstGeom>
          <a:noFill/>
        </p:spPr>
        <p:txBody>
          <a:bodyPr wrap="none" rtlCol="0">
            <a:spAutoFit/>
          </a:bodyPr>
          <a:lstStyle/>
          <a:p>
            <a:r>
              <a:rPr lang="en-US" dirty="0" smtClean="0"/>
              <a:t>9</a:t>
            </a:r>
            <a:endParaRPr lang="en-US" dirty="0"/>
          </a:p>
        </p:txBody>
      </p:sp>
      <p:sp>
        <p:nvSpPr>
          <p:cNvPr id="84" name="TextBox 83"/>
          <p:cNvSpPr txBox="1"/>
          <p:nvPr/>
        </p:nvSpPr>
        <p:spPr>
          <a:xfrm>
            <a:off x="6051113" y="3932534"/>
            <a:ext cx="301686" cy="369332"/>
          </a:xfrm>
          <a:prstGeom prst="rect">
            <a:avLst/>
          </a:prstGeom>
          <a:noFill/>
        </p:spPr>
        <p:txBody>
          <a:bodyPr wrap="none" rtlCol="0">
            <a:spAutoFit/>
          </a:bodyPr>
          <a:lstStyle/>
          <a:p>
            <a:r>
              <a:rPr lang="en-US" dirty="0" smtClean="0"/>
              <a:t>1</a:t>
            </a:r>
            <a:endParaRPr lang="en-US" dirty="0"/>
          </a:p>
        </p:txBody>
      </p:sp>
      <p:sp>
        <p:nvSpPr>
          <p:cNvPr id="85" name="TextBox 84"/>
          <p:cNvSpPr txBox="1"/>
          <p:nvPr/>
        </p:nvSpPr>
        <p:spPr>
          <a:xfrm>
            <a:off x="4417560" y="5060120"/>
            <a:ext cx="301686" cy="369332"/>
          </a:xfrm>
          <a:prstGeom prst="rect">
            <a:avLst/>
          </a:prstGeom>
          <a:noFill/>
        </p:spPr>
        <p:txBody>
          <a:bodyPr wrap="none" rtlCol="0">
            <a:spAutoFit/>
          </a:bodyPr>
          <a:lstStyle/>
          <a:p>
            <a:r>
              <a:rPr lang="en-US" dirty="0" smtClean="0"/>
              <a:t>2</a:t>
            </a:r>
            <a:endParaRPr lang="en-US" dirty="0"/>
          </a:p>
        </p:txBody>
      </p:sp>
      <p:sp>
        <p:nvSpPr>
          <p:cNvPr id="86" name="TextBox 85"/>
          <p:cNvSpPr txBox="1"/>
          <p:nvPr/>
        </p:nvSpPr>
        <p:spPr>
          <a:xfrm>
            <a:off x="6072156" y="5636392"/>
            <a:ext cx="301686" cy="369332"/>
          </a:xfrm>
          <a:prstGeom prst="rect">
            <a:avLst/>
          </a:prstGeom>
          <a:noFill/>
        </p:spPr>
        <p:txBody>
          <a:bodyPr wrap="none" rtlCol="0">
            <a:spAutoFit/>
          </a:bodyPr>
          <a:lstStyle/>
          <a:p>
            <a:r>
              <a:rPr lang="en-US" dirty="0" smtClean="0"/>
              <a:t>3</a:t>
            </a:r>
            <a:endParaRPr lang="en-US" dirty="0"/>
          </a:p>
        </p:txBody>
      </p:sp>
      <p:sp>
        <p:nvSpPr>
          <p:cNvPr id="87" name="TextBox 86"/>
          <p:cNvSpPr txBox="1"/>
          <p:nvPr/>
        </p:nvSpPr>
        <p:spPr>
          <a:xfrm>
            <a:off x="6622490" y="5047130"/>
            <a:ext cx="301686" cy="369332"/>
          </a:xfrm>
          <a:prstGeom prst="rect">
            <a:avLst/>
          </a:prstGeom>
          <a:noFill/>
        </p:spPr>
        <p:txBody>
          <a:bodyPr wrap="none" rtlCol="0">
            <a:spAutoFit/>
          </a:bodyPr>
          <a:lstStyle/>
          <a:p>
            <a:r>
              <a:rPr lang="en-US" dirty="0" smtClean="0"/>
              <a:t>8</a:t>
            </a:r>
            <a:endParaRPr lang="en-US" dirty="0"/>
          </a:p>
        </p:txBody>
      </p:sp>
      <p:sp>
        <p:nvSpPr>
          <p:cNvPr id="90" name="TextBox 89"/>
          <p:cNvSpPr txBox="1"/>
          <p:nvPr/>
        </p:nvSpPr>
        <p:spPr>
          <a:xfrm>
            <a:off x="6104901" y="5040997"/>
            <a:ext cx="301686" cy="369332"/>
          </a:xfrm>
          <a:prstGeom prst="rect">
            <a:avLst/>
          </a:prstGeom>
          <a:noFill/>
        </p:spPr>
        <p:txBody>
          <a:bodyPr wrap="none" rtlCol="0">
            <a:spAutoFit/>
          </a:bodyPr>
          <a:lstStyle/>
          <a:p>
            <a:r>
              <a:rPr lang="en-US" dirty="0" smtClean="0"/>
              <a:t>6</a:t>
            </a:r>
            <a:endParaRPr lang="en-US" dirty="0"/>
          </a:p>
        </p:txBody>
      </p:sp>
      <p:sp>
        <p:nvSpPr>
          <p:cNvPr id="91" name="TextBox 90"/>
          <p:cNvSpPr txBox="1"/>
          <p:nvPr/>
        </p:nvSpPr>
        <p:spPr>
          <a:xfrm>
            <a:off x="4967893" y="5047733"/>
            <a:ext cx="301686" cy="369332"/>
          </a:xfrm>
          <a:prstGeom prst="rect">
            <a:avLst/>
          </a:prstGeom>
          <a:noFill/>
        </p:spPr>
        <p:txBody>
          <a:bodyPr wrap="none" rtlCol="0">
            <a:spAutoFit/>
          </a:bodyPr>
          <a:lstStyle/>
          <a:p>
            <a:r>
              <a:rPr lang="en-US" dirty="0" smtClean="0"/>
              <a:t>7</a:t>
            </a:r>
            <a:endParaRPr lang="en-US" dirty="0"/>
          </a:p>
        </p:txBody>
      </p:sp>
      <p:sp>
        <p:nvSpPr>
          <p:cNvPr id="93" name="TextBox 92"/>
          <p:cNvSpPr txBox="1"/>
          <p:nvPr/>
        </p:nvSpPr>
        <p:spPr>
          <a:xfrm>
            <a:off x="3320490" y="5047733"/>
            <a:ext cx="301686" cy="369332"/>
          </a:xfrm>
          <a:prstGeom prst="rect">
            <a:avLst/>
          </a:prstGeom>
          <a:noFill/>
        </p:spPr>
        <p:txBody>
          <a:bodyPr wrap="none" rtlCol="0">
            <a:spAutoFit/>
          </a:bodyPr>
          <a:lstStyle/>
          <a:p>
            <a:r>
              <a:rPr lang="en-US" dirty="0" smtClean="0"/>
              <a:t>3</a:t>
            </a:r>
            <a:endParaRPr lang="en-US" dirty="0"/>
          </a:p>
        </p:txBody>
      </p:sp>
      <p:sp>
        <p:nvSpPr>
          <p:cNvPr id="95" name="TextBox 94"/>
          <p:cNvSpPr txBox="1"/>
          <p:nvPr/>
        </p:nvSpPr>
        <p:spPr>
          <a:xfrm>
            <a:off x="3320490" y="6131497"/>
            <a:ext cx="301686" cy="369332"/>
          </a:xfrm>
          <a:prstGeom prst="rect">
            <a:avLst/>
          </a:prstGeom>
          <a:noFill/>
        </p:spPr>
        <p:txBody>
          <a:bodyPr wrap="none" rtlCol="0">
            <a:spAutoFit/>
          </a:bodyPr>
          <a:lstStyle/>
          <a:p>
            <a:r>
              <a:rPr lang="en-US" dirty="0" smtClean="0"/>
              <a:t>2</a:t>
            </a:r>
            <a:endParaRPr lang="en-US" dirty="0"/>
          </a:p>
        </p:txBody>
      </p:sp>
      <p:sp>
        <p:nvSpPr>
          <p:cNvPr id="68" name="TextBox 67"/>
          <p:cNvSpPr txBox="1"/>
          <p:nvPr/>
        </p:nvSpPr>
        <p:spPr>
          <a:xfrm>
            <a:off x="2779469" y="4484798"/>
            <a:ext cx="301686" cy="369332"/>
          </a:xfrm>
          <a:prstGeom prst="rect">
            <a:avLst/>
          </a:prstGeom>
          <a:noFill/>
        </p:spPr>
        <p:txBody>
          <a:bodyPr wrap="none" rtlCol="0">
            <a:spAutoFit/>
          </a:bodyPr>
          <a:lstStyle/>
          <a:p>
            <a:r>
              <a:rPr lang="en-US" dirty="0" smtClean="0">
                <a:solidFill>
                  <a:schemeClr val="accent1"/>
                </a:solidFill>
              </a:rPr>
              <a:t>8</a:t>
            </a:r>
            <a:endParaRPr lang="en-US" dirty="0">
              <a:solidFill>
                <a:schemeClr val="accent1"/>
              </a:solidFill>
            </a:endParaRPr>
          </a:p>
        </p:txBody>
      </p:sp>
      <p:sp>
        <p:nvSpPr>
          <p:cNvPr id="69" name="TextBox 68"/>
          <p:cNvSpPr txBox="1"/>
          <p:nvPr/>
        </p:nvSpPr>
        <p:spPr>
          <a:xfrm>
            <a:off x="3873013" y="6178780"/>
            <a:ext cx="301686" cy="369332"/>
          </a:xfrm>
          <a:prstGeom prst="rect">
            <a:avLst/>
          </a:prstGeom>
          <a:noFill/>
        </p:spPr>
        <p:txBody>
          <a:bodyPr wrap="none" rtlCol="0">
            <a:spAutoFit/>
          </a:bodyPr>
          <a:lstStyle/>
          <a:p>
            <a:r>
              <a:rPr lang="en-US" dirty="0" smtClean="0">
                <a:solidFill>
                  <a:schemeClr val="accent1"/>
                </a:solidFill>
              </a:rPr>
              <a:t>6</a:t>
            </a:r>
            <a:endParaRPr lang="en-US" dirty="0">
              <a:solidFill>
                <a:schemeClr val="accent1"/>
              </a:solidFill>
            </a:endParaRPr>
          </a:p>
        </p:txBody>
      </p:sp>
      <p:sp>
        <p:nvSpPr>
          <p:cNvPr id="70" name="TextBox 69"/>
          <p:cNvSpPr txBox="1"/>
          <p:nvPr/>
        </p:nvSpPr>
        <p:spPr>
          <a:xfrm>
            <a:off x="3874570" y="1694934"/>
            <a:ext cx="301686" cy="369332"/>
          </a:xfrm>
          <a:prstGeom prst="rect">
            <a:avLst/>
          </a:prstGeom>
          <a:noFill/>
        </p:spPr>
        <p:txBody>
          <a:bodyPr wrap="none" rtlCol="0">
            <a:spAutoFit/>
          </a:bodyPr>
          <a:lstStyle/>
          <a:p>
            <a:r>
              <a:rPr lang="fr-CA" dirty="0" smtClean="0">
                <a:solidFill>
                  <a:schemeClr val="accent1"/>
                </a:solidFill>
              </a:rPr>
              <a:t>2</a:t>
            </a:r>
            <a:endParaRPr lang="en-US" dirty="0">
              <a:solidFill>
                <a:schemeClr val="accent1"/>
              </a:solidFill>
            </a:endParaRPr>
          </a:p>
        </p:txBody>
      </p:sp>
      <p:sp>
        <p:nvSpPr>
          <p:cNvPr id="71" name="TextBox 70"/>
          <p:cNvSpPr txBox="1"/>
          <p:nvPr/>
        </p:nvSpPr>
        <p:spPr>
          <a:xfrm>
            <a:off x="6622986" y="2239398"/>
            <a:ext cx="301686" cy="369332"/>
          </a:xfrm>
          <a:prstGeom prst="rect">
            <a:avLst/>
          </a:prstGeom>
          <a:noFill/>
        </p:spPr>
        <p:txBody>
          <a:bodyPr wrap="none" rtlCol="0">
            <a:spAutoFit/>
          </a:bodyPr>
          <a:lstStyle/>
          <a:p>
            <a:r>
              <a:rPr lang="fr-CA" dirty="0">
                <a:solidFill>
                  <a:schemeClr val="accent1"/>
                </a:solidFill>
              </a:rPr>
              <a:t>1</a:t>
            </a:r>
            <a:endParaRPr lang="en-US" dirty="0">
              <a:solidFill>
                <a:schemeClr val="accent1"/>
              </a:solidFill>
            </a:endParaRPr>
          </a:p>
        </p:txBody>
      </p:sp>
      <p:sp>
        <p:nvSpPr>
          <p:cNvPr id="72" name="TextBox 71"/>
          <p:cNvSpPr txBox="1"/>
          <p:nvPr/>
        </p:nvSpPr>
        <p:spPr>
          <a:xfrm>
            <a:off x="5562600" y="3399647"/>
            <a:ext cx="301686" cy="369332"/>
          </a:xfrm>
          <a:prstGeom prst="rect">
            <a:avLst/>
          </a:prstGeom>
          <a:noFill/>
        </p:spPr>
        <p:txBody>
          <a:bodyPr wrap="none" rtlCol="0">
            <a:spAutoFit/>
          </a:bodyPr>
          <a:lstStyle/>
          <a:p>
            <a:r>
              <a:rPr lang="en-US" dirty="0" smtClean="0">
                <a:solidFill>
                  <a:schemeClr val="accent1"/>
                </a:solidFill>
              </a:rPr>
              <a:t>8</a:t>
            </a:r>
            <a:endParaRPr lang="en-US" dirty="0">
              <a:solidFill>
                <a:schemeClr val="accent1"/>
              </a:solidFill>
            </a:endParaRPr>
          </a:p>
        </p:txBody>
      </p:sp>
      <p:sp>
        <p:nvSpPr>
          <p:cNvPr id="73" name="TextBox 72"/>
          <p:cNvSpPr txBox="1"/>
          <p:nvPr/>
        </p:nvSpPr>
        <p:spPr>
          <a:xfrm>
            <a:off x="6622112" y="3364468"/>
            <a:ext cx="301686" cy="369332"/>
          </a:xfrm>
          <a:prstGeom prst="rect">
            <a:avLst/>
          </a:prstGeom>
          <a:noFill/>
        </p:spPr>
        <p:txBody>
          <a:bodyPr wrap="none" rtlCol="0">
            <a:spAutoFit/>
          </a:bodyPr>
          <a:lstStyle/>
          <a:p>
            <a:r>
              <a:rPr lang="en-US" dirty="0" smtClean="0">
                <a:solidFill>
                  <a:schemeClr val="accent1"/>
                </a:solidFill>
              </a:rPr>
              <a:t>6</a:t>
            </a:r>
            <a:endParaRPr lang="en-US" dirty="0">
              <a:solidFill>
                <a:schemeClr val="accent1"/>
              </a:solidFill>
            </a:endParaRPr>
          </a:p>
        </p:txBody>
      </p:sp>
      <p:sp>
        <p:nvSpPr>
          <p:cNvPr id="80" name="Rectangle 79"/>
          <p:cNvSpPr/>
          <p:nvPr/>
        </p:nvSpPr>
        <p:spPr>
          <a:xfrm rot="5400000">
            <a:off x="961986" y="3834383"/>
            <a:ext cx="5029196" cy="56083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3320490" y="3393536"/>
            <a:ext cx="301686" cy="369332"/>
          </a:xfrm>
          <a:prstGeom prst="rect">
            <a:avLst/>
          </a:prstGeom>
          <a:noFill/>
        </p:spPr>
        <p:txBody>
          <a:bodyPr wrap="none" rtlCol="0">
            <a:spAutoFit/>
          </a:bodyPr>
          <a:lstStyle/>
          <a:p>
            <a:r>
              <a:rPr lang="en-US" dirty="0" smtClean="0">
                <a:solidFill>
                  <a:schemeClr val="accent1"/>
                </a:solidFill>
              </a:rPr>
              <a:t>5</a:t>
            </a:r>
            <a:endParaRPr lang="en-US" dirty="0">
              <a:solidFill>
                <a:schemeClr val="accent1"/>
              </a:solidFill>
            </a:endParaRPr>
          </a:p>
        </p:txBody>
      </p:sp>
      <p:sp>
        <p:nvSpPr>
          <p:cNvPr id="89" name="TextBox 88"/>
          <p:cNvSpPr txBox="1"/>
          <p:nvPr/>
        </p:nvSpPr>
        <p:spPr>
          <a:xfrm>
            <a:off x="6072156" y="6157251"/>
            <a:ext cx="301686" cy="369332"/>
          </a:xfrm>
          <a:prstGeom prst="rect">
            <a:avLst/>
          </a:prstGeom>
          <a:noFill/>
        </p:spPr>
        <p:txBody>
          <a:bodyPr wrap="none" rtlCol="0">
            <a:spAutoFit/>
          </a:bodyPr>
          <a:lstStyle/>
          <a:p>
            <a:r>
              <a:rPr lang="fr-CA" dirty="0">
                <a:solidFill>
                  <a:schemeClr val="accent1"/>
                </a:solidFill>
              </a:rPr>
              <a:t>7</a:t>
            </a:r>
            <a:endParaRPr lang="en-US" dirty="0">
              <a:solidFill>
                <a:schemeClr val="accent1"/>
              </a:solidFill>
            </a:endParaRPr>
          </a:p>
        </p:txBody>
      </p:sp>
      <p:sp>
        <p:nvSpPr>
          <p:cNvPr id="92" name="TextBox 91"/>
          <p:cNvSpPr txBox="1"/>
          <p:nvPr/>
        </p:nvSpPr>
        <p:spPr>
          <a:xfrm>
            <a:off x="5562600" y="3897868"/>
            <a:ext cx="301686" cy="369332"/>
          </a:xfrm>
          <a:prstGeom prst="rect">
            <a:avLst/>
          </a:prstGeom>
          <a:noFill/>
        </p:spPr>
        <p:txBody>
          <a:bodyPr wrap="none" rtlCol="0">
            <a:spAutoFit/>
          </a:bodyPr>
          <a:lstStyle/>
          <a:p>
            <a:r>
              <a:rPr lang="en-US" dirty="0" smtClean="0">
                <a:solidFill>
                  <a:schemeClr val="accent1"/>
                </a:solidFill>
              </a:rPr>
              <a:t>2</a:t>
            </a:r>
            <a:endParaRPr lang="en-US" dirty="0">
              <a:solidFill>
                <a:schemeClr val="accent1"/>
              </a:solidFill>
            </a:endParaRPr>
          </a:p>
        </p:txBody>
      </p:sp>
      <p:sp>
        <p:nvSpPr>
          <p:cNvPr id="94" name="TextBox 93"/>
          <p:cNvSpPr txBox="1"/>
          <p:nvPr/>
        </p:nvSpPr>
        <p:spPr>
          <a:xfrm>
            <a:off x="6067843" y="4488934"/>
            <a:ext cx="301686" cy="369332"/>
          </a:xfrm>
          <a:prstGeom prst="rect">
            <a:avLst/>
          </a:prstGeom>
          <a:noFill/>
        </p:spPr>
        <p:txBody>
          <a:bodyPr wrap="none" rtlCol="0">
            <a:spAutoFit/>
          </a:bodyPr>
          <a:lstStyle/>
          <a:p>
            <a:r>
              <a:rPr lang="en-US" dirty="0" smtClean="0">
                <a:solidFill>
                  <a:schemeClr val="accent1"/>
                </a:solidFill>
              </a:rPr>
              <a:t>5</a:t>
            </a:r>
            <a:endParaRPr lang="en-US" dirty="0">
              <a:solidFill>
                <a:schemeClr val="accent1"/>
              </a:solidFill>
            </a:endParaRPr>
          </a:p>
        </p:txBody>
      </p:sp>
      <p:sp>
        <p:nvSpPr>
          <p:cNvPr id="96" name="TextBox 95"/>
          <p:cNvSpPr txBox="1"/>
          <p:nvPr/>
        </p:nvSpPr>
        <p:spPr>
          <a:xfrm>
            <a:off x="6051113" y="1698449"/>
            <a:ext cx="301686" cy="369332"/>
          </a:xfrm>
          <a:prstGeom prst="rect">
            <a:avLst/>
          </a:prstGeom>
          <a:noFill/>
        </p:spPr>
        <p:txBody>
          <a:bodyPr wrap="none" rtlCol="0">
            <a:spAutoFit/>
          </a:bodyPr>
          <a:lstStyle/>
          <a:p>
            <a:r>
              <a:rPr lang="en-US" dirty="0" smtClean="0">
                <a:solidFill>
                  <a:schemeClr val="accent1"/>
                </a:solidFill>
              </a:rPr>
              <a:t>8</a:t>
            </a:r>
            <a:endParaRPr lang="en-US" dirty="0">
              <a:solidFill>
                <a:schemeClr val="accent1"/>
              </a:solidFill>
            </a:endParaRPr>
          </a:p>
        </p:txBody>
      </p:sp>
      <p:sp>
        <p:nvSpPr>
          <p:cNvPr id="97" name="TextBox 96"/>
          <p:cNvSpPr txBox="1"/>
          <p:nvPr/>
        </p:nvSpPr>
        <p:spPr>
          <a:xfrm>
            <a:off x="3320490" y="1716396"/>
            <a:ext cx="301686" cy="369332"/>
          </a:xfrm>
          <a:prstGeom prst="rect">
            <a:avLst/>
          </a:prstGeom>
          <a:noFill/>
        </p:spPr>
        <p:txBody>
          <a:bodyPr wrap="none" rtlCol="0">
            <a:spAutoFit/>
          </a:bodyPr>
          <a:lstStyle/>
          <a:p>
            <a:r>
              <a:rPr lang="fr-CA" dirty="0">
                <a:solidFill>
                  <a:schemeClr val="accent1"/>
                </a:solidFill>
              </a:rPr>
              <a:t>9</a:t>
            </a:r>
            <a:endParaRPr lang="en-US" dirty="0">
              <a:solidFill>
                <a:schemeClr val="accent1"/>
              </a:solidFill>
            </a:endParaRPr>
          </a:p>
        </p:txBody>
      </p:sp>
      <p:sp>
        <p:nvSpPr>
          <p:cNvPr id="98" name="TextBox 97"/>
          <p:cNvSpPr txBox="1"/>
          <p:nvPr/>
        </p:nvSpPr>
        <p:spPr>
          <a:xfrm>
            <a:off x="3320490" y="4484798"/>
            <a:ext cx="301686" cy="369332"/>
          </a:xfrm>
          <a:prstGeom prst="rect">
            <a:avLst/>
          </a:prstGeom>
          <a:noFill/>
        </p:spPr>
        <p:txBody>
          <a:bodyPr wrap="none" rtlCol="0">
            <a:spAutoFit/>
          </a:bodyPr>
          <a:lstStyle/>
          <a:p>
            <a:r>
              <a:rPr lang="fr-CA" dirty="0">
                <a:solidFill>
                  <a:schemeClr val="accent1"/>
                </a:solidFill>
              </a:rPr>
              <a:t>1</a:t>
            </a:r>
            <a:endParaRPr lang="en-US" dirty="0">
              <a:solidFill>
                <a:schemeClr val="accent1"/>
              </a:solidFill>
            </a:endParaRPr>
          </a:p>
        </p:txBody>
      </p:sp>
      <p:sp>
        <p:nvSpPr>
          <p:cNvPr id="99" name="TextBox 98"/>
          <p:cNvSpPr txBox="1"/>
          <p:nvPr/>
        </p:nvSpPr>
        <p:spPr>
          <a:xfrm>
            <a:off x="3867226" y="5029200"/>
            <a:ext cx="301686" cy="369332"/>
          </a:xfrm>
          <a:prstGeom prst="rect">
            <a:avLst/>
          </a:prstGeom>
          <a:noFill/>
        </p:spPr>
        <p:txBody>
          <a:bodyPr wrap="none" rtlCol="0">
            <a:spAutoFit/>
          </a:bodyPr>
          <a:lstStyle/>
          <a:p>
            <a:r>
              <a:rPr lang="fr-CA" dirty="0">
                <a:solidFill>
                  <a:schemeClr val="accent1"/>
                </a:solidFill>
              </a:rPr>
              <a:t>1</a:t>
            </a:r>
            <a:endParaRPr lang="en-US" dirty="0">
              <a:solidFill>
                <a:schemeClr val="accent1"/>
              </a:solidFill>
            </a:endParaRPr>
          </a:p>
        </p:txBody>
      </p:sp>
      <p:sp>
        <p:nvSpPr>
          <p:cNvPr id="100" name="TextBox 99"/>
          <p:cNvSpPr txBox="1"/>
          <p:nvPr/>
        </p:nvSpPr>
        <p:spPr>
          <a:xfrm>
            <a:off x="5518226" y="5062941"/>
            <a:ext cx="301686" cy="369332"/>
          </a:xfrm>
          <a:prstGeom prst="rect">
            <a:avLst/>
          </a:prstGeom>
          <a:noFill/>
        </p:spPr>
        <p:txBody>
          <a:bodyPr wrap="none" rtlCol="0">
            <a:spAutoFit/>
          </a:bodyPr>
          <a:lstStyle/>
          <a:p>
            <a:r>
              <a:rPr lang="fr-CA" dirty="0" smtClean="0">
                <a:solidFill>
                  <a:schemeClr val="accent1"/>
                </a:solidFill>
              </a:rPr>
              <a:t>4</a:t>
            </a:r>
            <a:endParaRPr lang="en-US" dirty="0">
              <a:solidFill>
                <a:schemeClr val="accent1"/>
              </a:solidFill>
            </a:endParaRPr>
          </a:p>
        </p:txBody>
      </p:sp>
      <p:sp>
        <p:nvSpPr>
          <p:cNvPr id="101" name="TextBox 100"/>
          <p:cNvSpPr txBox="1"/>
          <p:nvPr/>
        </p:nvSpPr>
        <p:spPr>
          <a:xfrm>
            <a:off x="4953000" y="6107668"/>
            <a:ext cx="301686" cy="369332"/>
          </a:xfrm>
          <a:prstGeom prst="rect">
            <a:avLst/>
          </a:prstGeom>
          <a:noFill/>
        </p:spPr>
        <p:txBody>
          <a:bodyPr wrap="none" rtlCol="0">
            <a:spAutoFit/>
          </a:bodyPr>
          <a:lstStyle/>
          <a:p>
            <a:r>
              <a:rPr lang="fr-CA" dirty="0" smtClean="0">
                <a:solidFill>
                  <a:schemeClr val="accent1"/>
                </a:solidFill>
              </a:rPr>
              <a:t>4</a:t>
            </a:r>
            <a:endParaRPr lang="en-US" dirty="0">
              <a:solidFill>
                <a:schemeClr val="accent1"/>
              </a:solidFill>
            </a:endParaRPr>
          </a:p>
        </p:txBody>
      </p:sp>
      <p:sp>
        <p:nvSpPr>
          <p:cNvPr id="102" name="TextBox 101"/>
          <p:cNvSpPr txBox="1"/>
          <p:nvPr/>
        </p:nvSpPr>
        <p:spPr>
          <a:xfrm>
            <a:off x="2743200" y="5029200"/>
            <a:ext cx="301686" cy="369332"/>
          </a:xfrm>
          <a:prstGeom prst="rect">
            <a:avLst/>
          </a:prstGeom>
          <a:noFill/>
        </p:spPr>
        <p:txBody>
          <a:bodyPr wrap="none" rtlCol="0">
            <a:spAutoFit/>
          </a:bodyPr>
          <a:lstStyle/>
          <a:p>
            <a:r>
              <a:rPr lang="en-US" dirty="0" smtClean="0">
                <a:solidFill>
                  <a:schemeClr val="accent1"/>
                </a:solidFill>
              </a:rPr>
              <a:t>5</a:t>
            </a:r>
            <a:endParaRPr lang="en-US" dirty="0">
              <a:solidFill>
                <a:schemeClr val="accent1"/>
              </a:solidFill>
            </a:endParaRPr>
          </a:p>
        </p:txBody>
      </p:sp>
      <p:sp>
        <p:nvSpPr>
          <p:cNvPr id="103" name="TextBox 102"/>
          <p:cNvSpPr txBox="1"/>
          <p:nvPr/>
        </p:nvSpPr>
        <p:spPr>
          <a:xfrm>
            <a:off x="2209800" y="5029200"/>
            <a:ext cx="301686" cy="369332"/>
          </a:xfrm>
          <a:prstGeom prst="rect">
            <a:avLst/>
          </a:prstGeom>
          <a:noFill/>
        </p:spPr>
        <p:txBody>
          <a:bodyPr wrap="none" rtlCol="0">
            <a:spAutoFit/>
          </a:bodyPr>
          <a:lstStyle/>
          <a:p>
            <a:r>
              <a:rPr lang="fr-CA" dirty="0">
                <a:solidFill>
                  <a:schemeClr val="accent1"/>
                </a:solidFill>
              </a:rPr>
              <a:t>9</a:t>
            </a:r>
            <a:endParaRPr lang="en-US" dirty="0">
              <a:solidFill>
                <a:schemeClr val="accent1"/>
              </a:solidFill>
            </a:endParaRPr>
          </a:p>
        </p:txBody>
      </p:sp>
      <p:sp>
        <p:nvSpPr>
          <p:cNvPr id="104" name="TextBox 103"/>
          <p:cNvSpPr txBox="1"/>
          <p:nvPr/>
        </p:nvSpPr>
        <p:spPr>
          <a:xfrm>
            <a:off x="3320490" y="3932534"/>
            <a:ext cx="301686" cy="369332"/>
          </a:xfrm>
          <a:prstGeom prst="rect">
            <a:avLst/>
          </a:prstGeom>
          <a:noFill/>
        </p:spPr>
        <p:txBody>
          <a:bodyPr wrap="none" rtlCol="0">
            <a:spAutoFit/>
          </a:bodyPr>
          <a:lstStyle/>
          <a:p>
            <a:r>
              <a:rPr lang="fr-CA" dirty="0" smtClean="0">
                <a:solidFill>
                  <a:schemeClr val="accent1"/>
                </a:solidFill>
              </a:rPr>
              <a:t>7</a:t>
            </a:r>
            <a:endParaRPr lang="en-US" dirty="0">
              <a:solidFill>
                <a:schemeClr val="accent1"/>
              </a:solidFill>
            </a:endParaRPr>
          </a:p>
        </p:txBody>
      </p:sp>
      <p:sp>
        <p:nvSpPr>
          <p:cNvPr id="105" name="TextBox 104"/>
          <p:cNvSpPr txBox="1"/>
          <p:nvPr/>
        </p:nvSpPr>
        <p:spPr>
          <a:xfrm>
            <a:off x="3320490" y="2239398"/>
            <a:ext cx="301686" cy="369332"/>
          </a:xfrm>
          <a:prstGeom prst="rect">
            <a:avLst/>
          </a:prstGeom>
          <a:noFill/>
        </p:spPr>
        <p:txBody>
          <a:bodyPr wrap="none" rtlCol="0">
            <a:spAutoFit/>
          </a:bodyPr>
          <a:lstStyle/>
          <a:p>
            <a:r>
              <a:rPr lang="fr-CA" b="1" dirty="0" smtClean="0">
                <a:solidFill>
                  <a:srgbClr val="FF0000"/>
                </a:solidFill>
              </a:rPr>
              <a:t>6</a:t>
            </a:r>
            <a:endParaRPr lang="en-US" b="1" dirty="0">
              <a:solidFill>
                <a:srgbClr val="FF0000"/>
              </a:solidFill>
            </a:endParaRPr>
          </a:p>
        </p:txBody>
      </p:sp>
    </p:spTree>
    <p:extLst>
      <p:ext uri="{BB962C8B-B14F-4D97-AF65-F5344CB8AC3E}">
        <p14:creationId xmlns:p14="http://schemas.microsoft.com/office/powerpoint/2010/main" val="28551219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868362"/>
          </a:xfrm>
        </p:spPr>
        <p:txBody>
          <a:bodyPr anchor="t">
            <a:normAutofit/>
          </a:bodyPr>
          <a:lstStyle/>
          <a:p>
            <a:pPr lvl="0" algn="l"/>
            <a:r>
              <a:rPr lang="fr-CA" sz="1200" b="1" dirty="0" smtClean="0"/>
              <a:t>Un chiffre par ligne</a:t>
            </a:r>
            <a:r>
              <a:rPr lang="fr-CA" sz="1200" dirty="0"/>
              <a:t> </a:t>
            </a:r>
            <a:r>
              <a:rPr lang="fr-CA" sz="1200" dirty="0" smtClean="0"/>
              <a:t>: un seul chiffre par ligne doit être présent. </a:t>
            </a:r>
            <a:endParaRPr lang="en-US" sz="1200" dirty="0"/>
          </a:p>
        </p:txBody>
      </p:sp>
      <p:grpSp>
        <p:nvGrpSpPr>
          <p:cNvPr id="3" name="Group 2"/>
          <p:cNvGrpSpPr/>
          <p:nvPr/>
        </p:nvGrpSpPr>
        <p:grpSpPr>
          <a:xfrm>
            <a:off x="2095500" y="1600200"/>
            <a:ext cx="4953000" cy="5029200"/>
            <a:chOff x="2095500" y="1734670"/>
            <a:chExt cx="4953000" cy="5029200"/>
          </a:xfrm>
        </p:grpSpPr>
        <p:sp>
          <p:nvSpPr>
            <p:cNvPr id="29" name="Rectangle 28"/>
            <p:cNvSpPr/>
            <p:nvPr/>
          </p:nvSpPr>
          <p:spPr>
            <a:xfrm>
              <a:off x="2645833" y="173467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196167" y="173467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3742903" y="173467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293237" y="173467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843570" y="173467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5393903" y="173467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5947833" y="173467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498167" y="173467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095500" y="173467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rot="5400000">
              <a:off x="4292600" y="-462430"/>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rot="5400000">
              <a:off x="4292600" y="2890369"/>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rot="5400000">
              <a:off x="4292600" y="96370"/>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rot="5400000">
              <a:off x="4292600" y="655170"/>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rot="5400000">
              <a:off x="4292600" y="1213970"/>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rot="5400000">
              <a:off x="4292600" y="1772770"/>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27" name="Rectangle 26"/>
            <p:cNvSpPr/>
            <p:nvPr/>
          </p:nvSpPr>
          <p:spPr>
            <a:xfrm rot="5400000">
              <a:off x="4292600" y="2331570"/>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rot="5400000">
              <a:off x="4292600" y="3449169"/>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10" name="Rectangle 9"/>
            <p:cNvSpPr/>
            <p:nvPr/>
          </p:nvSpPr>
          <p:spPr>
            <a:xfrm>
              <a:off x="2095500" y="1734670"/>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746500" y="1734670"/>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397500" y="1734670"/>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095500" y="3411070"/>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14" name="Rectangle 13"/>
            <p:cNvSpPr/>
            <p:nvPr/>
          </p:nvSpPr>
          <p:spPr>
            <a:xfrm>
              <a:off x="2095500" y="5087470"/>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15" name="Rectangle 14"/>
            <p:cNvSpPr/>
            <p:nvPr/>
          </p:nvSpPr>
          <p:spPr>
            <a:xfrm>
              <a:off x="3746500" y="3411070"/>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397500" y="3411069"/>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746500" y="5087469"/>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18" name="Rectangle 17"/>
            <p:cNvSpPr/>
            <p:nvPr/>
          </p:nvSpPr>
          <p:spPr>
            <a:xfrm>
              <a:off x="5397500" y="5087468"/>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2219823" y="1829404"/>
              <a:ext cx="301686" cy="369332"/>
            </a:xfrm>
            <a:prstGeom prst="rect">
              <a:avLst/>
            </a:prstGeom>
            <a:noFill/>
          </p:spPr>
          <p:txBody>
            <a:bodyPr wrap="none" rtlCol="0">
              <a:spAutoFit/>
            </a:bodyPr>
            <a:lstStyle/>
            <a:p>
              <a:r>
                <a:rPr lang="en-US" dirty="0" smtClean="0"/>
                <a:t>5</a:t>
              </a:r>
              <a:endParaRPr lang="en-US" dirty="0"/>
            </a:p>
          </p:txBody>
        </p:sp>
        <p:sp>
          <p:nvSpPr>
            <p:cNvPr id="38" name="TextBox 37"/>
            <p:cNvSpPr txBox="1"/>
            <p:nvPr/>
          </p:nvSpPr>
          <p:spPr>
            <a:xfrm>
              <a:off x="4417560" y="1828800"/>
              <a:ext cx="301686" cy="369332"/>
            </a:xfrm>
            <a:prstGeom prst="rect">
              <a:avLst/>
            </a:prstGeom>
            <a:noFill/>
          </p:spPr>
          <p:txBody>
            <a:bodyPr wrap="none" rtlCol="0">
              <a:spAutoFit/>
            </a:bodyPr>
            <a:lstStyle/>
            <a:p>
              <a:r>
                <a:rPr lang="en-US" dirty="0"/>
                <a:t>7</a:t>
              </a:r>
            </a:p>
          </p:txBody>
        </p:sp>
        <p:sp>
          <p:nvSpPr>
            <p:cNvPr id="40" name="TextBox 39"/>
            <p:cNvSpPr txBox="1"/>
            <p:nvPr/>
          </p:nvSpPr>
          <p:spPr>
            <a:xfrm>
              <a:off x="6622490" y="5762885"/>
              <a:ext cx="301686" cy="369332"/>
            </a:xfrm>
            <a:prstGeom prst="rect">
              <a:avLst/>
            </a:prstGeom>
            <a:noFill/>
          </p:spPr>
          <p:txBody>
            <a:bodyPr wrap="none" rtlCol="0">
              <a:spAutoFit/>
            </a:bodyPr>
            <a:lstStyle/>
            <a:p>
              <a:r>
                <a:rPr lang="en-US" dirty="0" smtClean="0"/>
                <a:t>2</a:t>
              </a:r>
              <a:endParaRPr lang="en-US" dirty="0"/>
            </a:p>
          </p:txBody>
        </p:sp>
        <p:sp>
          <p:nvSpPr>
            <p:cNvPr id="41" name="TextBox 40"/>
            <p:cNvSpPr txBox="1"/>
            <p:nvPr/>
          </p:nvSpPr>
          <p:spPr>
            <a:xfrm>
              <a:off x="6622112" y="4096564"/>
              <a:ext cx="301686" cy="369332"/>
            </a:xfrm>
            <a:prstGeom prst="rect">
              <a:avLst/>
            </a:prstGeom>
            <a:noFill/>
          </p:spPr>
          <p:txBody>
            <a:bodyPr wrap="none" rtlCol="0">
              <a:spAutoFit/>
            </a:bodyPr>
            <a:lstStyle/>
            <a:p>
              <a:r>
                <a:rPr lang="en-US" dirty="0" smtClean="0"/>
                <a:t>3</a:t>
              </a:r>
              <a:endParaRPr lang="en-US" dirty="0"/>
            </a:p>
          </p:txBody>
        </p:sp>
        <p:sp>
          <p:nvSpPr>
            <p:cNvPr id="46" name="TextBox 45"/>
            <p:cNvSpPr txBox="1"/>
            <p:nvPr/>
          </p:nvSpPr>
          <p:spPr>
            <a:xfrm>
              <a:off x="6622490" y="4654021"/>
              <a:ext cx="301686" cy="369332"/>
            </a:xfrm>
            <a:prstGeom prst="rect">
              <a:avLst/>
            </a:prstGeom>
            <a:noFill/>
          </p:spPr>
          <p:txBody>
            <a:bodyPr wrap="none" rtlCol="0">
              <a:spAutoFit/>
            </a:bodyPr>
            <a:lstStyle/>
            <a:p>
              <a:r>
                <a:rPr lang="en-US" dirty="0" smtClean="0"/>
                <a:t>7</a:t>
              </a:r>
              <a:endParaRPr lang="en-US" dirty="0"/>
            </a:p>
          </p:txBody>
        </p:sp>
        <p:sp>
          <p:nvSpPr>
            <p:cNvPr id="48" name="TextBox 47"/>
            <p:cNvSpPr txBox="1"/>
            <p:nvPr/>
          </p:nvSpPr>
          <p:spPr>
            <a:xfrm>
              <a:off x="4967893" y="1828800"/>
              <a:ext cx="301686" cy="369332"/>
            </a:xfrm>
            <a:prstGeom prst="rect">
              <a:avLst/>
            </a:prstGeom>
            <a:noFill/>
          </p:spPr>
          <p:txBody>
            <a:bodyPr wrap="none" rtlCol="0">
              <a:spAutoFit/>
            </a:bodyPr>
            <a:lstStyle/>
            <a:p>
              <a:r>
                <a:rPr lang="en-US" dirty="0" smtClean="0"/>
                <a:t>1</a:t>
              </a:r>
              <a:endParaRPr lang="en-US" dirty="0"/>
            </a:p>
          </p:txBody>
        </p:sp>
        <p:sp>
          <p:nvSpPr>
            <p:cNvPr id="49" name="TextBox 48"/>
            <p:cNvSpPr txBox="1"/>
            <p:nvPr/>
          </p:nvSpPr>
          <p:spPr>
            <a:xfrm>
              <a:off x="6622490" y="1829404"/>
              <a:ext cx="301686" cy="369332"/>
            </a:xfrm>
            <a:prstGeom prst="rect">
              <a:avLst/>
            </a:prstGeom>
            <a:noFill/>
          </p:spPr>
          <p:txBody>
            <a:bodyPr wrap="none" rtlCol="0">
              <a:spAutoFit/>
            </a:bodyPr>
            <a:lstStyle/>
            <a:p>
              <a:r>
                <a:rPr lang="en-US" dirty="0" smtClean="0"/>
                <a:t>4</a:t>
              </a:r>
              <a:endParaRPr lang="en-US" dirty="0"/>
            </a:p>
          </p:txBody>
        </p:sp>
        <p:sp>
          <p:nvSpPr>
            <p:cNvPr id="50" name="TextBox 49"/>
            <p:cNvSpPr txBox="1"/>
            <p:nvPr/>
          </p:nvSpPr>
          <p:spPr>
            <a:xfrm>
              <a:off x="3867226" y="2373868"/>
              <a:ext cx="301686" cy="369332"/>
            </a:xfrm>
            <a:prstGeom prst="rect">
              <a:avLst/>
            </a:prstGeom>
            <a:noFill/>
          </p:spPr>
          <p:txBody>
            <a:bodyPr wrap="none" rtlCol="0">
              <a:spAutoFit/>
            </a:bodyPr>
            <a:lstStyle/>
            <a:p>
              <a:r>
                <a:rPr lang="en-US" dirty="0" smtClean="0"/>
                <a:t>9</a:t>
              </a:r>
              <a:endParaRPr lang="en-US" dirty="0"/>
            </a:p>
          </p:txBody>
        </p:sp>
        <p:sp>
          <p:nvSpPr>
            <p:cNvPr id="51" name="TextBox 50"/>
            <p:cNvSpPr txBox="1"/>
            <p:nvPr/>
          </p:nvSpPr>
          <p:spPr>
            <a:xfrm>
              <a:off x="2237375" y="2970305"/>
              <a:ext cx="301686" cy="369332"/>
            </a:xfrm>
            <a:prstGeom prst="rect">
              <a:avLst/>
            </a:prstGeom>
            <a:noFill/>
          </p:spPr>
          <p:txBody>
            <a:bodyPr wrap="none" rtlCol="0">
              <a:spAutoFit/>
            </a:bodyPr>
            <a:lstStyle/>
            <a:p>
              <a:r>
                <a:rPr lang="en-US" dirty="0" smtClean="0"/>
                <a:t>1</a:t>
              </a:r>
              <a:endParaRPr lang="en-US" dirty="0"/>
            </a:p>
          </p:txBody>
        </p:sp>
        <p:sp>
          <p:nvSpPr>
            <p:cNvPr id="52" name="TextBox 51"/>
            <p:cNvSpPr txBox="1"/>
            <p:nvPr/>
          </p:nvSpPr>
          <p:spPr>
            <a:xfrm>
              <a:off x="2770156" y="2947004"/>
              <a:ext cx="301686" cy="369332"/>
            </a:xfrm>
            <a:prstGeom prst="rect">
              <a:avLst/>
            </a:prstGeom>
            <a:noFill/>
          </p:spPr>
          <p:txBody>
            <a:bodyPr wrap="none" rtlCol="0">
              <a:spAutoFit/>
            </a:bodyPr>
            <a:lstStyle/>
            <a:p>
              <a:r>
                <a:rPr lang="en-US" dirty="0" smtClean="0"/>
                <a:t>2</a:t>
              </a:r>
              <a:endParaRPr lang="en-US" dirty="0"/>
            </a:p>
          </p:txBody>
        </p:sp>
        <p:sp>
          <p:nvSpPr>
            <p:cNvPr id="53" name="TextBox 52"/>
            <p:cNvSpPr txBox="1"/>
            <p:nvPr/>
          </p:nvSpPr>
          <p:spPr>
            <a:xfrm>
              <a:off x="3320490" y="2933026"/>
              <a:ext cx="301686" cy="369332"/>
            </a:xfrm>
            <a:prstGeom prst="rect">
              <a:avLst/>
            </a:prstGeom>
            <a:noFill/>
          </p:spPr>
          <p:txBody>
            <a:bodyPr wrap="none" rtlCol="0">
              <a:spAutoFit/>
            </a:bodyPr>
            <a:lstStyle/>
            <a:p>
              <a:r>
                <a:rPr lang="en-US" dirty="0" smtClean="0"/>
                <a:t>8</a:t>
              </a:r>
              <a:endParaRPr lang="en-US" dirty="0"/>
            </a:p>
          </p:txBody>
        </p:sp>
        <p:sp>
          <p:nvSpPr>
            <p:cNvPr id="54" name="TextBox 53"/>
            <p:cNvSpPr txBox="1"/>
            <p:nvPr/>
          </p:nvSpPr>
          <p:spPr>
            <a:xfrm>
              <a:off x="4422714" y="2970305"/>
              <a:ext cx="301686" cy="369332"/>
            </a:xfrm>
            <a:prstGeom prst="rect">
              <a:avLst/>
            </a:prstGeom>
            <a:noFill/>
          </p:spPr>
          <p:txBody>
            <a:bodyPr wrap="none" rtlCol="0">
              <a:spAutoFit/>
            </a:bodyPr>
            <a:lstStyle/>
            <a:p>
              <a:r>
                <a:rPr lang="en-US" dirty="0" smtClean="0"/>
                <a:t>4</a:t>
              </a:r>
              <a:endParaRPr lang="en-US" dirty="0"/>
            </a:p>
          </p:txBody>
        </p:sp>
        <p:sp>
          <p:nvSpPr>
            <p:cNvPr id="55" name="TextBox 54"/>
            <p:cNvSpPr txBox="1"/>
            <p:nvPr/>
          </p:nvSpPr>
          <p:spPr>
            <a:xfrm>
              <a:off x="4967893" y="2907268"/>
              <a:ext cx="301686" cy="369332"/>
            </a:xfrm>
            <a:prstGeom prst="rect">
              <a:avLst/>
            </a:prstGeom>
            <a:noFill/>
          </p:spPr>
          <p:txBody>
            <a:bodyPr wrap="none" rtlCol="0">
              <a:spAutoFit/>
            </a:bodyPr>
            <a:lstStyle/>
            <a:p>
              <a:r>
                <a:rPr lang="en-US" dirty="0" smtClean="0"/>
                <a:t>6</a:t>
              </a:r>
              <a:endParaRPr lang="en-US" dirty="0"/>
            </a:p>
          </p:txBody>
        </p:sp>
        <p:sp>
          <p:nvSpPr>
            <p:cNvPr id="56" name="TextBox 55"/>
            <p:cNvSpPr txBox="1"/>
            <p:nvPr/>
          </p:nvSpPr>
          <p:spPr>
            <a:xfrm>
              <a:off x="5518226" y="2947004"/>
              <a:ext cx="301686" cy="369332"/>
            </a:xfrm>
            <a:prstGeom prst="rect">
              <a:avLst/>
            </a:prstGeom>
            <a:noFill/>
          </p:spPr>
          <p:txBody>
            <a:bodyPr wrap="none" rtlCol="0">
              <a:spAutoFit/>
            </a:bodyPr>
            <a:lstStyle/>
            <a:p>
              <a:r>
                <a:rPr lang="en-US" dirty="0" smtClean="0"/>
                <a:t>7</a:t>
              </a:r>
              <a:endParaRPr lang="en-US" dirty="0"/>
            </a:p>
          </p:txBody>
        </p:sp>
        <p:sp>
          <p:nvSpPr>
            <p:cNvPr id="57" name="TextBox 56"/>
            <p:cNvSpPr txBox="1"/>
            <p:nvPr/>
          </p:nvSpPr>
          <p:spPr>
            <a:xfrm>
              <a:off x="4417560" y="3505200"/>
              <a:ext cx="301686" cy="369332"/>
            </a:xfrm>
            <a:prstGeom prst="rect">
              <a:avLst/>
            </a:prstGeom>
            <a:noFill/>
          </p:spPr>
          <p:txBody>
            <a:bodyPr wrap="none" rtlCol="0">
              <a:spAutoFit/>
            </a:bodyPr>
            <a:lstStyle/>
            <a:p>
              <a:r>
                <a:rPr lang="en-US" dirty="0" smtClean="0"/>
                <a:t>1</a:t>
              </a:r>
              <a:endParaRPr lang="en-US" dirty="0"/>
            </a:p>
          </p:txBody>
        </p:sp>
        <p:sp>
          <p:nvSpPr>
            <p:cNvPr id="58" name="TextBox 57"/>
            <p:cNvSpPr txBox="1"/>
            <p:nvPr/>
          </p:nvSpPr>
          <p:spPr>
            <a:xfrm>
              <a:off x="2237375" y="4621002"/>
              <a:ext cx="301686" cy="369332"/>
            </a:xfrm>
            <a:prstGeom prst="rect">
              <a:avLst/>
            </a:prstGeom>
            <a:noFill/>
          </p:spPr>
          <p:txBody>
            <a:bodyPr wrap="none" rtlCol="0">
              <a:spAutoFit/>
            </a:bodyPr>
            <a:lstStyle/>
            <a:p>
              <a:r>
                <a:rPr lang="en-US" dirty="0" smtClean="0"/>
                <a:t>2</a:t>
              </a:r>
              <a:endParaRPr lang="en-US" dirty="0"/>
            </a:p>
          </p:txBody>
        </p:sp>
        <p:sp>
          <p:nvSpPr>
            <p:cNvPr id="59" name="TextBox 58"/>
            <p:cNvSpPr txBox="1"/>
            <p:nvPr/>
          </p:nvSpPr>
          <p:spPr>
            <a:xfrm>
              <a:off x="2209800" y="3479119"/>
              <a:ext cx="301686" cy="369332"/>
            </a:xfrm>
            <a:prstGeom prst="rect">
              <a:avLst/>
            </a:prstGeom>
            <a:noFill/>
          </p:spPr>
          <p:txBody>
            <a:bodyPr wrap="none" rtlCol="0">
              <a:spAutoFit/>
            </a:bodyPr>
            <a:lstStyle/>
            <a:p>
              <a:r>
                <a:rPr lang="en-US" dirty="0" smtClean="0"/>
                <a:t>3</a:t>
              </a:r>
              <a:endParaRPr lang="en-US" dirty="0"/>
            </a:p>
          </p:txBody>
        </p:sp>
        <p:sp>
          <p:nvSpPr>
            <p:cNvPr id="60" name="TextBox 59"/>
            <p:cNvSpPr txBox="1"/>
            <p:nvPr/>
          </p:nvSpPr>
          <p:spPr>
            <a:xfrm>
              <a:off x="2237375" y="6259216"/>
              <a:ext cx="301686" cy="369332"/>
            </a:xfrm>
            <a:prstGeom prst="rect">
              <a:avLst/>
            </a:prstGeom>
            <a:noFill/>
          </p:spPr>
          <p:txBody>
            <a:bodyPr wrap="none" rtlCol="0">
              <a:spAutoFit/>
            </a:bodyPr>
            <a:lstStyle/>
            <a:p>
              <a:r>
                <a:rPr lang="en-US" dirty="0" smtClean="0"/>
                <a:t>8</a:t>
              </a:r>
              <a:endParaRPr lang="en-US" dirty="0"/>
            </a:p>
          </p:txBody>
        </p:sp>
        <p:sp>
          <p:nvSpPr>
            <p:cNvPr id="61" name="TextBox 60"/>
            <p:cNvSpPr txBox="1"/>
            <p:nvPr/>
          </p:nvSpPr>
          <p:spPr>
            <a:xfrm>
              <a:off x="3320490" y="5706484"/>
              <a:ext cx="301686" cy="369332"/>
            </a:xfrm>
            <a:prstGeom prst="rect">
              <a:avLst/>
            </a:prstGeom>
            <a:noFill/>
          </p:spPr>
          <p:txBody>
            <a:bodyPr wrap="none" rtlCol="0">
              <a:spAutoFit/>
            </a:bodyPr>
            <a:lstStyle/>
            <a:p>
              <a:r>
                <a:rPr lang="en-US" dirty="0" smtClean="0"/>
                <a:t>4</a:t>
              </a:r>
              <a:endParaRPr lang="en-US" dirty="0"/>
            </a:p>
          </p:txBody>
        </p:sp>
        <p:sp>
          <p:nvSpPr>
            <p:cNvPr id="63" name="TextBox 62"/>
            <p:cNvSpPr txBox="1"/>
            <p:nvPr/>
          </p:nvSpPr>
          <p:spPr>
            <a:xfrm>
              <a:off x="2784971" y="4067004"/>
              <a:ext cx="301686" cy="369332"/>
            </a:xfrm>
            <a:prstGeom prst="rect">
              <a:avLst/>
            </a:prstGeom>
            <a:noFill/>
          </p:spPr>
          <p:txBody>
            <a:bodyPr wrap="none" rtlCol="0">
              <a:spAutoFit/>
            </a:bodyPr>
            <a:lstStyle/>
            <a:p>
              <a:r>
                <a:rPr lang="en-US" dirty="0" smtClean="0"/>
                <a:t>6</a:t>
              </a:r>
              <a:endParaRPr lang="en-US" dirty="0"/>
            </a:p>
          </p:txBody>
        </p:sp>
        <p:sp>
          <p:nvSpPr>
            <p:cNvPr id="64" name="TextBox 63"/>
            <p:cNvSpPr txBox="1"/>
            <p:nvPr/>
          </p:nvSpPr>
          <p:spPr>
            <a:xfrm>
              <a:off x="2770156" y="5715000"/>
              <a:ext cx="301686" cy="369332"/>
            </a:xfrm>
            <a:prstGeom prst="rect">
              <a:avLst/>
            </a:prstGeom>
            <a:noFill/>
          </p:spPr>
          <p:txBody>
            <a:bodyPr wrap="none" rtlCol="0">
              <a:spAutoFit/>
            </a:bodyPr>
            <a:lstStyle/>
            <a:p>
              <a:r>
                <a:rPr lang="en-US" dirty="0" smtClean="0"/>
                <a:t>7</a:t>
              </a:r>
              <a:endParaRPr lang="en-US" dirty="0"/>
            </a:p>
          </p:txBody>
        </p:sp>
        <p:sp>
          <p:nvSpPr>
            <p:cNvPr id="65" name="TextBox 64"/>
            <p:cNvSpPr txBox="1"/>
            <p:nvPr/>
          </p:nvSpPr>
          <p:spPr>
            <a:xfrm>
              <a:off x="2793936" y="3505200"/>
              <a:ext cx="301686" cy="369332"/>
            </a:xfrm>
            <a:prstGeom prst="rect">
              <a:avLst/>
            </a:prstGeom>
            <a:noFill/>
          </p:spPr>
          <p:txBody>
            <a:bodyPr wrap="none" rtlCol="0">
              <a:spAutoFit/>
            </a:bodyPr>
            <a:lstStyle/>
            <a:p>
              <a:r>
                <a:rPr lang="en-US" dirty="0" smtClean="0"/>
                <a:t>9</a:t>
              </a:r>
              <a:endParaRPr lang="en-US" dirty="0"/>
            </a:p>
          </p:txBody>
        </p:sp>
        <p:sp>
          <p:nvSpPr>
            <p:cNvPr id="75" name="TextBox 74"/>
            <p:cNvSpPr txBox="1"/>
            <p:nvPr/>
          </p:nvSpPr>
          <p:spPr>
            <a:xfrm>
              <a:off x="5506147" y="5770862"/>
              <a:ext cx="301686" cy="369332"/>
            </a:xfrm>
            <a:prstGeom prst="rect">
              <a:avLst/>
            </a:prstGeom>
            <a:noFill/>
          </p:spPr>
          <p:txBody>
            <a:bodyPr wrap="none" rtlCol="0">
              <a:spAutoFit/>
            </a:bodyPr>
            <a:lstStyle/>
            <a:p>
              <a:r>
                <a:rPr lang="en-US" dirty="0" smtClean="0"/>
                <a:t>1</a:t>
              </a:r>
              <a:endParaRPr lang="en-US" dirty="0"/>
            </a:p>
          </p:txBody>
        </p:sp>
        <p:sp>
          <p:nvSpPr>
            <p:cNvPr id="76" name="TextBox 75"/>
            <p:cNvSpPr txBox="1"/>
            <p:nvPr/>
          </p:nvSpPr>
          <p:spPr>
            <a:xfrm>
              <a:off x="4967893" y="3534117"/>
              <a:ext cx="301686" cy="369332"/>
            </a:xfrm>
            <a:prstGeom prst="rect">
              <a:avLst/>
            </a:prstGeom>
            <a:noFill/>
          </p:spPr>
          <p:txBody>
            <a:bodyPr wrap="none" rtlCol="0">
              <a:spAutoFit/>
            </a:bodyPr>
            <a:lstStyle/>
            <a:p>
              <a:r>
                <a:rPr lang="en-US" dirty="0" smtClean="0"/>
                <a:t>2</a:t>
              </a:r>
              <a:endParaRPr lang="en-US" dirty="0"/>
            </a:p>
          </p:txBody>
        </p:sp>
        <p:sp>
          <p:nvSpPr>
            <p:cNvPr id="77" name="TextBox 76"/>
            <p:cNvSpPr txBox="1"/>
            <p:nvPr/>
          </p:nvSpPr>
          <p:spPr>
            <a:xfrm>
              <a:off x="4417560" y="6265967"/>
              <a:ext cx="301686" cy="369332"/>
            </a:xfrm>
            <a:prstGeom prst="rect">
              <a:avLst/>
            </a:prstGeom>
            <a:noFill/>
          </p:spPr>
          <p:txBody>
            <a:bodyPr wrap="none" rtlCol="0">
              <a:spAutoFit/>
            </a:bodyPr>
            <a:lstStyle/>
            <a:p>
              <a:r>
                <a:rPr lang="en-US" dirty="0" smtClean="0"/>
                <a:t>3</a:t>
              </a:r>
              <a:endParaRPr lang="en-US" dirty="0"/>
            </a:p>
          </p:txBody>
        </p:sp>
        <p:sp>
          <p:nvSpPr>
            <p:cNvPr id="78" name="TextBox 77"/>
            <p:cNvSpPr txBox="1"/>
            <p:nvPr/>
          </p:nvSpPr>
          <p:spPr>
            <a:xfrm>
              <a:off x="3867226" y="5762885"/>
              <a:ext cx="301686" cy="369332"/>
            </a:xfrm>
            <a:prstGeom prst="rect">
              <a:avLst/>
            </a:prstGeom>
            <a:noFill/>
          </p:spPr>
          <p:txBody>
            <a:bodyPr wrap="none" rtlCol="0">
              <a:spAutoFit/>
            </a:bodyPr>
            <a:lstStyle/>
            <a:p>
              <a:r>
                <a:rPr lang="en-US" dirty="0" smtClean="0"/>
                <a:t>8</a:t>
              </a:r>
              <a:endParaRPr lang="en-US" dirty="0"/>
            </a:p>
          </p:txBody>
        </p:sp>
        <p:sp>
          <p:nvSpPr>
            <p:cNvPr id="79" name="TextBox 78"/>
            <p:cNvSpPr txBox="1"/>
            <p:nvPr/>
          </p:nvSpPr>
          <p:spPr>
            <a:xfrm>
              <a:off x="6072156" y="3507279"/>
              <a:ext cx="301686" cy="369332"/>
            </a:xfrm>
            <a:prstGeom prst="rect">
              <a:avLst/>
            </a:prstGeom>
            <a:noFill/>
          </p:spPr>
          <p:txBody>
            <a:bodyPr wrap="none" rtlCol="0">
              <a:spAutoFit/>
            </a:bodyPr>
            <a:lstStyle/>
            <a:p>
              <a:r>
                <a:rPr lang="en-US" dirty="0" smtClean="0"/>
                <a:t>4</a:t>
              </a:r>
              <a:endParaRPr lang="en-US" dirty="0"/>
            </a:p>
          </p:txBody>
        </p:sp>
        <p:sp>
          <p:nvSpPr>
            <p:cNvPr id="81" name="TextBox 80"/>
            <p:cNvSpPr txBox="1"/>
            <p:nvPr/>
          </p:nvSpPr>
          <p:spPr>
            <a:xfrm>
              <a:off x="4417560" y="4587996"/>
              <a:ext cx="301686" cy="369332"/>
            </a:xfrm>
            <a:prstGeom prst="rect">
              <a:avLst/>
            </a:prstGeom>
            <a:noFill/>
          </p:spPr>
          <p:txBody>
            <a:bodyPr wrap="none" rtlCol="0">
              <a:spAutoFit/>
            </a:bodyPr>
            <a:lstStyle/>
            <a:p>
              <a:r>
                <a:rPr lang="en-US" dirty="0" smtClean="0"/>
                <a:t>6</a:t>
              </a:r>
              <a:endParaRPr lang="en-US" dirty="0"/>
            </a:p>
          </p:txBody>
        </p:sp>
        <p:sp>
          <p:nvSpPr>
            <p:cNvPr id="82" name="TextBox 81"/>
            <p:cNvSpPr txBox="1"/>
            <p:nvPr/>
          </p:nvSpPr>
          <p:spPr>
            <a:xfrm>
              <a:off x="3867226" y="3505200"/>
              <a:ext cx="301686" cy="369332"/>
            </a:xfrm>
            <a:prstGeom prst="rect">
              <a:avLst/>
            </a:prstGeom>
            <a:noFill/>
          </p:spPr>
          <p:txBody>
            <a:bodyPr wrap="none" rtlCol="0">
              <a:spAutoFit/>
            </a:bodyPr>
            <a:lstStyle/>
            <a:p>
              <a:r>
                <a:rPr lang="en-US" dirty="0" smtClean="0"/>
                <a:t>7</a:t>
              </a:r>
              <a:endParaRPr lang="en-US" dirty="0"/>
            </a:p>
          </p:txBody>
        </p:sp>
        <p:sp>
          <p:nvSpPr>
            <p:cNvPr id="83" name="TextBox 82"/>
            <p:cNvSpPr txBox="1"/>
            <p:nvPr/>
          </p:nvSpPr>
          <p:spPr>
            <a:xfrm>
              <a:off x="5506147" y="4641918"/>
              <a:ext cx="301686" cy="369332"/>
            </a:xfrm>
            <a:prstGeom prst="rect">
              <a:avLst/>
            </a:prstGeom>
            <a:noFill/>
          </p:spPr>
          <p:txBody>
            <a:bodyPr wrap="none" rtlCol="0">
              <a:spAutoFit/>
            </a:bodyPr>
            <a:lstStyle/>
            <a:p>
              <a:r>
                <a:rPr lang="en-US" dirty="0" smtClean="0"/>
                <a:t>9</a:t>
              </a:r>
              <a:endParaRPr lang="en-US" dirty="0"/>
            </a:p>
          </p:txBody>
        </p:sp>
        <p:sp>
          <p:nvSpPr>
            <p:cNvPr id="84" name="TextBox 83"/>
            <p:cNvSpPr txBox="1"/>
            <p:nvPr/>
          </p:nvSpPr>
          <p:spPr>
            <a:xfrm>
              <a:off x="6051113" y="4067004"/>
              <a:ext cx="301686" cy="369332"/>
            </a:xfrm>
            <a:prstGeom prst="rect">
              <a:avLst/>
            </a:prstGeom>
            <a:noFill/>
          </p:spPr>
          <p:txBody>
            <a:bodyPr wrap="none" rtlCol="0">
              <a:spAutoFit/>
            </a:bodyPr>
            <a:lstStyle/>
            <a:p>
              <a:r>
                <a:rPr lang="en-US" dirty="0" smtClean="0"/>
                <a:t>1</a:t>
              </a:r>
              <a:endParaRPr lang="en-US" dirty="0"/>
            </a:p>
          </p:txBody>
        </p:sp>
        <p:sp>
          <p:nvSpPr>
            <p:cNvPr id="85" name="TextBox 84"/>
            <p:cNvSpPr txBox="1"/>
            <p:nvPr/>
          </p:nvSpPr>
          <p:spPr>
            <a:xfrm>
              <a:off x="4417560" y="5194590"/>
              <a:ext cx="301686" cy="369332"/>
            </a:xfrm>
            <a:prstGeom prst="rect">
              <a:avLst/>
            </a:prstGeom>
            <a:noFill/>
          </p:spPr>
          <p:txBody>
            <a:bodyPr wrap="none" rtlCol="0">
              <a:spAutoFit/>
            </a:bodyPr>
            <a:lstStyle/>
            <a:p>
              <a:r>
                <a:rPr lang="en-US" dirty="0" smtClean="0"/>
                <a:t>2</a:t>
              </a:r>
              <a:endParaRPr lang="en-US" dirty="0"/>
            </a:p>
          </p:txBody>
        </p:sp>
        <p:sp>
          <p:nvSpPr>
            <p:cNvPr id="86" name="TextBox 85"/>
            <p:cNvSpPr txBox="1"/>
            <p:nvPr/>
          </p:nvSpPr>
          <p:spPr>
            <a:xfrm>
              <a:off x="6072156" y="5770862"/>
              <a:ext cx="301686" cy="369332"/>
            </a:xfrm>
            <a:prstGeom prst="rect">
              <a:avLst/>
            </a:prstGeom>
            <a:noFill/>
          </p:spPr>
          <p:txBody>
            <a:bodyPr wrap="none" rtlCol="0">
              <a:spAutoFit/>
            </a:bodyPr>
            <a:lstStyle/>
            <a:p>
              <a:r>
                <a:rPr lang="en-US" dirty="0" smtClean="0"/>
                <a:t>3</a:t>
              </a:r>
              <a:endParaRPr lang="en-US" dirty="0"/>
            </a:p>
          </p:txBody>
        </p:sp>
        <p:sp>
          <p:nvSpPr>
            <p:cNvPr id="87" name="TextBox 86"/>
            <p:cNvSpPr txBox="1"/>
            <p:nvPr/>
          </p:nvSpPr>
          <p:spPr>
            <a:xfrm>
              <a:off x="6622490" y="5181600"/>
              <a:ext cx="301686" cy="369332"/>
            </a:xfrm>
            <a:prstGeom prst="rect">
              <a:avLst/>
            </a:prstGeom>
            <a:noFill/>
          </p:spPr>
          <p:txBody>
            <a:bodyPr wrap="none" rtlCol="0">
              <a:spAutoFit/>
            </a:bodyPr>
            <a:lstStyle/>
            <a:p>
              <a:r>
                <a:rPr lang="en-US" dirty="0" smtClean="0"/>
                <a:t>8</a:t>
              </a:r>
              <a:endParaRPr lang="en-US" dirty="0"/>
            </a:p>
          </p:txBody>
        </p:sp>
        <p:sp>
          <p:nvSpPr>
            <p:cNvPr id="90" name="TextBox 89"/>
            <p:cNvSpPr txBox="1"/>
            <p:nvPr/>
          </p:nvSpPr>
          <p:spPr>
            <a:xfrm>
              <a:off x="6104901" y="5175467"/>
              <a:ext cx="301686" cy="369332"/>
            </a:xfrm>
            <a:prstGeom prst="rect">
              <a:avLst/>
            </a:prstGeom>
            <a:noFill/>
          </p:spPr>
          <p:txBody>
            <a:bodyPr wrap="none" rtlCol="0">
              <a:spAutoFit/>
            </a:bodyPr>
            <a:lstStyle/>
            <a:p>
              <a:r>
                <a:rPr lang="en-US" dirty="0" smtClean="0"/>
                <a:t>6</a:t>
              </a:r>
              <a:endParaRPr lang="en-US" dirty="0"/>
            </a:p>
          </p:txBody>
        </p:sp>
        <p:sp>
          <p:nvSpPr>
            <p:cNvPr id="91" name="TextBox 90"/>
            <p:cNvSpPr txBox="1"/>
            <p:nvPr/>
          </p:nvSpPr>
          <p:spPr>
            <a:xfrm>
              <a:off x="4967893" y="5182203"/>
              <a:ext cx="301686" cy="369332"/>
            </a:xfrm>
            <a:prstGeom prst="rect">
              <a:avLst/>
            </a:prstGeom>
            <a:noFill/>
          </p:spPr>
          <p:txBody>
            <a:bodyPr wrap="none" rtlCol="0">
              <a:spAutoFit/>
            </a:bodyPr>
            <a:lstStyle/>
            <a:p>
              <a:r>
                <a:rPr lang="en-US" dirty="0" smtClean="0"/>
                <a:t>7</a:t>
              </a:r>
              <a:endParaRPr lang="en-US" dirty="0"/>
            </a:p>
          </p:txBody>
        </p:sp>
        <p:sp>
          <p:nvSpPr>
            <p:cNvPr id="93" name="TextBox 92"/>
            <p:cNvSpPr txBox="1"/>
            <p:nvPr/>
          </p:nvSpPr>
          <p:spPr>
            <a:xfrm>
              <a:off x="3320490" y="5182203"/>
              <a:ext cx="301686" cy="369332"/>
            </a:xfrm>
            <a:prstGeom prst="rect">
              <a:avLst/>
            </a:prstGeom>
            <a:noFill/>
          </p:spPr>
          <p:txBody>
            <a:bodyPr wrap="none" rtlCol="0">
              <a:spAutoFit/>
            </a:bodyPr>
            <a:lstStyle/>
            <a:p>
              <a:r>
                <a:rPr lang="en-US" dirty="0" smtClean="0"/>
                <a:t>3</a:t>
              </a:r>
              <a:endParaRPr lang="en-US" dirty="0"/>
            </a:p>
          </p:txBody>
        </p:sp>
        <p:sp>
          <p:nvSpPr>
            <p:cNvPr id="95" name="TextBox 94"/>
            <p:cNvSpPr txBox="1"/>
            <p:nvPr/>
          </p:nvSpPr>
          <p:spPr>
            <a:xfrm>
              <a:off x="3196167" y="6313250"/>
              <a:ext cx="301686" cy="369332"/>
            </a:xfrm>
            <a:prstGeom prst="rect">
              <a:avLst/>
            </a:prstGeom>
            <a:noFill/>
          </p:spPr>
          <p:txBody>
            <a:bodyPr wrap="none" rtlCol="0">
              <a:spAutoFit/>
            </a:bodyPr>
            <a:lstStyle/>
            <a:p>
              <a:r>
                <a:rPr lang="en-US" dirty="0" smtClean="0"/>
                <a:t>2</a:t>
              </a:r>
              <a:endParaRPr lang="en-US" dirty="0"/>
            </a:p>
          </p:txBody>
        </p:sp>
      </p:grpSp>
    </p:spTree>
    <p:extLst>
      <p:ext uri="{BB962C8B-B14F-4D97-AF65-F5344CB8AC3E}">
        <p14:creationId xmlns:p14="http://schemas.microsoft.com/office/powerpoint/2010/main" val="36584237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Stratégies débutantes</a:t>
            </a:r>
            <a:endParaRPr lang="en-US" dirty="0"/>
          </a:p>
        </p:txBody>
      </p:sp>
    </p:spTree>
    <p:extLst>
      <p:ext uri="{BB962C8B-B14F-4D97-AF65-F5344CB8AC3E}">
        <p14:creationId xmlns:p14="http://schemas.microsoft.com/office/powerpoint/2010/main" val="10901976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868362"/>
          </a:xfrm>
        </p:spPr>
        <p:txBody>
          <a:bodyPr anchor="t">
            <a:normAutofit/>
          </a:bodyPr>
          <a:lstStyle/>
          <a:p>
            <a:pPr lvl="0" algn="l"/>
            <a:r>
              <a:rPr lang="fr-CA" sz="1200" b="1" dirty="0" smtClean="0"/>
              <a:t>Les jumeaux:</a:t>
            </a:r>
            <a:r>
              <a:rPr lang="fr-CA" sz="1200" dirty="0" smtClean="0"/>
              <a:t> si on cherche à ajouter le </a:t>
            </a:r>
            <a:r>
              <a:rPr lang="en-US" sz="1200" dirty="0" smtClean="0"/>
              <a:t>‘6’</a:t>
            </a:r>
            <a:r>
              <a:rPr lang="fr-CA" sz="1200" dirty="0"/>
              <a:t> </a:t>
            </a:r>
            <a:r>
              <a:rPr lang="fr-CA" sz="1200" dirty="0" smtClean="0"/>
              <a:t>dans la huitième case, il est possible de voir, en utilisant la stratégie précédente (</a:t>
            </a:r>
            <a:r>
              <a:rPr lang="fr-CA" sz="1200" i="1" dirty="0" smtClean="0"/>
              <a:t>pour débuter</a:t>
            </a:r>
            <a:r>
              <a:rPr lang="fr-CA" sz="1200" dirty="0" smtClean="0"/>
              <a:t>)  que le </a:t>
            </a:r>
            <a:r>
              <a:rPr lang="en-US" sz="1200" dirty="0" smtClean="0"/>
              <a:t>‘6’ </a:t>
            </a:r>
            <a:r>
              <a:rPr lang="en-US" sz="1200" dirty="0" err="1" smtClean="0"/>
              <a:t>doit</a:t>
            </a:r>
            <a:r>
              <a:rPr lang="en-US" sz="1200" dirty="0" smtClean="0"/>
              <a:t> </a:t>
            </a:r>
            <a:r>
              <a:rPr lang="en-US" sz="1200" dirty="0" err="1" smtClean="0"/>
              <a:t>aller</a:t>
            </a:r>
            <a:r>
              <a:rPr lang="en-US" sz="1200" dirty="0" smtClean="0"/>
              <a:t> </a:t>
            </a:r>
            <a:r>
              <a:rPr lang="en-US" sz="1200" dirty="0" err="1" smtClean="0"/>
              <a:t>dans</a:t>
            </a:r>
            <a:r>
              <a:rPr lang="en-US" sz="1200" dirty="0" smtClean="0"/>
              <a:t> </a:t>
            </a:r>
            <a:r>
              <a:rPr lang="en-US" sz="1200" dirty="0" err="1" smtClean="0"/>
              <a:t>colonne</a:t>
            </a:r>
            <a:r>
              <a:rPr lang="en-US" sz="1200" dirty="0" smtClean="0"/>
              <a:t> D, </a:t>
            </a:r>
            <a:r>
              <a:rPr lang="en-US" sz="1200" dirty="0" err="1" smtClean="0"/>
              <a:t>mais</a:t>
            </a:r>
            <a:r>
              <a:rPr lang="en-US" sz="1200" dirty="0" smtClean="0"/>
              <a:t> </a:t>
            </a:r>
            <a:r>
              <a:rPr lang="en-US" sz="1200" dirty="0" err="1" smtClean="0"/>
              <a:t>deux</a:t>
            </a:r>
            <a:r>
              <a:rPr lang="en-US" sz="1200" dirty="0" smtClean="0"/>
              <a:t> </a:t>
            </a:r>
            <a:r>
              <a:rPr lang="en-US" sz="1200" dirty="0" err="1" smtClean="0"/>
              <a:t>lignes</a:t>
            </a:r>
            <a:r>
              <a:rPr lang="en-US" sz="1200" dirty="0" smtClean="0"/>
              <a:t> </a:t>
            </a:r>
            <a:r>
              <a:rPr lang="en-US" sz="1200" dirty="0" err="1" smtClean="0"/>
              <a:t>sont</a:t>
            </a:r>
            <a:r>
              <a:rPr lang="en-US" sz="1200" dirty="0" smtClean="0"/>
              <a:t> </a:t>
            </a:r>
            <a:r>
              <a:rPr lang="en-US" sz="1200" dirty="0" err="1" smtClean="0"/>
              <a:t>possibles</a:t>
            </a:r>
            <a:r>
              <a:rPr lang="en-US" sz="1200" dirty="0" smtClean="0"/>
              <a:t>, </a:t>
            </a:r>
            <a:r>
              <a:rPr lang="en-US" sz="1200" dirty="0" err="1" smtClean="0"/>
              <a:t>soit</a:t>
            </a:r>
            <a:r>
              <a:rPr lang="en-US" sz="1200" dirty="0" smtClean="0"/>
              <a:t> 7 et 9. </a:t>
            </a:r>
            <a:r>
              <a:rPr lang="en-US" sz="1200" dirty="0" err="1" smtClean="0"/>
              <a:t>Mais</a:t>
            </a:r>
            <a:r>
              <a:rPr lang="en-US" sz="1200" dirty="0" smtClean="0"/>
              <a:t> </a:t>
            </a:r>
            <a:r>
              <a:rPr lang="en-US" sz="1200" dirty="0" err="1" smtClean="0"/>
              <a:t>en</a:t>
            </a:r>
            <a:r>
              <a:rPr lang="en-US" sz="1200" dirty="0" smtClean="0"/>
              <a:t> observant le ‘6’ de la </a:t>
            </a:r>
            <a:r>
              <a:rPr lang="en-US" sz="1200" dirty="0" err="1" smtClean="0"/>
              <a:t>colonne</a:t>
            </a:r>
            <a:r>
              <a:rPr lang="en-US" sz="1200" dirty="0" smtClean="0"/>
              <a:t> H, </a:t>
            </a:r>
            <a:r>
              <a:rPr lang="en-US" sz="1200" dirty="0" err="1" smtClean="0"/>
              <a:t>il</a:t>
            </a:r>
            <a:r>
              <a:rPr lang="en-US" sz="1200" dirty="0" smtClean="0"/>
              <a:t> </a:t>
            </a:r>
            <a:r>
              <a:rPr lang="en-US" sz="1200" dirty="0" err="1" smtClean="0"/>
              <a:t>est</a:t>
            </a:r>
            <a:r>
              <a:rPr lang="en-US" sz="1200" dirty="0" smtClean="0"/>
              <a:t> possible d</a:t>
            </a:r>
            <a:r>
              <a:rPr lang="fr-CA" sz="1200" dirty="0" smtClean="0"/>
              <a:t>’éliminer la possibilité de la ligne 7 et ainsi ajouter le </a:t>
            </a:r>
            <a:r>
              <a:rPr lang="en-US" sz="1200" dirty="0" smtClean="0"/>
              <a:t>‘6’ </a:t>
            </a:r>
            <a:r>
              <a:rPr lang="en-US" sz="1200" dirty="0" err="1" smtClean="0"/>
              <a:t>dans</a:t>
            </a:r>
            <a:r>
              <a:rPr lang="en-US" sz="1200" dirty="0" smtClean="0"/>
              <a:t> la </a:t>
            </a:r>
            <a:r>
              <a:rPr lang="en-US" sz="1200" dirty="0" err="1" smtClean="0"/>
              <a:t>ligne</a:t>
            </a:r>
            <a:r>
              <a:rPr lang="en-US" sz="1200" dirty="0" smtClean="0"/>
              <a:t> 9 avec certitude. </a:t>
            </a:r>
            <a:endParaRPr lang="en-US" sz="1200" b="1" dirty="0"/>
          </a:p>
        </p:txBody>
      </p:sp>
      <p:grpSp>
        <p:nvGrpSpPr>
          <p:cNvPr id="3" name="Group 2"/>
          <p:cNvGrpSpPr/>
          <p:nvPr/>
        </p:nvGrpSpPr>
        <p:grpSpPr>
          <a:xfrm>
            <a:off x="2095500" y="1734670"/>
            <a:ext cx="4953000" cy="5029200"/>
            <a:chOff x="2095500" y="1734670"/>
            <a:chExt cx="4953000" cy="5029200"/>
          </a:xfrm>
        </p:grpSpPr>
        <p:sp>
          <p:nvSpPr>
            <p:cNvPr id="29" name="Rectangle 28"/>
            <p:cNvSpPr/>
            <p:nvPr/>
          </p:nvSpPr>
          <p:spPr>
            <a:xfrm>
              <a:off x="2645833" y="173467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196167" y="173467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3742903" y="173467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293237" y="173467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843570" y="173467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5393903" y="173467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5947833" y="173467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498167" y="173467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095500" y="173467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rot="5400000">
              <a:off x="4292600" y="-462430"/>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rot="5400000">
              <a:off x="4292600" y="2890369"/>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rot="5400000">
              <a:off x="4292600" y="96370"/>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rot="5400000">
              <a:off x="4292600" y="655170"/>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rot="5400000">
              <a:off x="4292600" y="1213970"/>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rot="5400000">
              <a:off x="4292600" y="1772770"/>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27" name="Rectangle 26"/>
            <p:cNvSpPr/>
            <p:nvPr/>
          </p:nvSpPr>
          <p:spPr>
            <a:xfrm rot="5400000">
              <a:off x="4292600" y="2331570"/>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rot="5400000">
              <a:off x="4292600" y="3449169"/>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10" name="Rectangle 9"/>
            <p:cNvSpPr/>
            <p:nvPr/>
          </p:nvSpPr>
          <p:spPr>
            <a:xfrm>
              <a:off x="2095500" y="1734670"/>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746500" y="1734670"/>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397500" y="1734670"/>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095500" y="3411070"/>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14" name="Rectangle 13"/>
            <p:cNvSpPr/>
            <p:nvPr/>
          </p:nvSpPr>
          <p:spPr>
            <a:xfrm>
              <a:off x="2095500" y="5087470"/>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15" name="Rectangle 14"/>
            <p:cNvSpPr/>
            <p:nvPr/>
          </p:nvSpPr>
          <p:spPr>
            <a:xfrm>
              <a:off x="3746500" y="3411070"/>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397500" y="3411069"/>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746500" y="5087469"/>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18" name="Rectangle 17"/>
            <p:cNvSpPr/>
            <p:nvPr/>
          </p:nvSpPr>
          <p:spPr>
            <a:xfrm>
              <a:off x="5397500" y="5087468"/>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2219823" y="1829404"/>
              <a:ext cx="301686" cy="369332"/>
            </a:xfrm>
            <a:prstGeom prst="rect">
              <a:avLst/>
            </a:prstGeom>
            <a:noFill/>
          </p:spPr>
          <p:txBody>
            <a:bodyPr wrap="none" rtlCol="0">
              <a:spAutoFit/>
            </a:bodyPr>
            <a:lstStyle/>
            <a:p>
              <a:r>
                <a:rPr lang="en-US" dirty="0" smtClean="0"/>
                <a:t>5</a:t>
              </a:r>
              <a:endParaRPr lang="en-US" dirty="0"/>
            </a:p>
          </p:txBody>
        </p:sp>
        <p:sp>
          <p:nvSpPr>
            <p:cNvPr id="38" name="TextBox 37"/>
            <p:cNvSpPr txBox="1"/>
            <p:nvPr/>
          </p:nvSpPr>
          <p:spPr>
            <a:xfrm>
              <a:off x="4417560" y="1828800"/>
              <a:ext cx="301686" cy="369332"/>
            </a:xfrm>
            <a:prstGeom prst="rect">
              <a:avLst/>
            </a:prstGeom>
            <a:noFill/>
          </p:spPr>
          <p:txBody>
            <a:bodyPr wrap="none" rtlCol="0">
              <a:spAutoFit/>
            </a:bodyPr>
            <a:lstStyle/>
            <a:p>
              <a:r>
                <a:rPr lang="en-US" dirty="0"/>
                <a:t>7</a:t>
              </a:r>
            </a:p>
          </p:txBody>
        </p:sp>
        <p:sp>
          <p:nvSpPr>
            <p:cNvPr id="40" name="TextBox 39"/>
            <p:cNvSpPr txBox="1"/>
            <p:nvPr/>
          </p:nvSpPr>
          <p:spPr>
            <a:xfrm>
              <a:off x="6622490" y="5762885"/>
              <a:ext cx="301686" cy="369332"/>
            </a:xfrm>
            <a:prstGeom prst="rect">
              <a:avLst/>
            </a:prstGeom>
            <a:noFill/>
          </p:spPr>
          <p:txBody>
            <a:bodyPr wrap="none" rtlCol="0">
              <a:spAutoFit/>
            </a:bodyPr>
            <a:lstStyle/>
            <a:p>
              <a:r>
                <a:rPr lang="en-US" dirty="0" smtClean="0"/>
                <a:t>2</a:t>
              </a:r>
              <a:endParaRPr lang="en-US" dirty="0"/>
            </a:p>
          </p:txBody>
        </p:sp>
        <p:sp>
          <p:nvSpPr>
            <p:cNvPr id="41" name="TextBox 40"/>
            <p:cNvSpPr txBox="1"/>
            <p:nvPr/>
          </p:nvSpPr>
          <p:spPr>
            <a:xfrm>
              <a:off x="6622112" y="4096564"/>
              <a:ext cx="301686" cy="369332"/>
            </a:xfrm>
            <a:prstGeom prst="rect">
              <a:avLst/>
            </a:prstGeom>
            <a:noFill/>
          </p:spPr>
          <p:txBody>
            <a:bodyPr wrap="none" rtlCol="0">
              <a:spAutoFit/>
            </a:bodyPr>
            <a:lstStyle/>
            <a:p>
              <a:r>
                <a:rPr lang="en-US" dirty="0" smtClean="0"/>
                <a:t>3</a:t>
              </a:r>
              <a:endParaRPr lang="en-US" dirty="0"/>
            </a:p>
          </p:txBody>
        </p:sp>
        <p:sp>
          <p:nvSpPr>
            <p:cNvPr id="46" name="TextBox 45"/>
            <p:cNvSpPr txBox="1"/>
            <p:nvPr/>
          </p:nvSpPr>
          <p:spPr>
            <a:xfrm>
              <a:off x="6622490" y="4654021"/>
              <a:ext cx="301686" cy="369332"/>
            </a:xfrm>
            <a:prstGeom prst="rect">
              <a:avLst/>
            </a:prstGeom>
            <a:noFill/>
          </p:spPr>
          <p:txBody>
            <a:bodyPr wrap="none" rtlCol="0">
              <a:spAutoFit/>
            </a:bodyPr>
            <a:lstStyle/>
            <a:p>
              <a:r>
                <a:rPr lang="en-US" dirty="0" smtClean="0"/>
                <a:t>7</a:t>
              </a:r>
              <a:endParaRPr lang="en-US" dirty="0"/>
            </a:p>
          </p:txBody>
        </p:sp>
        <p:sp>
          <p:nvSpPr>
            <p:cNvPr id="48" name="TextBox 47"/>
            <p:cNvSpPr txBox="1"/>
            <p:nvPr/>
          </p:nvSpPr>
          <p:spPr>
            <a:xfrm>
              <a:off x="4967893" y="1828800"/>
              <a:ext cx="301686" cy="369332"/>
            </a:xfrm>
            <a:prstGeom prst="rect">
              <a:avLst/>
            </a:prstGeom>
            <a:noFill/>
          </p:spPr>
          <p:txBody>
            <a:bodyPr wrap="none" rtlCol="0">
              <a:spAutoFit/>
            </a:bodyPr>
            <a:lstStyle/>
            <a:p>
              <a:r>
                <a:rPr lang="en-US" dirty="0" smtClean="0"/>
                <a:t>1</a:t>
              </a:r>
              <a:endParaRPr lang="en-US" dirty="0"/>
            </a:p>
          </p:txBody>
        </p:sp>
        <p:sp>
          <p:nvSpPr>
            <p:cNvPr id="49" name="TextBox 48"/>
            <p:cNvSpPr txBox="1"/>
            <p:nvPr/>
          </p:nvSpPr>
          <p:spPr>
            <a:xfrm>
              <a:off x="6622490" y="1829404"/>
              <a:ext cx="301686" cy="369332"/>
            </a:xfrm>
            <a:prstGeom prst="rect">
              <a:avLst/>
            </a:prstGeom>
            <a:noFill/>
          </p:spPr>
          <p:txBody>
            <a:bodyPr wrap="none" rtlCol="0">
              <a:spAutoFit/>
            </a:bodyPr>
            <a:lstStyle/>
            <a:p>
              <a:r>
                <a:rPr lang="en-US" dirty="0" smtClean="0"/>
                <a:t>4</a:t>
              </a:r>
              <a:endParaRPr lang="en-US" dirty="0"/>
            </a:p>
          </p:txBody>
        </p:sp>
        <p:sp>
          <p:nvSpPr>
            <p:cNvPr id="50" name="TextBox 49"/>
            <p:cNvSpPr txBox="1"/>
            <p:nvPr/>
          </p:nvSpPr>
          <p:spPr>
            <a:xfrm>
              <a:off x="3867226" y="2373868"/>
              <a:ext cx="301686" cy="369332"/>
            </a:xfrm>
            <a:prstGeom prst="rect">
              <a:avLst/>
            </a:prstGeom>
            <a:noFill/>
          </p:spPr>
          <p:txBody>
            <a:bodyPr wrap="none" rtlCol="0">
              <a:spAutoFit/>
            </a:bodyPr>
            <a:lstStyle/>
            <a:p>
              <a:r>
                <a:rPr lang="en-US" dirty="0" smtClean="0"/>
                <a:t>9</a:t>
              </a:r>
              <a:endParaRPr lang="en-US" dirty="0"/>
            </a:p>
          </p:txBody>
        </p:sp>
        <p:sp>
          <p:nvSpPr>
            <p:cNvPr id="51" name="TextBox 50"/>
            <p:cNvSpPr txBox="1"/>
            <p:nvPr/>
          </p:nvSpPr>
          <p:spPr>
            <a:xfrm>
              <a:off x="2237375" y="2970305"/>
              <a:ext cx="301686" cy="369332"/>
            </a:xfrm>
            <a:prstGeom prst="rect">
              <a:avLst/>
            </a:prstGeom>
            <a:noFill/>
          </p:spPr>
          <p:txBody>
            <a:bodyPr wrap="none" rtlCol="0">
              <a:spAutoFit/>
            </a:bodyPr>
            <a:lstStyle/>
            <a:p>
              <a:r>
                <a:rPr lang="en-US" dirty="0" smtClean="0"/>
                <a:t>1</a:t>
              </a:r>
              <a:endParaRPr lang="en-US" dirty="0"/>
            </a:p>
          </p:txBody>
        </p:sp>
        <p:sp>
          <p:nvSpPr>
            <p:cNvPr id="52" name="TextBox 51"/>
            <p:cNvSpPr txBox="1"/>
            <p:nvPr/>
          </p:nvSpPr>
          <p:spPr>
            <a:xfrm>
              <a:off x="2770156" y="2947004"/>
              <a:ext cx="301686" cy="369332"/>
            </a:xfrm>
            <a:prstGeom prst="rect">
              <a:avLst/>
            </a:prstGeom>
            <a:noFill/>
          </p:spPr>
          <p:txBody>
            <a:bodyPr wrap="none" rtlCol="0">
              <a:spAutoFit/>
            </a:bodyPr>
            <a:lstStyle/>
            <a:p>
              <a:r>
                <a:rPr lang="en-US" dirty="0" smtClean="0"/>
                <a:t>2</a:t>
              </a:r>
              <a:endParaRPr lang="en-US" dirty="0"/>
            </a:p>
          </p:txBody>
        </p:sp>
        <p:sp>
          <p:nvSpPr>
            <p:cNvPr id="53" name="TextBox 52"/>
            <p:cNvSpPr txBox="1"/>
            <p:nvPr/>
          </p:nvSpPr>
          <p:spPr>
            <a:xfrm>
              <a:off x="3320490" y="2933026"/>
              <a:ext cx="301686" cy="369332"/>
            </a:xfrm>
            <a:prstGeom prst="rect">
              <a:avLst/>
            </a:prstGeom>
            <a:noFill/>
          </p:spPr>
          <p:txBody>
            <a:bodyPr wrap="none" rtlCol="0">
              <a:spAutoFit/>
            </a:bodyPr>
            <a:lstStyle/>
            <a:p>
              <a:r>
                <a:rPr lang="en-US" dirty="0" smtClean="0"/>
                <a:t>8</a:t>
              </a:r>
              <a:endParaRPr lang="en-US" dirty="0"/>
            </a:p>
          </p:txBody>
        </p:sp>
        <p:sp>
          <p:nvSpPr>
            <p:cNvPr id="54" name="TextBox 53"/>
            <p:cNvSpPr txBox="1"/>
            <p:nvPr/>
          </p:nvSpPr>
          <p:spPr>
            <a:xfrm>
              <a:off x="4422714" y="2970305"/>
              <a:ext cx="301686" cy="369332"/>
            </a:xfrm>
            <a:prstGeom prst="rect">
              <a:avLst/>
            </a:prstGeom>
            <a:noFill/>
          </p:spPr>
          <p:txBody>
            <a:bodyPr wrap="none" rtlCol="0">
              <a:spAutoFit/>
            </a:bodyPr>
            <a:lstStyle/>
            <a:p>
              <a:r>
                <a:rPr lang="en-US" dirty="0" smtClean="0"/>
                <a:t>4</a:t>
              </a:r>
              <a:endParaRPr lang="en-US" dirty="0"/>
            </a:p>
          </p:txBody>
        </p:sp>
        <p:sp>
          <p:nvSpPr>
            <p:cNvPr id="55" name="TextBox 54"/>
            <p:cNvSpPr txBox="1"/>
            <p:nvPr/>
          </p:nvSpPr>
          <p:spPr>
            <a:xfrm>
              <a:off x="4967893" y="2907268"/>
              <a:ext cx="301686" cy="369332"/>
            </a:xfrm>
            <a:prstGeom prst="rect">
              <a:avLst/>
            </a:prstGeom>
            <a:noFill/>
          </p:spPr>
          <p:txBody>
            <a:bodyPr wrap="none" rtlCol="0">
              <a:spAutoFit/>
            </a:bodyPr>
            <a:lstStyle/>
            <a:p>
              <a:r>
                <a:rPr lang="en-US" dirty="0" smtClean="0"/>
                <a:t>6</a:t>
              </a:r>
              <a:endParaRPr lang="en-US" dirty="0"/>
            </a:p>
          </p:txBody>
        </p:sp>
        <p:sp>
          <p:nvSpPr>
            <p:cNvPr id="56" name="TextBox 55"/>
            <p:cNvSpPr txBox="1"/>
            <p:nvPr/>
          </p:nvSpPr>
          <p:spPr>
            <a:xfrm>
              <a:off x="5518226" y="2947004"/>
              <a:ext cx="301686" cy="369332"/>
            </a:xfrm>
            <a:prstGeom prst="rect">
              <a:avLst/>
            </a:prstGeom>
            <a:noFill/>
          </p:spPr>
          <p:txBody>
            <a:bodyPr wrap="none" rtlCol="0">
              <a:spAutoFit/>
            </a:bodyPr>
            <a:lstStyle/>
            <a:p>
              <a:r>
                <a:rPr lang="en-US" dirty="0" smtClean="0"/>
                <a:t>7</a:t>
              </a:r>
              <a:endParaRPr lang="en-US" dirty="0"/>
            </a:p>
          </p:txBody>
        </p:sp>
        <p:sp>
          <p:nvSpPr>
            <p:cNvPr id="57" name="TextBox 56"/>
            <p:cNvSpPr txBox="1"/>
            <p:nvPr/>
          </p:nvSpPr>
          <p:spPr>
            <a:xfrm>
              <a:off x="4417560" y="3505200"/>
              <a:ext cx="301686" cy="369332"/>
            </a:xfrm>
            <a:prstGeom prst="rect">
              <a:avLst/>
            </a:prstGeom>
            <a:noFill/>
          </p:spPr>
          <p:txBody>
            <a:bodyPr wrap="none" rtlCol="0">
              <a:spAutoFit/>
            </a:bodyPr>
            <a:lstStyle/>
            <a:p>
              <a:r>
                <a:rPr lang="en-US" dirty="0" smtClean="0"/>
                <a:t>1</a:t>
              </a:r>
              <a:endParaRPr lang="en-US" dirty="0"/>
            </a:p>
          </p:txBody>
        </p:sp>
        <p:sp>
          <p:nvSpPr>
            <p:cNvPr id="58" name="TextBox 57"/>
            <p:cNvSpPr txBox="1"/>
            <p:nvPr/>
          </p:nvSpPr>
          <p:spPr>
            <a:xfrm>
              <a:off x="2237375" y="4621002"/>
              <a:ext cx="301686" cy="369332"/>
            </a:xfrm>
            <a:prstGeom prst="rect">
              <a:avLst/>
            </a:prstGeom>
            <a:noFill/>
          </p:spPr>
          <p:txBody>
            <a:bodyPr wrap="none" rtlCol="0">
              <a:spAutoFit/>
            </a:bodyPr>
            <a:lstStyle/>
            <a:p>
              <a:r>
                <a:rPr lang="en-US" dirty="0" smtClean="0"/>
                <a:t>2</a:t>
              </a:r>
              <a:endParaRPr lang="en-US" dirty="0"/>
            </a:p>
          </p:txBody>
        </p:sp>
        <p:sp>
          <p:nvSpPr>
            <p:cNvPr id="59" name="TextBox 58"/>
            <p:cNvSpPr txBox="1"/>
            <p:nvPr/>
          </p:nvSpPr>
          <p:spPr>
            <a:xfrm>
              <a:off x="2209800" y="3479119"/>
              <a:ext cx="301686" cy="369332"/>
            </a:xfrm>
            <a:prstGeom prst="rect">
              <a:avLst/>
            </a:prstGeom>
            <a:noFill/>
          </p:spPr>
          <p:txBody>
            <a:bodyPr wrap="none" rtlCol="0">
              <a:spAutoFit/>
            </a:bodyPr>
            <a:lstStyle/>
            <a:p>
              <a:r>
                <a:rPr lang="en-US" dirty="0" smtClean="0"/>
                <a:t>3</a:t>
              </a:r>
              <a:endParaRPr lang="en-US" dirty="0"/>
            </a:p>
          </p:txBody>
        </p:sp>
        <p:sp>
          <p:nvSpPr>
            <p:cNvPr id="60" name="TextBox 59"/>
            <p:cNvSpPr txBox="1"/>
            <p:nvPr/>
          </p:nvSpPr>
          <p:spPr>
            <a:xfrm>
              <a:off x="2237375" y="6259216"/>
              <a:ext cx="301686" cy="369332"/>
            </a:xfrm>
            <a:prstGeom prst="rect">
              <a:avLst/>
            </a:prstGeom>
            <a:noFill/>
          </p:spPr>
          <p:txBody>
            <a:bodyPr wrap="none" rtlCol="0">
              <a:spAutoFit/>
            </a:bodyPr>
            <a:lstStyle/>
            <a:p>
              <a:r>
                <a:rPr lang="en-US" dirty="0" smtClean="0"/>
                <a:t>8</a:t>
              </a:r>
              <a:endParaRPr lang="en-US" dirty="0"/>
            </a:p>
          </p:txBody>
        </p:sp>
        <p:sp>
          <p:nvSpPr>
            <p:cNvPr id="61" name="TextBox 60"/>
            <p:cNvSpPr txBox="1"/>
            <p:nvPr/>
          </p:nvSpPr>
          <p:spPr>
            <a:xfrm>
              <a:off x="3320490" y="5706484"/>
              <a:ext cx="301686" cy="369332"/>
            </a:xfrm>
            <a:prstGeom prst="rect">
              <a:avLst/>
            </a:prstGeom>
            <a:noFill/>
          </p:spPr>
          <p:txBody>
            <a:bodyPr wrap="none" rtlCol="0">
              <a:spAutoFit/>
            </a:bodyPr>
            <a:lstStyle/>
            <a:p>
              <a:r>
                <a:rPr lang="en-US" dirty="0" smtClean="0"/>
                <a:t>4</a:t>
              </a:r>
              <a:endParaRPr lang="en-US" dirty="0"/>
            </a:p>
          </p:txBody>
        </p:sp>
        <p:sp>
          <p:nvSpPr>
            <p:cNvPr id="63" name="TextBox 62"/>
            <p:cNvSpPr txBox="1"/>
            <p:nvPr/>
          </p:nvSpPr>
          <p:spPr>
            <a:xfrm>
              <a:off x="2784971" y="4067004"/>
              <a:ext cx="301686" cy="369332"/>
            </a:xfrm>
            <a:prstGeom prst="rect">
              <a:avLst/>
            </a:prstGeom>
            <a:noFill/>
          </p:spPr>
          <p:txBody>
            <a:bodyPr wrap="none" rtlCol="0">
              <a:spAutoFit/>
            </a:bodyPr>
            <a:lstStyle/>
            <a:p>
              <a:r>
                <a:rPr lang="en-US" dirty="0" smtClean="0"/>
                <a:t>6</a:t>
              </a:r>
              <a:endParaRPr lang="en-US" dirty="0"/>
            </a:p>
          </p:txBody>
        </p:sp>
        <p:sp>
          <p:nvSpPr>
            <p:cNvPr id="64" name="TextBox 63"/>
            <p:cNvSpPr txBox="1"/>
            <p:nvPr/>
          </p:nvSpPr>
          <p:spPr>
            <a:xfrm>
              <a:off x="2770156" y="5715000"/>
              <a:ext cx="301686" cy="369332"/>
            </a:xfrm>
            <a:prstGeom prst="rect">
              <a:avLst/>
            </a:prstGeom>
            <a:noFill/>
          </p:spPr>
          <p:txBody>
            <a:bodyPr wrap="none" rtlCol="0">
              <a:spAutoFit/>
            </a:bodyPr>
            <a:lstStyle/>
            <a:p>
              <a:r>
                <a:rPr lang="en-US" dirty="0" smtClean="0"/>
                <a:t>7</a:t>
              </a:r>
              <a:endParaRPr lang="en-US" dirty="0"/>
            </a:p>
          </p:txBody>
        </p:sp>
        <p:sp>
          <p:nvSpPr>
            <p:cNvPr id="65" name="TextBox 64"/>
            <p:cNvSpPr txBox="1"/>
            <p:nvPr/>
          </p:nvSpPr>
          <p:spPr>
            <a:xfrm>
              <a:off x="2793936" y="3505200"/>
              <a:ext cx="301686" cy="369332"/>
            </a:xfrm>
            <a:prstGeom prst="rect">
              <a:avLst/>
            </a:prstGeom>
            <a:noFill/>
          </p:spPr>
          <p:txBody>
            <a:bodyPr wrap="none" rtlCol="0">
              <a:spAutoFit/>
            </a:bodyPr>
            <a:lstStyle/>
            <a:p>
              <a:r>
                <a:rPr lang="en-US" dirty="0" smtClean="0"/>
                <a:t>9</a:t>
              </a:r>
              <a:endParaRPr lang="en-US" dirty="0"/>
            </a:p>
          </p:txBody>
        </p:sp>
        <p:sp>
          <p:nvSpPr>
            <p:cNvPr id="75" name="TextBox 74"/>
            <p:cNvSpPr txBox="1"/>
            <p:nvPr/>
          </p:nvSpPr>
          <p:spPr>
            <a:xfrm>
              <a:off x="5506147" y="5770862"/>
              <a:ext cx="301686" cy="369332"/>
            </a:xfrm>
            <a:prstGeom prst="rect">
              <a:avLst/>
            </a:prstGeom>
            <a:noFill/>
          </p:spPr>
          <p:txBody>
            <a:bodyPr wrap="none" rtlCol="0">
              <a:spAutoFit/>
            </a:bodyPr>
            <a:lstStyle/>
            <a:p>
              <a:r>
                <a:rPr lang="en-US" dirty="0" smtClean="0"/>
                <a:t>1</a:t>
              </a:r>
              <a:endParaRPr lang="en-US" dirty="0"/>
            </a:p>
          </p:txBody>
        </p:sp>
        <p:sp>
          <p:nvSpPr>
            <p:cNvPr id="76" name="TextBox 75"/>
            <p:cNvSpPr txBox="1"/>
            <p:nvPr/>
          </p:nvSpPr>
          <p:spPr>
            <a:xfrm>
              <a:off x="4967893" y="3534117"/>
              <a:ext cx="301686" cy="369332"/>
            </a:xfrm>
            <a:prstGeom prst="rect">
              <a:avLst/>
            </a:prstGeom>
            <a:noFill/>
          </p:spPr>
          <p:txBody>
            <a:bodyPr wrap="none" rtlCol="0">
              <a:spAutoFit/>
            </a:bodyPr>
            <a:lstStyle/>
            <a:p>
              <a:r>
                <a:rPr lang="en-US" dirty="0" smtClean="0"/>
                <a:t>2</a:t>
              </a:r>
              <a:endParaRPr lang="en-US" dirty="0"/>
            </a:p>
          </p:txBody>
        </p:sp>
        <p:sp>
          <p:nvSpPr>
            <p:cNvPr id="77" name="TextBox 76"/>
            <p:cNvSpPr txBox="1"/>
            <p:nvPr/>
          </p:nvSpPr>
          <p:spPr>
            <a:xfrm>
              <a:off x="4417560" y="6265967"/>
              <a:ext cx="301686" cy="369332"/>
            </a:xfrm>
            <a:prstGeom prst="rect">
              <a:avLst/>
            </a:prstGeom>
            <a:noFill/>
          </p:spPr>
          <p:txBody>
            <a:bodyPr wrap="none" rtlCol="0">
              <a:spAutoFit/>
            </a:bodyPr>
            <a:lstStyle/>
            <a:p>
              <a:r>
                <a:rPr lang="en-US" dirty="0" smtClean="0"/>
                <a:t>3</a:t>
              </a:r>
              <a:endParaRPr lang="en-US" dirty="0"/>
            </a:p>
          </p:txBody>
        </p:sp>
        <p:sp>
          <p:nvSpPr>
            <p:cNvPr id="78" name="TextBox 77"/>
            <p:cNvSpPr txBox="1"/>
            <p:nvPr/>
          </p:nvSpPr>
          <p:spPr>
            <a:xfrm>
              <a:off x="3867226" y="5762885"/>
              <a:ext cx="301686" cy="369332"/>
            </a:xfrm>
            <a:prstGeom prst="rect">
              <a:avLst/>
            </a:prstGeom>
            <a:noFill/>
          </p:spPr>
          <p:txBody>
            <a:bodyPr wrap="none" rtlCol="0">
              <a:spAutoFit/>
            </a:bodyPr>
            <a:lstStyle/>
            <a:p>
              <a:r>
                <a:rPr lang="en-US" dirty="0" smtClean="0"/>
                <a:t>8</a:t>
              </a:r>
              <a:endParaRPr lang="en-US" dirty="0"/>
            </a:p>
          </p:txBody>
        </p:sp>
        <p:sp>
          <p:nvSpPr>
            <p:cNvPr id="79" name="TextBox 78"/>
            <p:cNvSpPr txBox="1"/>
            <p:nvPr/>
          </p:nvSpPr>
          <p:spPr>
            <a:xfrm>
              <a:off x="6072156" y="3507279"/>
              <a:ext cx="301686" cy="369332"/>
            </a:xfrm>
            <a:prstGeom prst="rect">
              <a:avLst/>
            </a:prstGeom>
            <a:noFill/>
          </p:spPr>
          <p:txBody>
            <a:bodyPr wrap="none" rtlCol="0">
              <a:spAutoFit/>
            </a:bodyPr>
            <a:lstStyle/>
            <a:p>
              <a:r>
                <a:rPr lang="en-US" dirty="0" smtClean="0"/>
                <a:t>4</a:t>
              </a:r>
              <a:endParaRPr lang="en-US" dirty="0"/>
            </a:p>
          </p:txBody>
        </p:sp>
        <p:sp>
          <p:nvSpPr>
            <p:cNvPr id="81" name="TextBox 80"/>
            <p:cNvSpPr txBox="1"/>
            <p:nvPr/>
          </p:nvSpPr>
          <p:spPr>
            <a:xfrm>
              <a:off x="4417560" y="4587996"/>
              <a:ext cx="301686" cy="369332"/>
            </a:xfrm>
            <a:prstGeom prst="rect">
              <a:avLst/>
            </a:prstGeom>
            <a:noFill/>
          </p:spPr>
          <p:txBody>
            <a:bodyPr wrap="none" rtlCol="0">
              <a:spAutoFit/>
            </a:bodyPr>
            <a:lstStyle/>
            <a:p>
              <a:r>
                <a:rPr lang="en-US" dirty="0" smtClean="0"/>
                <a:t>6</a:t>
              </a:r>
              <a:endParaRPr lang="en-US" dirty="0"/>
            </a:p>
          </p:txBody>
        </p:sp>
        <p:sp>
          <p:nvSpPr>
            <p:cNvPr id="82" name="TextBox 81"/>
            <p:cNvSpPr txBox="1"/>
            <p:nvPr/>
          </p:nvSpPr>
          <p:spPr>
            <a:xfrm>
              <a:off x="3867226" y="3505200"/>
              <a:ext cx="301686" cy="369332"/>
            </a:xfrm>
            <a:prstGeom prst="rect">
              <a:avLst/>
            </a:prstGeom>
            <a:noFill/>
          </p:spPr>
          <p:txBody>
            <a:bodyPr wrap="none" rtlCol="0">
              <a:spAutoFit/>
            </a:bodyPr>
            <a:lstStyle/>
            <a:p>
              <a:r>
                <a:rPr lang="en-US" dirty="0" smtClean="0"/>
                <a:t>7</a:t>
              </a:r>
              <a:endParaRPr lang="en-US" dirty="0"/>
            </a:p>
          </p:txBody>
        </p:sp>
        <p:sp>
          <p:nvSpPr>
            <p:cNvPr id="83" name="TextBox 82"/>
            <p:cNvSpPr txBox="1"/>
            <p:nvPr/>
          </p:nvSpPr>
          <p:spPr>
            <a:xfrm>
              <a:off x="5506147" y="4641918"/>
              <a:ext cx="301686" cy="369332"/>
            </a:xfrm>
            <a:prstGeom prst="rect">
              <a:avLst/>
            </a:prstGeom>
            <a:noFill/>
          </p:spPr>
          <p:txBody>
            <a:bodyPr wrap="none" rtlCol="0">
              <a:spAutoFit/>
            </a:bodyPr>
            <a:lstStyle/>
            <a:p>
              <a:r>
                <a:rPr lang="en-US" dirty="0" smtClean="0"/>
                <a:t>9</a:t>
              </a:r>
              <a:endParaRPr lang="en-US" dirty="0"/>
            </a:p>
          </p:txBody>
        </p:sp>
        <p:sp>
          <p:nvSpPr>
            <p:cNvPr id="84" name="TextBox 83"/>
            <p:cNvSpPr txBox="1"/>
            <p:nvPr/>
          </p:nvSpPr>
          <p:spPr>
            <a:xfrm>
              <a:off x="6051113" y="4067004"/>
              <a:ext cx="301686" cy="369332"/>
            </a:xfrm>
            <a:prstGeom prst="rect">
              <a:avLst/>
            </a:prstGeom>
            <a:noFill/>
          </p:spPr>
          <p:txBody>
            <a:bodyPr wrap="none" rtlCol="0">
              <a:spAutoFit/>
            </a:bodyPr>
            <a:lstStyle/>
            <a:p>
              <a:r>
                <a:rPr lang="en-US" dirty="0" smtClean="0"/>
                <a:t>1</a:t>
              </a:r>
              <a:endParaRPr lang="en-US" dirty="0"/>
            </a:p>
          </p:txBody>
        </p:sp>
        <p:sp>
          <p:nvSpPr>
            <p:cNvPr id="85" name="TextBox 84"/>
            <p:cNvSpPr txBox="1"/>
            <p:nvPr/>
          </p:nvSpPr>
          <p:spPr>
            <a:xfrm>
              <a:off x="4417560" y="5194590"/>
              <a:ext cx="301686" cy="369332"/>
            </a:xfrm>
            <a:prstGeom prst="rect">
              <a:avLst/>
            </a:prstGeom>
            <a:noFill/>
          </p:spPr>
          <p:txBody>
            <a:bodyPr wrap="none" rtlCol="0">
              <a:spAutoFit/>
            </a:bodyPr>
            <a:lstStyle/>
            <a:p>
              <a:r>
                <a:rPr lang="en-US" dirty="0" smtClean="0"/>
                <a:t>2</a:t>
              </a:r>
              <a:endParaRPr lang="en-US" dirty="0"/>
            </a:p>
          </p:txBody>
        </p:sp>
        <p:sp>
          <p:nvSpPr>
            <p:cNvPr id="86" name="TextBox 85"/>
            <p:cNvSpPr txBox="1"/>
            <p:nvPr/>
          </p:nvSpPr>
          <p:spPr>
            <a:xfrm>
              <a:off x="6072156" y="5770862"/>
              <a:ext cx="301686" cy="369332"/>
            </a:xfrm>
            <a:prstGeom prst="rect">
              <a:avLst/>
            </a:prstGeom>
            <a:noFill/>
          </p:spPr>
          <p:txBody>
            <a:bodyPr wrap="none" rtlCol="0">
              <a:spAutoFit/>
            </a:bodyPr>
            <a:lstStyle/>
            <a:p>
              <a:r>
                <a:rPr lang="en-US" dirty="0" smtClean="0"/>
                <a:t>3</a:t>
              </a:r>
              <a:endParaRPr lang="en-US" dirty="0"/>
            </a:p>
          </p:txBody>
        </p:sp>
        <p:sp>
          <p:nvSpPr>
            <p:cNvPr id="87" name="TextBox 86"/>
            <p:cNvSpPr txBox="1"/>
            <p:nvPr/>
          </p:nvSpPr>
          <p:spPr>
            <a:xfrm>
              <a:off x="6622490" y="5181600"/>
              <a:ext cx="301686" cy="369332"/>
            </a:xfrm>
            <a:prstGeom prst="rect">
              <a:avLst/>
            </a:prstGeom>
            <a:noFill/>
          </p:spPr>
          <p:txBody>
            <a:bodyPr wrap="none" rtlCol="0">
              <a:spAutoFit/>
            </a:bodyPr>
            <a:lstStyle/>
            <a:p>
              <a:r>
                <a:rPr lang="en-US" dirty="0" smtClean="0"/>
                <a:t>8</a:t>
              </a:r>
              <a:endParaRPr lang="en-US" dirty="0"/>
            </a:p>
          </p:txBody>
        </p:sp>
        <p:sp>
          <p:nvSpPr>
            <p:cNvPr id="90" name="TextBox 89"/>
            <p:cNvSpPr txBox="1"/>
            <p:nvPr/>
          </p:nvSpPr>
          <p:spPr>
            <a:xfrm>
              <a:off x="6104901" y="5175467"/>
              <a:ext cx="301686" cy="369332"/>
            </a:xfrm>
            <a:prstGeom prst="rect">
              <a:avLst/>
            </a:prstGeom>
            <a:noFill/>
          </p:spPr>
          <p:txBody>
            <a:bodyPr wrap="none" rtlCol="0">
              <a:spAutoFit/>
            </a:bodyPr>
            <a:lstStyle/>
            <a:p>
              <a:r>
                <a:rPr lang="en-US" dirty="0" smtClean="0"/>
                <a:t>6</a:t>
              </a:r>
              <a:endParaRPr lang="en-US" dirty="0"/>
            </a:p>
          </p:txBody>
        </p:sp>
        <p:sp>
          <p:nvSpPr>
            <p:cNvPr id="91" name="TextBox 90"/>
            <p:cNvSpPr txBox="1"/>
            <p:nvPr/>
          </p:nvSpPr>
          <p:spPr>
            <a:xfrm>
              <a:off x="4967893" y="5182203"/>
              <a:ext cx="301686" cy="369332"/>
            </a:xfrm>
            <a:prstGeom prst="rect">
              <a:avLst/>
            </a:prstGeom>
            <a:noFill/>
          </p:spPr>
          <p:txBody>
            <a:bodyPr wrap="none" rtlCol="0">
              <a:spAutoFit/>
            </a:bodyPr>
            <a:lstStyle/>
            <a:p>
              <a:r>
                <a:rPr lang="en-US" dirty="0" smtClean="0"/>
                <a:t>7</a:t>
              </a:r>
              <a:endParaRPr lang="en-US" dirty="0"/>
            </a:p>
          </p:txBody>
        </p:sp>
        <p:sp>
          <p:nvSpPr>
            <p:cNvPr id="93" name="TextBox 92"/>
            <p:cNvSpPr txBox="1"/>
            <p:nvPr/>
          </p:nvSpPr>
          <p:spPr>
            <a:xfrm>
              <a:off x="3320490" y="5182203"/>
              <a:ext cx="301686" cy="369332"/>
            </a:xfrm>
            <a:prstGeom prst="rect">
              <a:avLst/>
            </a:prstGeom>
            <a:noFill/>
          </p:spPr>
          <p:txBody>
            <a:bodyPr wrap="none" rtlCol="0">
              <a:spAutoFit/>
            </a:bodyPr>
            <a:lstStyle/>
            <a:p>
              <a:r>
                <a:rPr lang="en-US" dirty="0" smtClean="0"/>
                <a:t>3</a:t>
              </a:r>
              <a:endParaRPr lang="en-US" dirty="0"/>
            </a:p>
          </p:txBody>
        </p:sp>
        <p:sp>
          <p:nvSpPr>
            <p:cNvPr id="95" name="TextBox 94"/>
            <p:cNvSpPr txBox="1"/>
            <p:nvPr/>
          </p:nvSpPr>
          <p:spPr>
            <a:xfrm>
              <a:off x="3196167" y="6313250"/>
              <a:ext cx="301686" cy="369332"/>
            </a:xfrm>
            <a:prstGeom prst="rect">
              <a:avLst/>
            </a:prstGeom>
            <a:noFill/>
          </p:spPr>
          <p:txBody>
            <a:bodyPr wrap="none" rtlCol="0">
              <a:spAutoFit/>
            </a:bodyPr>
            <a:lstStyle/>
            <a:p>
              <a:r>
                <a:rPr lang="en-US" dirty="0" smtClean="0"/>
                <a:t>2</a:t>
              </a:r>
              <a:endParaRPr lang="en-US" dirty="0"/>
            </a:p>
          </p:txBody>
        </p:sp>
      </p:grpSp>
      <p:sp>
        <p:nvSpPr>
          <p:cNvPr id="80" name="TextBox 79"/>
          <p:cNvSpPr txBox="1"/>
          <p:nvPr/>
        </p:nvSpPr>
        <p:spPr>
          <a:xfrm>
            <a:off x="2770156" y="4596958"/>
            <a:ext cx="301686" cy="369332"/>
          </a:xfrm>
          <a:prstGeom prst="rect">
            <a:avLst/>
          </a:prstGeom>
          <a:noFill/>
        </p:spPr>
        <p:txBody>
          <a:bodyPr wrap="none" rtlCol="0">
            <a:spAutoFit/>
          </a:bodyPr>
          <a:lstStyle/>
          <a:p>
            <a:r>
              <a:rPr lang="en-US" dirty="0" smtClean="0">
                <a:ln w="19050">
                  <a:solidFill>
                    <a:schemeClr val="accent6"/>
                  </a:solidFill>
                </a:ln>
                <a:solidFill>
                  <a:schemeClr val="accent6"/>
                </a:solidFill>
              </a:rPr>
              <a:t>8</a:t>
            </a:r>
            <a:endParaRPr lang="en-US" dirty="0">
              <a:ln w="19050">
                <a:solidFill>
                  <a:schemeClr val="accent6"/>
                </a:solidFill>
              </a:ln>
              <a:solidFill>
                <a:schemeClr val="accent6"/>
              </a:solidFill>
            </a:endParaRPr>
          </a:p>
        </p:txBody>
      </p:sp>
      <p:sp>
        <p:nvSpPr>
          <p:cNvPr id="88" name="TextBox 87"/>
          <p:cNvSpPr txBox="1"/>
          <p:nvPr/>
        </p:nvSpPr>
        <p:spPr>
          <a:xfrm>
            <a:off x="3855209" y="6265967"/>
            <a:ext cx="301686" cy="369332"/>
          </a:xfrm>
          <a:prstGeom prst="rect">
            <a:avLst/>
          </a:prstGeom>
          <a:noFill/>
        </p:spPr>
        <p:txBody>
          <a:bodyPr wrap="none" rtlCol="0">
            <a:spAutoFit/>
          </a:bodyPr>
          <a:lstStyle/>
          <a:p>
            <a:r>
              <a:rPr lang="en-US" dirty="0">
                <a:ln w="19050">
                  <a:solidFill>
                    <a:schemeClr val="accent6"/>
                  </a:solidFill>
                </a:ln>
                <a:solidFill>
                  <a:schemeClr val="accent6"/>
                </a:solidFill>
              </a:rPr>
              <a:t>6</a:t>
            </a:r>
          </a:p>
        </p:txBody>
      </p:sp>
      <p:sp>
        <p:nvSpPr>
          <p:cNvPr id="92" name="Oval 91"/>
          <p:cNvSpPr/>
          <p:nvPr/>
        </p:nvSpPr>
        <p:spPr>
          <a:xfrm>
            <a:off x="4981153" y="2932632"/>
            <a:ext cx="275166" cy="35535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4422714" y="4603947"/>
            <a:ext cx="275166" cy="35535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p:cNvCxnSpPr/>
          <p:nvPr/>
        </p:nvCxnSpPr>
        <p:spPr>
          <a:xfrm flipH="1">
            <a:off x="5118736" y="3272117"/>
            <a:ext cx="6719" cy="334999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4" idx="4"/>
          </p:cNvCxnSpPr>
          <p:nvPr/>
        </p:nvCxnSpPr>
        <p:spPr>
          <a:xfrm>
            <a:off x="4560297" y="4959301"/>
            <a:ext cx="11704" cy="111651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99" name="Oval 98"/>
          <p:cNvSpPr/>
          <p:nvPr/>
        </p:nvSpPr>
        <p:spPr>
          <a:xfrm>
            <a:off x="6134422" y="5189445"/>
            <a:ext cx="275166" cy="35535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0" name="Straight Connector 99"/>
          <p:cNvCxnSpPr>
            <a:stCxn id="90" idx="1"/>
          </p:cNvCxnSpPr>
          <p:nvPr/>
        </p:nvCxnSpPr>
        <p:spPr>
          <a:xfrm flipH="1">
            <a:off x="4006052" y="5360133"/>
            <a:ext cx="2098849"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3855209" y="6273194"/>
            <a:ext cx="275166" cy="35535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813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3470" y="457200"/>
            <a:ext cx="8229600" cy="762000"/>
          </a:xfrm>
        </p:spPr>
        <p:txBody>
          <a:bodyPr>
            <a:normAutofit/>
          </a:bodyPr>
          <a:lstStyle/>
          <a:p>
            <a:pPr lvl="0" algn="l"/>
            <a:r>
              <a:rPr lang="fr-FR" sz="1400" b="1" dirty="0" smtClean="0"/>
              <a:t>Définition de la table de jeu</a:t>
            </a:r>
            <a:r>
              <a:rPr lang="fr-FR" sz="1400" dirty="0" smtClean="0"/>
              <a:t>: le jeu est une grille composée de 9 lignes (bleu: 2), 9 colonnes (vert: B) et 9 cases (rouge: D4 à F6) composées elles même de 9 espaces. Au total, la grille contient 81 espaces. </a:t>
            </a:r>
            <a:br>
              <a:rPr lang="fr-FR" sz="1400" dirty="0" smtClean="0"/>
            </a:br>
            <a:r>
              <a:rPr lang="fr-FR" sz="1400" dirty="0" smtClean="0"/>
              <a:t>Les différents escapes sont nommés par une lettre et un chiffre (cellule H4). </a:t>
            </a:r>
            <a:endParaRPr lang="en-US" sz="1400" dirty="0"/>
          </a:p>
        </p:txBody>
      </p:sp>
      <p:grpSp>
        <p:nvGrpSpPr>
          <p:cNvPr id="3" name="Group 2"/>
          <p:cNvGrpSpPr/>
          <p:nvPr/>
        </p:nvGrpSpPr>
        <p:grpSpPr>
          <a:xfrm>
            <a:off x="2089772" y="1143000"/>
            <a:ext cx="5225428" cy="5359399"/>
            <a:chOff x="2089772" y="1143000"/>
            <a:chExt cx="5225428" cy="5359399"/>
          </a:xfrm>
        </p:grpSpPr>
        <p:sp>
          <p:nvSpPr>
            <p:cNvPr id="6" name="Rectangle 5"/>
            <p:cNvSpPr/>
            <p:nvPr/>
          </p:nvSpPr>
          <p:spPr>
            <a:xfrm>
              <a:off x="2640105" y="1473199"/>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190439" y="1473199"/>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3737175" y="1473199"/>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287509" y="1473199"/>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837842" y="1473199"/>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388175" y="1473199"/>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942105" y="1473199"/>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492439" y="1473199"/>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089772" y="1473199"/>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5400000">
              <a:off x="4286872" y="-723901"/>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rot="5400000">
              <a:off x="4286872" y="2628898"/>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rot="5400000">
              <a:off x="4286872" y="-165101"/>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rot="5400000">
              <a:off x="4286872" y="393699"/>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rot="5400000">
              <a:off x="4286872" y="952499"/>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rot="5400000">
              <a:off x="4286872" y="1511299"/>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22" name="Rectangle 21"/>
            <p:cNvSpPr/>
            <p:nvPr/>
          </p:nvSpPr>
          <p:spPr>
            <a:xfrm rot="5400000">
              <a:off x="4286872" y="2070099"/>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rot="5400000">
              <a:off x="4286872" y="3187698"/>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26" name="Rectangle 25"/>
            <p:cNvSpPr/>
            <p:nvPr/>
          </p:nvSpPr>
          <p:spPr>
            <a:xfrm>
              <a:off x="3733800" y="3124200"/>
              <a:ext cx="1651000" cy="16764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2640105" y="1473199"/>
              <a:ext cx="550333" cy="5029199"/>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rot="5400000">
              <a:off x="4286872" y="-139699"/>
              <a:ext cx="558800" cy="4952999"/>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2196884" y="1143000"/>
              <a:ext cx="317716" cy="369332"/>
            </a:xfrm>
            <a:prstGeom prst="rect">
              <a:avLst/>
            </a:prstGeom>
            <a:noFill/>
          </p:spPr>
          <p:txBody>
            <a:bodyPr wrap="none" rtlCol="0">
              <a:spAutoFit/>
            </a:bodyPr>
            <a:lstStyle/>
            <a:p>
              <a:r>
                <a:rPr lang="en-US" dirty="0" smtClean="0"/>
                <a:t>A</a:t>
              </a:r>
              <a:endParaRPr lang="en-US" dirty="0"/>
            </a:p>
          </p:txBody>
        </p:sp>
        <p:sp>
          <p:nvSpPr>
            <p:cNvPr id="48" name="TextBox 47"/>
            <p:cNvSpPr txBox="1"/>
            <p:nvPr/>
          </p:nvSpPr>
          <p:spPr>
            <a:xfrm>
              <a:off x="2743200" y="1143000"/>
              <a:ext cx="309700" cy="369332"/>
            </a:xfrm>
            <a:prstGeom prst="rect">
              <a:avLst/>
            </a:prstGeom>
            <a:noFill/>
          </p:spPr>
          <p:txBody>
            <a:bodyPr wrap="none" rtlCol="0">
              <a:spAutoFit/>
            </a:bodyPr>
            <a:lstStyle/>
            <a:p>
              <a:r>
                <a:rPr lang="en-US" dirty="0"/>
                <a:t>B</a:t>
              </a:r>
            </a:p>
          </p:txBody>
        </p:sp>
        <p:sp>
          <p:nvSpPr>
            <p:cNvPr id="49" name="TextBox 48"/>
            <p:cNvSpPr txBox="1"/>
            <p:nvPr/>
          </p:nvSpPr>
          <p:spPr>
            <a:xfrm>
              <a:off x="3349502" y="1143000"/>
              <a:ext cx="308098" cy="369332"/>
            </a:xfrm>
            <a:prstGeom prst="rect">
              <a:avLst/>
            </a:prstGeom>
            <a:noFill/>
          </p:spPr>
          <p:txBody>
            <a:bodyPr wrap="none" rtlCol="0">
              <a:spAutoFit/>
            </a:bodyPr>
            <a:lstStyle/>
            <a:p>
              <a:r>
                <a:rPr lang="en-US" dirty="0"/>
                <a:t>C</a:t>
              </a:r>
            </a:p>
          </p:txBody>
        </p:sp>
        <p:sp>
          <p:nvSpPr>
            <p:cNvPr id="50" name="TextBox 49"/>
            <p:cNvSpPr txBox="1"/>
            <p:nvPr/>
          </p:nvSpPr>
          <p:spPr>
            <a:xfrm>
              <a:off x="3873284" y="1143000"/>
              <a:ext cx="327334" cy="369332"/>
            </a:xfrm>
            <a:prstGeom prst="rect">
              <a:avLst/>
            </a:prstGeom>
            <a:noFill/>
          </p:spPr>
          <p:txBody>
            <a:bodyPr wrap="none" rtlCol="0">
              <a:spAutoFit/>
            </a:bodyPr>
            <a:lstStyle/>
            <a:p>
              <a:r>
                <a:rPr lang="en-US" dirty="0" smtClean="0"/>
                <a:t>D</a:t>
              </a:r>
              <a:endParaRPr lang="en-US" dirty="0"/>
            </a:p>
          </p:txBody>
        </p:sp>
        <p:sp>
          <p:nvSpPr>
            <p:cNvPr id="51" name="TextBox 50"/>
            <p:cNvSpPr txBox="1"/>
            <p:nvPr/>
          </p:nvSpPr>
          <p:spPr>
            <a:xfrm>
              <a:off x="4406684" y="1143000"/>
              <a:ext cx="296876" cy="369332"/>
            </a:xfrm>
            <a:prstGeom prst="rect">
              <a:avLst/>
            </a:prstGeom>
            <a:noFill/>
          </p:spPr>
          <p:txBody>
            <a:bodyPr wrap="none" rtlCol="0">
              <a:spAutoFit/>
            </a:bodyPr>
            <a:lstStyle/>
            <a:p>
              <a:r>
                <a:rPr lang="en-US" dirty="0" smtClean="0"/>
                <a:t>E</a:t>
              </a:r>
              <a:endParaRPr lang="en-US" dirty="0"/>
            </a:p>
          </p:txBody>
        </p:sp>
        <p:sp>
          <p:nvSpPr>
            <p:cNvPr id="52" name="TextBox 51"/>
            <p:cNvSpPr txBox="1"/>
            <p:nvPr/>
          </p:nvSpPr>
          <p:spPr>
            <a:xfrm>
              <a:off x="4940084" y="1143000"/>
              <a:ext cx="290464" cy="369332"/>
            </a:xfrm>
            <a:prstGeom prst="rect">
              <a:avLst/>
            </a:prstGeom>
            <a:noFill/>
          </p:spPr>
          <p:txBody>
            <a:bodyPr wrap="none" rtlCol="0">
              <a:spAutoFit/>
            </a:bodyPr>
            <a:lstStyle/>
            <a:p>
              <a:r>
                <a:rPr lang="en-US" dirty="0"/>
                <a:t>F</a:t>
              </a:r>
            </a:p>
          </p:txBody>
        </p:sp>
        <p:sp>
          <p:nvSpPr>
            <p:cNvPr id="53" name="TextBox 52"/>
            <p:cNvSpPr txBox="1"/>
            <p:nvPr/>
          </p:nvSpPr>
          <p:spPr>
            <a:xfrm>
              <a:off x="5473484" y="1143000"/>
              <a:ext cx="330540" cy="369332"/>
            </a:xfrm>
            <a:prstGeom prst="rect">
              <a:avLst/>
            </a:prstGeom>
            <a:noFill/>
          </p:spPr>
          <p:txBody>
            <a:bodyPr wrap="none" rtlCol="0">
              <a:spAutoFit/>
            </a:bodyPr>
            <a:lstStyle/>
            <a:p>
              <a:r>
                <a:rPr lang="en-US" dirty="0"/>
                <a:t>G</a:t>
              </a:r>
            </a:p>
          </p:txBody>
        </p:sp>
        <p:sp>
          <p:nvSpPr>
            <p:cNvPr id="54" name="TextBox 53"/>
            <p:cNvSpPr txBox="1"/>
            <p:nvPr/>
          </p:nvSpPr>
          <p:spPr>
            <a:xfrm>
              <a:off x="6083084" y="1143000"/>
              <a:ext cx="328936" cy="369332"/>
            </a:xfrm>
            <a:prstGeom prst="rect">
              <a:avLst/>
            </a:prstGeom>
            <a:noFill/>
          </p:spPr>
          <p:txBody>
            <a:bodyPr wrap="none" rtlCol="0">
              <a:spAutoFit/>
            </a:bodyPr>
            <a:lstStyle/>
            <a:p>
              <a:r>
                <a:rPr lang="en-US" dirty="0" smtClean="0"/>
                <a:t>H</a:t>
              </a:r>
              <a:endParaRPr lang="en-US" dirty="0"/>
            </a:p>
          </p:txBody>
        </p:sp>
        <p:sp>
          <p:nvSpPr>
            <p:cNvPr id="55" name="TextBox 54"/>
            <p:cNvSpPr txBox="1"/>
            <p:nvPr/>
          </p:nvSpPr>
          <p:spPr>
            <a:xfrm>
              <a:off x="6616484" y="1143000"/>
              <a:ext cx="242374" cy="369332"/>
            </a:xfrm>
            <a:prstGeom prst="rect">
              <a:avLst/>
            </a:prstGeom>
            <a:noFill/>
          </p:spPr>
          <p:txBody>
            <a:bodyPr wrap="none" rtlCol="0">
              <a:spAutoFit/>
            </a:bodyPr>
            <a:lstStyle/>
            <a:p>
              <a:r>
                <a:rPr lang="en-US" dirty="0"/>
                <a:t>I</a:t>
              </a:r>
            </a:p>
          </p:txBody>
        </p:sp>
        <p:sp>
          <p:nvSpPr>
            <p:cNvPr id="56" name="TextBox 55"/>
            <p:cNvSpPr txBox="1"/>
            <p:nvPr/>
          </p:nvSpPr>
          <p:spPr>
            <a:xfrm>
              <a:off x="7013514" y="1567933"/>
              <a:ext cx="301686" cy="369332"/>
            </a:xfrm>
            <a:prstGeom prst="rect">
              <a:avLst/>
            </a:prstGeom>
            <a:noFill/>
          </p:spPr>
          <p:txBody>
            <a:bodyPr wrap="none" rtlCol="0">
              <a:spAutoFit/>
            </a:bodyPr>
            <a:lstStyle/>
            <a:p>
              <a:r>
                <a:rPr lang="en-US" dirty="0" smtClean="0"/>
                <a:t>1</a:t>
              </a:r>
              <a:endParaRPr lang="en-US" dirty="0"/>
            </a:p>
          </p:txBody>
        </p:sp>
        <p:sp>
          <p:nvSpPr>
            <p:cNvPr id="57" name="TextBox 56"/>
            <p:cNvSpPr txBox="1"/>
            <p:nvPr/>
          </p:nvSpPr>
          <p:spPr>
            <a:xfrm>
              <a:off x="7013514" y="2133600"/>
              <a:ext cx="301686" cy="369332"/>
            </a:xfrm>
            <a:prstGeom prst="rect">
              <a:avLst/>
            </a:prstGeom>
            <a:noFill/>
          </p:spPr>
          <p:txBody>
            <a:bodyPr wrap="none" rtlCol="0">
              <a:spAutoFit/>
            </a:bodyPr>
            <a:lstStyle/>
            <a:p>
              <a:r>
                <a:rPr lang="en-US" dirty="0" smtClean="0"/>
                <a:t>2</a:t>
              </a:r>
              <a:endParaRPr lang="en-US" dirty="0"/>
            </a:p>
          </p:txBody>
        </p:sp>
        <p:sp>
          <p:nvSpPr>
            <p:cNvPr id="58" name="TextBox 57"/>
            <p:cNvSpPr txBox="1"/>
            <p:nvPr/>
          </p:nvSpPr>
          <p:spPr>
            <a:xfrm>
              <a:off x="7013514" y="2743200"/>
              <a:ext cx="301686" cy="369332"/>
            </a:xfrm>
            <a:prstGeom prst="rect">
              <a:avLst/>
            </a:prstGeom>
            <a:noFill/>
          </p:spPr>
          <p:txBody>
            <a:bodyPr wrap="none" rtlCol="0">
              <a:spAutoFit/>
            </a:bodyPr>
            <a:lstStyle/>
            <a:p>
              <a:r>
                <a:rPr lang="en-US" dirty="0" smtClean="0"/>
                <a:t>3</a:t>
              </a:r>
              <a:endParaRPr lang="en-US" dirty="0"/>
            </a:p>
          </p:txBody>
        </p:sp>
        <p:sp>
          <p:nvSpPr>
            <p:cNvPr id="59" name="TextBox 58"/>
            <p:cNvSpPr txBox="1"/>
            <p:nvPr/>
          </p:nvSpPr>
          <p:spPr>
            <a:xfrm>
              <a:off x="7013514" y="5498068"/>
              <a:ext cx="301686" cy="369332"/>
            </a:xfrm>
            <a:prstGeom prst="rect">
              <a:avLst/>
            </a:prstGeom>
            <a:noFill/>
          </p:spPr>
          <p:txBody>
            <a:bodyPr wrap="none" rtlCol="0">
              <a:spAutoFit/>
            </a:bodyPr>
            <a:lstStyle/>
            <a:p>
              <a:r>
                <a:rPr lang="en-US" dirty="0" smtClean="0"/>
                <a:t>8</a:t>
              </a:r>
              <a:endParaRPr lang="en-US" dirty="0"/>
            </a:p>
          </p:txBody>
        </p:sp>
        <p:sp>
          <p:nvSpPr>
            <p:cNvPr id="60" name="TextBox 59"/>
            <p:cNvSpPr txBox="1"/>
            <p:nvPr/>
          </p:nvSpPr>
          <p:spPr>
            <a:xfrm>
              <a:off x="7013514" y="3276600"/>
              <a:ext cx="301686" cy="369332"/>
            </a:xfrm>
            <a:prstGeom prst="rect">
              <a:avLst/>
            </a:prstGeom>
            <a:noFill/>
          </p:spPr>
          <p:txBody>
            <a:bodyPr wrap="none" rtlCol="0">
              <a:spAutoFit/>
            </a:bodyPr>
            <a:lstStyle/>
            <a:p>
              <a:r>
                <a:rPr lang="en-US" dirty="0" smtClean="0"/>
                <a:t>4</a:t>
              </a:r>
              <a:endParaRPr lang="en-US" dirty="0"/>
            </a:p>
          </p:txBody>
        </p:sp>
        <p:sp>
          <p:nvSpPr>
            <p:cNvPr id="61" name="TextBox 60"/>
            <p:cNvSpPr txBox="1"/>
            <p:nvPr/>
          </p:nvSpPr>
          <p:spPr>
            <a:xfrm>
              <a:off x="7013514" y="3810000"/>
              <a:ext cx="301686" cy="369332"/>
            </a:xfrm>
            <a:prstGeom prst="rect">
              <a:avLst/>
            </a:prstGeom>
            <a:noFill/>
          </p:spPr>
          <p:txBody>
            <a:bodyPr wrap="none" rtlCol="0">
              <a:spAutoFit/>
            </a:bodyPr>
            <a:lstStyle/>
            <a:p>
              <a:r>
                <a:rPr lang="en-US" dirty="0" smtClean="0"/>
                <a:t>5</a:t>
              </a:r>
              <a:endParaRPr lang="en-US" dirty="0"/>
            </a:p>
          </p:txBody>
        </p:sp>
        <p:sp>
          <p:nvSpPr>
            <p:cNvPr id="62" name="TextBox 61"/>
            <p:cNvSpPr txBox="1"/>
            <p:nvPr/>
          </p:nvSpPr>
          <p:spPr>
            <a:xfrm>
              <a:off x="7013514" y="4355068"/>
              <a:ext cx="301686" cy="369332"/>
            </a:xfrm>
            <a:prstGeom prst="rect">
              <a:avLst/>
            </a:prstGeom>
            <a:noFill/>
          </p:spPr>
          <p:txBody>
            <a:bodyPr wrap="none" rtlCol="0">
              <a:spAutoFit/>
            </a:bodyPr>
            <a:lstStyle/>
            <a:p>
              <a:r>
                <a:rPr lang="en-US" dirty="0" smtClean="0"/>
                <a:t>6</a:t>
              </a:r>
              <a:endParaRPr lang="en-US" dirty="0"/>
            </a:p>
          </p:txBody>
        </p:sp>
        <p:sp>
          <p:nvSpPr>
            <p:cNvPr id="63" name="TextBox 62"/>
            <p:cNvSpPr txBox="1"/>
            <p:nvPr/>
          </p:nvSpPr>
          <p:spPr>
            <a:xfrm>
              <a:off x="7013514" y="4953000"/>
              <a:ext cx="301686" cy="369332"/>
            </a:xfrm>
            <a:prstGeom prst="rect">
              <a:avLst/>
            </a:prstGeom>
            <a:noFill/>
          </p:spPr>
          <p:txBody>
            <a:bodyPr wrap="none" rtlCol="0">
              <a:spAutoFit/>
            </a:bodyPr>
            <a:lstStyle/>
            <a:p>
              <a:r>
                <a:rPr lang="en-US" dirty="0" smtClean="0"/>
                <a:t>7</a:t>
              </a:r>
              <a:endParaRPr lang="en-US" dirty="0"/>
            </a:p>
          </p:txBody>
        </p:sp>
        <p:sp>
          <p:nvSpPr>
            <p:cNvPr id="64" name="TextBox 63"/>
            <p:cNvSpPr txBox="1"/>
            <p:nvPr/>
          </p:nvSpPr>
          <p:spPr>
            <a:xfrm>
              <a:off x="7013514" y="6031468"/>
              <a:ext cx="301686" cy="369332"/>
            </a:xfrm>
            <a:prstGeom prst="rect">
              <a:avLst/>
            </a:prstGeom>
            <a:noFill/>
          </p:spPr>
          <p:txBody>
            <a:bodyPr wrap="none" rtlCol="0">
              <a:spAutoFit/>
            </a:bodyPr>
            <a:lstStyle/>
            <a:p>
              <a:r>
                <a:rPr lang="en-US" dirty="0" smtClean="0"/>
                <a:t>9</a:t>
              </a:r>
              <a:endParaRPr lang="en-US" dirty="0"/>
            </a:p>
          </p:txBody>
        </p:sp>
        <p:sp>
          <p:nvSpPr>
            <p:cNvPr id="2" name="Rectangle 1"/>
            <p:cNvSpPr/>
            <p:nvPr/>
          </p:nvSpPr>
          <p:spPr>
            <a:xfrm>
              <a:off x="5942105" y="3149599"/>
              <a:ext cx="550333" cy="5588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smtClean="0">
                  <a:solidFill>
                    <a:schemeClr val="tx1"/>
                  </a:solidFill>
                </a:rPr>
                <a:t>H4</a:t>
              </a:r>
              <a:endParaRPr lang="en-US" dirty="0">
                <a:solidFill>
                  <a:schemeClr val="tx1"/>
                </a:solidFill>
              </a:endParaRPr>
            </a:p>
          </p:txBody>
        </p:sp>
      </p:grpSp>
    </p:spTree>
    <p:extLst>
      <p:ext uri="{BB962C8B-B14F-4D97-AF65-F5344CB8AC3E}">
        <p14:creationId xmlns:p14="http://schemas.microsoft.com/office/powerpoint/2010/main" val="40468075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marL="228600" lvl="0" indent="-228600">
              <a:buFont typeface="+mj-lt"/>
              <a:buAutoNum type="arabicPeriod" startAt="3"/>
            </a:pPr>
            <a:r>
              <a:rPr lang="fr-CA" sz="1200" b="1" dirty="0"/>
              <a:t>Début du jeu</a:t>
            </a:r>
            <a:r>
              <a:rPr lang="fr-CA" sz="1200" dirty="0"/>
              <a:t> : le jeu contient toujours un certain nombre de chiffres pré-placés. La quantité de chiffres dans la grille dépend du niveau de difficulté de la grille Sudoku. Tous les jeux de Sudoku peuvent être résolus en utilisant de la logique et avec une solution unique. Aucun chiffre ne devrait être placé au hasard. </a:t>
            </a:r>
            <a:r>
              <a:rPr lang="en-US" sz="1200" dirty="0"/>
              <a:t/>
            </a:r>
            <a:br>
              <a:rPr lang="en-US" sz="1200" dirty="0"/>
            </a:br>
            <a:endParaRPr lang="en-US" sz="1200" dirty="0"/>
          </a:p>
        </p:txBody>
      </p:sp>
      <p:sp>
        <p:nvSpPr>
          <p:cNvPr id="29" name="Rectangle 28"/>
          <p:cNvSpPr/>
          <p:nvPr/>
        </p:nvSpPr>
        <p:spPr>
          <a:xfrm>
            <a:off x="2645833" y="173467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196167" y="173467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3742903" y="173467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293237" y="173467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843570" y="173467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5393903" y="173467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5947833" y="173467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498167" y="173467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095500" y="173467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rot="5400000">
            <a:off x="4292600" y="-462430"/>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rot="5400000">
            <a:off x="4292600" y="2890369"/>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rot="5400000">
            <a:off x="4292600" y="96370"/>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rot="5400000">
            <a:off x="4292600" y="655170"/>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rot="5400000">
            <a:off x="4292600" y="1213970"/>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rot="5400000">
            <a:off x="4292600" y="1772770"/>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27" name="Rectangle 26"/>
          <p:cNvSpPr/>
          <p:nvPr/>
        </p:nvSpPr>
        <p:spPr>
          <a:xfrm rot="5400000">
            <a:off x="4292600" y="2331570"/>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rot="5400000">
            <a:off x="4292600" y="3449169"/>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10" name="Rectangle 9"/>
          <p:cNvSpPr/>
          <p:nvPr/>
        </p:nvSpPr>
        <p:spPr>
          <a:xfrm>
            <a:off x="2095500" y="1734670"/>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746500" y="1734670"/>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397500" y="1734669"/>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095500" y="3411070"/>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14" name="Rectangle 13"/>
          <p:cNvSpPr/>
          <p:nvPr/>
        </p:nvSpPr>
        <p:spPr>
          <a:xfrm>
            <a:off x="2095500" y="5087470"/>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15" name="Rectangle 14"/>
          <p:cNvSpPr/>
          <p:nvPr/>
        </p:nvSpPr>
        <p:spPr>
          <a:xfrm>
            <a:off x="3746500" y="3411070"/>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397500" y="3411069"/>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746500" y="5087469"/>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18" name="Rectangle 17"/>
          <p:cNvSpPr/>
          <p:nvPr/>
        </p:nvSpPr>
        <p:spPr>
          <a:xfrm>
            <a:off x="5397500" y="5087468"/>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279401" y="1743633"/>
            <a:ext cx="1642532" cy="1676400"/>
            <a:chOff x="279401" y="1743633"/>
            <a:chExt cx="1642532" cy="1676400"/>
          </a:xfrm>
        </p:grpSpPr>
        <p:sp>
          <p:nvSpPr>
            <p:cNvPr id="2" name="Rectangle 1"/>
            <p:cNvSpPr/>
            <p:nvPr/>
          </p:nvSpPr>
          <p:spPr>
            <a:xfrm>
              <a:off x="279401" y="1743633"/>
              <a:ext cx="550333" cy="1676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829734" y="1743633"/>
              <a:ext cx="550333" cy="1676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1371600" y="1743633"/>
              <a:ext cx="550333" cy="1676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rot="5400000">
              <a:off x="817033" y="1751104"/>
              <a:ext cx="550335" cy="1625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TextBox 42"/>
          <p:cNvSpPr txBox="1"/>
          <p:nvPr/>
        </p:nvSpPr>
        <p:spPr>
          <a:xfrm>
            <a:off x="8169511" y="3191469"/>
            <a:ext cx="276038" cy="307777"/>
          </a:xfrm>
          <a:prstGeom prst="rect">
            <a:avLst/>
          </a:prstGeom>
          <a:noFill/>
        </p:spPr>
        <p:txBody>
          <a:bodyPr wrap="none" rtlCol="0">
            <a:spAutoFit/>
          </a:bodyPr>
          <a:lstStyle/>
          <a:p>
            <a:r>
              <a:rPr lang="en-US" sz="1400" dirty="0" smtClean="0">
                <a:solidFill>
                  <a:schemeClr val="bg1">
                    <a:lumMod val="50000"/>
                  </a:schemeClr>
                </a:solidFill>
              </a:rPr>
              <a:t>1</a:t>
            </a:r>
            <a:endParaRPr lang="en-US" sz="1400" dirty="0">
              <a:solidFill>
                <a:schemeClr val="bg1">
                  <a:lumMod val="50000"/>
                </a:schemeClr>
              </a:solidFill>
            </a:endParaRPr>
          </a:p>
        </p:txBody>
      </p:sp>
      <p:sp>
        <p:nvSpPr>
          <p:cNvPr id="44" name="TextBox 43"/>
          <p:cNvSpPr txBox="1"/>
          <p:nvPr/>
        </p:nvSpPr>
        <p:spPr>
          <a:xfrm>
            <a:off x="8169511" y="3420069"/>
            <a:ext cx="276038" cy="307777"/>
          </a:xfrm>
          <a:prstGeom prst="rect">
            <a:avLst/>
          </a:prstGeom>
          <a:noFill/>
        </p:spPr>
        <p:txBody>
          <a:bodyPr wrap="none" rtlCol="0">
            <a:spAutoFit/>
          </a:bodyPr>
          <a:lstStyle/>
          <a:p>
            <a:r>
              <a:rPr lang="en-US" sz="1400" dirty="0" smtClean="0">
                <a:solidFill>
                  <a:schemeClr val="bg1">
                    <a:lumMod val="50000"/>
                  </a:schemeClr>
                </a:solidFill>
              </a:rPr>
              <a:t>2</a:t>
            </a:r>
            <a:endParaRPr lang="en-US" sz="1400" dirty="0">
              <a:solidFill>
                <a:schemeClr val="bg1">
                  <a:lumMod val="50000"/>
                </a:schemeClr>
              </a:solidFill>
            </a:endParaRPr>
          </a:p>
        </p:txBody>
      </p:sp>
      <p:sp>
        <p:nvSpPr>
          <p:cNvPr id="45" name="TextBox 44"/>
          <p:cNvSpPr txBox="1"/>
          <p:nvPr/>
        </p:nvSpPr>
        <p:spPr>
          <a:xfrm>
            <a:off x="8169511" y="3654623"/>
            <a:ext cx="276038" cy="307777"/>
          </a:xfrm>
          <a:prstGeom prst="rect">
            <a:avLst/>
          </a:prstGeom>
          <a:noFill/>
        </p:spPr>
        <p:txBody>
          <a:bodyPr wrap="none" rtlCol="0">
            <a:spAutoFit/>
          </a:bodyPr>
          <a:lstStyle/>
          <a:p>
            <a:r>
              <a:rPr lang="en-US" sz="1400" dirty="0" smtClean="0">
                <a:solidFill>
                  <a:schemeClr val="bg1">
                    <a:lumMod val="50000"/>
                  </a:schemeClr>
                </a:solidFill>
              </a:rPr>
              <a:t>3</a:t>
            </a:r>
            <a:endParaRPr lang="en-US" sz="1400" dirty="0">
              <a:solidFill>
                <a:schemeClr val="bg1">
                  <a:lumMod val="50000"/>
                </a:schemeClr>
              </a:solidFill>
            </a:endParaRPr>
          </a:p>
        </p:txBody>
      </p:sp>
      <p:sp>
        <p:nvSpPr>
          <p:cNvPr id="46" name="TextBox 45"/>
          <p:cNvSpPr txBox="1"/>
          <p:nvPr/>
        </p:nvSpPr>
        <p:spPr>
          <a:xfrm>
            <a:off x="8686800" y="3420069"/>
            <a:ext cx="276038" cy="307777"/>
          </a:xfrm>
          <a:prstGeom prst="rect">
            <a:avLst/>
          </a:prstGeom>
          <a:noFill/>
        </p:spPr>
        <p:txBody>
          <a:bodyPr wrap="none" rtlCol="0">
            <a:spAutoFit/>
          </a:bodyPr>
          <a:lstStyle/>
          <a:p>
            <a:r>
              <a:rPr lang="en-US" sz="1400" dirty="0" smtClean="0">
                <a:solidFill>
                  <a:schemeClr val="bg1">
                    <a:lumMod val="50000"/>
                  </a:schemeClr>
                </a:solidFill>
              </a:rPr>
              <a:t>8</a:t>
            </a:r>
            <a:endParaRPr lang="en-US" sz="1400" dirty="0">
              <a:solidFill>
                <a:schemeClr val="bg1">
                  <a:lumMod val="50000"/>
                </a:schemeClr>
              </a:solidFill>
            </a:endParaRPr>
          </a:p>
        </p:txBody>
      </p:sp>
      <p:sp>
        <p:nvSpPr>
          <p:cNvPr id="47" name="TextBox 46"/>
          <p:cNvSpPr txBox="1"/>
          <p:nvPr/>
        </p:nvSpPr>
        <p:spPr>
          <a:xfrm>
            <a:off x="8429089" y="3191469"/>
            <a:ext cx="276038" cy="307777"/>
          </a:xfrm>
          <a:prstGeom prst="rect">
            <a:avLst/>
          </a:prstGeom>
          <a:noFill/>
        </p:spPr>
        <p:txBody>
          <a:bodyPr wrap="none" rtlCol="0">
            <a:spAutoFit/>
          </a:bodyPr>
          <a:lstStyle/>
          <a:p>
            <a:r>
              <a:rPr lang="en-US" sz="1400" dirty="0" smtClean="0">
                <a:solidFill>
                  <a:schemeClr val="bg1">
                    <a:lumMod val="50000"/>
                  </a:schemeClr>
                </a:solidFill>
              </a:rPr>
              <a:t>4</a:t>
            </a:r>
            <a:endParaRPr lang="en-US" sz="1400" dirty="0">
              <a:solidFill>
                <a:schemeClr val="bg1">
                  <a:lumMod val="50000"/>
                </a:schemeClr>
              </a:solidFill>
            </a:endParaRPr>
          </a:p>
        </p:txBody>
      </p:sp>
      <p:sp>
        <p:nvSpPr>
          <p:cNvPr id="48" name="TextBox 47"/>
          <p:cNvSpPr txBox="1"/>
          <p:nvPr/>
        </p:nvSpPr>
        <p:spPr>
          <a:xfrm>
            <a:off x="8429089" y="3420069"/>
            <a:ext cx="276038" cy="307777"/>
          </a:xfrm>
          <a:prstGeom prst="rect">
            <a:avLst/>
          </a:prstGeom>
          <a:noFill/>
        </p:spPr>
        <p:txBody>
          <a:bodyPr wrap="none" rtlCol="0">
            <a:spAutoFit/>
          </a:bodyPr>
          <a:lstStyle/>
          <a:p>
            <a:r>
              <a:rPr lang="en-US" sz="1400" dirty="0" smtClean="0">
                <a:solidFill>
                  <a:schemeClr val="bg1">
                    <a:lumMod val="50000"/>
                  </a:schemeClr>
                </a:solidFill>
              </a:rPr>
              <a:t>5</a:t>
            </a:r>
            <a:endParaRPr lang="en-US" sz="1400" dirty="0">
              <a:solidFill>
                <a:schemeClr val="bg1">
                  <a:lumMod val="50000"/>
                </a:schemeClr>
              </a:solidFill>
            </a:endParaRPr>
          </a:p>
        </p:txBody>
      </p:sp>
      <p:sp>
        <p:nvSpPr>
          <p:cNvPr id="49" name="TextBox 48"/>
          <p:cNvSpPr txBox="1"/>
          <p:nvPr/>
        </p:nvSpPr>
        <p:spPr>
          <a:xfrm>
            <a:off x="8429089" y="3648669"/>
            <a:ext cx="276038" cy="307777"/>
          </a:xfrm>
          <a:prstGeom prst="rect">
            <a:avLst/>
          </a:prstGeom>
          <a:noFill/>
        </p:spPr>
        <p:txBody>
          <a:bodyPr wrap="none" rtlCol="0">
            <a:spAutoFit/>
          </a:bodyPr>
          <a:lstStyle/>
          <a:p>
            <a:r>
              <a:rPr lang="en-US" sz="1400" dirty="0" smtClean="0">
                <a:solidFill>
                  <a:schemeClr val="bg1">
                    <a:lumMod val="50000"/>
                  </a:schemeClr>
                </a:solidFill>
              </a:rPr>
              <a:t>6</a:t>
            </a:r>
            <a:endParaRPr lang="en-US" sz="1400" dirty="0">
              <a:solidFill>
                <a:schemeClr val="bg1">
                  <a:lumMod val="50000"/>
                </a:schemeClr>
              </a:solidFill>
            </a:endParaRPr>
          </a:p>
        </p:txBody>
      </p:sp>
      <p:sp>
        <p:nvSpPr>
          <p:cNvPr id="50" name="TextBox 49"/>
          <p:cNvSpPr txBox="1"/>
          <p:nvPr/>
        </p:nvSpPr>
        <p:spPr>
          <a:xfrm>
            <a:off x="8686800" y="3191469"/>
            <a:ext cx="276038" cy="307777"/>
          </a:xfrm>
          <a:prstGeom prst="rect">
            <a:avLst/>
          </a:prstGeom>
          <a:noFill/>
        </p:spPr>
        <p:txBody>
          <a:bodyPr wrap="none" rtlCol="0">
            <a:spAutoFit/>
          </a:bodyPr>
          <a:lstStyle/>
          <a:p>
            <a:r>
              <a:rPr lang="en-US" sz="1400" dirty="0" smtClean="0">
                <a:solidFill>
                  <a:schemeClr val="bg1">
                    <a:lumMod val="50000"/>
                  </a:schemeClr>
                </a:solidFill>
              </a:rPr>
              <a:t>7</a:t>
            </a:r>
            <a:endParaRPr lang="en-US" sz="1400" dirty="0">
              <a:solidFill>
                <a:schemeClr val="bg1">
                  <a:lumMod val="50000"/>
                </a:schemeClr>
              </a:solidFill>
            </a:endParaRPr>
          </a:p>
        </p:txBody>
      </p:sp>
      <p:sp>
        <p:nvSpPr>
          <p:cNvPr id="51" name="TextBox 50"/>
          <p:cNvSpPr txBox="1"/>
          <p:nvPr/>
        </p:nvSpPr>
        <p:spPr>
          <a:xfrm>
            <a:off x="8686800" y="3648669"/>
            <a:ext cx="276038" cy="307777"/>
          </a:xfrm>
          <a:prstGeom prst="rect">
            <a:avLst/>
          </a:prstGeom>
          <a:noFill/>
        </p:spPr>
        <p:txBody>
          <a:bodyPr wrap="none" rtlCol="0">
            <a:spAutoFit/>
          </a:bodyPr>
          <a:lstStyle/>
          <a:p>
            <a:r>
              <a:rPr lang="en-US" sz="1400" dirty="0" smtClean="0">
                <a:solidFill>
                  <a:schemeClr val="bg1">
                    <a:lumMod val="50000"/>
                  </a:schemeClr>
                </a:solidFill>
              </a:rPr>
              <a:t>9</a:t>
            </a:r>
            <a:endParaRPr lang="en-US" sz="1400" dirty="0">
              <a:solidFill>
                <a:schemeClr val="bg1">
                  <a:lumMod val="50000"/>
                </a:schemeClr>
              </a:solidFill>
            </a:endParaRPr>
          </a:p>
        </p:txBody>
      </p:sp>
      <p:sp>
        <p:nvSpPr>
          <p:cNvPr id="52" name="TextBox 51"/>
          <p:cNvSpPr txBox="1"/>
          <p:nvPr/>
        </p:nvSpPr>
        <p:spPr>
          <a:xfrm>
            <a:off x="8196405" y="4578798"/>
            <a:ext cx="276038" cy="307777"/>
          </a:xfrm>
          <a:prstGeom prst="rect">
            <a:avLst/>
          </a:prstGeom>
          <a:noFill/>
        </p:spPr>
        <p:txBody>
          <a:bodyPr wrap="none" rtlCol="0">
            <a:spAutoFit/>
          </a:bodyPr>
          <a:lstStyle/>
          <a:p>
            <a:r>
              <a:rPr lang="en-US" sz="1400" dirty="0" smtClean="0">
                <a:solidFill>
                  <a:schemeClr val="bg1">
                    <a:lumMod val="50000"/>
                  </a:schemeClr>
                </a:solidFill>
              </a:rPr>
              <a:t>1</a:t>
            </a:r>
            <a:endParaRPr lang="en-US" sz="1400" dirty="0">
              <a:solidFill>
                <a:schemeClr val="bg1">
                  <a:lumMod val="50000"/>
                </a:schemeClr>
              </a:solidFill>
            </a:endParaRPr>
          </a:p>
        </p:txBody>
      </p:sp>
      <p:sp>
        <p:nvSpPr>
          <p:cNvPr id="53" name="TextBox 52"/>
          <p:cNvSpPr txBox="1"/>
          <p:nvPr/>
        </p:nvSpPr>
        <p:spPr>
          <a:xfrm>
            <a:off x="8196405" y="4807398"/>
            <a:ext cx="276038" cy="307777"/>
          </a:xfrm>
          <a:prstGeom prst="rect">
            <a:avLst/>
          </a:prstGeom>
          <a:noFill/>
        </p:spPr>
        <p:txBody>
          <a:bodyPr wrap="none" rtlCol="0">
            <a:spAutoFit/>
          </a:bodyPr>
          <a:lstStyle/>
          <a:p>
            <a:r>
              <a:rPr lang="en-US" sz="1400" dirty="0" smtClean="0">
                <a:solidFill>
                  <a:schemeClr val="bg1">
                    <a:lumMod val="50000"/>
                  </a:schemeClr>
                </a:solidFill>
              </a:rPr>
              <a:t>2</a:t>
            </a:r>
            <a:endParaRPr lang="en-US" sz="1400" dirty="0">
              <a:solidFill>
                <a:schemeClr val="bg1">
                  <a:lumMod val="50000"/>
                </a:schemeClr>
              </a:solidFill>
            </a:endParaRPr>
          </a:p>
        </p:txBody>
      </p:sp>
      <p:sp>
        <p:nvSpPr>
          <p:cNvPr id="54" name="TextBox 53"/>
          <p:cNvSpPr txBox="1"/>
          <p:nvPr/>
        </p:nvSpPr>
        <p:spPr>
          <a:xfrm>
            <a:off x="8196405" y="5041952"/>
            <a:ext cx="276038" cy="307777"/>
          </a:xfrm>
          <a:prstGeom prst="rect">
            <a:avLst/>
          </a:prstGeom>
          <a:noFill/>
        </p:spPr>
        <p:txBody>
          <a:bodyPr wrap="none" rtlCol="0">
            <a:spAutoFit/>
          </a:bodyPr>
          <a:lstStyle/>
          <a:p>
            <a:r>
              <a:rPr lang="en-US" sz="1400" dirty="0" smtClean="0">
                <a:solidFill>
                  <a:schemeClr val="bg1">
                    <a:lumMod val="50000"/>
                  </a:schemeClr>
                </a:solidFill>
              </a:rPr>
              <a:t>3</a:t>
            </a:r>
            <a:endParaRPr lang="en-US" sz="1400" dirty="0">
              <a:solidFill>
                <a:schemeClr val="bg1">
                  <a:lumMod val="50000"/>
                </a:schemeClr>
              </a:solidFill>
            </a:endParaRPr>
          </a:p>
        </p:txBody>
      </p:sp>
      <p:sp>
        <p:nvSpPr>
          <p:cNvPr id="55" name="TextBox 54"/>
          <p:cNvSpPr txBox="1"/>
          <p:nvPr/>
        </p:nvSpPr>
        <p:spPr>
          <a:xfrm>
            <a:off x="8713694" y="4807398"/>
            <a:ext cx="276038" cy="307777"/>
          </a:xfrm>
          <a:prstGeom prst="rect">
            <a:avLst/>
          </a:prstGeom>
          <a:noFill/>
        </p:spPr>
        <p:txBody>
          <a:bodyPr wrap="none" rtlCol="0">
            <a:spAutoFit/>
          </a:bodyPr>
          <a:lstStyle/>
          <a:p>
            <a:r>
              <a:rPr lang="en-US" sz="1400" dirty="0" smtClean="0">
                <a:solidFill>
                  <a:schemeClr val="bg1">
                    <a:lumMod val="50000"/>
                  </a:schemeClr>
                </a:solidFill>
              </a:rPr>
              <a:t>8</a:t>
            </a:r>
            <a:endParaRPr lang="en-US" sz="1400" dirty="0">
              <a:solidFill>
                <a:schemeClr val="bg1">
                  <a:lumMod val="50000"/>
                </a:schemeClr>
              </a:solidFill>
            </a:endParaRPr>
          </a:p>
        </p:txBody>
      </p:sp>
      <p:sp>
        <p:nvSpPr>
          <p:cNvPr id="56" name="TextBox 55"/>
          <p:cNvSpPr txBox="1"/>
          <p:nvPr/>
        </p:nvSpPr>
        <p:spPr>
          <a:xfrm>
            <a:off x="8455983" y="4578798"/>
            <a:ext cx="276038" cy="307777"/>
          </a:xfrm>
          <a:prstGeom prst="rect">
            <a:avLst/>
          </a:prstGeom>
          <a:noFill/>
        </p:spPr>
        <p:txBody>
          <a:bodyPr wrap="none" rtlCol="0">
            <a:spAutoFit/>
          </a:bodyPr>
          <a:lstStyle/>
          <a:p>
            <a:r>
              <a:rPr lang="en-US" sz="1400" dirty="0" smtClean="0">
                <a:solidFill>
                  <a:schemeClr val="bg1">
                    <a:lumMod val="50000"/>
                  </a:schemeClr>
                </a:solidFill>
              </a:rPr>
              <a:t>4</a:t>
            </a:r>
            <a:endParaRPr lang="en-US" sz="1400" dirty="0">
              <a:solidFill>
                <a:schemeClr val="bg1">
                  <a:lumMod val="50000"/>
                </a:schemeClr>
              </a:solidFill>
            </a:endParaRPr>
          </a:p>
        </p:txBody>
      </p:sp>
      <p:sp>
        <p:nvSpPr>
          <p:cNvPr id="57" name="TextBox 56"/>
          <p:cNvSpPr txBox="1"/>
          <p:nvPr/>
        </p:nvSpPr>
        <p:spPr>
          <a:xfrm>
            <a:off x="8455983" y="4807398"/>
            <a:ext cx="276038" cy="307777"/>
          </a:xfrm>
          <a:prstGeom prst="rect">
            <a:avLst/>
          </a:prstGeom>
          <a:noFill/>
        </p:spPr>
        <p:txBody>
          <a:bodyPr wrap="none" rtlCol="0">
            <a:spAutoFit/>
          </a:bodyPr>
          <a:lstStyle/>
          <a:p>
            <a:r>
              <a:rPr lang="en-US" sz="1400" dirty="0" smtClean="0">
                <a:solidFill>
                  <a:schemeClr val="bg1">
                    <a:lumMod val="50000"/>
                  </a:schemeClr>
                </a:solidFill>
              </a:rPr>
              <a:t>5</a:t>
            </a:r>
            <a:endParaRPr lang="en-US" sz="1400" dirty="0">
              <a:solidFill>
                <a:schemeClr val="bg1">
                  <a:lumMod val="50000"/>
                </a:schemeClr>
              </a:solidFill>
            </a:endParaRPr>
          </a:p>
        </p:txBody>
      </p:sp>
      <p:sp>
        <p:nvSpPr>
          <p:cNvPr id="58" name="TextBox 57"/>
          <p:cNvSpPr txBox="1"/>
          <p:nvPr/>
        </p:nvSpPr>
        <p:spPr>
          <a:xfrm>
            <a:off x="8455983" y="5035998"/>
            <a:ext cx="276038" cy="307777"/>
          </a:xfrm>
          <a:prstGeom prst="rect">
            <a:avLst/>
          </a:prstGeom>
          <a:noFill/>
        </p:spPr>
        <p:txBody>
          <a:bodyPr wrap="none" rtlCol="0">
            <a:spAutoFit/>
          </a:bodyPr>
          <a:lstStyle/>
          <a:p>
            <a:r>
              <a:rPr lang="en-US" sz="1400" dirty="0" smtClean="0">
                <a:solidFill>
                  <a:schemeClr val="bg1">
                    <a:lumMod val="50000"/>
                  </a:schemeClr>
                </a:solidFill>
              </a:rPr>
              <a:t>6</a:t>
            </a:r>
            <a:endParaRPr lang="en-US" sz="1400" dirty="0">
              <a:solidFill>
                <a:schemeClr val="bg1">
                  <a:lumMod val="50000"/>
                </a:schemeClr>
              </a:solidFill>
            </a:endParaRPr>
          </a:p>
        </p:txBody>
      </p:sp>
      <p:sp>
        <p:nvSpPr>
          <p:cNvPr id="59" name="TextBox 58"/>
          <p:cNvSpPr txBox="1"/>
          <p:nvPr/>
        </p:nvSpPr>
        <p:spPr>
          <a:xfrm>
            <a:off x="8713694" y="4578798"/>
            <a:ext cx="276038" cy="307777"/>
          </a:xfrm>
          <a:prstGeom prst="rect">
            <a:avLst/>
          </a:prstGeom>
          <a:noFill/>
        </p:spPr>
        <p:txBody>
          <a:bodyPr wrap="none" rtlCol="0">
            <a:spAutoFit/>
          </a:bodyPr>
          <a:lstStyle/>
          <a:p>
            <a:r>
              <a:rPr lang="en-US" sz="1400" dirty="0" smtClean="0">
                <a:solidFill>
                  <a:schemeClr val="bg1">
                    <a:lumMod val="50000"/>
                  </a:schemeClr>
                </a:solidFill>
              </a:rPr>
              <a:t>7</a:t>
            </a:r>
            <a:endParaRPr lang="en-US" sz="1400" dirty="0">
              <a:solidFill>
                <a:schemeClr val="bg1">
                  <a:lumMod val="50000"/>
                </a:schemeClr>
              </a:solidFill>
            </a:endParaRPr>
          </a:p>
        </p:txBody>
      </p:sp>
      <p:sp>
        <p:nvSpPr>
          <p:cNvPr id="60" name="TextBox 59"/>
          <p:cNvSpPr txBox="1"/>
          <p:nvPr/>
        </p:nvSpPr>
        <p:spPr>
          <a:xfrm>
            <a:off x="8713694" y="5035998"/>
            <a:ext cx="276038" cy="307777"/>
          </a:xfrm>
          <a:prstGeom prst="rect">
            <a:avLst/>
          </a:prstGeom>
          <a:noFill/>
        </p:spPr>
        <p:txBody>
          <a:bodyPr wrap="none" rtlCol="0">
            <a:spAutoFit/>
          </a:bodyPr>
          <a:lstStyle/>
          <a:p>
            <a:r>
              <a:rPr lang="en-US" sz="1400" dirty="0" smtClean="0">
                <a:solidFill>
                  <a:schemeClr val="bg1">
                    <a:lumMod val="50000"/>
                  </a:schemeClr>
                </a:solidFill>
              </a:rPr>
              <a:t>9</a:t>
            </a:r>
            <a:endParaRPr lang="en-US" sz="1400" dirty="0">
              <a:solidFill>
                <a:schemeClr val="bg1">
                  <a:lumMod val="50000"/>
                </a:schemeClr>
              </a:solidFill>
            </a:endParaRPr>
          </a:p>
        </p:txBody>
      </p:sp>
      <p:sp>
        <p:nvSpPr>
          <p:cNvPr id="64" name="TextBox 63"/>
          <p:cNvSpPr txBox="1"/>
          <p:nvPr/>
        </p:nvSpPr>
        <p:spPr>
          <a:xfrm>
            <a:off x="7467600" y="2667000"/>
            <a:ext cx="301686" cy="369332"/>
          </a:xfrm>
          <a:prstGeom prst="rect">
            <a:avLst/>
          </a:prstGeom>
          <a:noFill/>
        </p:spPr>
        <p:txBody>
          <a:bodyPr wrap="none" rtlCol="0">
            <a:spAutoFit/>
          </a:bodyPr>
          <a:lstStyle/>
          <a:p>
            <a:r>
              <a:rPr lang="en-US" dirty="0" smtClean="0"/>
              <a:t>1</a:t>
            </a:r>
            <a:endParaRPr lang="en-US" dirty="0"/>
          </a:p>
        </p:txBody>
      </p:sp>
      <p:sp>
        <p:nvSpPr>
          <p:cNvPr id="65" name="TextBox 64"/>
          <p:cNvSpPr txBox="1"/>
          <p:nvPr/>
        </p:nvSpPr>
        <p:spPr>
          <a:xfrm>
            <a:off x="7467600" y="3109183"/>
            <a:ext cx="301686" cy="369332"/>
          </a:xfrm>
          <a:prstGeom prst="rect">
            <a:avLst/>
          </a:prstGeom>
          <a:noFill/>
        </p:spPr>
        <p:txBody>
          <a:bodyPr wrap="none" rtlCol="0">
            <a:spAutoFit/>
          </a:bodyPr>
          <a:lstStyle/>
          <a:p>
            <a:r>
              <a:rPr lang="en-US" dirty="0" smtClean="0"/>
              <a:t>2</a:t>
            </a:r>
            <a:endParaRPr lang="en-US" dirty="0"/>
          </a:p>
        </p:txBody>
      </p:sp>
      <p:sp>
        <p:nvSpPr>
          <p:cNvPr id="66" name="TextBox 65"/>
          <p:cNvSpPr txBox="1"/>
          <p:nvPr/>
        </p:nvSpPr>
        <p:spPr>
          <a:xfrm>
            <a:off x="7467600" y="3551366"/>
            <a:ext cx="301686" cy="369332"/>
          </a:xfrm>
          <a:prstGeom prst="rect">
            <a:avLst/>
          </a:prstGeom>
          <a:noFill/>
        </p:spPr>
        <p:txBody>
          <a:bodyPr wrap="none" rtlCol="0">
            <a:spAutoFit/>
          </a:bodyPr>
          <a:lstStyle/>
          <a:p>
            <a:r>
              <a:rPr lang="en-US" dirty="0" smtClean="0"/>
              <a:t>3</a:t>
            </a:r>
            <a:endParaRPr lang="en-US" dirty="0"/>
          </a:p>
        </p:txBody>
      </p:sp>
      <p:sp>
        <p:nvSpPr>
          <p:cNvPr id="67" name="TextBox 66"/>
          <p:cNvSpPr txBox="1"/>
          <p:nvPr/>
        </p:nvSpPr>
        <p:spPr>
          <a:xfrm>
            <a:off x="7467600" y="5762281"/>
            <a:ext cx="301686" cy="369332"/>
          </a:xfrm>
          <a:prstGeom prst="rect">
            <a:avLst/>
          </a:prstGeom>
          <a:noFill/>
        </p:spPr>
        <p:txBody>
          <a:bodyPr wrap="none" rtlCol="0">
            <a:spAutoFit/>
          </a:bodyPr>
          <a:lstStyle/>
          <a:p>
            <a:r>
              <a:rPr lang="en-US" dirty="0" smtClean="0"/>
              <a:t>8</a:t>
            </a:r>
            <a:endParaRPr lang="en-US" dirty="0"/>
          </a:p>
        </p:txBody>
      </p:sp>
      <p:sp>
        <p:nvSpPr>
          <p:cNvPr id="68" name="TextBox 67"/>
          <p:cNvSpPr txBox="1"/>
          <p:nvPr/>
        </p:nvSpPr>
        <p:spPr>
          <a:xfrm>
            <a:off x="7467600" y="3993549"/>
            <a:ext cx="301686" cy="369332"/>
          </a:xfrm>
          <a:prstGeom prst="rect">
            <a:avLst/>
          </a:prstGeom>
          <a:noFill/>
        </p:spPr>
        <p:txBody>
          <a:bodyPr wrap="none" rtlCol="0">
            <a:spAutoFit/>
          </a:bodyPr>
          <a:lstStyle/>
          <a:p>
            <a:r>
              <a:rPr lang="en-US" dirty="0" smtClean="0"/>
              <a:t>4</a:t>
            </a:r>
            <a:endParaRPr lang="en-US" dirty="0"/>
          </a:p>
        </p:txBody>
      </p:sp>
      <p:sp>
        <p:nvSpPr>
          <p:cNvPr id="69" name="TextBox 68"/>
          <p:cNvSpPr txBox="1"/>
          <p:nvPr/>
        </p:nvSpPr>
        <p:spPr>
          <a:xfrm>
            <a:off x="7467600" y="4435732"/>
            <a:ext cx="301686" cy="369332"/>
          </a:xfrm>
          <a:prstGeom prst="rect">
            <a:avLst/>
          </a:prstGeom>
          <a:noFill/>
        </p:spPr>
        <p:txBody>
          <a:bodyPr wrap="none" rtlCol="0">
            <a:spAutoFit/>
          </a:bodyPr>
          <a:lstStyle/>
          <a:p>
            <a:r>
              <a:rPr lang="en-US" dirty="0" smtClean="0"/>
              <a:t>5</a:t>
            </a:r>
            <a:endParaRPr lang="en-US" dirty="0"/>
          </a:p>
        </p:txBody>
      </p:sp>
      <p:sp>
        <p:nvSpPr>
          <p:cNvPr id="70" name="TextBox 69"/>
          <p:cNvSpPr txBox="1"/>
          <p:nvPr/>
        </p:nvSpPr>
        <p:spPr>
          <a:xfrm>
            <a:off x="7467600" y="4877915"/>
            <a:ext cx="301686" cy="369332"/>
          </a:xfrm>
          <a:prstGeom prst="rect">
            <a:avLst/>
          </a:prstGeom>
          <a:noFill/>
        </p:spPr>
        <p:txBody>
          <a:bodyPr wrap="none" rtlCol="0">
            <a:spAutoFit/>
          </a:bodyPr>
          <a:lstStyle/>
          <a:p>
            <a:r>
              <a:rPr lang="en-US" dirty="0" smtClean="0"/>
              <a:t>6</a:t>
            </a:r>
            <a:endParaRPr lang="en-US" dirty="0"/>
          </a:p>
        </p:txBody>
      </p:sp>
      <p:sp>
        <p:nvSpPr>
          <p:cNvPr id="71" name="TextBox 70"/>
          <p:cNvSpPr txBox="1"/>
          <p:nvPr/>
        </p:nvSpPr>
        <p:spPr>
          <a:xfrm>
            <a:off x="7467600" y="5320098"/>
            <a:ext cx="301686" cy="369332"/>
          </a:xfrm>
          <a:prstGeom prst="rect">
            <a:avLst/>
          </a:prstGeom>
          <a:noFill/>
        </p:spPr>
        <p:txBody>
          <a:bodyPr wrap="none" rtlCol="0">
            <a:spAutoFit/>
          </a:bodyPr>
          <a:lstStyle/>
          <a:p>
            <a:r>
              <a:rPr lang="en-US" dirty="0" smtClean="0"/>
              <a:t>7</a:t>
            </a:r>
            <a:endParaRPr lang="en-US" dirty="0"/>
          </a:p>
        </p:txBody>
      </p:sp>
      <p:sp>
        <p:nvSpPr>
          <p:cNvPr id="72" name="TextBox 71"/>
          <p:cNvSpPr txBox="1"/>
          <p:nvPr/>
        </p:nvSpPr>
        <p:spPr>
          <a:xfrm>
            <a:off x="7467600" y="6204466"/>
            <a:ext cx="301686" cy="369332"/>
          </a:xfrm>
          <a:prstGeom prst="rect">
            <a:avLst/>
          </a:prstGeom>
          <a:noFill/>
        </p:spPr>
        <p:txBody>
          <a:bodyPr wrap="none" rtlCol="0">
            <a:spAutoFit/>
          </a:bodyPr>
          <a:lstStyle/>
          <a:p>
            <a:r>
              <a:rPr lang="en-US" dirty="0" smtClean="0"/>
              <a:t>9</a:t>
            </a:r>
            <a:endParaRPr lang="en-US" dirty="0"/>
          </a:p>
        </p:txBody>
      </p:sp>
    </p:spTree>
    <p:extLst>
      <p:ext uri="{BB962C8B-B14F-4D97-AF65-F5344CB8AC3E}">
        <p14:creationId xmlns:p14="http://schemas.microsoft.com/office/powerpoint/2010/main" val="12451803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grpSp>
        <p:nvGrpSpPr>
          <p:cNvPr id="5" name="Group 4"/>
          <p:cNvGrpSpPr/>
          <p:nvPr/>
        </p:nvGrpSpPr>
        <p:grpSpPr>
          <a:xfrm>
            <a:off x="1600200" y="1752600"/>
            <a:ext cx="4953000" cy="5029200"/>
            <a:chOff x="1600200" y="609600"/>
            <a:chExt cx="6172200" cy="6172200"/>
          </a:xfrm>
        </p:grpSpPr>
        <p:grpSp>
          <p:nvGrpSpPr>
            <p:cNvPr id="6" name="Group 5"/>
            <p:cNvGrpSpPr/>
            <p:nvPr/>
          </p:nvGrpSpPr>
          <p:grpSpPr>
            <a:xfrm>
              <a:off x="1600200" y="609600"/>
              <a:ext cx="6172200" cy="6172200"/>
              <a:chOff x="1600200" y="609600"/>
              <a:chExt cx="6172200" cy="6172200"/>
            </a:xfrm>
          </p:grpSpPr>
          <p:grpSp>
            <p:nvGrpSpPr>
              <p:cNvPr id="19" name="Group 18"/>
              <p:cNvGrpSpPr/>
              <p:nvPr/>
            </p:nvGrpSpPr>
            <p:grpSpPr>
              <a:xfrm>
                <a:off x="1600200" y="609600"/>
                <a:ext cx="6172200" cy="6172200"/>
                <a:chOff x="1600200" y="609600"/>
                <a:chExt cx="6172200" cy="6172200"/>
              </a:xfrm>
            </p:grpSpPr>
            <p:sp>
              <p:nvSpPr>
                <p:cNvPr id="29" name="Rectangle 28"/>
                <p:cNvSpPr/>
                <p:nvPr/>
              </p:nvSpPr>
              <p:spPr>
                <a:xfrm>
                  <a:off x="2286000" y="609600"/>
                  <a:ext cx="685800" cy="6172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2971800" y="609600"/>
                  <a:ext cx="685800" cy="6172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3653118" y="609600"/>
                  <a:ext cx="685800" cy="6172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338918" y="609600"/>
                  <a:ext cx="685800" cy="6172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024718" y="609600"/>
                  <a:ext cx="685800" cy="6172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5710518" y="609600"/>
                  <a:ext cx="685800" cy="6172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6400800" y="609600"/>
                  <a:ext cx="685800" cy="6172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086600" y="609600"/>
                  <a:ext cx="685800" cy="6172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600200" y="609600"/>
                  <a:ext cx="685800" cy="6172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1600200" y="609600"/>
                <a:ext cx="6172200" cy="5486399"/>
                <a:chOff x="1600200" y="609600"/>
                <a:chExt cx="6172200" cy="5486399"/>
              </a:xfrm>
            </p:grpSpPr>
            <p:sp>
              <p:nvSpPr>
                <p:cNvPr id="21" name="Rectangle 20"/>
                <p:cNvSpPr/>
                <p:nvPr/>
              </p:nvSpPr>
              <p:spPr>
                <a:xfrm rot="5400000">
                  <a:off x="4343400" y="-2133600"/>
                  <a:ext cx="685800" cy="6172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rot="5400000">
                  <a:off x="4343400" y="1981199"/>
                  <a:ext cx="685800" cy="6172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rot="5400000">
                  <a:off x="4343400" y="-1447800"/>
                  <a:ext cx="685800" cy="6172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rot="5400000">
                  <a:off x="4343400" y="-762000"/>
                  <a:ext cx="685800" cy="6172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rot="5400000">
                  <a:off x="4343400" y="-76200"/>
                  <a:ext cx="685800" cy="6172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rot="5400000">
                  <a:off x="4343400" y="609600"/>
                  <a:ext cx="685800" cy="6172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27" name="Rectangle 26"/>
                <p:cNvSpPr/>
                <p:nvPr/>
              </p:nvSpPr>
              <p:spPr>
                <a:xfrm rot="5400000">
                  <a:off x="4343400" y="1295400"/>
                  <a:ext cx="685800" cy="6172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rot="5400000">
                  <a:off x="4343400" y="2666999"/>
                  <a:ext cx="685800" cy="6172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grpSp>
        </p:grpSp>
        <p:grpSp>
          <p:nvGrpSpPr>
            <p:cNvPr id="7" name="Group 6"/>
            <p:cNvGrpSpPr/>
            <p:nvPr/>
          </p:nvGrpSpPr>
          <p:grpSpPr>
            <a:xfrm>
              <a:off x="1600200" y="609600"/>
              <a:ext cx="6172200" cy="6172200"/>
              <a:chOff x="1600200" y="609600"/>
              <a:chExt cx="6172200" cy="6172200"/>
            </a:xfrm>
          </p:grpSpPr>
          <p:sp>
            <p:nvSpPr>
              <p:cNvPr id="10" name="Rectangle 9"/>
              <p:cNvSpPr/>
              <p:nvPr/>
            </p:nvSpPr>
            <p:spPr>
              <a:xfrm>
                <a:off x="1600200" y="609600"/>
                <a:ext cx="2057400" cy="20574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657600" y="609600"/>
                <a:ext cx="2057400" cy="20574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715000" y="609600"/>
                <a:ext cx="2057400" cy="20574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600200" y="2667000"/>
                <a:ext cx="2057400" cy="20574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14" name="Rectangle 13"/>
              <p:cNvSpPr/>
              <p:nvPr/>
            </p:nvSpPr>
            <p:spPr>
              <a:xfrm>
                <a:off x="1600200" y="4724400"/>
                <a:ext cx="2057400" cy="20574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15" name="Rectangle 14"/>
              <p:cNvSpPr/>
              <p:nvPr/>
            </p:nvSpPr>
            <p:spPr>
              <a:xfrm>
                <a:off x="3657600" y="2667000"/>
                <a:ext cx="2057400" cy="20574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715000" y="2667000"/>
                <a:ext cx="2057400" cy="20574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657600" y="4724400"/>
                <a:ext cx="2057400" cy="20574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18" name="Rectangle 17"/>
              <p:cNvSpPr/>
              <p:nvPr/>
            </p:nvSpPr>
            <p:spPr>
              <a:xfrm>
                <a:off x="5715000" y="4724399"/>
                <a:ext cx="2057400" cy="20574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p:cNvSpPr/>
            <p:nvPr/>
          </p:nvSpPr>
          <p:spPr>
            <a:xfrm>
              <a:off x="2286000" y="609600"/>
              <a:ext cx="685800" cy="6172199"/>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4343400" y="-76199"/>
              <a:ext cx="685800" cy="6172199"/>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284841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9581" y="3446061"/>
            <a:ext cx="164913" cy="307777"/>
          </a:xfrm>
          <a:prstGeom prst="rect">
            <a:avLst/>
          </a:prstGeom>
          <a:noFill/>
        </p:spPr>
        <p:txBody>
          <a:bodyPr wrap="square" rtlCol="0">
            <a:spAutoFit/>
          </a:bodyPr>
          <a:lstStyle/>
          <a:p>
            <a:r>
              <a:rPr lang="en-US" sz="1400" dirty="0" smtClean="0">
                <a:solidFill>
                  <a:schemeClr val="bg1">
                    <a:lumMod val="50000"/>
                  </a:schemeClr>
                </a:solidFill>
              </a:rPr>
              <a:t>1</a:t>
            </a:r>
            <a:endParaRPr lang="en-US" sz="1400" dirty="0">
              <a:solidFill>
                <a:schemeClr val="bg1">
                  <a:lumMod val="50000"/>
                </a:schemeClr>
              </a:solidFill>
            </a:endParaRPr>
          </a:p>
        </p:txBody>
      </p:sp>
      <p:sp>
        <p:nvSpPr>
          <p:cNvPr id="3" name="TextBox 2"/>
          <p:cNvSpPr txBox="1"/>
          <p:nvPr/>
        </p:nvSpPr>
        <p:spPr>
          <a:xfrm>
            <a:off x="1059468" y="3446061"/>
            <a:ext cx="164913" cy="307777"/>
          </a:xfrm>
          <a:prstGeom prst="rect">
            <a:avLst/>
          </a:prstGeom>
          <a:noFill/>
        </p:spPr>
        <p:txBody>
          <a:bodyPr wrap="square" rtlCol="0">
            <a:spAutoFit/>
          </a:bodyPr>
          <a:lstStyle/>
          <a:p>
            <a:r>
              <a:rPr lang="en-US" sz="1400" dirty="0" smtClean="0">
                <a:solidFill>
                  <a:schemeClr val="bg1">
                    <a:lumMod val="50000"/>
                  </a:schemeClr>
                </a:solidFill>
              </a:rPr>
              <a:t>2</a:t>
            </a:r>
            <a:endParaRPr lang="en-US" sz="1400" dirty="0">
              <a:solidFill>
                <a:schemeClr val="bg1">
                  <a:lumMod val="50000"/>
                </a:schemeClr>
              </a:solidFill>
            </a:endParaRPr>
          </a:p>
        </p:txBody>
      </p:sp>
      <p:sp>
        <p:nvSpPr>
          <p:cNvPr id="4" name="TextBox 3"/>
          <p:cNvSpPr txBox="1"/>
          <p:nvPr/>
        </p:nvSpPr>
        <p:spPr>
          <a:xfrm>
            <a:off x="1211868" y="3446061"/>
            <a:ext cx="164913" cy="307777"/>
          </a:xfrm>
          <a:prstGeom prst="rect">
            <a:avLst/>
          </a:prstGeom>
          <a:noFill/>
        </p:spPr>
        <p:txBody>
          <a:bodyPr wrap="square" rtlCol="0">
            <a:spAutoFit/>
          </a:bodyPr>
          <a:lstStyle/>
          <a:p>
            <a:r>
              <a:rPr lang="en-US" sz="1400" dirty="0" smtClean="0">
                <a:solidFill>
                  <a:schemeClr val="bg1">
                    <a:lumMod val="50000"/>
                  </a:schemeClr>
                </a:solidFill>
              </a:rPr>
              <a:t>3</a:t>
            </a:r>
            <a:endParaRPr lang="en-US" sz="1400" dirty="0">
              <a:solidFill>
                <a:schemeClr val="bg1">
                  <a:lumMod val="50000"/>
                </a:schemeClr>
              </a:solidFill>
            </a:endParaRPr>
          </a:p>
        </p:txBody>
      </p:sp>
      <p:sp>
        <p:nvSpPr>
          <p:cNvPr id="5" name="TextBox 4"/>
          <p:cNvSpPr txBox="1"/>
          <p:nvPr/>
        </p:nvSpPr>
        <p:spPr>
          <a:xfrm>
            <a:off x="1143000" y="4051011"/>
            <a:ext cx="164913" cy="307777"/>
          </a:xfrm>
          <a:prstGeom prst="rect">
            <a:avLst/>
          </a:prstGeom>
          <a:noFill/>
        </p:spPr>
        <p:txBody>
          <a:bodyPr wrap="square" rtlCol="0">
            <a:spAutoFit/>
          </a:bodyPr>
          <a:lstStyle/>
          <a:p>
            <a:r>
              <a:rPr lang="en-US" sz="1400" dirty="0" smtClean="0">
                <a:solidFill>
                  <a:schemeClr val="bg1">
                    <a:lumMod val="50000"/>
                  </a:schemeClr>
                </a:solidFill>
              </a:rPr>
              <a:t>8</a:t>
            </a:r>
            <a:endParaRPr lang="en-US" sz="1400" dirty="0">
              <a:solidFill>
                <a:schemeClr val="bg1">
                  <a:lumMod val="50000"/>
                </a:schemeClr>
              </a:solidFill>
            </a:endParaRPr>
          </a:p>
        </p:txBody>
      </p:sp>
      <p:sp>
        <p:nvSpPr>
          <p:cNvPr id="6" name="TextBox 5"/>
          <p:cNvSpPr txBox="1"/>
          <p:nvPr/>
        </p:nvSpPr>
        <p:spPr>
          <a:xfrm>
            <a:off x="885289" y="3822411"/>
            <a:ext cx="164913" cy="307777"/>
          </a:xfrm>
          <a:prstGeom prst="rect">
            <a:avLst/>
          </a:prstGeom>
          <a:noFill/>
        </p:spPr>
        <p:txBody>
          <a:bodyPr wrap="square" rtlCol="0">
            <a:spAutoFit/>
          </a:bodyPr>
          <a:lstStyle/>
          <a:p>
            <a:r>
              <a:rPr lang="en-US" sz="1400" dirty="0" smtClean="0">
                <a:solidFill>
                  <a:schemeClr val="bg1">
                    <a:lumMod val="50000"/>
                  </a:schemeClr>
                </a:solidFill>
              </a:rPr>
              <a:t>4</a:t>
            </a:r>
            <a:endParaRPr lang="en-US" sz="1400" dirty="0">
              <a:solidFill>
                <a:schemeClr val="bg1">
                  <a:lumMod val="50000"/>
                </a:schemeClr>
              </a:solidFill>
            </a:endParaRPr>
          </a:p>
        </p:txBody>
      </p:sp>
      <p:sp>
        <p:nvSpPr>
          <p:cNvPr id="7" name="TextBox 6"/>
          <p:cNvSpPr txBox="1"/>
          <p:nvPr/>
        </p:nvSpPr>
        <p:spPr>
          <a:xfrm>
            <a:off x="885289" y="4051011"/>
            <a:ext cx="164913" cy="307777"/>
          </a:xfrm>
          <a:prstGeom prst="rect">
            <a:avLst/>
          </a:prstGeom>
          <a:noFill/>
        </p:spPr>
        <p:txBody>
          <a:bodyPr wrap="square" rtlCol="0">
            <a:spAutoFit/>
          </a:bodyPr>
          <a:lstStyle/>
          <a:p>
            <a:r>
              <a:rPr lang="en-US" sz="1400" dirty="0" smtClean="0">
                <a:solidFill>
                  <a:schemeClr val="bg1">
                    <a:lumMod val="50000"/>
                  </a:schemeClr>
                </a:solidFill>
              </a:rPr>
              <a:t>5</a:t>
            </a:r>
            <a:endParaRPr lang="en-US" sz="1400" dirty="0">
              <a:solidFill>
                <a:schemeClr val="bg1">
                  <a:lumMod val="50000"/>
                </a:schemeClr>
              </a:solidFill>
            </a:endParaRPr>
          </a:p>
        </p:txBody>
      </p:sp>
      <p:sp>
        <p:nvSpPr>
          <p:cNvPr id="8" name="TextBox 7"/>
          <p:cNvSpPr txBox="1"/>
          <p:nvPr/>
        </p:nvSpPr>
        <p:spPr>
          <a:xfrm>
            <a:off x="885289" y="4279611"/>
            <a:ext cx="164913" cy="307777"/>
          </a:xfrm>
          <a:prstGeom prst="rect">
            <a:avLst/>
          </a:prstGeom>
          <a:noFill/>
        </p:spPr>
        <p:txBody>
          <a:bodyPr wrap="square" rtlCol="0">
            <a:spAutoFit/>
          </a:bodyPr>
          <a:lstStyle/>
          <a:p>
            <a:r>
              <a:rPr lang="en-US" sz="1400" dirty="0" smtClean="0">
                <a:solidFill>
                  <a:schemeClr val="bg1">
                    <a:lumMod val="50000"/>
                  </a:schemeClr>
                </a:solidFill>
              </a:rPr>
              <a:t>6</a:t>
            </a:r>
            <a:endParaRPr lang="en-US" sz="1400" dirty="0">
              <a:solidFill>
                <a:schemeClr val="bg1">
                  <a:lumMod val="50000"/>
                </a:schemeClr>
              </a:solidFill>
            </a:endParaRPr>
          </a:p>
        </p:txBody>
      </p:sp>
      <p:sp>
        <p:nvSpPr>
          <p:cNvPr id="9" name="TextBox 8"/>
          <p:cNvSpPr txBox="1"/>
          <p:nvPr/>
        </p:nvSpPr>
        <p:spPr>
          <a:xfrm>
            <a:off x="1143000" y="3822411"/>
            <a:ext cx="164913" cy="307777"/>
          </a:xfrm>
          <a:prstGeom prst="rect">
            <a:avLst/>
          </a:prstGeom>
          <a:noFill/>
        </p:spPr>
        <p:txBody>
          <a:bodyPr wrap="square" rtlCol="0">
            <a:spAutoFit/>
          </a:bodyPr>
          <a:lstStyle/>
          <a:p>
            <a:r>
              <a:rPr lang="en-US" sz="1400" dirty="0" smtClean="0">
                <a:solidFill>
                  <a:schemeClr val="bg1">
                    <a:lumMod val="50000"/>
                  </a:schemeClr>
                </a:solidFill>
              </a:rPr>
              <a:t>7</a:t>
            </a:r>
            <a:endParaRPr lang="en-US" sz="1400" dirty="0">
              <a:solidFill>
                <a:schemeClr val="bg1">
                  <a:lumMod val="50000"/>
                </a:schemeClr>
              </a:solidFill>
            </a:endParaRPr>
          </a:p>
        </p:txBody>
      </p:sp>
      <p:sp>
        <p:nvSpPr>
          <p:cNvPr id="10" name="TextBox 9"/>
          <p:cNvSpPr txBox="1"/>
          <p:nvPr/>
        </p:nvSpPr>
        <p:spPr>
          <a:xfrm>
            <a:off x="1143000" y="4279611"/>
            <a:ext cx="164913" cy="307777"/>
          </a:xfrm>
          <a:prstGeom prst="rect">
            <a:avLst/>
          </a:prstGeom>
          <a:noFill/>
        </p:spPr>
        <p:txBody>
          <a:bodyPr wrap="square" rtlCol="0">
            <a:spAutoFit/>
          </a:bodyPr>
          <a:lstStyle/>
          <a:p>
            <a:r>
              <a:rPr lang="en-US" sz="1400" dirty="0" smtClean="0">
                <a:solidFill>
                  <a:schemeClr val="bg1">
                    <a:lumMod val="50000"/>
                  </a:schemeClr>
                </a:solidFill>
              </a:rPr>
              <a:t>9</a:t>
            </a:r>
            <a:endParaRPr lang="en-US" sz="1400" dirty="0">
              <a:solidFill>
                <a:schemeClr val="bg1">
                  <a:lumMod val="50000"/>
                </a:schemeClr>
              </a:solidFill>
            </a:endParaRPr>
          </a:p>
        </p:txBody>
      </p:sp>
      <p:sp>
        <p:nvSpPr>
          <p:cNvPr id="11" name="TextBox 10"/>
          <p:cNvSpPr txBox="1"/>
          <p:nvPr/>
        </p:nvSpPr>
        <p:spPr>
          <a:xfrm>
            <a:off x="652605" y="5209740"/>
            <a:ext cx="276038" cy="307777"/>
          </a:xfrm>
          <a:prstGeom prst="rect">
            <a:avLst/>
          </a:prstGeom>
          <a:noFill/>
        </p:spPr>
        <p:txBody>
          <a:bodyPr wrap="none" rtlCol="0">
            <a:spAutoFit/>
          </a:bodyPr>
          <a:lstStyle/>
          <a:p>
            <a:r>
              <a:rPr lang="en-US" sz="1400" dirty="0" smtClean="0">
                <a:solidFill>
                  <a:schemeClr val="bg1">
                    <a:lumMod val="50000"/>
                  </a:schemeClr>
                </a:solidFill>
              </a:rPr>
              <a:t>1</a:t>
            </a:r>
            <a:endParaRPr lang="en-US" sz="1400" dirty="0">
              <a:solidFill>
                <a:schemeClr val="bg1">
                  <a:lumMod val="50000"/>
                </a:schemeClr>
              </a:solidFill>
            </a:endParaRPr>
          </a:p>
        </p:txBody>
      </p:sp>
      <p:sp>
        <p:nvSpPr>
          <p:cNvPr id="12" name="TextBox 11"/>
          <p:cNvSpPr txBox="1"/>
          <p:nvPr/>
        </p:nvSpPr>
        <p:spPr>
          <a:xfrm>
            <a:off x="652605" y="5438340"/>
            <a:ext cx="276038" cy="307777"/>
          </a:xfrm>
          <a:prstGeom prst="rect">
            <a:avLst/>
          </a:prstGeom>
          <a:noFill/>
        </p:spPr>
        <p:txBody>
          <a:bodyPr wrap="none" rtlCol="0">
            <a:spAutoFit/>
          </a:bodyPr>
          <a:lstStyle/>
          <a:p>
            <a:r>
              <a:rPr lang="en-US" sz="1400" dirty="0" smtClean="0">
                <a:solidFill>
                  <a:schemeClr val="bg1">
                    <a:lumMod val="50000"/>
                  </a:schemeClr>
                </a:solidFill>
              </a:rPr>
              <a:t>2</a:t>
            </a:r>
            <a:endParaRPr lang="en-US" sz="1400" dirty="0">
              <a:solidFill>
                <a:schemeClr val="bg1">
                  <a:lumMod val="50000"/>
                </a:schemeClr>
              </a:solidFill>
            </a:endParaRPr>
          </a:p>
        </p:txBody>
      </p:sp>
      <p:sp>
        <p:nvSpPr>
          <p:cNvPr id="13" name="TextBox 12"/>
          <p:cNvSpPr txBox="1"/>
          <p:nvPr/>
        </p:nvSpPr>
        <p:spPr>
          <a:xfrm>
            <a:off x="652605" y="5672894"/>
            <a:ext cx="276038" cy="307777"/>
          </a:xfrm>
          <a:prstGeom prst="rect">
            <a:avLst/>
          </a:prstGeom>
          <a:noFill/>
        </p:spPr>
        <p:txBody>
          <a:bodyPr wrap="none" rtlCol="0">
            <a:spAutoFit/>
          </a:bodyPr>
          <a:lstStyle/>
          <a:p>
            <a:r>
              <a:rPr lang="en-US" sz="1400" dirty="0" smtClean="0">
                <a:solidFill>
                  <a:schemeClr val="bg1">
                    <a:lumMod val="50000"/>
                  </a:schemeClr>
                </a:solidFill>
              </a:rPr>
              <a:t>3</a:t>
            </a:r>
            <a:endParaRPr lang="en-US" sz="1400" dirty="0">
              <a:solidFill>
                <a:schemeClr val="bg1">
                  <a:lumMod val="50000"/>
                </a:schemeClr>
              </a:solidFill>
            </a:endParaRPr>
          </a:p>
        </p:txBody>
      </p:sp>
      <p:sp>
        <p:nvSpPr>
          <p:cNvPr id="14" name="TextBox 13"/>
          <p:cNvSpPr txBox="1"/>
          <p:nvPr/>
        </p:nvSpPr>
        <p:spPr>
          <a:xfrm>
            <a:off x="1169894" y="5438340"/>
            <a:ext cx="276038" cy="307777"/>
          </a:xfrm>
          <a:prstGeom prst="rect">
            <a:avLst/>
          </a:prstGeom>
          <a:noFill/>
        </p:spPr>
        <p:txBody>
          <a:bodyPr wrap="none" rtlCol="0">
            <a:spAutoFit/>
          </a:bodyPr>
          <a:lstStyle/>
          <a:p>
            <a:r>
              <a:rPr lang="en-US" sz="1400" dirty="0" smtClean="0">
                <a:solidFill>
                  <a:schemeClr val="bg1">
                    <a:lumMod val="50000"/>
                  </a:schemeClr>
                </a:solidFill>
              </a:rPr>
              <a:t>8</a:t>
            </a:r>
            <a:endParaRPr lang="en-US" sz="1400" dirty="0">
              <a:solidFill>
                <a:schemeClr val="bg1">
                  <a:lumMod val="50000"/>
                </a:schemeClr>
              </a:solidFill>
            </a:endParaRPr>
          </a:p>
        </p:txBody>
      </p:sp>
      <p:sp>
        <p:nvSpPr>
          <p:cNvPr id="15" name="TextBox 14"/>
          <p:cNvSpPr txBox="1"/>
          <p:nvPr/>
        </p:nvSpPr>
        <p:spPr>
          <a:xfrm>
            <a:off x="912183" y="5209740"/>
            <a:ext cx="276038" cy="307777"/>
          </a:xfrm>
          <a:prstGeom prst="rect">
            <a:avLst/>
          </a:prstGeom>
          <a:noFill/>
        </p:spPr>
        <p:txBody>
          <a:bodyPr wrap="none" rtlCol="0">
            <a:spAutoFit/>
          </a:bodyPr>
          <a:lstStyle/>
          <a:p>
            <a:r>
              <a:rPr lang="en-US" sz="1400" dirty="0" smtClean="0">
                <a:solidFill>
                  <a:schemeClr val="bg1">
                    <a:lumMod val="50000"/>
                  </a:schemeClr>
                </a:solidFill>
              </a:rPr>
              <a:t>4</a:t>
            </a:r>
            <a:endParaRPr lang="en-US" sz="1400" dirty="0">
              <a:solidFill>
                <a:schemeClr val="bg1">
                  <a:lumMod val="50000"/>
                </a:schemeClr>
              </a:solidFill>
            </a:endParaRPr>
          </a:p>
        </p:txBody>
      </p:sp>
      <p:sp>
        <p:nvSpPr>
          <p:cNvPr id="16" name="TextBox 15"/>
          <p:cNvSpPr txBox="1"/>
          <p:nvPr/>
        </p:nvSpPr>
        <p:spPr>
          <a:xfrm>
            <a:off x="912183" y="5438340"/>
            <a:ext cx="276038" cy="307777"/>
          </a:xfrm>
          <a:prstGeom prst="rect">
            <a:avLst/>
          </a:prstGeom>
          <a:noFill/>
        </p:spPr>
        <p:txBody>
          <a:bodyPr wrap="none" rtlCol="0">
            <a:spAutoFit/>
          </a:bodyPr>
          <a:lstStyle/>
          <a:p>
            <a:r>
              <a:rPr lang="en-US" sz="1400" dirty="0" smtClean="0">
                <a:solidFill>
                  <a:schemeClr val="bg1">
                    <a:lumMod val="50000"/>
                  </a:schemeClr>
                </a:solidFill>
              </a:rPr>
              <a:t>5</a:t>
            </a:r>
            <a:endParaRPr lang="en-US" sz="1400" dirty="0">
              <a:solidFill>
                <a:schemeClr val="bg1">
                  <a:lumMod val="50000"/>
                </a:schemeClr>
              </a:solidFill>
            </a:endParaRPr>
          </a:p>
        </p:txBody>
      </p:sp>
      <p:sp>
        <p:nvSpPr>
          <p:cNvPr id="17" name="TextBox 16"/>
          <p:cNvSpPr txBox="1"/>
          <p:nvPr/>
        </p:nvSpPr>
        <p:spPr>
          <a:xfrm>
            <a:off x="912183" y="5666940"/>
            <a:ext cx="276038" cy="307777"/>
          </a:xfrm>
          <a:prstGeom prst="rect">
            <a:avLst/>
          </a:prstGeom>
          <a:noFill/>
        </p:spPr>
        <p:txBody>
          <a:bodyPr wrap="none" rtlCol="0">
            <a:spAutoFit/>
          </a:bodyPr>
          <a:lstStyle/>
          <a:p>
            <a:r>
              <a:rPr lang="en-US" sz="1400" dirty="0" smtClean="0">
                <a:solidFill>
                  <a:schemeClr val="bg1">
                    <a:lumMod val="50000"/>
                  </a:schemeClr>
                </a:solidFill>
              </a:rPr>
              <a:t>6</a:t>
            </a:r>
            <a:endParaRPr lang="en-US" sz="1400" dirty="0">
              <a:solidFill>
                <a:schemeClr val="bg1">
                  <a:lumMod val="50000"/>
                </a:schemeClr>
              </a:solidFill>
            </a:endParaRPr>
          </a:p>
        </p:txBody>
      </p:sp>
      <p:sp>
        <p:nvSpPr>
          <p:cNvPr id="18" name="TextBox 17"/>
          <p:cNvSpPr txBox="1"/>
          <p:nvPr/>
        </p:nvSpPr>
        <p:spPr>
          <a:xfrm>
            <a:off x="1169894" y="5209740"/>
            <a:ext cx="276038" cy="307777"/>
          </a:xfrm>
          <a:prstGeom prst="rect">
            <a:avLst/>
          </a:prstGeom>
          <a:noFill/>
        </p:spPr>
        <p:txBody>
          <a:bodyPr wrap="none" rtlCol="0">
            <a:spAutoFit/>
          </a:bodyPr>
          <a:lstStyle/>
          <a:p>
            <a:r>
              <a:rPr lang="en-US" sz="1400" dirty="0" smtClean="0">
                <a:solidFill>
                  <a:schemeClr val="bg1">
                    <a:lumMod val="50000"/>
                  </a:schemeClr>
                </a:solidFill>
              </a:rPr>
              <a:t>7</a:t>
            </a:r>
            <a:endParaRPr lang="en-US" sz="1400" dirty="0">
              <a:solidFill>
                <a:schemeClr val="bg1">
                  <a:lumMod val="50000"/>
                </a:schemeClr>
              </a:solidFill>
            </a:endParaRPr>
          </a:p>
        </p:txBody>
      </p:sp>
      <p:sp>
        <p:nvSpPr>
          <p:cNvPr id="19" name="TextBox 18"/>
          <p:cNvSpPr txBox="1"/>
          <p:nvPr/>
        </p:nvSpPr>
        <p:spPr>
          <a:xfrm>
            <a:off x="1169894" y="5666940"/>
            <a:ext cx="276038" cy="307777"/>
          </a:xfrm>
          <a:prstGeom prst="rect">
            <a:avLst/>
          </a:prstGeom>
          <a:noFill/>
        </p:spPr>
        <p:txBody>
          <a:bodyPr wrap="none" rtlCol="0">
            <a:spAutoFit/>
          </a:bodyPr>
          <a:lstStyle/>
          <a:p>
            <a:r>
              <a:rPr lang="en-US" sz="1400" dirty="0" smtClean="0">
                <a:solidFill>
                  <a:schemeClr val="bg1">
                    <a:lumMod val="50000"/>
                  </a:schemeClr>
                </a:solidFill>
              </a:rPr>
              <a:t>9</a:t>
            </a:r>
            <a:endParaRPr lang="en-US" sz="1400" dirty="0">
              <a:solidFill>
                <a:schemeClr val="bg1">
                  <a:lumMod val="50000"/>
                </a:schemeClr>
              </a:solidFill>
            </a:endParaRPr>
          </a:p>
        </p:txBody>
      </p:sp>
      <p:sp>
        <p:nvSpPr>
          <p:cNvPr id="20" name="TextBox 19"/>
          <p:cNvSpPr txBox="1"/>
          <p:nvPr/>
        </p:nvSpPr>
        <p:spPr>
          <a:xfrm>
            <a:off x="552170" y="2434841"/>
            <a:ext cx="415575" cy="507831"/>
          </a:xfrm>
          <a:prstGeom prst="rect">
            <a:avLst/>
          </a:prstGeom>
          <a:noFill/>
        </p:spPr>
        <p:txBody>
          <a:bodyPr wrap="square" rtlCol="0">
            <a:spAutoFit/>
          </a:bodyPr>
          <a:lstStyle/>
          <a:p>
            <a:r>
              <a:rPr lang="fr-CA" sz="900" dirty="0" smtClean="0">
                <a:solidFill>
                  <a:schemeClr val="bg1">
                    <a:lumMod val="50000"/>
                  </a:schemeClr>
                </a:solidFill>
              </a:rPr>
              <a:t>1 2 3 4 5 6 7 8 9 </a:t>
            </a:r>
            <a:endParaRPr lang="en-US" sz="900" dirty="0">
              <a:solidFill>
                <a:schemeClr val="bg1">
                  <a:lumMod val="50000"/>
                </a:schemeClr>
              </a:solidFill>
            </a:endParaRPr>
          </a:p>
        </p:txBody>
      </p:sp>
      <p:sp>
        <p:nvSpPr>
          <p:cNvPr id="21" name="TextBox 20"/>
          <p:cNvSpPr txBox="1"/>
          <p:nvPr/>
        </p:nvSpPr>
        <p:spPr>
          <a:xfrm>
            <a:off x="1208180" y="2548933"/>
            <a:ext cx="415575" cy="507831"/>
          </a:xfrm>
          <a:prstGeom prst="rect">
            <a:avLst/>
          </a:prstGeom>
          <a:noFill/>
        </p:spPr>
        <p:txBody>
          <a:bodyPr wrap="square" rtlCol="0">
            <a:spAutoFit/>
          </a:bodyPr>
          <a:lstStyle/>
          <a:p>
            <a:r>
              <a:rPr lang="fr-CA" sz="900" dirty="0" smtClean="0">
                <a:solidFill>
                  <a:schemeClr val="bg1">
                    <a:lumMod val="50000"/>
                  </a:schemeClr>
                </a:solidFill>
              </a:rPr>
              <a:t>1 2 3 4 5 6 7 8 9 </a:t>
            </a:r>
            <a:endParaRPr lang="en-US" sz="900" dirty="0">
              <a:solidFill>
                <a:schemeClr val="bg1">
                  <a:lumMod val="50000"/>
                </a:schemeClr>
              </a:solidFill>
            </a:endParaRPr>
          </a:p>
        </p:txBody>
      </p:sp>
      <p:sp>
        <p:nvSpPr>
          <p:cNvPr id="22" name="TextBox 21"/>
          <p:cNvSpPr txBox="1"/>
          <p:nvPr/>
        </p:nvSpPr>
        <p:spPr>
          <a:xfrm>
            <a:off x="1360580" y="2701333"/>
            <a:ext cx="415575" cy="507831"/>
          </a:xfrm>
          <a:prstGeom prst="rect">
            <a:avLst/>
          </a:prstGeom>
          <a:noFill/>
        </p:spPr>
        <p:txBody>
          <a:bodyPr wrap="square" rtlCol="0">
            <a:spAutoFit/>
          </a:bodyPr>
          <a:lstStyle/>
          <a:p>
            <a:r>
              <a:rPr lang="fr-CA" sz="900" dirty="0" smtClean="0">
                <a:solidFill>
                  <a:schemeClr val="bg1">
                    <a:lumMod val="50000"/>
                  </a:schemeClr>
                </a:solidFill>
              </a:rPr>
              <a:t>1 2 3 4 5 6 7 8 9 </a:t>
            </a:r>
            <a:endParaRPr lang="en-US" sz="900" dirty="0">
              <a:solidFill>
                <a:schemeClr val="bg1">
                  <a:lumMod val="50000"/>
                </a:schemeClr>
              </a:solidFill>
            </a:endParaRPr>
          </a:p>
        </p:txBody>
      </p:sp>
      <p:sp>
        <p:nvSpPr>
          <p:cNvPr id="23" name="TextBox 22"/>
          <p:cNvSpPr txBox="1"/>
          <p:nvPr/>
        </p:nvSpPr>
        <p:spPr>
          <a:xfrm>
            <a:off x="1512980" y="2853733"/>
            <a:ext cx="415575" cy="507831"/>
          </a:xfrm>
          <a:prstGeom prst="rect">
            <a:avLst/>
          </a:prstGeom>
          <a:noFill/>
        </p:spPr>
        <p:txBody>
          <a:bodyPr wrap="square" rtlCol="0">
            <a:spAutoFit/>
          </a:bodyPr>
          <a:lstStyle/>
          <a:p>
            <a:r>
              <a:rPr lang="fr-CA" sz="900" dirty="0" smtClean="0">
                <a:solidFill>
                  <a:schemeClr val="bg1">
                    <a:lumMod val="50000"/>
                  </a:schemeClr>
                </a:solidFill>
              </a:rPr>
              <a:t>1 2 3 4 5 6 7 8 9 </a:t>
            </a:r>
            <a:endParaRPr lang="en-US" sz="900" dirty="0">
              <a:solidFill>
                <a:schemeClr val="bg1">
                  <a:lumMod val="50000"/>
                </a:schemeClr>
              </a:solidFill>
            </a:endParaRPr>
          </a:p>
        </p:txBody>
      </p:sp>
      <p:sp>
        <p:nvSpPr>
          <p:cNvPr id="24" name="TextBox 23"/>
          <p:cNvSpPr txBox="1"/>
          <p:nvPr/>
        </p:nvSpPr>
        <p:spPr>
          <a:xfrm>
            <a:off x="8534400" y="2590800"/>
            <a:ext cx="301686" cy="369332"/>
          </a:xfrm>
          <a:prstGeom prst="rect">
            <a:avLst/>
          </a:prstGeom>
          <a:noFill/>
        </p:spPr>
        <p:txBody>
          <a:bodyPr wrap="none" rtlCol="0">
            <a:spAutoFit/>
          </a:bodyPr>
          <a:lstStyle/>
          <a:p>
            <a:r>
              <a:rPr lang="en-US" dirty="0" smtClean="0"/>
              <a:t>1</a:t>
            </a:r>
            <a:endParaRPr lang="en-US" dirty="0"/>
          </a:p>
        </p:txBody>
      </p:sp>
      <p:sp>
        <p:nvSpPr>
          <p:cNvPr id="25" name="TextBox 24"/>
          <p:cNvSpPr txBox="1"/>
          <p:nvPr/>
        </p:nvSpPr>
        <p:spPr>
          <a:xfrm>
            <a:off x="8534400" y="3032983"/>
            <a:ext cx="301686" cy="369332"/>
          </a:xfrm>
          <a:prstGeom prst="rect">
            <a:avLst/>
          </a:prstGeom>
          <a:noFill/>
        </p:spPr>
        <p:txBody>
          <a:bodyPr wrap="none" rtlCol="0">
            <a:spAutoFit/>
          </a:bodyPr>
          <a:lstStyle/>
          <a:p>
            <a:r>
              <a:rPr lang="en-US" dirty="0" smtClean="0"/>
              <a:t>2</a:t>
            </a:r>
            <a:endParaRPr lang="en-US" dirty="0"/>
          </a:p>
        </p:txBody>
      </p:sp>
      <p:sp>
        <p:nvSpPr>
          <p:cNvPr id="26" name="TextBox 25"/>
          <p:cNvSpPr txBox="1"/>
          <p:nvPr/>
        </p:nvSpPr>
        <p:spPr>
          <a:xfrm>
            <a:off x="8534400" y="3475166"/>
            <a:ext cx="301686" cy="369332"/>
          </a:xfrm>
          <a:prstGeom prst="rect">
            <a:avLst/>
          </a:prstGeom>
          <a:noFill/>
        </p:spPr>
        <p:txBody>
          <a:bodyPr wrap="none" rtlCol="0">
            <a:spAutoFit/>
          </a:bodyPr>
          <a:lstStyle/>
          <a:p>
            <a:r>
              <a:rPr lang="en-US" dirty="0" smtClean="0"/>
              <a:t>3</a:t>
            </a:r>
            <a:endParaRPr lang="en-US" dirty="0"/>
          </a:p>
        </p:txBody>
      </p:sp>
      <p:sp>
        <p:nvSpPr>
          <p:cNvPr id="27" name="TextBox 26"/>
          <p:cNvSpPr txBox="1"/>
          <p:nvPr/>
        </p:nvSpPr>
        <p:spPr>
          <a:xfrm>
            <a:off x="8534400" y="5686081"/>
            <a:ext cx="301686" cy="369332"/>
          </a:xfrm>
          <a:prstGeom prst="rect">
            <a:avLst/>
          </a:prstGeom>
          <a:noFill/>
        </p:spPr>
        <p:txBody>
          <a:bodyPr wrap="none" rtlCol="0">
            <a:spAutoFit/>
          </a:bodyPr>
          <a:lstStyle/>
          <a:p>
            <a:r>
              <a:rPr lang="en-US" dirty="0" smtClean="0"/>
              <a:t>8</a:t>
            </a:r>
            <a:endParaRPr lang="en-US" dirty="0"/>
          </a:p>
        </p:txBody>
      </p:sp>
      <p:sp>
        <p:nvSpPr>
          <p:cNvPr id="28" name="TextBox 27"/>
          <p:cNvSpPr txBox="1"/>
          <p:nvPr/>
        </p:nvSpPr>
        <p:spPr>
          <a:xfrm>
            <a:off x="8534400" y="3917349"/>
            <a:ext cx="301686" cy="369332"/>
          </a:xfrm>
          <a:prstGeom prst="rect">
            <a:avLst/>
          </a:prstGeom>
          <a:noFill/>
        </p:spPr>
        <p:txBody>
          <a:bodyPr wrap="none" rtlCol="0">
            <a:spAutoFit/>
          </a:bodyPr>
          <a:lstStyle/>
          <a:p>
            <a:r>
              <a:rPr lang="en-US" dirty="0" smtClean="0"/>
              <a:t>4</a:t>
            </a:r>
            <a:endParaRPr lang="en-US" dirty="0"/>
          </a:p>
        </p:txBody>
      </p:sp>
      <p:sp>
        <p:nvSpPr>
          <p:cNvPr id="29" name="TextBox 28"/>
          <p:cNvSpPr txBox="1"/>
          <p:nvPr/>
        </p:nvSpPr>
        <p:spPr>
          <a:xfrm>
            <a:off x="8534400" y="4359532"/>
            <a:ext cx="301686" cy="369332"/>
          </a:xfrm>
          <a:prstGeom prst="rect">
            <a:avLst/>
          </a:prstGeom>
          <a:noFill/>
        </p:spPr>
        <p:txBody>
          <a:bodyPr wrap="none" rtlCol="0">
            <a:spAutoFit/>
          </a:bodyPr>
          <a:lstStyle/>
          <a:p>
            <a:r>
              <a:rPr lang="en-US" dirty="0" smtClean="0"/>
              <a:t>5</a:t>
            </a:r>
            <a:endParaRPr lang="en-US" dirty="0"/>
          </a:p>
        </p:txBody>
      </p:sp>
      <p:sp>
        <p:nvSpPr>
          <p:cNvPr id="30" name="TextBox 29"/>
          <p:cNvSpPr txBox="1"/>
          <p:nvPr/>
        </p:nvSpPr>
        <p:spPr>
          <a:xfrm>
            <a:off x="8534400" y="4801715"/>
            <a:ext cx="301686" cy="369332"/>
          </a:xfrm>
          <a:prstGeom prst="rect">
            <a:avLst/>
          </a:prstGeom>
          <a:noFill/>
        </p:spPr>
        <p:txBody>
          <a:bodyPr wrap="none" rtlCol="0">
            <a:spAutoFit/>
          </a:bodyPr>
          <a:lstStyle/>
          <a:p>
            <a:r>
              <a:rPr lang="en-US" dirty="0" smtClean="0"/>
              <a:t>6</a:t>
            </a:r>
            <a:endParaRPr lang="en-US" dirty="0"/>
          </a:p>
        </p:txBody>
      </p:sp>
      <p:sp>
        <p:nvSpPr>
          <p:cNvPr id="31" name="TextBox 30"/>
          <p:cNvSpPr txBox="1"/>
          <p:nvPr/>
        </p:nvSpPr>
        <p:spPr>
          <a:xfrm>
            <a:off x="8534400" y="5243898"/>
            <a:ext cx="301686" cy="369332"/>
          </a:xfrm>
          <a:prstGeom prst="rect">
            <a:avLst/>
          </a:prstGeom>
          <a:noFill/>
        </p:spPr>
        <p:txBody>
          <a:bodyPr wrap="none" rtlCol="0">
            <a:spAutoFit/>
          </a:bodyPr>
          <a:lstStyle/>
          <a:p>
            <a:r>
              <a:rPr lang="en-US" dirty="0" smtClean="0"/>
              <a:t>7</a:t>
            </a:r>
            <a:endParaRPr lang="en-US" dirty="0"/>
          </a:p>
        </p:txBody>
      </p:sp>
      <p:sp>
        <p:nvSpPr>
          <p:cNvPr id="32" name="TextBox 31"/>
          <p:cNvSpPr txBox="1"/>
          <p:nvPr/>
        </p:nvSpPr>
        <p:spPr>
          <a:xfrm>
            <a:off x="8534400" y="6128266"/>
            <a:ext cx="301686" cy="369332"/>
          </a:xfrm>
          <a:prstGeom prst="rect">
            <a:avLst/>
          </a:prstGeom>
          <a:noFill/>
        </p:spPr>
        <p:txBody>
          <a:bodyPr wrap="none" rtlCol="0">
            <a:spAutoFit/>
          </a:bodyPr>
          <a:lstStyle/>
          <a:p>
            <a:r>
              <a:rPr lang="en-US" dirty="0" smtClean="0"/>
              <a:t>9</a:t>
            </a:r>
            <a:endParaRPr lang="en-US" dirty="0"/>
          </a:p>
        </p:txBody>
      </p:sp>
      <p:sp>
        <p:nvSpPr>
          <p:cNvPr id="33" name="TextBox 32"/>
          <p:cNvSpPr txBox="1"/>
          <p:nvPr/>
        </p:nvSpPr>
        <p:spPr>
          <a:xfrm>
            <a:off x="8077200" y="4544198"/>
            <a:ext cx="301686" cy="369332"/>
          </a:xfrm>
          <a:prstGeom prst="rect">
            <a:avLst/>
          </a:prstGeom>
          <a:noFill/>
        </p:spPr>
        <p:txBody>
          <a:bodyPr wrap="none" rtlCol="0">
            <a:spAutoFit/>
          </a:bodyPr>
          <a:lstStyle/>
          <a:p>
            <a:r>
              <a:rPr lang="en-US" dirty="0" smtClean="0"/>
              <a:t>8</a:t>
            </a:r>
            <a:endParaRPr lang="en-US" dirty="0"/>
          </a:p>
        </p:txBody>
      </p:sp>
      <p:sp>
        <p:nvSpPr>
          <p:cNvPr id="34" name="TextBox 33"/>
          <p:cNvSpPr txBox="1"/>
          <p:nvPr/>
        </p:nvSpPr>
        <p:spPr>
          <a:xfrm>
            <a:off x="8077200" y="2482938"/>
            <a:ext cx="301686" cy="369332"/>
          </a:xfrm>
          <a:prstGeom prst="rect">
            <a:avLst/>
          </a:prstGeom>
          <a:noFill/>
        </p:spPr>
        <p:txBody>
          <a:bodyPr wrap="none" rtlCol="0">
            <a:spAutoFit/>
          </a:bodyPr>
          <a:lstStyle/>
          <a:p>
            <a:r>
              <a:rPr lang="en-US" dirty="0" smtClean="0"/>
              <a:t>3</a:t>
            </a:r>
            <a:endParaRPr lang="en-US" dirty="0"/>
          </a:p>
        </p:txBody>
      </p:sp>
      <p:sp>
        <p:nvSpPr>
          <p:cNvPr id="35" name="TextBox 34"/>
          <p:cNvSpPr txBox="1"/>
          <p:nvPr/>
        </p:nvSpPr>
        <p:spPr>
          <a:xfrm>
            <a:off x="8094630" y="1784547"/>
            <a:ext cx="301686" cy="369332"/>
          </a:xfrm>
          <a:prstGeom prst="rect">
            <a:avLst/>
          </a:prstGeom>
          <a:noFill/>
        </p:spPr>
        <p:txBody>
          <a:bodyPr wrap="none" rtlCol="0">
            <a:spAutoFit/>
          </a:bodyPr>
          <a:lstStyle/>
          <a:p>
            <a:r>
              <a:rPr lang="en-US" dirty="0" smtClean="0"/>
              <a:t>3</a:t>
            </a:r>
            <a:endParaRPr lang="en-US" dirty="0"/>
          </a:p>
        </p:txBody>
      </p:sp>
      <p:sp>
        <p:nvSpPr>
          <p:cNvPr id="36" name="TextBox 35"/>
          <p:cNvSpPr txBox="1"/>
          <p:nvPr/>
        </p:nvSpPr>
        <p:spPr>
          <a:xfrm>
            <a:off x="8073443" y="2168604"/>
            <a:ext cx="301686" cy="369332"/>
          </a:xfrm>
          <a:prstGeom prst="rect">
            <a:avLst/>
          </a:prstGeom>
          <a:noFill/>
        </p:spPr>
        <p:txBody>
          <a:bodyPr wrap="none" rtlCol="0">
            <a:spAutoFit/>
          </a:bodyPr>
          <a:lstStyle/>
          <a:p>
            <a:r>
              <a:rPr lang="en-US" dirty="0" smtClean="0"/>
              <a:t>7</a:t>
            </a:r>
            <a:endParaRPr lang="en-US" dirty="0"/>
          </a:p>
        </p:txBody>
      </p:sp>
      <p:sp>
        <p:nvSpPr>
          <p:cNvPr id="37" name="TextBox 36"/>
          <p:cNvSpPr txBox="1"/>
          <p:nvPr/>
        </p:nvSpPr>
        <p:spPr>
          <a:xfrm>
            <a:off x="8077200" y="2722602"/>
            <a:ext cx="301686" cy="369332"/>
          </a:xfrm>
          <a:prstGeom prst="rect">
            <a:avLst/>
          </a:prstGeom>
          <a:noFill/>
        </p:spPr>
        <p:txBody>
          <a:bodyPr wrap="none" rtlCol="0">
            <a:spAutoFit/>
          </a:bodyPr>
          <a:lstStyle/>
          <a:p>
            <a:r>
              <a:rPr lang="en-US" dirty="0" smtClean="0"/>
              <a:t>1</a:t>
            </a:r>
            <a:endParaRPr lang="en-US" dirty="0"/>
          </a:p>
        </p:txBody>
      </p:sp>
      <p:sp>
        <p:nvSpPr>
          <p:cNvPr id="38" name="TextBox 37"/>
          <p:cNvSpPr txBox="1"/>
          <p:nvPr/>
        </p:nvSpPr>
        <p:spPr>
          <a:xfrm>
            <a:off x="8077200" y="3164785"/>
            <a:ext cx="301686" cy="369332"/>
          </a:xfrm>
          <a:prstGeom prst="rect">
            <a:avLst/>
          </a:prstGeom>
          <a:noFill/>
        </p:spPr>
        <p:txBody>
          <a:bodyPr wrap="none" rtlCol="0">
            <a:spAutoFit/>
          </a:bodyPr>
          <a:lstStyle/>
          <a:p>
            <a:r>
              <a:rPr lang="en-US" dirty="0" smtClean="0"/>
              <a:t>2</a:t>
            </a:r>
            <a:endParaRPr lang="en-US" dirty="0"/>
          </a:p>
        </p:txBody>
      </p:sp>
      <p:sp>
        <p:nvSpPr>
          <p:cNvPr id="39" name="TextBox 38"/>
          <p:cNvSpPr txBox="1"/>
          <p:nvPr/>
        </p:nvSpPr>
        <p:spPr>
          <a:xfrm>
            <a:off x="8077200" y="5817883"/>
            <a:ext cx="301686" cy="369332"/>
          </a:xfrm>
          <a:prstGeom prst="rect">
            <a:avLst/>
          </a:prstGeom>
          <a:noFill/>
        </p:spPr>
        <p:txBody>
          <a:bodyPr wrap="none" rtlCol="0">
            <a:spAutoFit/>
          </a:bodyPr>
          <a:lstStyle/>
          <a:p>
            <a:r>
              <a:rPr lang="en-US" dirty="0" smtClean="0"/>
              <a:t>8</a:t>
            </a:r>
            <a:endParaRPr lang="en-US" dirty="0"/>
          </a:p>
        </p:txBody>
      </p:sp>
      <p:sp>
        <p:nvSpPr>
          <p:cNvPr id="40" name="TextBox 39"/>
          <p:cNvSpPr txBox="1"/>
          <p:nvPr/>
        </p:nvSpPr>
        <p:spPr>
          <a:xfrm>
            <a:off x="8077200" y="4049151"/>
            <a:ext cx="301686" cy="369332"/>
          </a:xfrm>
          <a:prstGeom prst="rect">
            <a:avLst/>
          </a:prstGeom>
          <a:noFill/>
        </p:spPr>
        <p:txBody>
          <a:bodyPr wrap="none" rtlCol="0">
            <a:spAutoFit/>
          </a:bodyPr>
          <a:lstStyle/>
          <a:p>
            <a:r>
              <a:rPr lang="en-US" dirty="0" smtClean="0"/>
              <a:t>4</a:t>
            </a:r>
            <a:endParaRPr lang="en-US" dirty="0"/>
          </a:p>
        </p:txBody>
      </p:sp>
      <p:sp>
        <p:nvSpPr>
          <p:cNvPr id="41" name="TextBox 40"/>
          <p:cNvSpPr txBox="1"/>
          <p:nvPr/>
        </p:nvSpPr>
        <p:spPr>
          <a:xfrm>
            <a:off x="8077200" y="4933517"/>
            <a:ext cx="301686" cy="369332"/>
          </a:xfrm>
          <a:prstGeom prst="rect">
            <a:avLst/>
          </a:prstGeom>
          <a:noFill/>
        </p:spPr>
        <p:txBody>
          <a:bodyPr wrap="none" rtlCol="0">
            <a:spAutoFit/>
          </a:bodyPr>
          <a:lstStyle/>
          <a:p>
            <a:r>
              <a:rPr lang="en-US" dirty="0" smtClean="0"/>
              <a:t>6</a:t>
            </a:r>
            <a:endParaRPr lang="en-US" dirty="0"/>
          </a:p>
        </p:txBody>
      </p:sp>
      <p:sp>
        <p:nvSpPr>
          <p:cNvPr id="42" name="TextBox 41"/>
          <p:cNvSpPr txBox="1"/>
          <p:nvPr/>
        </p:nvSpPr>
        <p:spPr>
          <a:xfrm>
            <a:off x="8077200" y="5375700"/>
            <a:ext cx="301686" cy="369332"/>
          </a:xfrm>
          <a:prstGeom prst="rect">
            <a:avLst/>
          </a:prstGeom>
          <a:noFill/>
        </p:spPr>
        <p:txBody>
          <a:bodyPr wrap="none" rtlCol="0">
            <a:spAutoFit/>
          </a:bodyPr>
          <a:lstStyle/>
          <a:p>
            <a:r>
              <a:rPr lang="en-US" dirty="0" smtClean="0"/>
              <a:t>7</a:t>
            </a:r>
            <a:endParaRPr lang="en-US" dirty="0"/>
          </a:p>
        </p:txBody>
      </p:sp>
      <p:sp>
        <p:nvSpPr>
          <p:cNvPr id="43" name="TextBox 42"/>
          <p:cNvSpPr txBox="1"/>
          <p:nvPr/>
        </p:nvSpPr>
        <p:spPr>
          <a:xfrm>
            <a:off x="8077200" y="6260068"/>
            <a:ext cx="301686" cy="369332"/>
          </a:xfrm>
          <a:prstGeom prst="rect">
            <a:avLst/>
          </a:prstGeom>
          <a:noFill/>
        </p:spPr>
        <p:txBody>
          <a:bodyPr wrap="none" rtlCol="0">
            <a:spAutoFit/>
          </a:bodyPr>
          <a:lstStyle/>
          <a:p>
            <a:r>
              <a:rPr lang="en-US" dirty="0" smtClean="0"/>
              <a:t>9</a:t>
            </a:r>
            <a:endParaRPr lang="en-US" dirty="0"/>
          </a:p>
        </p:txBody>
      </p:sp>
      <p:sp>
        <p:nvSpPr>
          <p:cNvPr id="44" name="TextBox 43"/>
          <p:cNvSpPr txBox="1"/>
          <p:nvPr/>
        </p:nvSpPr>
        <p:spPr>
          <a:xfrm>
            <a:off x="6858000" y="1960335"/>
            <a:ext cx="301686" cy="369332"/>
          </a:xfrm>
          <a:prstGeom prst="rect">
            <a:avLst/>
          </a:prstGeom>
          <a:noFill/>
        </p:spPr>
        <p:txBody>
          <a:bodyPr wrap="none" rtlCol="0">
            <a:spAutoFit/>
          </a:bodyPr>
          <a:lstStyle/>
          <a:p>
            <a:r>
              <a:rPr lang="en-US" dirty="0" smtClean="0"/>
              <a:t>1</a:t>
            </a:r>
            <a:endParaRPr lang="en-US" dirty="0"/>
          </a:p>
        </p:txBody>
      </p:sp>
      <p:sp>
        <p:nvSpPr>
          <p:cNvPr id="45" name="TextBox 44"/>
          <p:cNvSpPr txBox="1"/>
          <p:nvPr/>
        </p:nvSpPr>
        <p:spPr>
          <a:xfrm>
            <a:off x="6858000" y="2402518"/>
            <a:ext cx="301686" cy="369332"/>
          </a:xfrm>
          <a:prstGeom prst="rect">
            <a:avLst/>
          </a:prstGeom>
          <a:noFill/>
        </p:spPr>
        <p:txBody>
          <a:bodyPr wrap="none" rtlCol="0">
            <a:spAutoFit/>
          </a:bodyPr>
          <a:lstStyle/>
          <a:p>
            <a:r>
              <a:rPr lang="en-US" dirty="0" smtClean="0"/>
              <a:t>2</a:t>
            </a:r>
            <a:endParaRPr lang="en-US" dirty="0"/>
          </a:p>
        </p:txBody>
      </p:sp>
      <p:sp>
        <p:nvSpPr>
          <p:cNvPr id="46" name="TextBox 45"/>
          <p:cNvSpPr txBox="1"/>
          <p:nvPr/>
        </p:nvSpPr>
        <p:spPr>
          <a:xfrm>
            <a:off x="6858000" y="2844701"/>
            <a:ext cx="301686" cy="369332"/>
          </a:xfrm>
          <a:prstGeom prst="rect">
            <a:avLst/>
          </a:prstGeom>
          <a:noFill/>
        </p:spPr>
        <p:txBody>
          <a:bodyPr wrap="none" rtlCol="0">
            <a:spAutoFit/>
          </a:bodyPr>
          <a:lstStyle/>
          <a:p>
            <a:r>
              <a:rPr lang="en-US" dirty="0" smtClean="0"/>
              <a:t>3</a:t>
            </a:r>
            <a:endParaRPr lang="en-US" dirty="0"/>
          </a:p>
        </p:txBody>
      </p:sp>
      <p:sp>
        <p:nvSpPr>
          <p:cNvPr id="47" name="TextBox 46"/>
          <p:cNvSpPr txBox="1"/>
          <p:nvPr/>
        </p:nvSpPr>
        <p:spPr>
          <a:xfrm>
            <a:off x="6858000" y="5055616"/>
            <a:ext cx="301686" cy="369332"/>
          </a:xfrm>
          <a:prstGeom prst="rect">
            <a:avLst/>
          </a:prstGeom>
          <a:noFill/>
        </p:spPr>
        <p:txBody>
          <a:bodyPr wrap="none" rtlCol="0">
            <a:spAutoFit/>
          </a:bodyPr>
          <a:lstStyle/>
          <a:p>
            <a:r>
              <a:rPr lang="en-US" dirty="0" smtClean="0"/>
              <a:t>8</a:t>
            </a:r>
            <a:endParaRPr lang="en-US" dirty="0"/>
          </a:p>
        </p:txBody>
      </p:sp>
      <p:sp>
        <p:nvSpPr>
          <p:cNvPr id="48" name="TextBox 47"/>
          <p:cNvSpPr txBox="1"/>
          <p:nvPr/>
        </p:nvSpPr>
        <p:spPr>
          <a:xfrm>
            <a:off x="6858000" y="3286884"/>
            <a:ext cx="301686" cy="369332"/>
          </a:xfrm>
          <a:prstGeom prst="rect">
            <a:avLst/>
          </a:prstGeom>
          <a:noFill/>
        </p:spPr>
        <p:txBody>
          <a:bodyPr wrap="none" rtlCol="0">
            <a:spAutoFit/>
          </a:bodyPr>
          <a:lstStyle/>
          <a:p>
            <a:r>
              <a:rPr lang="en-US" dirty="0" smtClean="0"/>
              <a:t>4</a:t>
            </a:r>
            <a:endParaRPr lang="en-US" dirty="0"/>
          </a:p>
        </p:txBody>
      </p:sp>
      <p:sp>
        <p:nvSpPr>
          <p:cNvPr id="49" name="TextBox 48"/>
          <p:cNvSpPr txBox="1"/>
          <p:nvPr/>
        </p:nvSpPr>
        <p:spPr>
          <a:xfrm>
            <a:off x="6858000" y="3729067"/>
            <a:ext cx="301686" cy="369332"/>
          </a:xfrm>
          <a:prstGeom prst="rect">
            <a:avLst/>
          </a:prstGeom>
          <a:noFill/>
        </p:spPr>
        <p:txBody>
          <a:bodyPr wrap="none" rtlCol="0">
            <a:spAutoFit/>
          </a:bodyPr>
          <a:lstStyle/>
          <a:p>
            <a:r>
              <a:rPr lang="en-US" dirty="0" smtClean="0"/>
              <a:t>5</a:t>
            </a:r>
            <a:endParaRPr lang="en-US" dirty="0"/>
          </a:p>
        </p:txBody>
      </p:sp>
      <p:sp>
        <p:nvSpPr>
          <p:cNvPr id="50" name="TextBox 49"/>
          <p:cNvSpPr txBox="1"/>
          <p:nvPr/>
        </p:nvSpPr>
        <p:spPr>
          <a:xfrm>
            <a:off x="6858000" y="4171250"/>
            <a:ext cx="301686" cy="369332"/>
          </a:xfrm>
          <a:prstGeom prst="rect">
            <a:avLst/>
          </a:prstGeom>
          <a:noFill/>
        </p:spPr>
        <p:txBody>
          <a:bodyPr wrap="none" rtlCol="0">
            <a:spAutoFit/>
          </a:bodyPr>
          <a:lstStyle/>
          <a:p>
            <a:r>
              <a:rPr lang="en-US" dirty="0" smtClean="0"/>
              <a:t>6</a:t>
            </a:r>
            <a:endParaRPr lang="en-US" dirty="0"/>
          </a:p>
        </p:txBody>
      </p:sp>
      <p:sp>
        <p:nvSpPr>
          <p:cNvPr id="51" name="TextBox 50"/>
          <p:cNvSpPr txBox="1"/>
          <p:nvPr/>
        </p:nvSpPr>
        <p:spPr>
          <a:xfrm>
            <a:off x="6858000" y="4613433"/>
            <a:ext cx="301686" cy="369332"/>
          </a:xfrm>
          <a:prstGeom prst="rect">
            <a:avLst/>
          </a:prstGeom>
          <a:noFill/>
        </p:spPr>
        <p:txBody>
          <a:bodyPr wrap="none" rtlCol="0">
            <a:spAutoFit/>
          </a:bodyPr>
          <a:lstStyle/>
          <a:p>
            <a:r>
              <a:rPr lang="en-US" dirty="0" smtClean="0"/>
              <a:t>7</a:t>
            </a:r>
            <a:endParaRPr lang="en-US" dirty="0"/>
          </a:p>
        </p:txBody>
      </p:sp>
      <p:sp>
        <p:nvSpPr>
          <p:cNvPr id="52" name="TextBox 51"/>
          <p:cNvSpPr txBox="1"/>
          <p:nvPr/>
        </p:nvSpPr>
        <p:spPr>
          <a:xfrm>
            <a:off x="6858000" y="5497801"/>
            <a:ext cx="301686" cy="369332"/>
          </a:xfrm>
          <a:prstGeom prst="rect">
            <a:avLst/>
          </a:prstGeom>
          <a:noFill/>
        </p:spPr>
        <p:txBody>
          <a:bodyPr wrap="none" rtlCol="0">
            <a:spAutoFit/>
          </a:bodyPr>
          <a:lstStyle/>
          <a:p>
            <a:r>
              <a:rPr lang="en-US" dirty="0" smtClean="0"/>
              <a:t>9</a:t>
            </a:r>
            <a:endParaRPr lang="en-US" dirty="0"/>
          </a:p>
        </p:txBody>
      </p:sp>
      <p:pic>
        <p:nvPicPr>
          <p:cNvPr id="5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533400"/>
            <a:ext cx="2286000" cy="22501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92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4373562"/>
          </a:xfrm>
        </p:spPr>
        <p:txBody>
          <a:bodyPr>
            <a:normAutofit/>
          </a:bodyPr>
          <a:lstStyle/>
          <a:p>
            <a:pPr lvl="0"/>
            <a:r>
              <a:rPr lang="fr-FR" sz="2000" b="1" dirty="0" smtClean="0"/>
              <a:t>LA règle d’or du Sudoku : </a:t>
            </a:r>
            <a:r>
              <a:rPr lang="fr-FR" sz="2000" dirty="0" smtClean="0"/>
              <a:t>il faut placer 9 fois les chiffres de 1 à 9, sans qu’il y ait deux chiffres identiques dans une ligne, une colonne et une case. </a:t>
            </a:r>
            <a:endParaRPr lang="en-US" sz="2000" dirty="0"/>
          </a:p>
        </p:txBody>
      </p:sp>
    </p:spTree>
    <p:extLst>
      <p:ext uri="{BB962C8B-B14F-4D97-AF65-F5344CB8AC3E}">
        <p14:creationId xmlns:p14="http://schemas.microsoft.com/office/powerpoint/2010/main" val="24483469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27038"/>
            <a:ext cx="8229600" cy="868362"/>
          </a:xfrm>
        </p:spPr>
        <p:txBody>
          <a:bodyPr anchor="t">
            <a:normAutofit/>
          </a:bodyPr>
          <a:lstStyle/>
          <a:p>
            <a:pPr lvl="0" algn="l"/>
            <a:r>
              <a:rPr lang="fr-CA" sz="1200" b="1" dirty="0"/>
              <a:t>Début du jeu</a:t>
            </a:r>
            <a:r>
              <a:rPr lang="fr-CA" sz="1200" dirty="0"/>
              <a:t> : le jeu contient toujours un certain nombre de chiffres pré-placés. La quantité et la disposition des chiffres dans la grille dépend du niveau de difficulté du jeu de Sudoku. Tous les jeux de Sudoku peuvent être résolus en utilisant la logique et possède une solution unique. Aucun chiffre ne devrait être placé au hasard. </a:t>
            </a:r>
            <a:r>
              <a:rPr lang="en-US" sz="1200" dirty="0"/>
              <a:t/>
            </a:r>
            <a:br>
              <a:rPr lang="en-US" sz="1200" dirty="0"/>
            </a:br>
            <a:r>
              <a:rPr lang="en-US" sz="1200" dirty="0" err="1"/>
              <a:t>Voici</a:t>
            </a:r>
            <a:r>
              <a:rPr lang="en-US" sz="1200" dirty="0"/>
              <a:t> un </a:t>
            </a:r>
            <a:r>
              <a:rPr lang="en-US" sz="1200" dirty="0" err="1"/>
              <a:t>exemple</a:t>
            </a:r>
            <a:r>
              <a:rPr lang="en-US" sz="1200" dirty="0"/>
              <a:t> de grille Sudoku d’un </a:t>
            </a:r>
            <a:r>
              <a:rPr lang="en-US" sz="1200" dirty="0" err="1"/>
              <a:t>niveau</a:t>
            </a:r>
            <a:r>
              <a:rPr lang="en-US" sz="1200" dirty="0"/>
              <a:t> de </a:t>
            </a:r>
            <a:r>
              <a:rPr lang="fr-CA" sz="1200" dirty="0"/>
              <a:t>difficulté bas.</a:t>
            </a:r>
            <a:endParaRPr lang="en-US" sz="1200" dirty="0"/>
          </a:p>
        </p:txBody>
      </p:sp>
      <p:grpSp>
        <p:nvGrpSpPr>
          <p:cNvPr id="3" name="Group 2"/>
          <p:cNvGrpSpPr/>
          <p:nvPr/>
        </p:nvGrpSpPr>
        <p:grpSpPr>
          <a:xfrm>
            <a:off x="2095500" y="1600200"/>
            <a:ext cx="4953000" cy="5029200"/>
            <a:chOff x="2095500" y="1734670"/>
            <a:chExt cx="4953000" cy="5029200"/>
          </a:xfrm>
        </p:grpSpPr>
        <p:sp>
          <p:nvSpPr>
            <p:cNvPr id="29" name="Rectangle 28"/>
            <p:cNvSpPr/>
            <p:nvPr/>
          </p:nvSpPr>
          <p:spPr>
            <a:xfrm>
              <a:off x="2645833" y="173467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196167" y="173467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3742903" y="173467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293237" y="173467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843570" y="173467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5393903" y="173467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5947833" y="173467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498167" y="173467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095500" y="173467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rot="5400000">
              <a:off x="4292600" y="-462430"/>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rot="5400000">
              <a:off x="4292600" y="2890369"/>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rot="5400000">
              <a:off x="4292600" y="96370"/>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rot="5400000">
              <a:off x="4292600" y="655170"/>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rot="5400000">
              <a:off x="4292600" y="1213970"/>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rot="5400000">
              <a:off x="4292600" y="1772770"/>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27" name="Rectangle 26"/>
            <p:cNvSpPr/>
            <p:nvPr/>
          </p:nvSpPr>
          <p:spPr>
            <a:xfrm rot="5400000">
              <a:off x="4292600" y="2331570"/>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rot="5400000">
              <a:off x="4292600" y="3449169"/>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10" name="Rectangle 9"/>
            <p:cNvSpPr/>
            <p:nvPr/>
          </p:nvSpPr>
          <p:spPr>
            <a:xfrm>
              <a:off x="2095500" y="1734670"/>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746500" y="1734670"/>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397500" y="1734670"/>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095500" y="3411070"/>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14" name="Rectangle 13"/>
            <p:cNvSpPr/>
            <p:nvPr/>
          </p:nvSpPr>
          <p:spPr>
            <a:xfrm>
              <a:off x="2095500" y="5087470"/>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15" name="Rectangle 14"/>
            <p:cNvSpPr/>
            <p:nvPr/>
          </p:nvSpPr>
          <p:spPr>
            <a:xfrm>
              <a:off x="3746500" y="3411070"/>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397500" y="3411069"/>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746500" y="5087469"/>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18" name="Rectangle 17"/>
            <p:cNvSpPr/>
            <p:nvPr/>
          </p:nvSpPr>
          <p:spPr>
            <a:xfrm>
              <a:off x="5397500" y="5087468"/>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2219823" y="1829404"/>
              <a:ext cx="301686" cy="369332"/>
            </a:xfrm>
            <a:prstGeom prst="rect">
              <a:avLst/>
            </a:prstGeom>
            <a:noFill/>
          </p:spPr>
          <p:txBody>
            <a:bodyPr wrap="none" rtlCol="0">
              <a:spAutoFit/>
            </a:bodyPr>
            <a:lstStyle/>
            <a:p>
              <a:r>
                <a:rPr lang="en-US" dirty="0" smtClean="0"/>
                <a:t>5</a:t>
              </a:r>
              <a:endParaRPr lang="en-US" dirty="0"/>
            </a:p>
          </p:txBody>
        </p:sp>
        <p:sp>
          <p:nvSpPr>
            <p:cNvPr id="38" name="TextBox 37"/>
            <p:cNvSpPr txBox="1"/>
            <p:nvPr/>
          </p:nvSpPr>
          <p:spPr>
            <a:xfrm>
              <a:off x="4417560" y="1828800"/>
              <a:ext cx="301686" cy="369332"/>
            </a:xfrm>
            <a:prstGeom prst="rect">
              <a:avLst/>
            </a:prstGeom>
            <a:noFill/>
          </p:spPr>
          <p:txBody>
            <a:bodyPr wrap="none" rtlCol="0">
              <a:spAutoFit/>
            </a:bodyPr>
            <a:lstStyle/>
            <a:p>
              <a:r>
                <a:rPr lang="en-US" dirty="0"/>
                <a:t>7</a:t>
              </a:r>
            </a:p>
          </p:txBody>
        </p:sp>
        <p:sp>
          <p:nvSpPr>
            <p:cNvPr id="40" name="TextBox 39"/>
            <p:cNvSpPr txBox="1"/>
            <p:nvPr/>
          </p:nvSpPr>
          <p:spPr>
            <a:xfrm>
              <a:off x="6622490" y="5762885"/>
              <a:ext cx="301686" cy="369332"/>
            </a:xfrm>
            <a:prstGeom prst="rect">
              <a:avLst/>
            </a:prstGeom>
            <a:noFill/>
          </p:spPr>
          <p:txBody>
            <a:bodyPr wrap="none" rtlCol="0">
              <a:spAutoFit/>
            </a:bodyPr>
            <a:lstStyle/>
            <a:p>
              <a:r>
                <a:rPr lang="en-US" dirty="0" smtClean="0"/>
                <a:t>2</a:t>
              </a:r>
              <a:endParaRPr lang="en-US" dirty="0"/>
            </a:p>
          </p:txBody>
        </p:sp>
        <p:sp>
          <p:nvSpPr>
            <p:cNvPr id="41" name="TextBox 40"/>
            <p:cNvSpPr txBox="1"/>
            <p:nvPr/>
          </p:nvSpPr>
          <p:spPr>
            <a:xfrm>
              <a:off x="6622112" y="4096564"/>
              <a:ext cx="301686" cy="369332"/>
            </a:xfrm>
            <a:prstGeom prst="rect">
              <a:avLst/>
            </a:prstGeom>
            <a:noFill/>
          </p:spPr>
          <p:txBody>
            <a:bodyPr wrap="none" rtlCol="0">
              <a:spAutoFit/>
            </a:bodyPr>
            <a:lstStyle/>
            <a:p>
              <a:r>
                <a:rPr lang="en-US" dirty="0" smtClean="0"/>
                <a:t>3</a:t>
              </a:r>
              <a:endParaRPr lang="en-US" dirty="0"/>
            </a:p>
          </p:txBody>
        </p:sp>
        <p:sp>
          <p:nvSpPr>
            <p:cNvPr id="46" name="TextBox 45"/>
            <p:cNvSpPr txBox="1"/>
            <p:nvPr/>
          </p:nvSpPr>
          <p:spPr>
            <a:xfrm>
              <a:off x="6622490" y="4654021"/>
              <a:ext cx="301686" cy="369332"/>
            </a:xfrm>
            <a:prstGeom prst="rect">
              <a:avLst/>
            </a:prstGeom>
            <a:noFill/>
          </p:spPr>
          <p:txBody>
            <a:bodyPr wrap="none" rtlCol="0">
              <a:spAutoFit/>
            </a:bodyPr>
            <a:lstStyle/>
            <a:p>
              <a:r>
                <a:rPr lang="en-US" dirty="0" smtClean="0"/>
                <a:t>7</a:t>
              </a:r>
              <a:endParaRPr lang="en-US" dirty="0"/>
            </a:p>
          </p:txBody>
        </p:sp>
        <p:sp>
          <p:nvSpPr>
            <p:cNvPr id="48" name="TextBox 47"/>
            <p:cNvSpPr txBox="1"/>
            <p:nvPr/>
          </p:nvSpPr>
          <p:spPr>
            <a:xfrm>
              <a:off x="4967893" y="1828800"/>
              <a:ext cx="301686" cy="369332"/>
            </a:xfrm>
            <a:prstGeom prst="rect">
              <a:avLst/>
            </a:prstGeom>
            <a:noFill/>
          </p:spPr>
          <p:txBody>
            <a:bodyPr wrap="none" rtlCol="0">
              <a:spAutoFit/>
            </a:bodyPr>
            <a:lstStyle/>
            <a:p>
              <a:r>
                <a:rPr lang="en-US" dirty="0" smtClean="0"/>
                <a:t>1</a:t>
              </a:r>
              <a:endParaRPr lang="en-US" dirty="0"/>
            </a:p>
          </p:txBody>
        </p:sp>
        <p:sp>
          <p:nvSpPr>
            <p:cNvPr id="49" name="TextBox 48"/>
            <p:cNvSpPr txBox="1"/>
            <p:nvPr/>
          </p:nvSpPr>
          <p:spPr>
            <a:xfrm>
              <a:off x="6622490" y="1829404"/>
              <a:ext cx="301686" cy="369332"/>
            </a:xfrm>
            <a:prstGeom prst="rect">
              <a:avLst/>
            </a:prstGeom>
            <a:noFill/>
          </p:spPr>
          <p:txBody>
            <a:bodyPr wrap="none" rtlCol="0">
              <a:spAutoFit/>
            </a:bodyPr>
            <a:lstStyle/>
            <a:p>
              <a:r>
                <a:rPr lang="en-US" dirty="0" smtClean="0"/>
                <a:t>4</a:t>
              </a:r>
              <a:endParaRPr lang="en-US" dirty="0"/>
            </a:p>
          </p:txBody>
        </p:sp>
        <p:sp>
          <p:nvSpPr>
            <p:cNvPr id="50" name="TextBox 49"/>
            <p:cNvSpPr txBox="1"/>
            <p:nvPr/>
          </p:nvSpPr>
          <p:spPr>
            <a:xfrm>
              <a:off x="3867226" y="2373868"/>
              <a:ext cx="301686" cy="369332"/>
            </a:xfrm>
            <a:prstGeom prst="rect">
              <a:avLst/>
            </a:prstGeom>
            <a:noFill/>
          </p:spPr>
          <p:txBody>
            <a:bodyPr wrap="none" rtlCol="0">
              <a:spAutoFit/>
            </a:bodyPr>
            <a:lstStyle/>
            <a:p>
              <a:r>
                <a:rPr lang="en-US" dirty="0" smtClean="0"/>
                <a:t>9</a:t>
              </a:r>
              <a:endParaRPr lang="en-US" dirty="0"/>
            </a:p>
          </p:txBody>
        </p:sp>
        <p:sp>
          <p:nvSpPr>
            <p:cNvPr id="51" name="TextBox 50"/>
            <p:cNvSpPr txBox="1"/>
            <p:nvPr/>
          </p:nvSpPr>
          <p:spPr>
            <a:xfrm>
              <a:off x="2237375" y="2970305"/>
              <a:ext cx="301686" cy="369332"/>
            </a:xfrm>
            <a:prstGeom prst="rect">
              <a:avLst/>
            </a:prstGeom>
            <a:noFill/>
          </p:spPr>
          <p:txBody>
            <a:bodyPr wrap="none" rtlCol="0">
              <a:spAutoFit/>
            </a:bodyPr>
            <a:lstStyle/>
            <a:p>
              <a:r>
                <a:rPr lang="en-US" dirty="0" smtClean="0"/>
                <a:t>1</a:t>
              </a:r>
              <a:endParaRPr lang="en-US" dirty="0"/>
            </a:p>
          </p:txBody>
        </p:sp>
        <p:sp>
          <p:nvSpPr>
            <p:cNvPr id="52" name="TextBox 51"/>
            <p:cNvSpPr txBox="1"/>
            <p:nvPr/>
          </p:nvSpPr>
          <p:spPr>
            <a:xfrm>
              <a:off x="2770156" y="2947004"/>
              <a:ext cx="301686" cy="369332"/>
            </a:xfrm>
            <a:prstGeom prst="rect">
              <a:avLst/>
            </a:prstGeom>
            <a:noFill/>
          </p:spPr>
          <p:txBody>
            <a:bodyPr wrap="none" rtlCol="0">
              <a:spAutoFit/>
            </a:bodyPr>
            <a:lstStyle/>
            <a:p>
              <a:r>
                <a:rPr lang="en-US" dirty="0" smtClean="0"/>
                <a:t>2</a:t>
              </a:r>
              <a:endParaRPr lang="en-US" dirty="0"/>
            </a:p>
          </p:txBody>
        </p:sp>
        <p:sp>
          <p:nvSpPr>
            <p:cNvPr id="53" name="TextBox 52"/>
            <p:cNvSpPr txBox="1"/>
            <p:nvPr/>
          </p:nvSpPr>
          <p:spPr>
            <a:xfrm>
              <a:off x="3320490" y="2933026"/>
              <a:ext cx="301686" cy="369332"/>
            </a:xfrm>
            <a:prstGeom prst="rect">
              <a:avLst/>
            </a:prstGeom>
            <a:noFill/>
          </p:spPr>
          <p:txBody>
            <a:bodyPr wrap="none" rtlCol="0">
              <a:spAutoFit/>
            </a:bodyPr>
            <a:lstStyle/>
            <a:p>
              <a:r>
                <a:rPr lang="en-US" dirty="0" smtClean="0"/>
                <a:t>8</a:t>
              </a:r>
              <a:endParaRPr lang="en-US" dirty="0"/>
            </a:p>
          </p:txBody>
        </p:sp>
        <p:sp>
          <p:nvSpPr>
            <p:cNvPr id="54" name="TextBox 53"/>
            <p:cNvSpPr txBox="1"/>
            <p:nvPr/>
          </p:nvSpPr>
          <p:spPr>
            <a:xfrm>
              <a:off x="4422714" y="2970305"/>
              <a:ext cx="301686" cy="369332"/>
            </a:xfrm>
            <a:prstGeom prst="rect">
              <a:avLst/>
            </a:prstGeom>
            <a:noFill/>
          </p:spPr>
          <p:txBody>
            <a:bodyPr wrap="none" rtlCol="0">
              <a:spAutoFit/>
            </a:bodyPr>
            <a:lstStyle/>
            <a:p>
              <a:r>
                <a:rPr lang="en-US" dirty="0" smtClean="0"/>
                <a:t>4</a:t>
              </a:r>
              <a:endParaRPr lang="en-US" dirty="0"/>
            </a:p>
          </p:txBody>
        </p:sp>
        <p:sp>
          <p:nvSpPr>
            <p:cNvPr id="55" name="TextBox 54"/>
            <p:cNvSpPr txBox="1"/>
            <p:nvPr/>
          </p:nvSpPr>
          <p:spPr>
            <a:xfrm>
              <a:off x="4967893" y="2907268"/>
              <a:ext cx="301686" cy="369332"/>
            </a:xfrm>
            <a:prstGeom prst="rect">
              <a:avLst/>
            </a:prstGeom>
            <a:noFill/>
          </p:spPr>
          <p:txBody>
            <a:bodyPr wrap="none" rtlCol="0">
              <a:spAutoFit/>
            </a:bodyPr>
            <a:lstStyle/>
            <a:p>
              <a:r>
                <a:rPr lang="en-US" dirty="0" smtClean="0"/>
                <a:t>6</a:t>
              </a:r>
              <a:endParaRPr lang="en-US" dirty="0"/>
            </a:p>
          </p:txBody>
        </p:sp>
        <p:sp>
          <p:nvSpPr>
            <p:cNvPr id="56" name="TextBox 55"/>
            <p:cNvSpPr txBox="1"/>
            <p:nvPr/>
          </p:nvSpPr>
          <p:spPr>
            <a:xfrm>
              <a:off x="5518226" y="2947004"/>
              <a:ext cx="301686" cy="369332"/>
            </a:xfrm>
            <a:prstGeom prst="rect">
              <a:avLst/>
            </a:prstGeom>
            <a:noFill/>
          </p:spPr>
          <p:txBody>
            <a:bodyPr wrap="none" rtlCol="0">
              <a:spAutoFit/>
            </a:bodyPr>
            <a:lstStyle/>
            <a:p>
              <a:r>
                <a:rPr lang="en-US" dirty="0" smtClean="0"/>
                <a:t>7</a:t>
              </a:r>
              <a:endParaRPr lang="en-US" dirty="0"/>
            </a:p>
          </p:txBody>
        </p:sp>
        <p:sp>
          <p:nvSpPr>
            <p:cNvPr id="57" name="TextBox 56"/>
            <p:cNvSpPr txBox="1"/>
            <p:nvPr/>
          </p:nvSpPr>
          <p:spPr>
            <a:xfrm>
              <a:off x="4417560" y="3505200"/>
              <a:ext cx="301686" cy="369332"/>
            </a:xfrm>
            <a:prstGeom prst="rect">
              <a:avLst/>
            </a:prstGeom>
            <a:noFill/>
          </p:spPr>
          <p:txBody>
            <a:bodyPr wrap="none" rtlCol="0">
              <a:spAutoFit/>
            </a:bodyPr>
            <a:lstStyle/>
            <a:p>
              <a:r>
                <a:rPr lang="en-US" dirty="0" smtClean="0"/>
                <a:t>1</a:t>
              </a:r>
              <a:endParaRPr lang="en-US" dirty="0"/>
            </a:p>
          </p:txBody>
        </p:sp>
        <p:sp>
          <p:nvSpPr>
            <p:cNvPr id="58" name="TextBox 57"/>
            <p:cNvSpPr txBox="1"/>
            <p:nvPr/>
          </p:nvSpPr>
          <p:spPr>
            <a:xfrm>
              <a:off x="2237375" y="4621002"/>
              <a:ext cx="301686" cy="369332"/>
            </a:xfrm>
            <a:prstGeom prst="rect">
              <a:avLst/>
            </a:prstGeom>
            <a:noFill/>
          </p:spPr>
          <p:txBody>
            <a:bodyPr wrap="none" rtlCol="0">
              <a:spAutoFit/>
            </a:bodyPr>
            <a:lstStyle/>
            <a:p>
              <a:r>
                <a:rPr lang="en-US" dirty="0" smtClean="0"/>
                <a:t>2</a:t>
              </a:r>
              <a:endParaRPr lang="en-US" dirty="0"/>
            </a:p>
          </p:txBody>
        </p:sp>
        <p:sp>
          <p:nvSpPr>
            <p:cNvPr id="59" name="TextBox 58"/>
            <p:cNvSpPr txBox="1"/>
            <p:nvPr/>
          </p:nvSpPr>
          <p:spPr>
            <a:xfrm>
              <a:off x="2209800" y="3479119"/>
              <a:ext cx="301686" cy="369332"/>
            </a:xfrm>
            <a:prstGeom prst="rect">
              <a:avLst/>
            </a:prstGeom>
            <a:noFill/>
          </p:spPr>
          <p:txBody>
            <a:bodyPr wrap="none" rtlCol="0">
              <a:spAutoFit/>
            </a:bodyPr>
            <a:lstStyle/>
            <a:p>
              <a:r>
                <a:rPr lang="en-US" dirty="0" smtClean="0"/>
                <a:t>3</a:t>
              </a:r>
              <a:endParaRPr lang="en-US" dirty="0"/>
            </a:p>
          </p:txBody>
        </p:sp>
        <p:sp>
          <p:nvSpPr>
            <p:cNvPr id="60" name="TextBox 59"/>
            <p:cNvSpPr txBox="1"/>
            <p:nvPr/>
          </p:nvSpPr>
          <p:spPr>
            <a:xfrm>
              <a:off x="2237375" y="6259216"/>
              <a:ext cx="301686" cy="369332"/>
            </a:xfrm>
            <a:prstGeom prst="rect">
              <a:avLst/>
            </a:prstGeom>
            <a:noFill/>
          </p:spPr>
          <p:txBody>
            <a:bodyPr wrap="none" rtlCol="0">
              <a:spAutoFit/>
            </a:bodyPr>
            <a:lstStyle/>
            <a:p>
              <a:r>
                <a:rPr lang="en-US" dirty="0" smtClean="0"/>
                <a:t>8</a:t>
              </a:r>
              <a:endParaRPr lang="en-US" dirty="0"/>
            </a:p>
          </p:txBody>
        </p:sp>
        <p:sp>
          <p:nvSpPr>
            <p:cNvPr id="61" name="TextBox 60"/>
            <p:cNvSpPr txBox="1"/>
            <p:nvPr/>
          </p:nvSpPr>
          <p:spPr>
            <a:xfrm>
              <a:off x="3320490" y="5706484"/>
              <a:ext cx="301686" cy="369332"/>
            </a:xfrm>
            <a:prstGeom prst="rect">
              <a:avLst/>
            </a:prstGeom>
            <a:noFill/>
          </p:spPr>
          <p:txBody>
            <a:bodyPr wrap="none" rtlCol="0">
              <a:spAutoFit/>
            </a:bodyPr>
            <a:lstStyle/>
            <a:p>
              <a:r>
                <a:rPr lang="en-US" dirty="0" smtClean="0"/>
                <a:t>4</a:t>
              </a:r>
              <a:endParaRPr lang="en-US" dirty="0"/>
            </a:p>
          </p:txBody>
        </p:sp>
        <p:sp>
          <p:nvSpPr>
            <p:cNvPr id="63" name="TextBox 62"/>
            <p:cNvSpPr txBox="1"/>
            <p:nvPr/>
          </p:nvSpPr>
          <p:spPr>
            <a:xfrm>
              <a:off x="2784971" y="4067004"/>
              <a:ext cx="301686" cy="369332"/>
            </a:xfrm>
            <a:prstGeom prst="rect">
              <a:avLst/>
            </a:prstGeom>
            <a:noFill/>
          </p:spPr>
          <p:txBody>
            <a:bodyPr wrap="none" rtlCol="0">
              <a:spAutoFit/>
            </a:bodyPr>
            <a:lstStyle/>
            <a:p>
              <a:r>
                <a:rPr lang="en-US" dirty="0" smtClean="0"/>
                <a:t>6</a:t>
              </a:r>
              <a:endParaRPr lang="en-US" dirty="0"/>
            </a:p>
          </p:txBody>
        </p:sp>
        <p:sp>
          <p:nvSpPr>
            <p:cNvPr id="64" name="TextBox 63"/>
            <p:cNvSpPr txBox="1"/>
            <p:nvPr/>
          </p:nvSpPr>
          <p:spPr>
            <a:xfrm>
              <a:off x="2770156" y="5715000"/>
              <a:ext cx="301686" cy="369332"/>
            </a:xfrm>
            <a:prstGeom prst="rect">
              <a:avLst/>
            </a:prstGeom>
            <a:noFill/>
          </p:spPr>
          <p:txBody>
            <a:bodyPr wrap="none" rtlCol="0">
              <a:spAutoFit/>
            </a:bodyPr>
            <a:lstStyle/>
            <a:p>
              <a:r>
                <a:rPr lang="en-US" dirty="0" smtClean="0"/>
                <a:t>7</a:t>
              </a:r>
              <a:endParaRPr lang="en-US" dirty="0"/>
            </a:p>
          </p:txBody>
        </p:sp>
        <p:sp>
          <p:nvSpPr>
            <p:cNvPr id="65" name="TextBox 64"/>
            <p:cNvSpPr txBox="1"/>
            <p:nvPr/>
          </p:nvSpPr>
          <p:spPr>
            <a:xfrm>
              <a:off x="2793936" y="3505200"/>
              <a:ext cx="301686" cy="369332"/>
            </a:xfrm>
            <a:prstGeom prst="rect">
              <a:avLst/>
            </a:prstGeom>
            <a:noFill/>
          </p:spPr>
          <p:txBody>
            <a:bodyPr wrap="none" rtlCol="0">
              <a:spAutoFit/>
            </a:bodyPr>
            <a:lstStyle/>
            <a:p>
              <a:r>
                <a:rPr lang="en-US" dirty="0" smtClean="0"/>
                <a:t>9</a:t>
              </a:r>
              <a:endParaRPr lang="en-US" dirty="0"/>
            </a:p>
          </p:txBody>
        </p:sp>
        <p:sp>
          <p:nvSpPr>
            <p:cNvPr id="75" name="TextBox 74"/>
            <p:cNvSpPr txBox="1"/>
            <p:nvPr/>
          </p:nvSpPr>
          <p:spPr>
            <a:xfrm>
              <a:off x="5506147" y="5770862"/>
              <a:ext cx="301686" cy="369332"/>
            </a:xfrm>
            <a:prstGeom prst="rect">
              <a:avLst/>
            </a:prstGeom>
            <a:noFill/>
          </p:spPr>
          <p:txBody>
            <a:bodyPr wrap="none" rtlCol="0">
              <a:spAutoFit/>
            </a:bodyPr>
            <a:lstStyle/>
            <a:p>
              <a:r>
                <a:rPr lang="en-US" dirty="0" smtClean="0"/>
                <a:t>1</a:t>
              </a:r>
              <a:endParaRPr lang="en-US" dirty="0"/>
            </a:p>
          </p:txBody>
        </p:sp>
        <p:sp>
          <p:nvSpPr>
            <p:cNvPr id="76" name="TextBox 75"/>
            <p:cNvSpPr txBox="1"/>
            <p:nvPr/>
          </p:nvSpPr>
          <p:spPr>
            <a:xfrm>
              <a:off x="4967893" y="3534117"/>
              <a:ext cx="301686" cy="369332"/>
            </a:xfrm>
            <a:prstGeom prst="rect">
              <a:avLst/>
            </a:prstGeom>
            <a:noFill/>
          </p:spPr>
          <p:txBody>
            <a:bodyPr wrap="none" rtlCol="0">
              <a:spAutoFit/>
            </a:bodyPr>
            <a:lstStyle/>
            <a:p>
              <a:r>
                <a:rPr lang="en-US" dirty="0" smtClean="0"/>
                <a:t>2</a:t>
              </a:r>
              <a:endParaRPr lang="en-US" dirty="0"/>
            </a:p>
          </p:txBody>
        </p:sp>
        <p:sp>
          <p:nvSpPr>
            <p:cNvPr id="77" name="TextBox 76"/>
            <p:cNvSpPr txBox="1"/>
            <p:nvPr/>
          </p:nvSpPr>
          <p:spPr>
            <a:xfrm>
              <a:off x="4417560" y="6265967"/>
              <a:ext cx="301686" cy="369332"/>
            </a:xfrm>
            <a:prstGeom prst="rect">
              <a:avLst/>
            </a:prstGeom>
            <a:noFill/>
          </p:spPr>
          <p:txBody>
            <a:bodyPr wrap="none" rtlCol="0">
              <a:spAutoFit/>
            </a:bodyPr>
            <a:lstStyle/>
            <a:p>
              <a:r>
                <a:rPr lang="en-US" dirty="0" smtClean="0"/>
                <a:t>3</a:t>
              </a:r>
              <a:endParaRPr lang="en-US" dirty="0"/>
            </a:p>
          </p:txBody>
        </p:sp>
        <p:sp>
          <p:nvSpPr>
            <p:cNvPr id="78" name="TextBox 77"/>
            <p:cNvSpPr txBox="1"/>
            <p:nvPr/>
          </p:nvSpPr>
          <p:spPr>
            <a:xfrm>
              <a:off x="3867226" y="5762885"/>
              <a:ext cx="301686" cy="369332"/>
            </a:xfrm>
            <a:prstGeom prst="rect">
              <a:avLst/>
            </a:prstGeom>
            <a:noFill/>
          </p:spPr>
          <p:txBody>
            <a:bodyPr wrap="none" rtlCol="0">
              <a:spAutoFit/>
            </a:bodyPr>
            <a:lstStyle/>
            <a:p>
              <a:r>
                <a:rPr lang="en-US" dirty="0" smtClean="0"/>
                <a:t>8</a:t>
              </a:r>
              <a:endParaRPr lang="en-US" dirty="0"/>
            </a:p>
          </p:txBody>
        </p:sp>
        <p:sp>
          <p:nvSpPr>
            <p:cNvPr id="79" name="TextBox 78"/>
            <p:cNvSpPr txBox="1"/>
            <p:nvPr/>
          </p:nvSpPr>
          <p:spPr>
            <a:xfrm>
              <a:off x="6072156" y="3507279"/>
              <a:ext cx="301686" cy="369332"/>
            </a:xfrm>
            <a:prstGeom prst="rect">
              <a:avLst/>
            </a:prstGeom>
            <a:noFill/>
          </p:spPr>
          <p:txBody>
            <a:bodyPr wrap="none" rtlCol="0">
              <a:spAutoFit/>
            </a:bodyPr>
            <a:lstStyle/>
            <a:p>
              <a:r>
                <a:rPr lang="en-US" dirty="0" smtClean="0"/>
                <a:t>4</a:t>
              </a:r>
              <a:endParaRPr lang="en-US" dirty="0"/>
            </a:p>
          </p:txBody>
        </p:sp>
        <p:sp>
          <p:nvSpPr>
            <p:cNvPr id="81" name="TextBox 80"/>
            <p:cNvSpPr txBox="1"/>
            <p:nvPr/>
          </p:nvSpPr>
          <p:spPr>
            <a:xfrm>
              <a:off x="4417560" y="4587996"/>
              <a:ext cx="301686" cy="369332"/>
            </a:xfrm>
            <a:prstGeom prst="rect">
              <a:avLst/>
            </a:prstGeom>
            <a:noFill/>
          </p:spPr>
          <p:txBody>
            <a:bodyPr wrap="none" rtlCol="0">
              <a:spAutoFit/>
            </a:bodyPr>
            <a:lstStyle/>
            <a:p>
              <a:r>
                <a:rPr lang="en-US" dirty="0" smtClean="0"/>
                <a:t>6</a:t>
              </a:r>
              <a:endParaRPr lang="en-US" dirty="0"/>
            </a:p>
          </p:txBody>
        </p:sp>
        <p:sp>
          <p:nvSpPr>
            <p:cNvPr id="82" name="TextBox 81"/>
            <p:cNvSpPr txBox="1"/>
            <p:nvPr/>
          </p:nvSpPr>
          <p:spPr>
            <a:xfrm>
              <a:off x="3867226" y="3505200"/>
              <a:ext cx="301686" cy="369332"/>
            </a:xfrm>
            <a:prstGeom prst="rect">
              <a:avLst/>
            </a:prstGeom>
            <a:noFill/>
          </p:spPr>
          <p:txBody>
            <a:bodyPr wrap="none" rtlCol="0">
              <a:spAutoFit/>
            </a:bodyPr>
            <a:lstStyle/>
            <a:p>
              <a:r>
                <a:rPr lang="en-US" dirty="0" smtClean="0"/>
                <a:t>7</a:t>
              </a:r>
              <a:endParaRPr lang="en-US" dirty="0"/>
            </a:p>
          </p:txBody>
        </p:sp>
        <p:sp>
          <p:nvSpPr>
            <p:cNvPr id="83" name="TextBox 82"/>
            <p:cNvSpPr txBox="1"/>
            <p:nvPr/>
          </p:nvSpPr>
          <p:spPr>
            <a:xfrm>
              <a:off x="5506147" y="4641918"/>
              <a:ext cx="301686" cy="369332"/>
            </a:xfrm>
            <a:prstGeom prst="rect">
              <a:avLst/>
            </a:prstGeom>
            <a:noFill/>
          </p:spPr>
          <p:txBody>
            <a:bodyPr wrap="none" rtlCol="0">
              <a:spAutoFit/>
            </a:bodyPr>
            <a:lstStyle/>
            <a:p>
              <a:r>
                <a:rPr lang="en-US" dirty="0" smtClean="0"/>
                <a:t>9</a:t>
              </a:r>
              <a:endParaRPr lang="en-US" dirty="0"/>
            </a:p>
          </p:txBody>
        </p:sp>
        <p:sp>
          <p:nvSpPr>
            <p:cNvPr id="84" name="TextBox 83"/>
            <p:cNvSpPr txBox="1"/>
            <p:nvPr/>
          </p:nvSpPr>
          <p:spPr>
            <a:xfrm>
              <a:off x="6051113" y="4067004"/>
              <a:ext cx="301686" cy="369332"/>
            </a:xfrm>
            <a:prstGeom prst="rect">
              <a:avLst/>
            </a:prstGeom>
            <a:noFill/>
          </p:spPr>
          <p:txBody>
            <a:bodyPr wrap="none" rtlCol="0">
              <a:spAutoFit/>
            </a:bodyPr>
            <a:lstStyle/>
            <a:p>
              <a:r>
                <a:rPr lang="en-US" dirty="0" smtClean="0"/>
                <a:t>1</a:t>
              </a:r>
              <a:endParaRPr lang="en-US" dirty="0"/>
            </a:p>
          </p:txBody>
        </p:sp>
        <p:sp>
          <p:nvSpPr>
            <p:cNvPr id="85" name="TextBox 84"/>
            <p:cNvSpPr txBox="1"/>
            <p:nvPr/>
          </p:nvSpPr>
          <p:spPr>
            <a:xfrm>
              <a:off x="4417560" y="5194590"/>
              <a:ext cx="301686" cy="369332"/>
            </a:xfrm>
            <a:prstGeom prst="rect">
              <a:avLst/>
            </a:prstGeom>
            <a:noFill/>
          </p:spPr>
          <p:txBody>
            <a:bodyPr wrap="none" rtlCol="0">
              <a:spAutoFit/>
            </a:bodyPr>
            <a:lstStyle/>
            <a:p>
              <a:r>
                <a:rPr lang="en-US" dirty="0" smtClean="0"/>
                <a:t>2</a:t>
              </a:r>
              <a:endParaRPr lang="en-US" dirty="0"/>
            </a:p>
          </p:txBody>
        </p:sp>
        <p:sp>
          <p:nvSpPr>
            <p:cNvPr id="86" name="TextBox 85"/>
            <p:cNvSpPr txBox="1"/>
            <p:nvPr/>
          </p:nvSpPr>
          <p:spPr>
            <a:xfrm>
              <a:off x="6072156" y="5770862"/>
              <a:ext cx="301686" cy="369332"/>
            </a:xfrm>
            <a:prstGeom prst="rect">
              <a:avLst/>
            </a:prstGeom>
            <a:noFill/>
          </p:spPr>
          <p:txBody>
            <a:bodyPr wrap="none" rtlCol="0">
              <a:spAutoFit/>
            </a:bodyPr>
            <a:lstStyle/>
            <a:p>
              <a:r>
                <a:rPr lang="en-US" dirty="0" smtClean="0"/>
                <a:t>3</a:t>
              </a:r>
              <a:endParaRPr lang="en-US" dirty="0"/>
            </a:p>
          </p:txBody>
        </p:sp>
        <p:sp>
          <p:nvSpPr>
            <p:cNvPr id="87" name="TextBox 86"/>
            <p:cNvSpPr txBox="1"/>
            <p:nvPr/>
          </p:nvSpPr>
          <p:spPr>
            <a:xfrm>
              <a:off x="6622490" y="5181600"/>
              <a:ext cx="301686" cy="369332"/>
            </a:xfrm>
            <a:prstGeom prst="rect">
              <a:avLst/>
            </a:prstGeom>
            <a:noFill/>
          </p:spPr>
          <p:txBody>
            <a:bodyPr wrap="none" rtlCol="0">
              <a:spAutoFit/>
            </a:bodyPr>
            <a:lstStyle/>
            <a:p>
              <a:r>
                <a:rPr lang="en-US" dirty="0" smtClean="0"/>
                <a:t>8</a:t>
              </a:r>
              <a:endParaRPr lang="en-US" dirty="0"/>
            </a:p>
          </p:txBody>
        </p:sp>
        <p:sp>
          <p:nvSpPr>
            <p:cNvPr id="90" name="TextBox 89"/>
            <p:cNvSpPr txBox="1"/>
            <p:nvPr/>
          </p:nvSpPr>
          <p:spPr>
            <a:xfrm>
              <a:off x="6104901" y="5175467"/>
              <a:ext cx="301686" cy="369332"/>
            </a:xfrm>
            <a:prstGeom prst="rect">
              <a:avLst/>
            </a:prstGeom>
            <a:noFill/>
          </p:spPr>
          <p:txBody>
            <a:bodyPr wrap="none" rtlCol="0">
              <a:spAutoFit/>
            </a:bodyPr>
            <a:lstStyle/>
            <a:p>
              <a:r>
                <a:rPr lang="en-US" dirty="0" smtClean="0"/>
                <a:t>6</a:t>
              </a:r>
              <a:endParaRPr lang="en-US" dirty="0"/>
            </a:p>
          </p:txBody>
        </p:sp>
        <p:sp>
          <p:nvSpPr>
            <p:cNvPr id="91" name="TextBox 90"/>
            <p:cNvSpPr txBox="1"/>
            <p:nvPr/>
          </p:nvSpPr>
          <p:spPr>
            <a:xfrm>
              <a:off x="4967893" y="5182203"/>
              <a:ext cx="301686" cy="369332"/>
            </a:xfrm>
            <a:prstGeom prst="rect">
              <a:avLst/>
            </a:prstGeom>
            <a:noFill/>
          </p:spPr>
          <p:txBody>
            <a:bodyPr wrap="none" rtlCol="0">
              <a:spAutoFit/>
            </a:bodyPr>
            <a:lstStyle/>
            <a:p>
              <a:r>
                <a:rPr lang="en-US" dirty="0" smtClean="0"/>
                <a:t>7</a:t>
              </a:r>
              <a:endParaRPr lang="en-US" dirty="0"/>
            </a:p>
          </p:txBody>
        </p:sp>
        <p:sp>
          <p:nvSpPr>
            <p:cNvPr id="93" name="TextBox 92"/>
            <p:cNvSpPr txBox="1"/>
            <p:nvPr/>
          </p:nvSpPr>
          <p:spPr>
            <a:xfrm>
              <a:off x="3320490" y="5182203"/>
              <a:ext cx="301686" cy="369332"/>
            </a:xfrm>
            <a:prstGeom prst="rect">
              <a:avLst/>
            </a:prstGeom>
            <a:noFill/>
          </p:spPr>
          <p:txBody>
            <a:bodyPr wrap="none" rtlCol="0">
              <a:spAutoFit/>
            </a:bodyPr>
            <a:lstStyle/>
            <a:p>
              <a:r>
                <a:rPr lang="en-US" dirty="0" smtClean="0"/>
                <a:t>3</a:t>
              </a:r>
              <a:endParaRPr lang="en-US" dirty="0"/>
            </a:p>
          </p:txBody>
        </p:sp>
        <p:sp>
          <p:nvSpPr>
            <p:cNvPr id="95" name="TextBox 94"/>
            <p:cNvSpPr txBox="1"/>
            <p:nvPr/>
          </p:nvSpPr>
          <p:spPr>
            <a:xfrm>
              <a:off x="3196167" y="6313250"/>
              <a:ext cx="301686" cy="369332"/>
            </a:xfrm>
            <a:prstGeom prst="rect">
              <a:avLst/>
            </a:prstGeom>
            <a:noFill/>
          </p:spPr>
          <p:txBody>
            <a:bodyPr wrap="none" rtlCol="0">
              <a:spAutoFit/>
            </a:bodyPr>
            <a:lstStyle/>
            <a:p>
              <a:r>
                <a:rPr lang="en-US" dirty="0" smtClean="0"/>
                <a:t>2</a:t>
              </a:r>
              <a:endParaRPr lang="en-US" dirty="0"/>
            </a:p>
          </p:txBody>
        </p:sp>
      </p:grpSp>
    </p:spTree>
    <p:extLst>
      <p:ext uri="{BB962C8B-B14F-4D97-AF65-F5344CB8AC3E}">
        <p14:creationId xmlns:p14="http://schemas.microsoft.com/office/powerpoint/2010/main" val="31127673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chor="t">
            <a:normAutofit/>
          </a:bodyPr>
          <a:lstStyle/>
          <a:p>
            <a:pPr lvl="0" algn="l"/>
            <a:r>
              <a:rPr lang="fr-FR" sz="1200" b="1" dirty="0" smtClean="0"/>
              <a:t>Il faut débuter </a:t>
            </a:r>
            <a:r>
              <a:rPr lang="fr-FR" sz="1200" dirty="0" smtClean="0"/>
              <a:t>: il faut trouver un espace où un seul chiffre est possible. Souvent ceci correspond au chiffre se répétant le plus grand nombre de fois dans la grille. Dans le présent cas, les </a:t>
            </a:r>
            <a:r>
              <a:rPr lang="en-US" sz="1200" dirty="0" smtClean="0"/>
              <a:t>‘8’ des  </a:t>
            </a:r>
            <a:r>
              <a:rPr lang="en-US" sz="1200" dirty="0" err="1" smtClean="0"/>
              <a:t>colonnes</a:t>
            </a:r>
            <a:r>
              <a:rPr lang="en-US" sz="1200" dirty="0" smtClean="0"/>
              <a:t> A et C </a:t>
            </a:r>
            <a:r>
              <a:rPr lang="en-US" sz="1200" dirty="0" err="1" smtClean="0"/>
              <a:t>permettent</a:t>
            </a:r>
            <a:r>
              <a:rPr lang="en-US" sz="1200" dirty="0" smtClean="0"/>
              <a:t> de placer le ‘8’ </a:t>
            </a:r>
            <a:r>
              <a:rPr lang="en-US" sz="1200" dirty="0" err="1" smtClean="0"/>
              <a:t>dans</a:t>
            </a:r>
            <a:r>
              <a:rPr lang="en-US" sz="1200" dirty="0" smtClean="0"/>
              <a:t> la </a:t>
            </a:r>
            <a:r>
              <a:rPr lang="en-US" sz="1200" dirty="0" err="1" smtClean="0"/>
              <a:t>colonne</a:t>
            </a:r>
            <a:r>
              <a:rPr lang="en-US" sz="1200" dirty="0" smtClean="0"/>
              <a:t> B.</a:t>
            </a:r>
            <a:r>
              <a:rPr lang="fr-FR" sz="1200" dirty="0"/>
              <a:t> </a:t>
            </a:r>
            <a:r>
              <a:rPr lang="fr-FR" sz="1200" dirty="0" smtClean="0"/>
              <a:t> Il est aussi possible que le premier chiffre placé vienne d’une suite.</a:t>
            </a:r>
            <a:br>
              <a:rPr lang="fr-FR" sz="1200" dirty="0" smtClean="0"/>
            </a:br>
            <a:r>
              <a:rPr lang="fr-FR" sz="1200" dirty="0" smtClean="0"/>
              <a:t>Cette </a:t>
            </a:r>
            <a:r>
              <a:rPr lang="fr-FR" sz="1200" dirty="0" err="1" smtClean="0"/>
              <a:t>strat</a:t>
            </a:r>
            <a:r>
              <a:rPr lang="fr-CA" sz="1200" dirty="0" err="1" smtClean="0"/>
              <a:t>égie</a:t>
            </a:r>
            <a:r>
              <a:rPr lang="fr-CA" sz="1200" dirty="0" smtClean="0"/>
              <a:t> peut être utilisée autant de fois que nécessaire afin de placer un maximum de nouveau chiffre dans la grille. </a:t>
            </a:r>
            <a:endParaRPr lang="en-US" sz="1200" dirty="0"/>
          </a:p>
        </p:txBody>
      </p:sp>
      <p:grpSp>
        <p:nvGrpSpPr>
          <p:cNvPr id="8" name="Group 7"/>
          <p:cNvGrpSpPr/>
          <p:nvPr/>
        </p:nvGrpSpPr>
        <p:grpSpPr>
          <a:xfrm>
            <a:off x="2095500" y="1524000"/>
            <a:ext cx="4953000" cy="5029200"/>
            <a:chOff x="2095500" y="1734670"/>
            <a:chExt cx="4953000" cy="5029200"/>
          </a:xfrm>
        </p:grpSpPr>
        <p:grpSp>
          <p:nvGrpSpPr>
            <p:cNvPr id="3" name="Group 2"/>
            <p:cNvGrpSpPr/>
            <p:nvPr/>
          </p:nvGrpSpPr>
          <p:grpSpPr>
            <a:xfrm>
              <a:off x="2095500" y="1734670"/>
              <a:ext cx="4953000" cy="5029200"/>
              <a:chOff x="2095500" y="1734670"/>
              <a:chExt cx="4953000" cy="5029200"/>
            </a:xfrm>
          </p:grpSpPr>
          <p:sp>
            <p:nvSpPr>
              <p:cNvPr id="29" name="Rectangle 28"/>
              <p:cNvSpPr/>
              <p:nvPr/>
            </p:nvSpPr>
            <p:spPr>
              <a:xfrm>
                <a:off x="2645833" y="173467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196167" y="173467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3742903" y="173467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293237" y="173467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843570" y="173467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5393903" y="173467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5947833" y="173467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498167" y="173467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095500" y="173467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rot="5400000">
                <a:off x="4292600" y="-462430"/>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rot="5400000">
                <a:off x="4292600" y="2890369"/>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rot="5400000">
                <a:off x="4292600" y="96370"/>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rot="5400000">
                <a:off x="4292600" y="655170"/>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rot="5400000">
                <a:off x="4292600" y="1213970"/>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rot="5400000">
                <a:off x="4292600" y="1772770"/>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27" name="Rectangle 26"/>
              <p:cNvSpPr/>
              <p:nvPr/>
            </p:nvSpPr>
            <p:spPr>
              <a:xfrm rot="5400000">
                <a:off x="4292600" y="2331570"/>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rot="5400000">
                <a:off x="4292600" y="3449169"/>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10" name="Rectangle 9"/>
              <p:cNvSpPr/>
              <p:nvPr/>
            </p:nvSpPr>
            <p:spPr>
              <a:xfrm>
                <a:off x="2095500" y="1734670"/>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746500" y="1734670"/>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397500" y="1734670"/>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095500" y="3411070"/>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14" name="Rectangle 13"/>
              <p:cNvSpPr/>
              <p:nvPr/>
            </p:nvSpPr>
            <p:spPr>
              <a:xfrm>
                <a:off x="2095500" y="5087470"/>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15" name="Rectangle 14"/>
              <p:cNvSpPr/>
              <p:nvPr/>
            </p:nvSpPr>
            <p:spPr>
              <a:xfrm>
                <a:off x="3746500" y="3411070"/>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397500" y="3411069"/>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746500" y="5087469"/>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18" name="Rectangle 17"/>
              <p:cNvSpPr/>
              <p:nvPr/>
            </p:nvSpPr>
            <p:spPr>
              <a:xfrm>
                <a:off x="5397500" y="5087468"/>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2219823" y="1829404"/>
                <a:ext cx="301686" cy="369332"/>
              </a:xfrm>
              <a:prstGeom prst="rect">
                <a:avLst/>
              </a:prstGeom>
              <a:noFill/>
            </p:spPr>
            <p:txBody>
              <a:bodyPr wrap="none" rtlCol="0">
                <a:spAutoFit/>
              </a:bodyPr>
              <a:lstStyle/>
              <a:p>
                <a:r>
                  <a:rPr lang="en-US" dirty="0" smtClean="0"/>
                  <a:t>5</a:t>
                </a:r>
                <a:endParaRPr lang="en-US" dirty="0"/>
              </a:p>
            </p:txBody>
          </p:sp>
          <p:sp>
            <p:nvSpPr>
              <p:cNvPr id="38" name="TextBox 37"/>
              <p:cNvSpPr txBox="1"/>
              <p:nvPr/>
            </p:nvSpPr>
            <p:spPr>
              <a:xfrm>
                <a:off x="4417560" y="1828800"/>
                <a:ext cx="301686" cy="369332"/>
              </a:xfrm>
              <a:prstGeom prst="rect">
                <a:avLst/>
              </a:prstGeom>
              <a:noFill/>
            </p:spPr>
            <p:txBody>
              <a:bodyPr wrap="none" rtlCol="0">
                <a:spAutoFit/>
              </a:bodyPr>
              <a:lstStyle/>
              <a:p>
                <a:r>
                  <a:rPr lang="en-US" dirty="0"/>
                  <a:t>7</a:t>
                </a:r>
              </a:p>
            </p:txBody>
          </p:sp>
          <p:sp>
            <p:nvSpPr>
              <p:cNvPr id="40" name="TextBox 39"/>
              <p:cNvSpPr txBox="1"/>
              <p:nvPr/>
            </p:nvSpPr>
            <p:spPr>
              <a:xfrm>
                <a:off x="6622490" y="5762885"/>
                <a:ext cx="301686" cy="369332"/>
              </a:xfrm>
              <a:prstGeom prst="rect">
                <a:avLst/>
              </a:prstGeom>
              <a:noFill/>
            </p:spPr>
            <p:txBody>
              <a:bodyPr wrap="none" rtlCol="0">
                <a:spAutoFit/>
              </a:bodyPr>
              <a:lstStyle/>
              <a:p>
                <a:r>
                  <a:rPr lang="en-US" dirty="0" smtClean="0"/>
                  <a:t>2</a:t>
                </a:r>
                <a:endParaRPr lang="en-US" dirty="0"/>
              </a:p>
            </p:txBody>
          </p:sp>
          <p:sp>
            <p:nvSpPr>
              <p:cNvPr id="41" name="TextBox 40"/>
              <p:cNvSpPr txBox="1"/>
              <p:nvPr/>
            </p:nvSpPr>
            <p:spPr>
              <a:xfrm>
                <a:off x="6622112" y="4096564"/>
                <a:ext cx="301686" cy="369332"/>
              </a:xfrm>
              <a:prstGeom prst="rect">
                <a:avLst/>
              </a:prstGeom>
              <a:noFill/>
            </p:spPr>
            <p:txBody>
              <a:bodyPr wrap="none" rtlCol="0">
                <a:spAutoFit/>
              </a:bodyPr>
              <a:lstStyle/>
              <a:p>
                <a:r>
                  <a:rPr lang="en-US" dirty="0" smtClean="0"/>
                  <a:t>3</a:t>
                </a:r>
                <a:endParaRPr lang="en-US" dirty="0"/>
              </a:p>
            </p:txBody>
          </p:sp>
          <p:sp>
            <p:nvSpPr>
              <p:cNvPr id="46" name="TextBox 45"/>
              <p:cNvSpPr txBox="1"/>
              <p:nvPr/>
            </p:nvSpPr>
            <p:spPr>
              <a:xfrm>
                <a:off x="6622490" y="4654021"/>
                <a:ext cx="301686" cy="369332"/>
              </a:xfrm>
              <a:prstGeom prst="rect">
                <a:avLst/>
              </a:prstGeom>
              <a:noFill/>
            </p:spPr>
            <p:txBody>
              <a:bodyPr wrap="none" rtlCol="0">
                <a:spAutoFit/>
              </a:bodyPr>
              <a:lstStyle/>
              <a:p>
                <a:r>
                  <a:rPr lang="en-US" dirty="0" smtClean="0"/>
                  <a:t>7</a:t>
                </a:r>
                <a:endParaRPr lang="en-US" dirty="0"/>
              </a:p>
            </p:txBody>
          </p:sp>
          <p:sp>
            <p:nvSpPr>
              <p:cNvPr id="48" name="TextBox 47"/>
              <p:cNvSpPr txBox="1"/>
              <p:nvPr/>
            </p:nvSpPr>
            <p:spPr>
              <a:xfrm>
                <a:off x="4967893" y="1828800"/>
                <a:ext cx="301686" cy="369332"/>
              </a:xfrm>
              <a:prstGeom prst="rect">
                <a:avLst/>
              </a:prstGeom>
              <a:noFill/>
            </p:spPr>
            <p:txBody>
              <a:bodyPr wrap="none" rtlCol="0">
                <a:spAutoFit/>
              </a:bodyPr>
              <a:lstStyle/>
              <a:p>
                <a:r>
                  <a:rPr lang="en-US" dirty="0" smtClean="0"/>
                  <a:t>1</a:t>
                </a:r>
                <a:endParaRPr lang="en-US" dirty="0"/>
              </a:p>
            </p:txBody>
          </p:sp>
          <p:sp>
            <p:nvSpPr>
              <p:cNvPr id="49" name="TextBox 48"/>
              <p:cNvSpPr txBox="1"/>
              <p:nvPr/>
            </p:nvSpPr>
            <p:spPr>
              <a:xfrm>
                <a:off x="6622490" y="1829404"/>
                <a:ext cx="301686" cy="369332"/>
              </a:xfrm>
              <a:prstGeom prst="rect">
                <a:avLst/>
              </a:prstGeom>
              <a:noFill/>
            </p:spPr>
            <p:txBody>
              <a:bodyPr wrap="none" rtlCol="0">
                <a:spAutoFit/>
              </a:bodyPr>
              <a:lstStyle/>
              <a:p>
                <a:r>
                  <a:rPr lang="en-US" dirty="0" smtClean="0"/>
                  <a:t>4</a:t>
                </a:r>
                <a:endParaRPr lang="en-US" dirty="0"/>
              </a:p>
            </p:txBody>
          </p:sp>
          <p:sp>
            <p:nvSpPr>
              <p:cNvPr id="50" name="TextBox 49"/>
              <p:cNvSpPr txBox="1"/>
              <p:nvPr/>
            </p:nvSpPr>
            <p:spPr>
              <a:xfrm>
                <a:off x="3867226" y="2373868"/>
                <a:ext cx="301686" cy="369332"/>
              </a:xfrm>
              <a:prstGeom prst="rect">
                <a:avLst/>
              </a:prstGeom>
              <a:noFill/>
            </p:spPr>
            <p:txBody>
              <a:bodyPr wrap="none" rtlCol="0">
                <a:spAutoFit/>
              </a:bodyPr>
              <a:lstStyle/>
              <a:p>
                <a:r>
                  <a:rPr lang="en-US" dirty="0" smtClean="0"/>
                  <a:t>9</a:t>
                </a:r>
                <a:endParaRPr lang="en-US" dirty="0"/>
              </a:p>
            </p:txBody>
          </p:sp>
          <p:sp>
            <p:nvSpPr>
              <p:cNvPr id="51" name="TextBox 50"/>
              <p:cNvSpPr txBox="1"/>
              <p:nvPr/>
            </p:nvSpPr>
            <p:spPr>
              <a:xfrm>
                <a:off x="2237375" y="2970305"/>
                <a:ext cx="301686" cy="369332"/>
              </a:xfrm>
              <a:prstGeom prst="rect">
                <a:avLst/>
              </a:prstGeom>
              <a:noFill/>
            </p:spPr>
            <p:txBody>
              <a:bodyPr wrap="none" rtlCol="0">
                <a:spAutoFit/>
              </a:bodyPr>
              <a:lstStyle/>
              <a:p>
                <a:r>
                  <a:rPr lang="en-US" dirty="0" smtClean="0"/>
                  <a:t>1</a:t>
                </a:r>
                <a:endParaRPr lang="en-US" dirty="0"/>
              </a:p>
            </p:txBody>
          </p:sp>
          <p:sp>
            <p:nvSpPr>
              <p:cNvPr id="52" name="TextBox 51"/>
              <p:cNvSpPr txBox="1"/>
              <p:nvPr/>
            </p:nvSpPr>
            <p:spPr>
              <a:xfrm>
                <a:off x="2770156" y="2947004"/>
                <a:ext cx="301686" cy="369332"/>
              </a:xfrm>
              <a:prstGeom prst="rect">
                <a:avLst/>
              </a:prstGeom>
              <a:noFill/>
            </p:spPr>
            <p:txBody>
              <a:bodyPr wrap="none" rtlCol="0">
                <a:spAutoFit/>
              </a:bodyPr>
              <a:lstStyle/>
              <a:p>
                <a:r>
                  <a:rPr lang="en-US" dirty="0" smtClean="0"/>
                  <a:t>2</a:t>
                </a:r>
                <a:endParaRPr lang="en-US" dirty="0"/>
              </a:p>
            </p:txBody>
          </p:sp>
          <p:sp>
            <p:nvSpPr>
              <p:cNvPr id="53" name="TextBox 52"/>
              <p:cNvSpPr txBox="1"/>
              <p:nvPr/>
            </p:nvSpPr>
            <p:spPr>
              <a:xfrm>
                <a:off x="3320490" y="2933026"/>
                <a:ext cx="301686" cy="369332"/>
              </a:xfrm>
              <a:prstGeom prst="rect">
                <a:avLst/>
              </a:prstGeom>
              <a:noFill/>
            </p:spPr>
            <p:txBody>
              <a:bodyPr wrap="none" rtlCol="0">
                <a:spAutoFit/>
              </a:bodyPr>
              <a:lstStyle/>
              <a:p>
                <a:r>
                  <a:rPr lang="en-US" dirty="0" smtClean="0"/>
                  <a:t>8</a:t>
                </a:r>
                <a:endParaRPr lang="en-US" dirty="0"/>
              </a:p>
            </p:txBody>
          </p:sp>
          <p:sp>
            <p:nvSpPr>
              <p:cNvPr id="54" name="TextBox 53"/>
              <p:cNvSpPr txBox="1"/>
              <p:nvPr/>
            </p:nvSpPr>
            <p:spPr>
              <a:xfrm>
                <a:off x="4422714" y="2970305"/>
                <a:ext cx="301686" cy="369332"/>
              </a:xfrm>
              <a:prstGeom prst="rect">
                <a:avLst/>
              </a:prstGeom>
              <a:noFill/>
            </p:spPr>
            <p:txBody>
              <a:bodyPr wrap="none" rtlCol="0">
                <a:spAutoFit/>
              </a:bodyPr>
              <a:lstStyle/>
              <a:p>
                <a:r>
                  <a:rPr lang="en-US" dirty="0" smtClean="0"/>
                  <a:t>4</a:t>
                </a:r>
                <a:endParaRPr lang="en-US" dirty="0"/>
              </a:p>
            </p:txBody>
          </p:sp>
          <p:sp>
            <p:nvSpPr>
              <p:cNvPr id="55" name="TextBox 54"/>
              <p:cNvSpPr txBox="1"/>
              <p:nvPr/>
            </p:nvSpPr>
            <p:spPr>
              <a:xfrm>
                <a:off x="4967893" y="2907268"/>
                <a:ext cx="301686" cy="369332"/>
              </a:xfrm>
              <a:prstGeom prst="rect">
                <a:avLst/>
              </a:prstGeom>
              <a:noFill/>
            </p:spPr>
            <p:txBody>
              <a:bodyPr wrap="none" rtlCol="0">
                <a:spAutoFit/>
              </a:bodyPr>
              <a:lstStyle/>
              <a:p>
                <a:r>
                  <a:rPr lang="en-US" dirty="0" smtClean="0"/>
                  <a:t>6</a:t>
                </a:r>
                <a:endParaRPr lang="en-US" dirty="0"/>
              </a:p>
            </p:txBody>
          </p:sp>
          <p:sp>
            <p:nvSpPr>
              <p:cNvPr id="56" name="TextBox 55"/>
              <p:cNvSpPr txBox="1"/>
              <p:nvPr/>
            </p:nvSpPr>
            <p:spPr>
              <a:xfrm>
                <a:off x="5518226" y="2947004"/>
                <a:ext cx="301686" cy="369332"/>
              </a:xfrm>
              <a:prstGeom prst="rect">
                <a:avLst/>
              </a:prstGeom>
              <a:noFill/>
            </p:spPr>
            <p:txBody>
              <a:bodyPr wrap="none" rtlCol="0">
                <a:spAutoFit/>
              </a:bodyPr>
              <a:lstStyle/>
              <a:p>
                <a:r>
                  <a:rPr lang="en-US" dirty="0" smtClean="0"/>
                  <a:t>7</a:t>
                </a:r>
                <a:endParaRPr lang="en-US" dirty="0"/>
              </a:p>
            </p:txBody>
          </p:sp>
          <p:sp>
            <p:nvSpPr>
              <p:cNvPr id="57" name="TextBox 56"/>
              <p:cNvSpPr txBox="1"/>
              <p:nvPr/>
            </p:nvSpPr>
            <p:spPr>
              <a:xfrm>
                <a:off x="4417560" y="3505200"/>
                <a:ext cx="301686" cy="369332"/>
              </a:xfrm>
              <a:prstGeom prst="rect">
                <a:avLst/>
              </a:prstGeom>
              <a:noFill/>
            </p:spPr>
            <p:txBody>
              <a:bodyPr wrap="none" rtlCol="0">
                <a:spAutoFit/>
              </a:bodyPr>
              <a:lstStyle/>
              <a:p>
                <a:r>
                  <a:rPr lang="en-US" dirty="0" smtClean="0"/>
                  <a:t>1</a:t>
                </a:r>
                <a:endParaRPr lang="en-US" dirty="0"/>
              </a:p>
            </p:txBody>
          </p:sp>
          <p:sp>
            <p:nvSpPr>
              <p:cNvPr id="58" name="TextBox 57"/>
              <p:cNvSpPr txBox="1"/>
              <p:nvPr/>
            </p:nvSpPr>
            <p:spPr>
              <a:xfrm>
                <a:off x="2237375" y="4621002"/>
                <a:ext cx="301686" cy="369332"/>
              </a:xfrm>
              <a:prstGeom prst="rect">
                <a:avLst/>
              </a:prstGeom>
              <a:noFill/>
            </p:spPr>
            <p:txBody>
              <a:bodyPr wrap="none" rtlCol="0">
                <a:spAutoFit/>
              </a:bodyPr>
              <a:lstStyle/>
              <a:p>
                <a:r>
                  <a:rPr lang="en-US" dirty="0" smtClean="0"/>
                  <a:t>2</a:t>
                </a:r>
                <a:endParaRPr lang="en-US" dirty="0"/>
              </a:p>
            </p:txBody>
          </p:sp>
          <p:sp>
            <p:nvSpPr>
              <p:cNvPr id="59" name="TextBox 58"/>
              <p:cNvSpPr txBox="1"/>
              <p:nvPr/>
            </p:nvSpPr>
            <p:spPr>
              <a:xfrm>
                <a:off x="2209800" y="3479119"/>
                <a:ext cx="301686" cy="369332"/>
              </a:xfrm>
              <a:prstGeom prst="rect">
                <a:avLst/>
              </a:prstGeom>
              <a:noFill/>
            </p:spPr>
            <p:txBody>
              <a:bodyPr wrap="none" rtlCol="0">
                <a:spAutoFit/>
              </a:bodyPr>
              <a:lstStyle/>
              <a:p>
                <a:r>
                  <a:rPr lang="en-US" dirty="0" smtClean="0"/>
                  <a:t>3</a:t>
                </a:r>
                <a:endParaRPr lang="en-US" dirty="0"/>
              </a:p>
            </p:txBody>
          </p:sp>
          <p:sp>
            <p:nvSpPr>
              <p:cNvPr id="60" name="TextBox 59"/>
              <p:cNvSpPr txBox="1"/>
              <p:nvPr/>
            </p:nvSpPr>
            <p:spPr>
              <a:xfrm>
                <a:off x="2237375" y="6259216"/>
                <a:ext cx="301686" cy="369332"/>
              </a:xfrm>
              <a:prstGeom prst="rect">
                <a:avLst/>
              </a:prstGeom>
              <a:noFill/>
            </p:spPr>
            <p:txBody>
              <a:bodyPr wrap="none" rtlCol="0">
                <a:spAutoFit/>
              </a:bodyPr>
              <a:lstStyle/>
              <a:p>
                <a:r>
                  <a:rPr lang="en-US" dirty="0" smtClean="0"/>
                  <a:t>8</a:t>
                </a:r>
                <a:endParaRPr lang="en-US" dirty="0"/>
              </a:p>
            </p:txBody>
          </p:sp>
          <p:sp>
            <p:nvSpPr>
              <p:cNvPr id="61" name="TextBox 60"/>
              <p:cNvSpPr txBox="1"/>
              <p:nvPr/>
            </p:nvSpPr>
            <p:spPr>
              <a:xfrm>
                <a:off x="3320490" y="5706484"/>
                <a:ext cx="301686" cy="369332"/>
              </a:xfrm>
              <a:prstGeom prst="rect">
                <a:avLst/>
              </a:prstGeom>
              <a:noFill/>
            </p:spPr>
            <p:txBody>
              <a:bodyPr wrap="none" rtlCol="0">
                <a:spAutoFit/>
              </a:bodyPr>
              <a:lstStyle/>
              <a:p>
                <a:r>
                  <a:rPr lang="en-US" dirty="0" smtClean="0"/>
                  <a:t>4</a:t>
                </a:r>
                <a:endParaRPr lang="en-US" dirty="0"/>
              </a:p>
            </p:txBody>
          </p:sp>
          <p:sp>
            <p:nvSpPr>
              <p:cNvPr id="63" name="TextBox 62"/>
              <p:cNvSpPr txBox="1"/>
              <p:nvPr/>
            </p:nvSpPr>
            <p:spPr>
              <a:xfrm>
                <a:off x="2784971" y="4067004"/>
                <a:ext cx="301686" cy="369332"/>
              </a:xfrm>
              <a:prstGeom prst="rect">
                <a:avLst/>
              </a:prstGeom>
              <a:noFill/>
            </p:spPr>
            <p:txBody>
              <a:bodyPr wrap="none" rtlCol="0">
                <a:spAutoFit/>
              </a:bodyPr>
              <a:lstStyle/>
              <a:p>
                <a:r>
                  <a:rPr lang="en-US" dirty="0" smtClean="0"/>
                  <a:t>6</a:t>
                </a:r>
                <a:endParaRPr lang="en-US" dirty="0"/>
              </a:p>
            </p:txBody>
          </p:sp>
          <p:sp>
            <p:nvSpPr>
              <p:cNvPr id="64" name="TextBox 63"/>
              <p:cNvSpPr txBox="1"/>
              <p:nvPr/>
            </p:nvSpPr>
            <p:spPr>
              <a:xfrm>
                <a:off x="2770156" y="5715000"/>
                <a:ext cx="301686" cy="369332"/>
              </a:xfrm>
              <a:prstGeom prst="rect">
                <a:avLst/>
              </a:prstGeom>
              <a:noFill/>
            </p:spPr>
            <p:txBody>
              <a:bodyPr wrap="none" rtlCol="0">
                <a:spAutoFit/>
              </a:bodyPr>
              <a:lstStyle/>
              <a:p>
                <a:r>
                  <a:rPr lang="en-US" dirty="0" smtClean="0"/>
                  <a:t>7</a:t>
                </a:r>
                <a:endParaRPr lang="en-US" dirty="0"/>
              </a:p>
            </p:txBody>
          </p:sp>
          <p:sp>
            <p:nvSpPr>
              <p:cNvPr id="65" name="TextBox 64"/>
              <p:cNvSpPr txBox="1"/>
              <p:nvPr/>
            </p:nvSpPr>
            <p:spPr>
              <a:xfrm>
                <a:off x="2793936" y="3505200"/>
                <a:ext cx="301686" cy="369332"/>
              </a:xfrm>
              <a:prstGeom prst="rect">
                <a:avLst/>
              </a:prstGeom>
              <a:noFill/>
            </p:spPr>
            <p:txBody>
              <a:bodyPr wrap="none" rtlCol="0">
                <a:spAutoFit/>
              </a:bodyPr>
              <a:lstStyle/>
              <a:p>
                <a:r>
                  <a:rPr lang="en-US" dirty="0" smtClean="0"/>
                  <a:t>9</a:t>
                </a:r>
                <a:endParaRPr lang="en-US" dirty="0"/>
              </a:p>
            </p:txBody>
          </p:sp>
          <p:sp>
            <p:nvSpPr>
              <p:cNvPr id="75" name="TextBox 74"/>
              <p:cNvSpPr txBox="1"/>
              <p:nvPr/>
            </p:nvSpPr>
            <p:spPr>
              <a:xfrm>
                <a:off x="5506147" y="5770862"/>
                <a:ext cx="301686" cy="369332"/>
              </a:xfrm>
              <a:prstGeom prst="rect">
                <a:avLst/>
              </a:prstGeom>
              <a:noFill/>
            </p:spPr>
            <p:txBody>
              <a:bodyPr wrap="none" rtlCol="0">
                <a:spAutoFit/>
              </a:bodyPr>
              <a:lstStyle/>
              <a:p>
                <a:r>
                  <a:rPr lang="en-US" dirty="0" smtClean="0"/>
                  <a:t>1</a:t>
                </a:r>
                <a:endParaRPr lang="en-US" dirty="0"/>
              </a:p>
            </p:txBody>
          </p:sp>
          <p:sp>
            <p:nvSpPr>
              <p:cNvPr id="76" name="TextBox 75"/>
              <p:cNvSpPr txBox="1"/>
              <p:nvPr/>
            </p:nvSpPr>
            <p:spPr>
              <a:xfrm>
                <a:off x="4967893" y="3534117"/>
                <a:ext cx="301686" cy="369332"/>
              </a:xfrm>
              <a:prstGeom prst="rect">
                <a:avLst/>
              </a:prstGeom>
              <a:noFill/>
            </p:spPr>
            <p:txBody>
              <a:bodyPr wrap="none" rtlCol="0">
                <a:spAutoFit/>
              </a:bodyPr>
              <a:lstStyle/>
              <a:p>
                <a:r>
                  <a:rPr lang="en-US" dirty="0" smtClean="0"/>
                  <a:t>2</a:t>
                </a:r>
                <a:endParaRPr lang="en-US" dirty="0"/>
              </a:p>
            </p:txBody>
          </p:sp>
          <p:sp>
            <p:nvSpPr>
              <p:cNvPr id="77" name="TextBox 76"/>
              <p:cNvSpPr txBox="1"/>
              <p:nvPr/>
            </p:nvSpPr>
            <p:spPr>
              <a:xfrm>
                <a:off x="4417560" y="6265967"/>
                <a:ext cx="301686" cy="369332"/>
              </a:xfrm>
              <a:prstGeom prst="rect">
                <a:avLst/>
              </a:prstGeom>
              <a:noFill/>
            </p:spPr>
            <p:txBody>
              <a:bodyPr wrap="none" rtlCol="0">
                <a:spAutoFit/>
              </a:bodyPr>
              <a:lstStyle/>
              <a:p>
                <a:r>
                  <a:rPr lang="en-US" dirty="0" smtClean="0"/>
                  <a:t>3</a:t>
                </a:r>
                <a:endParaRPr lang="en-US" dirty="0"/>
              </a:p>
            </p:txBody>
          </p:sp>
          <p:sp>
            <p:nvSpPr>
              <p:cNvPr id="78" name="TextBox 77"/>
              <p:cNvSpPr txBox="1"/>
              <p:nvPr/>
            </p:nvSpPr>
            <p:spPr>
              <a:xfrm>
                <a:off x="3867226" y="5762885"/>
                <a:ext cx="301686" cy="369332"/>
              </a:xfrm>
              <a:prstGeom prst="rect">
                <a:avLst/>
              </a:prstGeom>
              <a:noFill/>
            </p:spPr>
            <p:txBody>
              <a:bodyPr wrap="none" rtlCol="0">
                <a:spAutoFit/>
              </a:bodyPr>
              <a:lstStyle/>
              <a:p>
                <a:r>
                  <a:rPr lang="en-US" dirty="0" smtClean="0"/>
                  <a:t>8</a:t>
                </a:r>
                <a:endParaRPr lang="en-US" dirty="0"/>
              </a:p>
            </p:txBody>
          </p:sp>
          <p:sp>
            <p:nvSpPr>
              <p:cNvPr id="79" name="TextBox 78"/>
              <p:cNvSpPr txBox="1"/>
              <p:nvPr/>
            </p:nvSpPr>
            <p:spPr>
              <a:xfrm>
                <a:off x="6072156" y="3507279"/>
                <a:ext cx="301686" cy="369332"/>
              </a:xfrm>
              <a:prstGeom prst="rect">
                <a:avLst/>
              </a:prstGeom>
              <a:noFill/>
            </p:spPr>
            <p:txBody>
              <a:bodyPr wrap="none" rtlCol="0">
                <a:spAutoFit/>
              </a:bodyPr>
              <a:lstStyle/>
              <a:p>
                <a:r>
                  <a:rPr lang="en-US" dirty="0" smtClean="0"/>
                  <a:t>4</a:t>
                </a:r>
                <a:endParaRPr lang="en-US" dirty="0"/>
              </a:p>
            </p:txBody>
          </p:sp>
          <p:sp>
            <p:nvSpPr>
              <p:cNvPr id="81" name="TextBox 80"/>
              <p:cNvSpPr txBox="1"/>
              <p:nvPr/>
            </p:nvSpPr>
            <p:spPr>
              <a:xfrm>
                <a:off x="4417560" y="4587996"/>
                <a:ext cx="301686" cy="369332"/>
              </a:xfrm>
              <a:prstGeom prst="rect">
                <a:avLst/>
              </a:prstGeom>
              <a:noFill/>
            </p:spPr>
            <p:txBody>
              <a:bodyPr wrap="none" rtlCol="0">
                <a:spAutoFit/>
              </a:bodyPr>
              <a:lstStyle/>
              <a:p>
                <a:r>
                  <a:rPr lang="en-US" dirty="0" smtClean="0"/>
                  <a:t>6</a:t>
                </a:r>
                <a:endParaRPr lang="en-US" dirty="0"/>
              </a:p>
            </p:txBody>
          </p:sp>
          <p:sp>
            <p:nvSpPr>
              <p:cNvPr id="82" name="TextBox 81"/>
              <p:cNvSpPr txBox="1"/>
              <p:nvPr/>
            </p:nvSpPr>
            <p:spPr>
              <a:xfrm>
                <a:off x="3867226" y="3505200"/>
                <a:ext cx="301686" cy="369332"/>
              </a:xfrm>
              <a:prstGeom prst="rect">
                <a:avLst/>
              </a:prstGeom>
              <a:noFill/>
            </p:spPr>
            <p:txBody>
              <a:bodyPr wrap="none" rtlCol="0">
                <a:spAutoFit/>
              </a:bodyPr>
              <a:lstStyle/>
              <a:p>
                <a:r>
                  <a:rPr lang="en-US" dirty="0" smtClean="0"/>
                  <a:t>7</a:t>
                </a:r>
                <a:endParaRPr lang="en-US" dirty="0"/>
              </a:p>
            </p:txBody>
          </p:sp>
          <p:sp>
            <p:nvSpPr>
              <p:cNvPr id="83" name="TextBox 82"/>
              <p:cNvSpPr txBox="1"/>
              <p:nvPr/>
            </p:nvSpPr>
            <p:spPr>
              <a:xfrm>
                <a:off x="5506147" y="4641918"/>
                <a:ext cx="301686" cy="369332"/>
              </a:xfrm>
              <a:prstGeom prst="rect">
                <a:avLst/>
              </a:prstGeom>
              <a:noFill/>
            </p:spPr>
            <p:txBody>
              <a:bodyPr wrap="none" rtlCol="0">
                <a:spAutoFit/>
              </a:bodyPr>
              <a:lstStyle/>
              <a:p>
                <a:r>
                  <a:rPr lang="en-US" dirty="0" smtClean="0"/>
                  <a:t>9</a:t>
                </a:r>
                <a:endParaRPr lang="en-US" dirty="0"/>
              </a:p>
            </p:txBody>
          </p:sp>
          <p:sp>
            <p:nvSpPr>
              <p:cNvPr id="84" name="TextBox 83"/>
              <p:cNvSpPr txBox="1"/>
              <p:nvPr/>
            </p:nvSpPr>
            <p:spPr>
              <a:xfrm>
                <a:off x="6051113" y="4067004"/>
                <a:ext cx="301686" cy="369332"/>
              </a:xfrm>
              <a:prstGeom prst="rect">
                <a:avLst/>
              </a:prstGeom>
              <a:noFill/>
            </p:spPr>
            <p:txBody>
              <a:bodyPr wrap="none" rtlCol="0">
                <a:spAutoFit/>
              </a:bodyPr>
              <a:lstStyle/>
              <a:p>
                <a:r>
                  <a:rPr lang="en-US" dirty="0" smtClean="0"/>
                  <a:t>1</a:t>
                </a:r>
                <a:endParaRPr lang="en-US" dirty="0"/>
              </a:p>
            </p:txBody>
          </p:sp>
          <p:sp>
            <p:nvSpPr>
              <p:cNvPr id="85" name="TextBox 84"/>
              <p:cNvSpPr txBox="1"/>
              <p:nvPr/>
            </p:nvSpPr>
            <p:spPr>
              <a:xfrm>
                <a:off x="4417560" y="5194590"/>
                <a:ext cx="301686" cy="369332"/>
              </a:xfrm>
              <a:prstGeom prst="rect">
                <a:avLst/>
              </a:prstGeom>
              <a:noFill/>
            </p:spPr>
            <p:txBody>
              <a:bodyPr wrap="none" rtlCol="0">
                <a:spAutoFit/>
              </a:bodyPr>
              <a:lstStyle/>
              <a:p>
                <a:r>
                  <a:rPr lang="en-US" dirty="0" smtClean="0"/>
                  <a:t>2</a:t>
                </a:r>
                <a:endParaRPr lang="en-US" dirty="0"/>
              </a:p>
            </p:txBody>
          </p:sp>
          <p:sp>
            <p:nvSpPr>
              <p:cNvPr id="86" name="TextBox 85"/>
              <p:cNvSpPr txBox="1"/>
              <p:nvPr/>
            </p:nvSpPr>
            <p:spPr>
              <a:xfrm>
                <a:off x="6072156" y="5770862"/>
                <a:ext cx="301686" cy="369332"/>
              </a:xfrm>
              <a:prstGeom prst="rect">
                <a:avLst/>
              </a:prstGeom>
              <a:noFill/>
            </p:spPr>
            <p:txBody>
              <a:bodyPr wrap="none" rtlCol="0">
                <a:spAutoFit/>
              </a:bodyPr>
              <a:lstStyle/>
              <a:p>
                <a:r>
                  <a:rPr lang="en-US" dirty="0" smtClean="0"/>
                  <a:t>3</a:t>
                </a:r>
                <a:endParaRPr lang="en-US" dirty="0"/>
              </a:p>
            </p:txBody>
          </p:sp>
          <p:sp>
            <p:nvSpPr>
              <p:cNvPr id="87" name="TextBox 86"/>
              <p:cNvSpPr txBox="1"/>
              <p:nvPr/>
            </p:nvSpPr>
            <p:spPr>
              <a:xfrm>
                <a:off x="6622490" y="5181600"/>
                <a:ext cx="301686" cy="369332"/>
              </a:xfrm>
              <a:prstGeom prst="rect">
                <a:avLst/>
              </a:prstGeom>
              <a:noFill/>
            </p:spPr>
            <p:txBody>
              <a:bodyPr wrap="none" rtlCol="0">
                <a:spAutoFit/>
              </a:bodyPr>
              <a:lstStyle/>
              <a:p>
                <a:r>
                  <a:rPr lang="en-US" dirty="0" smtClean="0"/>
                  <a:t>8</a:t>
                </a:r>
                <a:endParaRPr lang="en-US" dirty="0"/>
              </a:p>
            </p:txBody>
          </p:sp>
          <p:sp>
            <p:nvSpPr>
              <p:cNvPr id="90" name="TextBox 89"/>
              <p:cNvSpPr txBox="1"/>
              <p:nvPr/>
            </p:nvSpPr>
            <p:spPr>
              <a:xfrm>
                <a:off x="6104901" y="5175467"/>
                <a:ext cx="301686" cy="369332"/>
              </a:xfrm>
              <a:prstGeom prst="rect">
                <a:avLst/>
              </a:prstGeom>
              <a:noFill/>
            </p:spPr>
            <p:txBody>
              <a:bodyPr wrap="none" rtlCol="0">
                <a:spAutoFit/>
              </a:bodyPr>
              <a:lstStyle/>
              <a:p>
                <a:r>
                  <a:rPr lang="en-US" dirty="0" smtClean="0"/>
                  <a:t>6</a:t>
                </a:r>
                <a:endParaRPr lang="en-US" dirty="0"/>
              </a:p>
            </p:txBody>
          </p:sp>
          <p:sp>
            <p:nvSpPr>
              <p:cNvPr id="91" name="TextBox 90"/>
              <p:cNvSpPr txBox="1"/>
              <p:nvPr/>
            </p:nvSpPr>
            <p:spPr>
              <a:xfrm>
                <a:off x="4967893" y="5182203"/>
                <a:ext cx="301686" cy="369332"/>
              </a:xfrm>
              <a:prstGeom prst="rect">
                <a:avLst/>
              </a:prstGeom>
              <a:noFill/>
            </p:spPr>
            <p:txBody>
              <a:bodyPr wrap="none" rtlCol="0">
                <a:spAutoFit/>
              </a:bodyPr>
              <a:lstStyle/>
              <a:p>
                <a:r>
                  <a:rPr lang="en-US" dirty="0" smtClean="0"/>
                  <a:t>7</a:t>
                </a:r>
                <a:endParaRPr lang="en-US" dirty="0"/>
              </a:p>
            </p:txBody>
          </p:sp>
          <p:sp>
            <p:nvSpPr>
              <p:cNvPr id="93" name="TextBox 92"/>
              <p:cNvSpPr txBox="1"/>
              <p:nvPr/>
            </p:nvSpPr>
            <p:spPr>
              <a:xfrm>
                <a:off x="3320490" y="5182203"/>
                <a:ext cx="301686" cy="369332"/>
              </a:xfrm>
              <a:prstGeom prst="rect">
                <a:avLst/>
              </a:prstGeom>
              <a:noFill/>
            </p:spPr>
            <p:txBody>
              <a:bodyPr wrap="none" rtlCol="0">
                <a:spAutoFit/>
              </a:bodyPr>
              <a:lstStyle/>
              <a:p>
                <a:r>
                  <a:rPr lang="en-US" dirty="0" smtClean="0"/>
                  <a:t>3</a:t>
                </a:r>
                <a:endParaRPr lang="en-US" dirty="0"/>
              </a:p>
            </p:txBody>
          </p:sp>
          <p:sp>
            <p:nvSpPr>
              <p:cNvPr id="95" name="TextBox 94"/>
              <p:cNvSpPr txBox="1"/>
              <p:nvPr/>
            </p:nvSpPr>
            <p:spPr>
              <a:xfrm>
                <a:off x="3196167" y="6313250"/>
                <a:ext cx="301686" cy="369332"/>
              </a:xfrm>
              <a:prstGeom prst="rect">
                <a:avLst/>
              </a:prstGeom>
              <a:noFill/>
            </p:spPr>
            <p:txBody>
              <a:bodyPr wrap="none" rtlCol="0">
                <a:spAutoFit/>
              </a:bodyPr>
              <a:lstStyle/>
              <a:p>
                <a:r>
                  <a:rPr lang="en-US" dirty="0" smtClean="0"/>
                  <a:t>2</a:t>
                </a:r>
                <a:endParaRPr lang="en-US" dirty="0"/>
              </a:p>
            </p:txBody>
          </p:sp>
        </p:grpSp>
        <p:sp>
          <p:nvSpPr>
            <p:cNvPr id="80" name="TextBox 79"/>
            <p:cNvSpPr txBox="1"/>
            <p:nvPr/>
          </p:nvSpPr>
          <p:spPr>
            <a:xfrm>
              <a:off x="2770156" y="4596958"/>
              <a:ext cx="301686" cy="369332"/>
            </a:xfrm>
            <a:prstGeom prst="rect">
              <a:avLst/>
            </a:prstGeom>
            <a:noFill/>
          </p:spPr>
          <p:txBody>
            <a:bodyPr wrap="none" rtlCol="0">
              <a:spAutoFit/>
            </a:bodyPr>
            <a:lstStyle/>
            <a:p>
              <a:r>
                <a:rPr lang="en-US" dirty="0" smtClean="0">
                  <a:ln w="19050">
                    <a:solidFill>
                      <a:schemeClr val="accent6"/>
                    </a:solidFill>
                  </a:ln>
                  <a:solidFill>
                    <a:schemeClr val="accent6"/>
                  </a:solidFill>
                </a:rPr>
                <a:t>8</a:t>
              </a:r>
              <a:endParaRPr lang="en-US" dirty="0">
                <a:ln w="19050">
                  <a:solidFill>
                    <a:schemeClr val="accent6"/>
                  </a:solidFill>
                </a:ln>
                <a:solidFill>
                  <a:schemeClr val="accent6"/>
                </a:solidFill>
              </a:endParaRPr>
            </a:p>
          </p:txBody>
        </p:sp>
        <p:sp>
          <p:nvSpPr>
            <p:cNvPr id="5" name="Oval 4"/>
            <p:cNvSpPr/>
            <p:nvPr/>
          </p:nvSpPr>
          <p:spPr>
            <a:xfrm>
              <a:off x="3347010" y="2947004"/>
              <a:ext cx="275166" cy="35535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2246343" y="6279945"/>
              <a:ext cx="275166" cy="35535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5" idx="4"/>
            </p:cNvCxnSpPr>
            <p:nvPr/>
          </p:nvCxnSpPr>
          <p:spPr>
            <a:xfrm>
              <a:off x="3484593" y="3302358"/>
              <a:ext cx="0" cy="165497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2383926" y="4129843"/>
              <a:ext cx="4292" cy="214612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777802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79438"/>
            <a:ext cx="8229600" cy="563562"/>
          </a:xfrm>
        </p:spPr>
        <p:txBody>
          <a:bodyPr anchor="t">
            <a:normAutofit/>
          </a:bodyPr>
          <a:lstStyle/>
          <a:p>
            <a:pPr lvl="0" algn="l"/>
            <a:r>
              <a:rPr lang="fr-CA" sz="1200" b="1" dirty="0"/>
              <a:t>Un chiffre par ligne</a:t>
            </a:r>
            <a:r>
              <a:rPr lang="fr-CA" sz="1200" dirty="0"/>
              <a:t> : un seul chiffre par ligne doit être présent. </a:t>
            </a:r>
            <a:r>
              <a:rPr lang="fr-CA" sz="1200" dirty="0" smtClean="0"/>
              <a:t> Pour finaliser la ligne 4, seul le </a:t>
            </a:r>
            <a:r>
              <a:rPr lang="en-US" sz="1200" dirty="0" smtClean="0"/>
              <a:t>‘5’ </a:t>
            </a:r>
            <a:r>
              <a:rPr lang="en-US" sz="1200" dirty="0" err="1" smtClean="0"/>
              <a:t>reste</a:t>
            </a:r>
            <a:r>
              <a:rPr lang="en-US" sz="1200" dirty="0" smtClean="0"/>
              <a:t> </a:t>
            </a:r>
            <a:r>
              <a:rPr lang="fr-CA" sz="1200" dirty="0" smtClean="0"/>
              <a:t>à placer dans la ligne. </a:t>
            </a:r>
            <a:endParaRPr lang="en-US" sz="1200" dirty="0"/>
          </a:p>
        </p:txBody>
      </p:sp>
      <p:grpSp>
        <p:nvGrpSpPr>
          <p:cNvPr id="6" name="Group 5"/>
          <p:cNvGrpSpPr/>
          <p:nvPr/>
        </p:nvGrpSpPr>
        <p:grpSpPr>
          <a:xfrm>
            <a:off x="2089772" y="1600200"/>
            <a:ext cx="4958728" cy="5029200"/>
            <a:chOff x="2089772" y="1600200"/>
            <a:chExt cx="4958728" cy="5029200"/>
          </a:xfrm>
        </p:grpSpPr>
        <p:sp>
          <p:nvSpPr>
            <p:cNvPr id="29" name="Rectangle 28"/>
            <p:cNvSpPr/>
            <p:nvPr/>
          </p:nvSpPr>
          <p:spPr>
            <a:xfrm>
              <a:off x="2645833" y="160020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196167" y="160020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3742903" y="160020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293237" y="160020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843570" y="160020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5393903" y="160020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5947833" y="160020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498167" y="160020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095500" y="160020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rot="5400000">
              <a:off x="4292600" y="-596900"/>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rot="5400000">
              <a:off x="4292600" y="2755899"/>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rot="5400000">
              <a:off x="4292600" y="-38100"/>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rot="5400000">
              <a:off x="4292600" y="520700"/>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rot="5400000">
              <a:off x="4292600" y="1079500"/>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rot="5400000">
              <a:off x="4292600" y="1638300"/>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27" name="Rectangle 26"/>
            <p:cNvSpPr/>
            <p:nvPr/>
          </p:nvSpPr>
          <p:spPr>
            <a:xfrm rot="5400000">
              <a:off x="4292600" y="2197100"/>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rot="5400000">
              <a:off x="4292600" y="3314699"/>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10" name="Rectangle 9"/>
            <p:cNvSpPr/>
            <p:nvPr/>
          </p:nvSpPr>
          <p:spPr>
            <a:xfrm>
              <a:off x="2095500" y="1600200"/>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746500" y="1600200"/>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397500" y="1600200"/>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095500" y="3276600"/>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14" name="Rectangle 13"/>
            <p:cNvSpPr/>
            <p:nvPr/>
          </p:nvSpPr>
          <p:spPr>
            <a:xfrm>
              <a:off x="2095500" y="4953000"/>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15" name="Rectangle 14"/>
            <p:cNvSpPr/>
            <p:nvPr/>
          </p:nvSpPr>
          <p:spPr>
            <a:xfrm>
              <a:off x="3746500" y="3276600"/>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397500" y="3276599"/>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746500" y="4952999"/>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18" name="Rectangle 17"/>
            <p:cNvSpPr/>
            <p:nvPr/>
          </p:nvSpPr>
          <p:spPr>
            <a:xfrm>
              <a:off x="5397500" y="4952998"/>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2219823" y="1694934"/>
              <a:ext cx="301686" cy="369332"/>
            </a:xfrm>
            <a:prstGeom prst="rect">
              <a:avLst/>
            </a:prstGeom>
            <a:noFill/>
          </p:spPr>
          <p:txBody>
            <a:bodyPr wrap="none" rtlCol="0">
              <a:spAutoFit/>
            </a:bodyPr>
            <a:lstStyle/>
            <a:p>
              <a:r>
                <a:rPr lang="en-US" dirty="0" smtClean="0"/>
                <a:t>5</a:t>
              </a:r>
              <a:endParaRPr lang="en-US" dirty="0"/>
            </a:p>
          </p:txBody>
        </p:sp>
        <p:sp>
          <p:nvSpPr>
            <p:cNvPr id="38" name="TextBox 37"/>
            <p:cNvSpPr txBox="1"/>
            <p:nvPr/>
          </p:nvSpPr>
          <p:spPr>
            <a:xfrm>
              <a:off x="4417560" y="1694330"/>
              <a:ext cx="301686" cy="369332"/>
            </a:xfrm>
            <a:prstGeom prst="rect">
              <a:avLst/>
            </a:prstGeom>
            <a:noFill/>
          </p:spPr>
          <p:txBody>
            <a:bodyPr wrap="none" rtlCol="0">
              <a:spAutoFit/>
            </a:bodyPr>
            <a:lstStyle/>
            <a:p>
              <a:r>
                <a:rPr lang="en-US" dirty="0"/>
                <a:t>7</a:t>
              </a:r>
            </a:p>
          </p:txBody>
        </p:sp>
        <p:sp>
          <p:nvSpPr>
            <p:cNvPr id="40" name="TextBox 39"/>
            <p:cNvSpPr txBox="1"/>
            <p:nvPr/>
          </p:nvSpPr>
          <p:spPr>
            <a:xfrm>
              <a:off x="6622490" y="5628415"/>
              <a:ext cx="301686" cy="369332"/>
            </a:xfrm>
            <a:prstGeom prst="rect">
              <a:avLst/>
            </a:prstGeom>
            <a:noFill/>
          </p:spPr>
          <p:txBody>
            <a:bodyPr wrap="none" rtlCol="0">
              <a:spAutoFit/>
            </a:bodyPr>
            <a:lstStyle/>
            <a:p>
              <a:r>
                <a:rPr lang="en-US" dirty="0" smtClean="0"/>
                <a:t>2</a:t>
              </a:r>
              <a:endParaRPr lang="en-US" dirty="0"/>
            </a:p>
          </p:txBody>
        </p:sp>
        <p:sp>
          <p:nvSpPr>
            <p:cNvPr id="41" name="TextBox 40"/>
            <p:cNvSpPr txBox="1"/>
            <p:nvPr/>
          </p:nvSpPr>
          <p:spPr>
            <a:xfrm>
              <a:off x="6622112" y="3962094"/>
              <a:ext cx="301686" cy="369332"/>
            </a:xfrm>
            <a:prstGeom prst="rect">
              <a:avLst/>
            </a:prstGeom>
            <a:noFill/>
          </p:spPr>
          <p:txBody>
            <a:bodyPr wrap="none" rtlCol="0">
              <a:spAutoFit/>
            </a:bodyPr>
            <a:lstStyle/>
            <a:p>
              <a:r>
                <a:rPr lang="en-US" dirty="0" smtClean="0"/>
                <a:t>3</a:t>
              </a:r>
              <a:endParaRPr lang="en-US" dirty="0"/>
            </a:p>
          </p:txBody>
        </p:sp>
        <p:sp>
          <p:nvSpPr>
            <p:cNvPr id="46" name="TextBox 45"/>
            <p:cNvSpPr txBox="1"/>
            <p:nvPr/>
          </p:nvSpPr>
          <p:spPr>
            <a:xfrm>
              <a:off x="6622490" y="4519551"/>
              <a:ext cx="301686" cy="369332"/>
            </a:xfrm>
            <a:prstGeom prst="rect">
              <a:avLst/>
            </a:prstGeom>
            <a:noFill/>
          </p:spPr>
          <p:txBody>
            <a:bodyPr wrap="none" rtlCol="0">
              <a:spAutoFit/>
            </a:bodyPr>
            <a:lstStyle/>
            <a:p>
              <a:r>
                <a:rPr lang="en-US" dirty="0" smtClean="0"/>
                <a:t>7</a:t>
              </a:r>
              <a:endParaRPr lang="en-US" dirty="0"/>
            </a:p>
          </p:txBody>
        </p:sp>
        <p:sp>
          <p:nvSpPr>
            <p:cNvPr id="48" name="TextBox 47"/>
            <p:cNvSpPr txBox="1"/>
            <p:nvPr/>
          </p:nvSpPr>
          <p:spPr>
            <a:xfrm>
              <a:off x="4967893" y="1694330"/>
              <a:ext cx="301686" cy="369332"/>
            </a:xfrm>
            <a:prstGeom prst="rect">
              <a:avLst/>
            </a:prstGeom>
            <a:noFill/>
          </p:spPr>
          <p:txBody>
            <a:bodyPr wrap="none" rtlCol="0">
              <a:spAutoFit/>
            </a:bodyPr>
            <a:lstStyle/>
            <a:p>
              <a:r>
                <a:rPr lang="en-US" dirty="0" smtClean="0"/>
                <a:t>1</a:t>
              </a:r>
              <a:endParaRPr lang="en-US" dirty="0"/>
            </a:p>
          </p:txBody>
        </p:sp>
        <p:sp>
          <p:nvSpPr>
            <p:cNvPr id="49" name="TextBox 48"/>
            <p:cNvSpPr txBox="1"/>
            <p:nvPr/>
          </p:nvSpPr>
          <p:spPr>
            <a:xfrm>
              <a:off x="6622490" y="1694934"/>
              <a:ext cx="301686" cy="369332"/>
            </a:xfrm>
            <a:prstGeom prst="rect">
              <a:avLst/>
            </a:prstGeom>
            <a:noFill/>
          </p:spPr>
          <p:txBody>
            <a:bodyPr wrap="none" rtlCol="0">
              <a:spAutoFit/>
            </a:bodyPr>
            <a:lstStyle/>
            <a:p>
              <a:r>
                <a:rPr lang="en-US" dirty="0" smtClean="0"/>
                <a:t>4</a:t>
              </a:r>
              <a:endParaRPr lang="en-US" dirty="0"/>
            </a:p>
          </p:txBody>
        </p:sp>
        <p:sp>
          <p:nvSpPr>
            <p:cNvPr id="50" name="TextBox 49"/>
            <p:cNvSpPr txBox="1"/>
            <p:nvPr/>
          </p:nvSpPr>
          <p:spPr>
            <a:xfrm>
              <a:off x="3867226" y="2239398"/>
              <a:ext cx="301686" cy="369332"/>
            </a:xfrm>
            <a:prstGeom prst="rect">
              <a:avLst/>
            </a:prstGeom>
            <a:noFill/>
          </p:spPr>
          <p:txBody>
            <a:bodyPr wrap="none" rtlCol="0">
              <a:spAutoFit/>
            </a:bodyPr>
            <a:lstStyle/>
            <a:p>
              <a:r>
                <a:rPr lang="en-US" dirty="0" smtClean="0"/>
                <a:t>9</a:t>
              </a:r>
              <a:endParaRPr lang="en-US" dirty="0"/>
            </a:p>
          </p:txBody>
        </p:sp>
        <p:sp>
          <p:nvSpPr>
            <p:cNvPr id="51" name="TextBox 50"/>
            <p:cNvSpPr txBox="1"/>
            <p:nvPr/>
          </p:nvSpPr>
          <p:spPr>
            <a:xfrm>
              <a:off x="2237375" y="2835835"/>
              <a:ext cx="301686" cy="369332"/>
            </a:xfrm>
            <a:prstGeom prst="rect">
              <a:avLst/>
            </a:prstGeom>
            <a:noFill/>
          </p:spPr>
          <p:txBody>
            <a:bodyPr wrap="none" rtlCol="0">
              <a:spAutoFit/>
            </a:bodyPr>
            <a:lstStyle/>
            <a:p>
              <a:r>
                <a:rPr lang="en-US" dirty="0" smtClean="0"/>
                <a:t>1</a:t>
              </a:r>
              <a:endParaRPr lang="en-US" dirty="0"/>
            </a:p>
          </p:txBody>
        </p:sp>
        <p:sp>
          <p:nvSpPr>
            <p:cNvPr id="52" name="TextBox 51"/>
            <p:cNvSpPr txBox="1"/>
            <p:nvPr/>
          </p:nvSpPr>
          <p:spPr>
            <a:xfrm>
              <a:off x="2770156" y="2812534"/>
              <a:ext cx="301686" cy="369332"/>
            </a:xfrm>
            <a:prstGeom prst="rect">
              <a:avLst/>
            </a:prstGeom>
            <a:noFill/>
          </p:spPr>
          <p:txBody>
            <a:bodyPr wrap="none" rtlCol="0">
              <a:spAutoFit/>
            </a:bodyPr>
            <a:lstStyle/>
            <a:p>
              <a:r>
                <a:rPr lang="en-US" dirty="0" smtClean="0"/>
                <a:t>2</a:t>
              </a:r>
              <a:endParaRPr lang="en-US" dirty="0"/>
            </a:p>
          </p:txBody>
        </p:sp>
        <p:sp>
          <p:nvSpPr>
            <p:cNvPr id="53" name="TextBox 52"/>
            <p:cNvSpPr txBox="1"/>
            <p:nvPr/>
          </p:nvSpPr>
          <p:spPr>
            <a:xfrm>
              <a:off x="3320490" y="2798556"/>
              <a:ext cx="301686" cy="369332"/>
            </a:xfrm>
            <a:prstGeom prst="rect">
              <a:avLst/>
            </a:prstGeom>
            <a:noFill/>
          </p:spPr>
          <p:txBody>
            <a:bodyPr wrap="none" rtlCol="0">
              <a:spAutoFit/>
            </a:bodyPr>
            <a:lstStyle/>
            <a:p>
              <a:r>
                <a:rPr lang="en-US" dirty="0" smtClean="0"/>
                <a:t>8</a:t>
              </a:r>
              <a:endParaRPr lang="en-US" dirty="0"/>
            </a:p>
          </p:txBody>
        </p:sp>
        <p:sp>
          <p:nvSpPr>
            <p:cNvPr id="54" name="TextBox 53"/>
            <p:cNvSpPr txBox="1"/>
            <p:nvPr/>
          </p:nvSpPr>
          <p:spPr>
            <a:xfrm>
              <a:off x="4422714" y="2835835"/>
              <a:ext cx="301686" cy="369332"/>
            </a:xfrm>
            <a:prstGeom prst="rect">
              <a:avLst/>
            </a:prstGeom>
            <a:noFill/>
          </p:spPr>
          <p:txBody>
            <a:bodyPr wrap="none" rtlCol="0">
              <a:spAutoFit/>
            </a:bodyPr>
            <a:lstStyle/>
            <a:p>
              <a:r>
                <a:rPr lang="en-US" dirty="0" smtClean="0"/>
                <a:t>4</a:t>
              </a:r>
              <a:endParaRPr lang="en-US" dirty="0"/>
            </a:p>
          </p:txBody>
        </p:sp>
        <p:sp>
          <p:nvSpPr>
            <p:cNvPr id="55" name="TextBox 54"/>
            <p:cNvSpPr txBox="1"/>
            <p:nvPr/>
          </p:nvSpPr>
          <p:spPr>
            <a:xfrm>
              <a:off x="4967893" y="2772798"/>
              <a:ext cx="301686" cy="369332"/>
            </a:xfrm>
            <a:prstGeom prst="rect">
              <a:avLst/>
            </a:prstGeom>
            <a:noFill/>
          </p:spPr>
          <p:txBody>
            <a:bodyPr wrap="none" rtlCol="0">
              <a:spAutoFit/>
            </a:bodyPr>
            <a:lstStyle/>
            <a:p>
              <a:r>
                <a:rPr lang="en-US" dirty="0" smtClean="0"/>
                <a:t>6</a:t>
              </a:r>
              <a:endParaRPr lang="en-US" dirty="0"/>
            </a:p>
          </p:txBody>
        </p:sp>
        <p:sp>
          <p:nvSpPr>
            <p:cNvPr id="56" name="TextBox 55"/>
            <p:cNvSpPr txBox="1"/>
            <p:nvPr/>
          </p:nvSpPr>
          <p:spPr>
            <a:xfrm>
              <a:off x="5518226" y="2812534"/>
              <a:ext cx="301686" cy="369332"/>
            </a:xfrm>
            <a:prstGeom prst="rect">
              <a:avLst/>
            </a:prstGeom>
            <a:noFill/>
          </p:spPr>
          <p:txBody>
            <a:bodyPr wrap="none" rtlCol="0">
              <a:spAutoFit/>
            </a:bodyPr>
            <a:lstStyle/>
            <a:p>
              <a:r>
                <a:rPr lang="en-US" dirty="0" smtClean="0"/>
                <a:t>7</a:t>
              </a:r>
              <a:endParaRPr lang="en-US" dirty="0"/>
            </a:p>
          </p:txBody>
        </p:sp>
        <p:sp>
          <p:nvSpPr>
            <p:cNvPr id="57" name="TextBox 56"/>
            <p:cNvSpPr txBox="1"/>
            <p:nvPr/>
          </p:nvSpPr>
          <p:spPr>
            <a:xfrm>
              <a:off x="4417560" y="3370730"/>
              <a:ext cx="301686" cy="369332"/>
            </a:xfrm>
            <a:prstGeom prst="rect">
              <a:avLst/>
            </a:prstGeom>
            <a:noFill/>
          </p:spPr>
          <p:txBody>
            <a:bodyPr wrap="none" rtlCol="0">
              <a:spAutoFit/>
            </a:bodyPr>
            <a:lstStyle/>
            <a:p>
              <a:r>
                <a:rPr lang="en-US" dirty="0" smtClean="0"/>
                <a:t>1</a:t>
              </a:r>
              <a:endParaRPr lang="en-US" dirty="0"/>
            </a:p>
          </p:txBody>
        </p:sp>
        <p:sp>
          <p:nvSpPr>
            <p:cNvPr id="58" name="TextBox 57"/>
            <p:cNvSpPr txBox="1"/>
            <p:nvPr/>
          </p:nvSpPr>
          <p:spPr>
            <a:xfrm>
              <a:off x="2237375" y="4486532"/>
              <a:ext cx="301686" cy="369332"/>
            </a:xfrm>
            <a:prstGeom prst="rect">
              <a:avLst/>
            </a:prstGeom>
            <a:noFill/>
          </p:spPr>
          <p:txBody>
            <a:bodyPr wrap="none" rtlCol="0">
              <a:spAutoFit/>
            </a:bodyPr>
            <a:lstStyle/>
            <a:p>
              <a:r>
                <a:rPr lang="en-US" dirty="0" smtClean="0"/>
                <a:t>2</a:t>
              </a:r>
              <a:endParaRPr lang="en-US" dirty="0"/>
            </a:p>
          </p:txBody>
        </p:sp>
        <p:sp>
          <p:nvSpPr>
            <p:cNvPr id="59" name="TextBox 58"/>
            <p:cNvSpPr txBox="1"/>
            <p:nvPr/>
          </p:nvSpPr>
          <p:spPr>
            <a:xfrm>
              <a:off x="2209800" y="3344649"/>
              <a:ext cx="301686" cy="369332"/>
            </a:xfrm>
            <a:prstGeom prst="rect">
              <a:avLst/>
            </a:prstGeom>
            <a:noFill/>
          </p:spPr>
          <p:txBody>
            <a:bodyPr wrap="none" rtlCol="0">
              <a:spAutoFit/>
            </a:bodyPr>
            <a:lstStyle/>
            <a:p>
              <a:r>
                <a:rPr lang="en-US" dirty="0" smtClean="0"/>
                <a:t>3</a:t>
              </a:r>
              <a:endParaRPr lang="en-US" dirty="0"/>
            </a:p>
          </p:txBody>
        </p:sp>
        <p:sp>
          <p:nvSpPr>
            <p:cNvPr id="60" name="TextBox 59"/>
            <p:cNvSpPr txBox="1"/>
            <p:nvPr/>
          </p:nvSpPr>
          <p:spPr>
            <a:xfrm>
              <a:off x="2237375" y="6124746"/>
              <a:ext cx="301686" cy="369332"/>
            </a:xfrm>
            <a:prstGeom prst="rect">
              <a:avLst/>
            </a:prstGeom>
            <a:noFill/>
          </p:spPr>
          <p:txBody>
            <a:bodyPr wrap="none" rtlCol="0">
              <a:spAutoFit/>
            </a:bodyPr>
            <a:lstStyle/>
            <a:p>
              <a:r>
                <a:rPr lang="en-US" dirty="0" smtClean="0"/>
                <a:t>8</a:t>
              </a:r>
              <a:endParaRPr lang="en-US" dirty="0"/>
            </a:p>
          </p:txBody>
        </p:sp>
        <p:sp>
          <p:nvSpPr>
            <p:cNvPr id="61" name="TextBox 60"/>
            <p:cNvSpPr txBox="1"/>
            <p:nvPr/>
          </p:nvSpPr>
          <p:spPr>
            <a:xfrm>
              <a:off x="3320490" y="5572014"/>
              <a:ext cx="301686" cy="369332"/>
            </a:xfrm>
            <a:prstGeom prst="rect">
              <a:avLst/>
            </a:prstGeom>
            <a:noFill/>
          </p:spPr>
          <p:txBody>
            <a:bodyPr wrap="none" rtlCol="0">
              <a:spAutoFit/>
            </a:bodyPr>
            <a:lstStyle/>
            <a:p>
              <a:r>
                <a:rPr lang="en-US" dirty="0" smtClean="0"/>
                <a:t>4</a:t>
              </a:r>
              <a:endParaRPr lang="en-US" dirty="0"/>
            </a:p>
          </p:txBody>
        </p:sp>
        <p:sp>
          <p:nvSpPr>
            <p:cNvPr id="63" name="TextBox 62"/>
            <p:cNvSpPr txBox="1"/>
            <p:nvPr/>
          </p:nvSpPr>
          <p:spPr>
            <a:xfrm>
              <a:off x="2784971" y="3932534"/>
              <a:ext cx="301686" cy="369332"/>
            </a:xfrm>
            <a:prstGeom prst="rect">
              <a:avLst/>
            </a:prstGeom>
            <a:noFill/>
          </p:spPr>
          <p:txBody>
            <a:bodyPr wrap="none" rtlCol="0">
              <a:spAutoFit/>
            </a:bodyPr>
            <a:lstStyle/>
            <a:p>
              <a:r>
                <a:rPr lang="en-US" dirty="0" smtClean="0"/>
                <a:t>6</a:t>
              </a:r>
              <a:endParaRPr lang="en-US" dirty="0"/>
            </a:p>
          </p:txBody>
        </p:sp>
        <p:sp>
          <p:nvSpPr>
            <p:cNvPr id="64" name="TextBox 63"/>
            <p:cNvSpPr txBox="1"/>
            <p:nvPr/>
          </p:nvSpPr>
          <p:spPr>
            <a:xfrm>
              <a:off x="2770156" y="5580530"/>
              <a:ext cx="301686" cy="369332"/>
            </a:xfrm>
            <a:prstGeom prst="rect">
              <a:avLst/>
            </a:prstGeom>
            <a:noFill/>
          </p:spPr>
          <p:txBody>
            <a:bodyPr wrap="none" rtlCol="0">
              <a:spAutoFit/>
            </a:bodyPr>
            <a:lstStyle/>
            <a:p>
              <a:r>
                <a:rPr lang="en-US" dirty="0" smtClean="0"/>
                <a:t>7</a:t>
              </a:r>
              <a:endParaRPr lang="en-US" dirty="0"/>
            </a:p>
          </p:txBody>
        </p:sp>
        <p:sp>
          <p:nvSpPr>
            <p:cNvPr id="65" name="TextBox 64"/>
            <p:cNvSpPr txBox="1"/>
            <p:nvPr/>
          </p:nvSpPr>
          <p:spPr>
            <a:xfrm>
              <a:off x="2793936" y="3370730"/>
              <a:ext cx="301686" cy="369332"/>
            </a:xfrm>
            <a:prstGeom prst="rect">
              <a:avLst/>
            </a:prstGeom>
            <a:noFill/>
          </p:spPr>
          <p:txBody>
            <a:bodyPr wrap="none" rtlCol="0">
              <a:spAutoFit/>
            </a:bodyPr>
            <a:lstStyle/>
            <a:p>
              <a:r>
                <a:rPr lang="en-US" dirty="0" smtClean="0"/>
                <a:t>9</a:t>
              </a:r>
              <a:endParaRPr lang="en-US" dirty="0"/>
            </a:p>
          </p:txBody>
        </p:sp>
        <p:sp>
          <p:nvSpPr>
            <p:cNvPr id="75" name="TextBox 74"/>
            <p:cNvSpPr txBox="1"/>
            <p:nvPr/>
          </p:nvSpPr>
          <p:spPr>
            <a:xfrm>
              <a:off x="5506147" y="5636392"/>
              <a:ext cx="301686" cy="369332"/>
            </a:xfrm>
            <a:prstGeom prst="rect">
              <a:avLst/>
            </a:prstGeom>
            <a:noFill/>
          </p:spPr>
          <p:txBody>
            <a:bodyPr wrap="none" rtlCol="0">
              <a:spAutoFit/>
            </a:bodyPr>
            <a:lstStyle/>
            <a:p>
              <a:r>
                <a:rPr lang="en-US" dirty="0" smtClean="0"/>
                <a:t>1</a:t>
              </a:r>
              <a:endParaRPr lang="en-US" dirty="0"/>
            </a:p>
          </p:txBody>
        </p:sp>
        <p:sp>
          <p:nvSpPr>
            <p:cNvPr id="76" name="TextBox 75"/>
            <p:cNvSpPr txBox="1"/>
            <p:nvPr/>
          </p:nvSpPr>
          <p:spPr>
            <a:xfrm>
              <a:off x="4967893" y="3399647"/>
              <a:ext cx="301686" cy="369332"/>
            </a:xfrm>
            <a:prstGeom prst="rect">
              <a:avLst/>
            </a:prstGeom>
            <a:noFill/>
          </p:spPr>
          <p:txBody>
            <a:bodyPr wrap="none" rtlCol="0">
              <a:spAutoFit/>
            </a:bodyPr>
            <a:lstStyle/>
            <a:p>
              <a:r>
                <a:rPr lang="en-US" dirty="0" smtClean="0"/>
                <a:t>2</a:t>
              </a:r>
              <a:endParaRPr lang="en-US" dirty="0"/>
            </a:p>
          </p:txBody>
        </p:sp>
        <p:sp>
          <p:nvSpPr>
            <p:cNvPr id="77" name="TextBox 76"/>
            <p:cNvSpPr txBox="1"/>
            <p:nvPr/>
          </p:nvSpPr>
          <p:spPr>
            <a:xfrm>
              <a:off x="4417560" y="6131497"/>
              <a:ext cx="301686" cy="369332"/>
            </a:xfrm>
            <a:prstGeom prst="rect">
              <a:avLst/>
            </a:prstGeom>
            <a:noFill/>
          </p:spPr>
          <p:txBody>
            <a:bodyPr wrap="none" rtlCol="0">
              <a:spAutoFit/>
            </a:bodyPr>
            <a:lstStyle/>
            <a:p>
              <a:r>
                <a:rPr lang="en-US" dirty="0" smtClean="0"/>
                <a:t>3</a:t>
              </a:r>
              <a:endParaRPr lang="en-US" dirty="0"/>
            </a:p>
          </p:txBody>
        </p:sp>
        <p:sp>
          <p:nvSpPr>
            <p:cNvPr id="78" name="TextBox 77"/>
            <p:cNvSpPr txBox="1"/>
            <p:nvPr/>
          </p:nvSpPr>
          <p:spPr>
            <a:xfrm>
              <a:off x="3867226" y="5628415"/>
              <a:ext cx="301686" cy="369332"/>
            </a:xfrm>
            <a:prstGeom prst="rect">
              <a:avLst/>
            </a:prstGeom>
            <a:noFill/>
          </p:spPr>
          <p:txBody>
            <a:bodyPr wrap="none" rtlCol="0">
              <a:spAutoFit/>
            </a:bodyPr>
            <a:lstStyle/>
            <a:p>
              <a:r>
                <a:rPr lang="en-US" dirty="0" smtClean="0"/>
                <a:t>8</a:t>
              </a:r>
              <a:endParaRPr lang="en-US" dirty="0"/>
            </a:p>
          </p:txBody>
        </p:sp>
        <p:sp>
          <p:nvSpPr>
            <p:cNvPr id="79" name="TextBox 78"/>
            <p:cNvSpPr txBox="1"/>
            <p:nvPr/>
          </p:nvSpPr>
          <p:spPr>
            <a:xfrm>
              <a:off x="6072156" y="3372809"/>
              <a:ext cx="301686" cy="369332"/>
            </a:xfrm>
            <a:prstGeom prst="rect">
              <a:avLst/>
            </a:prstGeom>
            <a:noFill/>
          </p:spPr>
          <p:txBody>
            <a:bodyPr wrap="none" rtlCol="0">
              <a:spAutoFit/>
            </a:bodyPr>
            <a:lstStyle/>
            <a:p>
              <a:r>
                <a:rPr lang="en-US" dirty="0" smtClean="0"/>
                <a:t>4</a:t>
              </a:r>
              <a:endParaRPr lang="en-US" dirty="0"/>
            </a:p>
          </p:txBody>
        </p:sp>
        <p:sp>
          <p:nvSpPr>
            <p:cNvPr id="81" name="TextBox 80"/>
            <p:cNvSpPr txBox="1"/>
            <p:nvPr/>
          </p:nvSpPr>
          <p:spPr>
            <a:xfrm>
              <a:off x="4417560" y="4453526"/>
              <a:ext cx="301686" cy="369332"/>
            </a:xfrm>
            <a:prstGeom prst="rect">
              <a:avLst/>
            </a:prstGeom>
            <a:noFill/>
          </p:spPr>
          <p:txBody>
            <a:bodyPr wrap="none" rtlCol="0">
              <a:spAutoFit/>
            </a:bodyPr>
            <a:lstStyle/>
            <a:p>
              <a:r>
                <a:rPr lang="en-US" dirty="0" smtClean="0"/>
                <a:t>6</a:t>
              </a:r>
              <a:endParaRPr lang="en-US" dirty="0"/>
            </a:p>
          </p:txBody>
        </p:sp>
        <p:sp>
          <p:nvSpPr>
            <p:cNvPr id="82" name="TextBox 81"/>
            <p:cNvSpPr txBox="1"/>
            <p:nvPr/>
          </p:nvSpPr>
          <p:spPr>
            <a:xfrm>
              <a:off x="3867226" y="3370730"/>
              <a:ext cx="301686" cy="369332"/>
            </a:xfrm>
            <a:prstGeom prst="rect">
              <a:avLst/>
            </a:prstGeom>
            <a:noFill/>
          </p:spPr>
          <p:txBody>
            <a:bodyPr wrap="none" rtlCol="0">
              <a:spAutoFit/>
            </a:bodyPr>
            <a:lstStyle/>
            <a:p>
              <a:r>
                <a:rPr lang="en-US" dirty="0" smtClean="0"/>
                <a:t>7</a:t>
              </a:r>
              <a:endParaRPr lang="en-US" dirty="0"/>
            </a:p>
          </p:txBody>
        </p:sp>
        <p:sp>
          <p:nvSpPr>
            <p:cNvPr id="83" name="TextBox 82"/>
            <p:cNvSpPr txBox="1"/>
            <p:nvPr/>
          </p:nvSpPr>
          <p:spPr>
            <a:xfrm>
              <a:off x="5506147" y="4507448"/>
              <a:ext cx="301686" cy="369332"/>
            </a:xfrm>
            <a:prstGeom prst="rect">
              <a:avLst/>
            </a:prstGeom>
            <a:noFill/>
          </p:spPr>
          <p:txBody>
            <a:bodyPr wrap="none" rtlCol="0">
              <a:spAutoFit/>
            </a:bodyPr>
            <a:lstStyle/>
            <a:p>
              <a:r>
                <a:rPr lang="en-US" dirty="0" smtClean="0"/>
                <a:t>9</a:t>
              </a:r>
              <a:endParaRPr lang="en-US" dirty="0"/>
            </a:p>
          </p:txBody>
        </p:sp>
        <p:sp>
          <p:nvSpPr>
            <p:cNvPr id="84" name="TextBox 83"/>
            <p:cNvSpPr txBox="1"/>
            <p:nvPr/>
          </p:nvSpPr>
          <p:spPr>
            <a:xfrm>
              <a:off x="6051113" y="3932534"/>
              <a:ext cx="301686" cy="369332"/>
            </a:xfrm>
            <a:prstGeom prst="rect">
              <a:avLst/>
            </a:prstGeom>
            <a:noFill/>
          </p:spPr>
          <p:txBody>
            <a:bodyPr wrap="none" rtlCol="0">
              <a:spAutoFit/>
            </a:bodyPr>
            <a:lstStyle/>
            <a:p>
              <a:r>
                <a:rPr lang="en-US" dirty="0" smtClean="0"/>
                <a:t>1</a:t>
              </a:r>
              <a:endParaRPr lang="en-US" dirty="0"/>
            </a:p>
          </p:txBody>
        </p:sp>
        <p:sp>
          <p:nvSpPr>
            <p:cNvPr id="85" name="TextBox 84"/>
            <p:cNvSpPr txBox="1"/>
            <p:nvPr/>
          </p:nvSpPr>
          <p:spPr>
            <a:xfrm>
              <a:off x="4417560" y="5060120"/>
              <a:ext cx="301686" cy="369332"/>
            </a:xfrm>
            <a:prstGeom prst="rect">
              <a:avLst/>
            </a:prstGeom>
            <a:noFill/>
          </p:spPr>
          <p:txBody>
            <a:bodyPr wrap="none" rtlCol="0">
              <a:spAutoFit/>
            </a:bodyPr>
            <a:lstStyle/>
            <a:p>
              <a:r>
                <a:rPr lang="en-US" dirty="0" smtClean="0"/>
                <a:t>2</a:t>
              </a:r>
              <a:endParaRPr lang="en-US" dirty="0"/>
            </a:p>
          </p:txBody>
        </p:sp>
        <p:sp>
          <p:nvSpPr>
            <p:cNvPr id="86" name="TextBox 85"/>
            <p:cNvSpPr txBox="1"/>
            <p:nvPr/>
          </p:nvSpPr>
          <p:spPr>
            <a:xfrm>
              <a:off x="6072156" y="5636392"/>
              <a:ext cx="301686" cy="369332"/>
            </a:xfrm>
            <a:prstGeom prst="rect">
              <a:avLst/>
            </a:prstGeom>
            <a:noFill/>
          </p:spPr>
          <p:txBody>
            <a:bodyPr wrap="none" rtlCol="0">
              <a:spAutoFit/>
            </a:bodyPr>
            <a:lstStyle/>
            <a:p>
              <a:r>
                <a:rPr lang="en-US" dirty="0" smtClean="0"/>
                <a:t>3</a:t>
              </a:r>
              <a:endParaRPr lang="en-US" dirty="0"/>
            </a:p>
          </p:txBody>
        </p:sp>
        <p:sp>
          <p:nvSpPr>
            <p:cNvPr id="87" name="TextBox 86"/>
            <p:cNvSpPr txBox="1"/>
            <p:nvPr/>
          </p:nvSpPr>
          <p:spPr>
            <a:xfrm>
              <a:off x="6622490" y="5047130"/>
              <a:ext cx="301686" cy="369332"/>
            </a:xfrm>
            <a:prstGeom prst="rect">
              <a:avLst/>
            </a:prstGeom>
            <a:noFill/>
          </p:spPr>
          <p:txBody>
            <a:bodyPr wrap="none" rtlCol="0">
              <a:spAutoFit/>
            </a:bodyPr>
            <a:lstStyle/>
            <a:p>
              <a:r>
                <a:rPr lang="en-US" dirty="0" smtClean="0"/>
                <a:t>8</a:t>
              </a:r>
              <a:endParaRPr lang="en-US" dirty="0"/>
            </a:p>
          </p:txBody>
        </p:sp>
        <p:sp>
          <p:nvSpPr>
            <p:cNvPr id="90" name="TextBox 89"/>
            <p:cNvSpPr txBox="1"/>
            <p:nvPr/>
          </p:nvSpPr>
          <p:spPr>
            <a:xfrm>
              <a:off x="6104901" y="5040997"/>
              <a:ext cx="301686" cy="369332"/>
            </a:xfrm>
            <a:prstGeom prst="rect">
              <a:avLst/>
            </a:prstGeom>
            <a:noFill/>
          </p:spPr>
          <p:txBody>
            <a:bodyPr wrap="none" rtlCol="0">
              <a:spAutoFit/>
            </a:bodyPr>
            <a:lstStyle/>
            <a:p>
              <a:r>
                <a:rPr lang="en-US" dirty="0" smtClean="0"/>
                <a:t>6</a:t>
              </a:r>
              <a:endParaRPr lang="en-US" dirty="0"/>
            </a:p>
          </p:txBody>
        </p:sp>
        <p:sp>
          <p:nvSpPr>
            <p:cNvPr id="91" name="TextBox 90"/>
            <p:cNvSpPr txBox="1"/>
            <p:nvPr/>
          </p:nvSpPr>
          <p:spPr>
            <a:xfrm>
              <a:off x="4967893" y="5047733"/>
              <a:ext cx="301686" cy="369332"/>
            </a:xfrm>
            <a:prstGeom prst="rect">
              <a:avLst/>
            </a:prstGeom>
            <a:noFill/>
          </p:spPr>
          <p:txBody>
            <a:bodyPr wrap="none" rtlCol="0">
              <a:spAutoFit/>
            </a:bodyPr>
            <a:lstStyle/>
            <a:p>
              <a:r>
                <a:rPr lang="en-US" dirty="0" smtClean="0"/>
                <a:t>7</a:t>
              </a:r>
              <a:endParaRPr lang="en-US" dirty="0"/>
            </a:p>
          </p:txBody>
        </p:sp>
        <p:sp>
          <p:nvSpPr>
            <p:cNvPr id="93" name="TextBox 92"/>
            <p:cNvSpPr txBox="1"/>
            <p:nvPr/>
          </p:nvSpPr>
          <p:spPr>
            <a:xfrm>
              <a:off x="3320490" y="5047733"/>
              <a:ext cx="301686" cy="369332"/>
            </a:xfrm>
            <a:prstGeom prst="rect">
              <a:avLst/>
            </a:prstGeom>
            <a:noFill/>
          </p:spPr>
          <p:txBody>
            <a:bodyPr wrap="none" rtlCol="0">
              <a:spAutoFit/>
            </a:bodyPr>
            <a:lstStyle/>
            <a:p>
              <a:r>
                <a:rPr lang="en-US" dirty="0" smtClean="0"/>
                <a:t>3</a:t>
              </a:r>
              <a:endParaRPr lang="en-US" dirty="0"/>
            </a:p>
          </p:txBody>
        </p:sp>
        <p:sp>
          <p:nvSpPr>
            <p:cNvPr id="95" name="TextBox 94"/>
            <p:cNvSpPr txBox="1"/>
            <p:nvPr/>
          </p:nvSpPr>
          <p:spPr>
            <a:xfrm>
              <a:off x="3196167" y="6178780"/>
              <a:ext cx="301686" cy="369332"/>
            </a:xfrm>
            <a:prstGeom prst="rect">
              <a:avLst/>
            </a:prstGeom>
            <a:noFill/>
          </p:spPr>
          <p:txBody>
            <a:bodyPr wrap="none" rtlCol="0">
              <a:spAutoFit/>
            </a:bodyPr>
            <a:lstStyle/>
            <a:p>
              <a:r>
                <a:rPr lang="en-US" dirty="0" smtClean="0"/>
                <a:t>2</a:t>
              </a:r>
              <a:endParaRPr lang="en-US" dirty="0"/>
            </a:p>
          </p:txBody>
        </p:sp>
        <p:sp>
          <p:nvSpPr>
            <p:cNvPr id="68" name="TextBox 67"/>
            <p:cNvSpPr txBox="1"/>
            <p:nvPr/>
          </p:nvSpPr>
          <p:spPr>
            <a:xfrm>
              <a:off x="2779469" y="4484798"/>
              <a:ext cx="301686" cy="369332"/>
            </a:xfrm>
            <a:prstGeom prst="rect">
              <a:avLst/>
            </a:prstGeom>
            <a:noFill/>
          </p:spPr>
          <p:txBody>
            <a:bodyPr wrap="none" rtlCol="0">
              <a:spAutoFit/>
            </a:bodyPr>
            <a:lstStyle/>
            <a:p>
              <a:r>
                <a:rPr lang="en-US" dirty="0" smtClean="0">
                  <a:solidFill>
                    <a:schemeClr val="accent1"/>
                  </a:solidFill>
                </a:rPr>
                <a:t>8</a:t>
              </a:r>
              <a:endParaRPr lang="en-US" dirty="0">
                <a:solidFill>
                  <a:schemeClr val="accent1"/>
                </a:solidFill>
              </a:endParaRPr>
            </a:p>
          </p:txBody>
        </p:sp>
        <p:sp>
          <p:nvSpPr>
            <p:cNvPr id="69" name="TextBox 68"/>
            <p:cNvSpPr txBox="1"/>
            <p:nvPr/>
          </p:nvSpPr>
          <p:spPr>
            <a:xfrm>
              <a:off x="3873013" y="6178780"/>
              <a:ext cx="301686" cy="369332"/>
            </a:xfrm>
            <a:prstGeom prst="rect">
              <a:avLst/>
            </a:prstGeom>
            <a:noFill/>
          </p:spPr>
          <p:txBody>
            <a:bodyPr wrap="none" rtlCol="0">
              <a:spAutoFit/>
            </a:bodyPr>
            <a:lstStyle/>
            <a:p>
              <a:r>
                <a:rPr lang="en-US" dirty="0" smtClean="0">
                  <a:solidFill>
                    <a:schemeClr val="accent1"/>
                  </a:solidFill>
                </a:rPr>
                <a:t>6</a:t>
              </a:r>
              <a:endParaRPr lang="en-US" dirty="0">
                <a:solidFill>
                  <a:schemeClr val="accent1"/>
                </a:solidFill>
              </a:endParaRPr>
            </a:p>
          </p:txBody>
        </p:sp>
        <p:sp>
          <p:nvSpPr>
            <p:cNvPr id="70" name="TextBox 69"/>
            <p:cNvSpPr txBox="1"/>
            <p:nvPr/>
          </p:nvSpPr>
          <p:spPr>
            <a:xfrm>
              <a:off x="3874570" y="1694934"/>
              <a:ext cx="301686" cy="369332"/>
            </a:xfrm>
            <a:prstGeom prst="rect">
              <a:avLst/>
            </a:prstGeom>
            <a:noFill/>
          </p:spPr>
          <p:txBody>
            <a:bodyPr wrap="none" rtlCol="0">
              <a:spAutoFit/>
            </a:bodyPr>
            <a:lstStyle/>
            <a:p>
              <a:r>
                <a:rPr lang="fr-CA" dirty="0" smtClean="0">
                  <a:solidFill>
                    <a:schemeClr val="accent1"/>
                  </a:solidFill>
                </a:rPr>
                <a:t>2</a:t>
              </a:r>
              <a:endParaRPr lang="en-US" dirty="0">
                <a:solidFill>
                  <a:schemeClr val="accent1"/>
                </a:solidFill>
              </a:endParaRPr>
            </a:p>
          </p:txBody>
        </p:sp>
        <p:sp>
          <p:nvSpPr>
            <p:cNvPr id="71" name="TextBox 70"/>
            <p:cNvSpPr txBox="1"/>
            <p:nvPr/>
          </p:nvSpPr>
          <p:spPr>
            <a:xfrm>
              <a:off x="6622986" y="2239398"/>
              <a:ext cx="301686" cy="369332"/>
            </a:xfrm>
            <a:prstGeom prst="rect">
              <a:avLst/>
            </a:prstGeom>
            <a:noFill/>
          </p:spPr>
          <p:txBody>
            <a:bodyPr wrap="none" rtlCol="0">
              <a:spAutoFit/>
            </a:bodyPr>
            <a:lstStyle/>
            <a:p>
              <a:r>
                <a:rPr lang="fr-CA" dirty="0">
                  <a:solidFill>
                    <a:schemeClr val="accent1"/>
                  </a:solidFill>
                </a:rPr>
                <a:t>1</a:t>
              </a:r>
              <a:endParaRPr lang="en-US" dirty="0">
                <a:solidFill>
                  <a:schemeClr val="accent1"/>
                </a:solidFill>
              </a:endParaRPr>
            </a:p>
          </p:txBody>
        </p:sp>
        <p:sp>
          <p:nvSpPr>
            <p:cNvPr id="72" name="TextBox 71"/>
            <p:cNvSpPr txBox="1"/>
            <p:nvPr/>
          </p:nvSpPr>
          <p:spPr>
            <a:xfrm>
              <a:off x="5562600" y="3399647"/>
              <a:ext cx="301686" cy="369332"/>
            </a:xfrm>
            <a:prstGeom prst="rect">
              <a:avLst/>
            </a:prstGeom>
            <a:noFill/>
          </p:spPr>
          <p:txBody>
            <a:bodyPr wrap="none" rtlCol="0">
              <a:spAutoFit/>
            </a:bodyPr>
            <a:lstStyle/>
            <a:p>
              <a:r>
                <a:rPr lang="en-US" dirty="0" smtClean="0">
                  <a:solidFill>
                    <a:schemeClr val="accent1"/>
                  </a:solidFill>
                </a:rPr>
                <a:t>8</a:t>
              </a:r>
              <a:endParaRPr lang="en-US" dirty="0">
                <a:solidFill>
                  <a:schemeClr val="accent1"/>
                </a:solidFill>
              </a:endParaRPr>
            </a:p>
          </p:txBody>
        </p:sp>
        <p:sp>
          <p:nvSpPr>
            <p:cNvPr id="73" name="TextBox 72"/>
            <p:cNvSpPr txBox="1"/>
            <p:nvPr/>
          </p:nvSpPr>
          <p:spPr>
            <a:xfrm>
              <a:off x="6622112" y="3364468"/>
              <a:ext cx="301686" cy="369332"/>
            </a:xfrm>
            <a:prstGeom prst="rect">
              <a:avLst/>
            </a:prstGeom>
            <a:noFill/>
          </p:spPr>
          <p:txBody>
            <a:bodyPr wrap="none" rtlCol="0">
              <a:spAutoFit/>
            </a:bodyPr>
            <a:lstStyle/>
            <a:p>
              <a:r>
                <a:rPr lang="en-US" dirty="0" smtClean="0">
                  <a:solidFill>
                    <a:schemeClr val="accent1"/>
                  </a:solidFill>
                </a:rPr>
                <a:t>6</a:t>
              </a:r>
              <a:endParaRPr lang="en-US" dirty="0">
                <a:solidFill>
                  <a:schemeClr val="accent1"/>
                </a:solidFill>
              </a:endParaRPr>
            </a:p>
          </p:txBody>
        </p:sp>
        <p:sp>
          <p:nvSpPr>
            <p:cNvPr id="80" name="Rectangle 79"/>
            <p:cNvSpPr/>
            <p:nvPr/>
          </p:nvSpPr>
          <p:spPr>
            <a:xfrm rot="5400000">
              <a:off x="4286872" y="1079501"/>
              <a:ext cx="558800" cy="495299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3320490" y="3393536"/>
              <a:ext cx="301686" cy="369332"/>
            </a:xfrm>
            <a:prstGeom prst="rect">
              <a:avLst/>
            </a:prstGeom>
            <a:noFill/>
          </p:spPr>
          <p:txBody>
            <a:bodyPr wrap="none" rtlCol="0">
              <a:spAutoFit/>
            </a:bodyPr>
            <a:lstStyle/>
            <a:p>
              <a:r>
                <a:rPr lang="en-US" b="1" dirty="0" smtClean="0">
                  <a:solidFill>
                    <a:srgbClr val="FF0000"/>
                  </a:solidFill>
                </a:rPr>
                <a:t>5</a:t>
              </a:r>
              <a:endParaRPr lang="en-US" b="1" dirty="0">
                <a:solidFill>
                  <a:srgbClr val="FF0000"/>
                </a:solidFill>
              </a:endParaRPr>
            </a:p>
          </p:txBody>
        </p:sp>
      </p:grpSp>
    </p:spTree>
    <p:extLst>
      <p:ext uri="{BB962C8B-B14F-4D97-AF65-F5344CB8AC3E}">
        <p14:creationId xmlns:p14="http://schemas.microsoft.com/office/powerpoint/2010/main" val="14438972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79438"/>
            <a:ext cx="8229600" cy="563562"/>
          </a:xfrm>
        </p:spPr>
        <p:txBody>
          <a:bodyPr anchor="t">
            <a:normAutofit/>
          </a:bodyPr>
          <a:lstStyle/>
          <a:p>
            <a:pPr lvl="0" algn="l"/>
            <a:r>
              <a:rPr lang="fr-CA" sz="1200" b="1" dirty="0"/>
              <a:t>Un chiffre par </a:t>
            </a:r>
            <a:r>
              <a:rPr lang="fr-CA" sz="1200" b="1" dirty="0" smtClean="0"/>
              <a:t>case</a:t>
            </a:r>
            <a:r>
              <a:rPr lang="fr-CA" sz="1200" dirty="0"/>
              <a:t> : un seul chiffre par </a:t>
            </a:r>
            <a:r>
              <a:rPr lang="fr-CA" sz="1200" dirty="0" smtClean="0"/>
              <a:t>case doit </a:t>
            </a:r>
            <a:r>
              <a:rPr lang="fr-CA" sz="1200" dirty="0"/>
              <a:t>être présent. </a:t>
            </a:r>
            <a:r>
              <a:rPr lang="fr-CA" sz="1200" dirty="0" smtClean="0"/>
              <a:t> Pour finaliser la case, seul le </a:t>
            </a:r>
            <a:r>
              <a:rPr lang="en-US" sz="1200" dirty="0" smtClean="0"/>
              <a:t>‘5’ </a:t>
            </a:r>
            <a:r>
              <a:rPr lang="en-US" sz="1200" dirty="0" err="1" smtClean="0"/>
              <a:t>reste</a:t>
            </a:r>
            <a:r>
              <a:rPr lang="en-US" sz="1200" dirty="0" smtClean="0"/>
              <a:t> </a:t>
            </a:r>
            <a:r>
              <a:rPr lang="fr-CA" sz="1200" dirty="0" smtClean="0"/>
              <a:t>à placer dans la case. </a:t>
            </a:r>
            <a:endParaRPr lang="en-US" sz="1200" dirty="0"/>
          </a:p>
        </p:txBody>
      </p:sp>
      <p:grpSp>
        <p:nvGrpSpPr>
          <p:cNvPr id="3" name="Group 2"/>
          <p:cNvGrpSpPr/>
          <p:nvPr/>
        </p:nvGrpSpPr>
        <p:grpSpPr>
          <a:xfrm>
            <a:off x="2095500" y="1600200"/>
            <a:ext cx="4953000" cy="5029200"/>
            <a:chOff x="2095500" y="1600200"/>
            <a:chExt cx="4953000" cy="5029200"/>
          </a:xfrm>
        </p:grpSpPr>
        <p:sp>
          <p:nvSpPr>
            <p:cNvPr id="29" name="Rectangle 28"/>
            <p:cNvSpPr/>
            <p:nvPr/>
          </p:nvSpPr>
          <p:spPr>
            <a:xfrm>
              <a:off x="2645833" y="160020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196167" y="160020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3742903" y="160020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293237" y="160020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843570" y="160020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5393903" y="160020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5947833" y="160020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498167" y="160020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095500" y="160020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rot="5400000">
              <a:off x="4292600" y="-596900"/>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rot="5400000">
              <a:off x="4292600" y="2755899"/>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rot="5400000">
              <a:off x="4292600" y="-38100"/>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rot="5400000">
              <a:off x="4292600" y="520700"/>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rot="5400000">
              <a:off x="4292600" y="1079500"/>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rot="5400000">
              <a:off x="4292600" y="1638300"/>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27" name="Rectangle 26"/>
            <p:cNvSpPr/>
            <p:nvPr/>
          </p:nvSpPr>
          <p:spPr>
            <a:xfrm rot="5400000">
              <a:off x="4292600" y="2197100"/>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rot="5400000">
              <a:off x="4292600" y="3314699"/>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10" name="Rectangle 9"/>
            <p:cNvSpPr/>
            <p:nvPr/>
          </p:nvSpPr>
          <p:spPr>
            <a:xfrm>
              <a:off x="2095500" y="1600200"/>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746500" y="1600200"/>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397500" y="1600200"/>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095500" y="3276600"/>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14" name="Rectangle 13"/>
            <p:cNvSpPr/>
            <p:nvPr/>
          </p:nvSpPr>
          <p:spPr>
            <a:xfrm>
              <a:off x="2095500" y="4953000"/>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15" name="Rectangle 14"/>
            <p:cNvSpPr/>
            <p:nvPr/>
          </p:nvSpPr>
          <p:spPr>
            <a:xfrm>
              <a:off x="3746500" y="3276600"/>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397500" y="3276599"/>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746500" y="4952999"/>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18" name="Rectangle 17"/>
            <p:cNvSpPr/>
            <p:nvPr/>
          </p:nvSpPr>
          <p:spPr>
            <a:xfrm>
              <a:off x="5397500" y="4952998"/>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2219823" y="1694934"/>
              <a:ext cx="301686" cy="369332"/>
            </a:xfrm>
            <a:prstGeom prst="rect">
              <a:avLst/>
            </a:prstGeom>
            <a:noFill/>
          </p:spPr>
          <p:txBody>
            <a:bodyPr wrap="none" rtlCol="0">
              <a:spAutoFit/>
            </a:bodyPr>
            <a:lstStyle/>
            <a:p>
              <a:r>
                <a:rPr lang="en-US" dirty="0" smtClean="0"/>
                <a:t>5</a:t>
              </a:r>
              <a:endParaRPr lang="en-US" dirty="0"/>
            </a:p>
          </p:txBody>
        </p:sp>
        <p:sp>
          <p:nvSpPr>
            <p:cNvPr id="38" name="TextBox 37"/>
            <p:cNvSpPr txBox="1"/>
            <p:nvPr/>
          </p:nvSpPr>
          <p:spPr>
            <a:xfrm>
              <a:off x="4417560" y="1694330"/>
              <a:ext cx="301686" cy="369332"/>
            </a:xfrm>
            <a:prstGeom prst="rect">
              <a:avLst/>
            </a:prstGeom>
            <a:noFill/>
          </p:spPr>
          <p:txBody>
            <a:bodyPr wrap="none" rtlCol="0">
              <a:spAutoFit/>
            </a:bodyPr>
            <a:lstStyle/>
            <a:p>
              <a:r>
                <a:rPr lang="en-US" dirty="0"/>
                <a:t>7</a:t>
              </a:r>
            </a:p>
          </p:txBody>
        </p:sp>
        <p:sp>
          <p:nvSpPr>
            <p:cNvPr id="40" name="TextBox 39"/>
            <p:cNvSpPr txBox="1"/>
            <p:nvPr/>
          </p:nvSpPr>
          <p:spPr>
            <a:xfrm>
              <a:off x="6622490" y="5628415"/>
              <a:ext cx="301686" cy="369332"/>
            </a:xfrm>
            <a:prstGeom prst="rect">
              <a:avLst/>
            </a:prstGeom>
            <a:noFill/>
          </p:spPr>
          <p:txBody>
            <a:bodyPr wrap="none" rtlCol="0">
              <a:spAutoFit/>
            </a:bodyPr>
            <a:lstStyle/>
            <a:p>
              <a:r>
                <a:rPr lang="en-US" dirty="0" smtClean="0"/>
                <a:t>2</a:t>
              </a:r>
              <a:endParaRPr lang="en-US" dirty="0"/>
            </a:p>
          </p:txBody>
        </p:sp>
        <p:sp>
          <p:nvSpPr>
            <p:cNvPr id="41" name="TextBox 40"/>
            <p:cNvSpPr txBox="1"/>
            <p:nvPr/>
          </p:nvSpPr>
          <p:spPr>
            <a:xfrm>
              <a:off x="6622112" y="3962094"/>
              <a:ext cx="301686" cy="369332"/>
            </a:xfrm>
            <a:prstGeom prst="rect">
              <a:avLst/>
            </a:prstGeom>
            <a:noFill/>
          </p:spPr>
          <p:txBody>
            <a:bodyPr wrap="none" rtlCol="0">
              <a:spAutoFit/>
            </a:bodyPr>
            <a:lstStyle/>
            <a:p>
              <a:r>
                <a:rPr lang="en-US" dirty="0" smtClean="0"/>
                <a:t>3</a:t>
              </a:r>
              <a:endParaRPr lang="en-US" dirty="0"/>
            </a:p>
          </p:txBody>
        </p:sp>
        <p:sp>
          <p:nvSpPr>
            <p:cNvPr id="46" name="TextBox 45"/>
            <p:cNvSpPr txBox="1"/>
            <p:nvPr/>
          </p:nvSpPr>
          <p:spPr>
            <a:xfrm>
              <a:off x="6622490" y="4519551"/>
              <a:ext cx="301686" cy="369332"/>
            </a:xfrm>
            <a:prstGeom prst="rect">
              <a:avLst/>
            </a:prstGeom>
            <a:noFill/>
          </p:spPr>
          <p:txBody>
            <a:bodyPr wrap="none" rtlCol="0">
              <a:spAutoFit/>
            </a:bodyPr>
            <a:lstStyle/>
            <a:p>
              <a:r>
                <a:rPr lang="en-US" dirty="0" smtClean="0"/>
                <a:t>7</a:t>
              </a:r>
              <a:endParaRPr lang="en-US" dirty="0"/>
            </a:p>
          </p:txBody>
        </p:sp>
        <p:sp>
          <p:nvSpPr>
            <p:cNvPr id="48" name="TextBox 47"/>
            <p:cNvSpPr txBox="1"/>
            <p:nvPr/>
          </p:nvSpPr>
          <p:spPr>
            <a:xfrm>
              <a:off x="4967893" y="1694330"/>
              <a:ext cx="301686" cy="369332"/>
            </a:xfrm>
            <a:prstGeom prst="rect">
              <a:avLst/>
            </a:prstGeom>
            <a:noFill/>
          </p:spPr>
          <p:txBody>
            <a:bodyPr wrap="none" rtlCol="0">
              <a:spAutoFit/>
            </a:bodyPr>
            <a:lstStyle/>
            <a:p>
              <a:r>
                <a:rPr lang="en-US" dirty="0" smtClean="0"/>
                <a:t>1</a:t>
              </a:r>
              <a:endParaRPr lang="en-US" dirty="0"/>
            </a:p>
          </p:txBody>
        </p:sp>
        <p:sp>
          <p:nvSpPr>
            <p:cNvPr id="49" name="TextBox 48"/>
            <p:cNvSpPr txBox="1"/>
            <p:nvPr/>
          </p:nvSpPr>
          <p:spPr>
            <a:xfrm>
              <a:off x="6622490" y="1694934"/>
              <a:ext cx="301686" cy="369332"/>
            </a:xfrm>
            <a:prstGeom prst="rect">
              <a:avLst/>
            </a:prstGeom>
            <a:noFill/>
          </p:spPr>
          <p:txBody>
            <a:bodyPr wrap="none" rtlCol="0">
              <a:spAutoFit/>
            </a:bodyPr>
            <a:lstStyle/>
            <a:p>
              <a:r>
                <a:rPr lang="en-US" dirty="0" smtClean="0"/>
                <a:t>4</a:t>
              </a:r>
              <a:endParaRPr lang="en-US" dirty="0"/>
            </a:p>
          </p:txBody>
        </p:sp>
        <p:sp>
          <p:nvSpPr>
            <p:cNvPr id="50" name="TextBox 49"/>
            <p:cNvSpPr txBox="1"/>
            <p:nvPr/>
          </p:nvSpPr>
          <p:spPr>
            <a:xfrm>
              <a:off x="3867226" y="2239398"/>
              <a:ext cx="301686" cy="369332"/>
            </a:xfrm>
            <a:prstGeom prst="rect">
              <a:avLst/>
            </a:prstGeom>
            <a:noFill/>
          </p:spPr>
          <p:txBody>
            <a:bodyPr wrap="none" rtlCol="0">
              <a:spAutoFit/>
            </a:bodyPr>
            <a:lstStyle/>
            <a:p>
              <a:r>
                <a:rPr lang="en-US" dirty="0" smtClean="0"/>
                <a:t>9</a:t>
              </a:r>
              <a:endParaRPr lang="en-US" dirty="0"/>
            </a:p>
          </p:txBody>
        </p:sp>
        <p:sp>
          <p:nvSpPr>
            <p:cNvPr id="51" name="TextBox 50"/>
            <p:cNvSpPr txBox="1"/>
            <p:nvPr/>
          </p:nvSpPr>
          <p:spPr>
            <a:xfrm>
              <a:off x="2237375" y="2835835"/>
              <a:ext cx="301686" cy="369332"/>
            </a:xfrm>
            <a:prstGeom prst="rect">
              <a:avLst/>
            </a:prstGeom>
            <a:noFill/>
          </p:spPr>
          <p:txBody>
            <a:bodyPr wrap="none" rtlCol="0">
              <a:spAutoFit/>
            </a:bodyPr>
            <a:lstStyle/>
            <a:p>
              <a:r>
                <a:rPr lang="en-US" dirty="0" smtClean="0"/>
                <a:t>1</a:t>
              </a:r>
              <a:endParaRPr lang="en-US" dirty="0"/>
            </a:p>
          </p:txBody>
        </p:sp>
        <p:sp>
          <p:nvSpPr>
            <p:cNvPr id="52" name="TextBox 51"/>
            <p:cNvSpPr txBox="1"/>
            <p:nvPr/>
          </p:nvSpPr>
          <p:spPr>
            <a:xfrm>
              <a:off x="2770156" y="2812534"/>
              <a:ext cx="301686" cy="369332"/>
            </a:xfrm>
            <a:prstGeom prst="rect">
              <a:avLst/>
            </a:prstGeom>
            <a:noFill/>
          </p:spPr>
          <p:txBody>
            <a:bodyPr wrap="none" rtlCol="0">
              <a:spAutoFit/>
            </a:bodyPr>
            <a:lstStyle/>
            <a:p>
              <a:r>
                <a:rPr lang="en-US" dirty="0" smtClean="0"/>
                <a:t>2</a:t>
              </a:r>
              <a:endParaRPr lang="en-US" dirty="0"/>
            </a:p>
          </p:txBody>
        </p:sp>
        <p:sp>
          <p:nvSpPr>
            <p:cNvPr id="53" name="TextBox 52"/>
            <p:cNvSpPr txBox="1"/>
            <p:nvPr/>
          </p:nvSpPr>
          <p:spPr>
            <a:xfrm>
              <a:off x="3320490" y="2798556"/>
              <a:ext cx="301686" cy="369332"/>
            </a:xfrm>
            <a:prstGeom prst="rect">
              <a:avLst/>
            </a:prstGeom>
            <a:noFill/>
          </p:spPr>
          <p:txBody>
            <a:bodyPr wrap="none" rtlCol="0">
              <a:spAutoFit/>
            </a:bodyPr>
            <a:lstStyle/>
            <a:p>
              <a:r>
                <a:rPr lang="en-US" dirty="0" smtClean="0"/>
                <a:t>8</a:t>
              </a:r>
              <a:endParaRPr lang="en-US" dirty="0"/>
            </a:p>
          </p:txBody>
        </p:sp>
        <p:sp>
          <p:nvSpPr>
            <p:cNvPr id="54" name="TextBox 53"/>
            <p:cNvSpPr txBox="1"/>
            <p:nvPr/>
          </p:nvSpPr>
          <p:spPr>
            <a:xfrm>
              <a:off x="4422714" y="2835835"/>
              <a:ext cx="301686" cy="369332"/>
            </a:xfrm>
            <a:prstGeom prst="rect">
              <a:avLst/>
            </a:prstGeom>
            <a:noFill/>
          </p:spPr>
          <p:txBody>
            <a:bodyPr wrap="none" rtlCol="0">
              <a:spAutoFit/>
            </a:bodyPr>
            <a:lstStyle/>
            <a:p>
              <a:r>
                <a:rPr lang="en-US" dirty="0" smtClean="0"/>
                <a:t>4</a:t>
              </a:r>
              <a:endParaRPr lang="en-US" dirty="0"/>
            </a:p>
          </p:txBody>
        </p:sp>
        <p:sp>
          <p:nvSpPr>
            <p:cNvPr id="55" name="TextBox 54"/>
            <p:cNvSpPr txBox="1"/>
            <p:nvPr/>
          </p:nvSpPr>
          <p:spPr>
            <a:xfrm>
              <a:off x="4967893" y="2772798"/>
              <a:ext cx="301686" cy="369332"/>
            </a:xfrm>
            <a:prstGeom prst="rect">
              <a:avLst/>
            </a:prstGeom>
            <a:noFill/>
          </p:spPr>
          <p:txBody>
            <a:bodyPr wrap="none" rtlCol="0">
              <a:spAutoFit/>
            </a:bodyPr>
            <a:lstStyle/>
            <a:p>
              <a:r>
                <a:rPr lang="en-US" dirty="0" smtClean="0"/>
                <a:t>6</a:t>
              </a:r>
              <a:endParaRPr lang="en-US" dirty="0"/>
            </a:p>
          </p:txBody>
        </p:sp>
        <p:sp>
          <p:nvSpPr>
            <p:cNvPr id="56" name="TextBox 55"/>
            <p:cNvSpPr txBox="1"/>
            <p:nvPr/>
          </p:nvSpPr>
          <p:spPr>
            <a:xfrm>
              <a:off x="5518226" y="2812534"/>
              <a:ext cx="301686" cy="369332"/>
            </a:xfrm>
            <a:prstGeom prst="rect">
              <a:avLst/>
            </a:prstGeom>
            <a:noFill/>
          </p:spPr>
          <p:txBody>
            <a:bodyPr wrap="none" rtlCol="0">
              <a:spAutoFit/>
            </a:bodyPr>
            <a:lstStyle/>
            <a:p>
              <a:r>
                <a:rPr lang="en-US" dirty="0" smtClean="0"/>
                <a:t>7</a:t>
              </a:r>
              <a:endParaRPr lang="en-US" dirty="0"/>
            </a:p>
          </p:txBody>
        </p:sp>
        <p:sp>
          <p:nvSpPr>
            <p:cNvPr id="57" name="TextBox 56"/>
            <p:cNvSpPr txBox="1"/>
            <p:nvPr/>
          </p:nvSpPr>
          <p:spPr>
            <a:xfrm>
              <a:off x="4417560" y="3370730"/>
              <a:ext cx="301686" cy="369332"/>
            </a:xfrm>
            <a:prstGeom prst="rect">
              <a:avLst/>
            </a:prstGeom>
            <a:noFill/>
          </p:spPr>
          <p:txBody>
            <a:bodyPr wrap="none" rtlCol="0">
              <a:spAutoFit/>
            </a:bodyPr>
            <a:lstStyle/>
            <a:p>
              <a:r>
                <a:rPr lang="en-US" dirty="0" smtClean="0"/>
                <a:t>1</a:t>
              </a:r>
              <a:endParaRPr lang="en-US" dirty="0"/>
            </a:p>
          </p:txBody>
        </p:sp>
        <p:sp>
          <p:nvSpPr>
            <p:cNvPr id="58" name="TextBox 57"/>
            <p:cNvSpPr txBox="1"/>
            <p:nvPr/>
          </p:nvSpPr>
          <p:spPr>
            <a:xfrm>
              <a:off x="2237375" y="4486532"/>
              <a:ext cx="301686" cy="369332"/>
            </a:xfrm>
            <a:prstGeom prst="rect">
              <a:avLst/>
            </a:prstGeom>
            <a:noFill/>
          </p:spPr>
          <p:txBody>
            <a:bodyPr wrap="none" rtlCol="0">
              <a:spAutoFit/>
            </a:bodyPr>
            <a:lstStyle/>
            <a:p>
              <a:r>
                <a:rPr lang="en-US" dirty="0" smtClean="0"/>
                <a:t>2</a:t>
              </a:r>
              <a:endParaRPr lang="en-US" dirty="0"/>
            </a:p>
          </p:txBody>
        </p:sp>
        <p:sp>
          <p:nvSpPr>
            <p:cNvPr id="59" name="TextBox 58"/>
            <p:cNvSpPr txBox="1"/>
            <p:nvPr/>
          </p:nvSpPr>
          <p:spPr>
            <a:xfrm>
              <a:off x="2209800" y="3344649"/>
              <a:ext cx="301686" cy="369332"/>
            </a:xfrm>
            <a:prstGeom prst="rect">
              <a:avLst/>
            </a:prstGeom>
            <a:noFill/>
          </p:spPr>
          <p:txBody>
            <a:bodyPr wrap="none" rtlCol="0">
              <a:spAutoFit/>
            </a:bodyPr>
            <a:lstStyle/>
            <a:p>
              <a:r>
                <a:rPr lang="en-US" dirty="0" smtClean="0"/>
                <a:t>3</a:t>
              </a:r>
              <a:endParaRPr lang="en-US" dirty="0"/>
            </a:p>
          </p:txBody>
        </p:sp>
        <p:sp>
          <p:nvSpPr>
            <p:cNvPr id="60" name="TextBox 59"/>
            <p:cNvSpPr txBox="1"/>
            <p:nvPr/>
          </p:nvSpPr>
          <p:spPr>
            <a:xfrm>
              <a:off x="2237375" y="6124746"/>
              <a:ext cx="301686" cy="369332"/>
            </a:xfrm>
            <a:prstGeom prst="rect">
              <a:avLst/>
            </a:prstGeom>
            <a:noFill/>
          </p:spPr>
          <p:txBody>
            <a:bodyPr wrap="none" rtlCol="0">
              <a:spAutoFit/>
            </a:bodyPr>
            <a:lstStyle/>
            <a:p>
              <a:r>
                <a:rPr lang="en-US" dirty="0" smtClean="0"/>
                <a:t>8</a:t>
              </a:r>
              <a:endParaRPr lang="en-US" dirty="0"/>
            </a:p>
          </p:txBody>
        </p:sp>
        <p:sp>
          <p:nvSpPr>
            <p:cNvPr id="61" name="TextBox 60"/>
            <p:cNvSpPr txBox="1"/>
            <p:nvPr/>
          </p:nvSpPr>
          <p:spPr>
            <a:xfrm>
              <a:off x="3320490" y="5572014"/>
              <a:ext cx="301686" cy="369332"/>
            </a:xfrm>
            <a:prstGeom prst="rect">
              <a:avLst/>
            </a:prstGeom>
            <a:noFill/>
          </p:spPr>
          <p:txBody>
            <a:bodyPr wrap="none" rtlCol="0">
              <a:spAutoFit/>
            </a:bodyPr>
            <a:lstStyle/>
            <a:p>
              <a:r>
                <a:rPr lang="en-US" dirty="0" smtClean="0"/>
                <a:t>4</a:t>
              </a:r>
              <a:endParaRPr lang="en-US" dirty="0"/>
            </a:p>
          </p:txBody>
        </p:sp>
        <p:sp>
          <p:nvSpPr>
            <p:cNvPr id="63" name="TextBox 62"/>
            <p:cNvSpPr txBox="1"/>
            <p:nvPr/>
          </p:nvSpPr>
          <p:spPr>
            <a:xfrm>
              <a:off x="2784971" y="3932534"/>
              <a:ext cx="301686" cy="369332"/>
            </a:xfrm>
            <a:prstGeom prst="rect">
              <a:avLst/>
            </a:prstGeom>
            <a:noFill/>
          </p:spPr>
          <p:txBody>
            <a:bodyPr wrap="none" rtlCol="0">
              <a:spAutoFit/>
            </a:bodyPr>
            <a:lstStyle/>
            <a:p>
              <a:r>
                <a:rPr lang="en-US" dirty="0" smtClean="0"/>
                <a:t>6</a:t>
              </a:r>
              <a:endParaRPr lang="en-US" dirty="0"/>
            </a:p>
          </p:txBody>
        </p:sp>
        <p:sp>
          <p:nvSpPr>
            <p:cNvPr id="64" name="TextBox 63"/>
            <p:cNvSpPr txBox="1"/>
            <p:nvPr/>
          </p:nvSpPr>
          <p:spPr>
            <a:xfrm>
              <a:off x="2770156" y="5580530"/>
              <a:ext cx="301686" cy="369332"/>
            </a:xfrm>
            <a:prstGeom prst="rect">
              <a:avLst/>
            </a:prstGeom>
            <a:noFill/>
          </p:spPr>
          <p:txBody>
            <a:bodyPr wrap="none" rtlCol="0">
              <a:spAutoFit/>
            </a:bodyPr>
            <a:lstStyle/>
            <a:p>
              <a:r>
                <a:rPr lang="en-US" dirty="0" smtClean="0"/>
                <a:t>7</a:t>
              </a:r>
              <a:endParaRPr lang="en-US" dirty="0"/>
            </a:p>
          </p:txBody>
        </p:sp>
        <p:sp>
          <p:nvSpPr>
            <p:cNvPr id="65" name="TextBox 64"/>
            <p:cNvSpPr txBox="1"/>
            <p:nvPr/>
          </p:nvSpPr>
          <p:spPr>
            <a:xfrm>
              <a:off x="2793936" y="3370730"/>
              <a:ext cx="301686" cy="369332"/>
            </a:xfrm>
            <a:prstGeom prst="rect">
              <a:avLst/>
            </a:prstGeom>
            <a:noFill/>
          </p:spPr>
          <p:txBody>
            <a:bodyPr wrap="none" rtlCol="0">
              <a:spAutoFit/>
            </a:bodyPr>
            <a:lstStyle/>
            <a:p>
              <a:r>
                <a:rPr lang="en-US" dirty="0" smtClean="0"/>
                <a:t>9</a:t>
              </a:r>
              <a:endParaRPr lang="en-US" dirty="0"/>
            </a:p>
          </p:txBody>
        </p:sp>
        <p:sp>
          <p:nvSpPr>
            <p:cNvPr id="75" name="TextBox 74"/>
            <p:cNvSpPr txBox="1"/>
            <p:nvPr/>
          </p:nvSpPr>
          <p:spPr>
            <a:xfrm>
              <a:off x="5506147" y="5636392"/>
              <a:ext cx="301686" cy="369332"/>
            </a:xfrm>
            <a:prstGeom prst="rect">
              <a:avLst/>
            </a:prstGeom>
            <a:noFill/>
          </p:spPr>
          <p:txBody>
            <a:bodyPr wrap="none" rtlCol="0">
              <a:spAutoFit/>
            </a:bodyPr>
            <a:lstStyle/>
            <a:p>
              <a:r>
                <a:rPr lang="en-US" dirty="0" smtClean="0"/>
                <a:t>1</a:t>
              </a:r>
              <a:endParaRPr lang="en-US" dirty="0"/>
            </a:p>
          </p:txBody>
        </p:sp>
        <p:sp>
          <p:nvSpPr>
            <p:cNvPr id="76" name="TextBox 75"/>
            <p:cNvSpPr txBox="1"/>
            <p:nvPr/>
          </p:nvSpPr>
          <p:spPr>
            <a:xfrm>
              <a:off x="4967893" y="3399647"/>
              <a:ext cx="301686" cy="369332"/>
            </a:xfrm>
            <a:prstGeom prst="rect">
              <a:avLst/>
            </a:prstGeom>
            <a:noFill/>
          </p:spPr>
          <p:txBody>
            <a:bodyPr wrap="none" rtlCol="0">
              <a:spAutoFit/>
            </a:bodyPr>
            <a:lstStyle/>
            <a:p>
              <a:r>
                <a:rPr lang="en-US" dirty="0" smtClean="0"/>
                <a:t>2</a:t>
              </a:r>
              <a:endParaRPr lang="en-US" dirty="0"/>
            </a:p>
          </p:txBody>
        </p:sp>
        <p:sp>
          <p:nvSpPr>
            <p:cNvPr id="77" name="TextBox 76"/>
            <p:cNvSpPr txBox="1"/>
            <p:nvPr/>
          </p:nvSpPr>
          <p:spPr>
            <a:xfrm>
              <a:off x="4417560" y="6131497"/>
              <a:ext cx="301686" cy="369332"/>
            </a:xfrm>
            <a:prstGeom prst="rect">
              <a:avLst/>
            </a:prstGeom>
            <a:noFill/>
          </p:spPr>
          <p:txBody>
            <a:bodyPr wrap="none" rtlCol="0">
              <a:spAutoFit/>
            </a:bodyPr>
            <a:lstStyle/>
            <a:p>
              <a:r>
                <a:rPr lang="en-US" dirty="0" smtClean="0"/>
                <a:t>3</a:t>
              </a:r>
              <a:endParaRPr lang="en-US" dirty="0"/>
            </a:p>
          </p:txBody>
        </p:sp>
        <p:sp>
          <p:nvSpPr>
            <p:cNvPr id="78" name="TextBox 77"/>
            <p:cNvSpPr txBox="1"/>
            <p:nvPr/>
          </p:nvSpPr>
          <p:spPr>
            <a:xfrm>
              <a:off x="3867226" y="5628415"/>
              <a:ext cx="301686" cy="369332"/>
            </a:xfrm>
            <a:prstGeom prst="rect">
              <a:avLst/>
            </a:prstGeom>
            <a:noFill/>
          </p:spPr>
          <p:txBody>
            <a:bodyPr wrap="none" rtlCol="0">
              <a:spAutoFit/>
            </a:bodyPr>
            <a:lstStyle/>
            <a:p>
              <a:r>
                <a:rPr lang="en-US" dirty="0" smtClean="0"/>
                <a:t>8</a:t>
              </a:r>
              <a:endParaRPr lang="en-US" dirty="0"/>
            </a:p>
          </p:txBody>
        </p:sp>
        <p:sp>
          <p:nvSpPr>
            <p:cNvPr id="79" name="TextBox 78"/>
            <p:cNvSpPr txBox="1"/>
            <p:nvPr/>
          </p:nvSpPr>
          <p:spPr>
            <a:xfrm>
              <a:off x="6072156" y="3372809"/>
              <a:ext cx="301686" cy="369332"/>
            </a:xfrm>
            <a:prstGeom prst="rect">
              <a:avLst/>
            </a:prstGeom>
            <a:noFill/>
          </p:spPr>
          <p:txBody>
            <a:bodyPr wrap="none" rtlCol="0">
              <a:spAutoFit/>
            </a:bodyPr>
            <a:lstStyle/>
            <a:p>
              <a:r>
                <a:rPr lang="en-US" dirty="0" smtClean="0"/>
                <a:t>4</a:t>
              </a:r>
              <a:endParaRPr lang="en-US" dirty="0"/>
            </a:p>
          </p:txBody>
        </p:sp>
        <p:sp>
          <p:nvSpPr>
            <p:cNvPr id="81" name="TextBox 80"/>
            <p:cNvSpPr txBox="1"/>
            <p:nvPr/>
          </p:nvSpPr>
          <p:spPr>
            <a:xfrm>
              <a:off x="4417560" y="4453526"/>
              <a:ext cx="301686" cy="369332"/>
            </a:xfrm>
            <a:prstGeom prst="rect">
              <a:avLst/>
            </a:prstGeom>
            <a:noFill/>
          </p:spPr>
          <p:txBody>
            <a:bodyPr wrap="none" rtlCol="0">
              <a:spAutoFit/>
            </a:bodyPr>
            <a:lstStyle/>
            <a:p>
              <a:r>
                <a:rPr lang="en-US" dirty="0" smtClean="0"/>
                <a:t>6</a:t>
              </a:r>
              <a:endParaRPr lang="en-US" dirty="0"/>
            </a:p>
          </p:txBody>
        </p:sp>
        <p:sp>
          <p:nvSpPr>
            <p:cNvPr id="82" name="TextBox 81"/>
            <p:cNvSpPr txBox="1"/>
            <p:nvPr/>
          </p:nvSpPr>
          <p:spPr>
            <a:xfrm>
              <a:off x="3867226" y="3370730"/>
              <a:ext cx="301686" cy="369332"/>
            </a:xfrm>
            <a:prstGeom prst="rect">
              <a:avLst/>
            </a:prstGeom>
            <a:noFill/>
          </p:spPr>
          <p:txBody>
            <a:bodyPr wrap="none" rtlCol="0">
              <a:spAutoFit/>
            </a:bodyPr>
            <a:lstStyle/>
            <a:p>
              <a:r>
                <a:rPr lang="en-US" dirty="0" smtClean="0"/>
                <a:t>7</a:t>
              </a:r>
              <a:endParaRPr lang="en-US" dirty="0"/>
            </a:p>
          </p:txBody>
        </p:sp>
        <p:sp>
          <p:nvSpPr>
            <p:cNvPr id="83" name="TextBox 82"/>
            <p:cNvSpPr txBox="1"/>
            <p:nvPr/>
          </p:nvSpPr>
          <p:spPr>
            <a:xfrm>
              <a:off x="5506147" y="4507448"/>
              <a:ext cx="301686" cy="369332"/>
            </a:xfrm>
            <a:prstGeom prst="rect">
              <a:avLst/>
            </a:prstGeom>
            <a:noFill/>
          </p:spPr>
          <p:txBody>
            <a:bodyPr wrap="none" rtlCol="0">
              <a:spAutoFit/>
            </a:bodyPr>
            <a:lstStyle/>
            <a:p>
              <a:r>
                <a:rPr lang="en-US" dirty="0" smtClean="0"/>
                <a:t>9</a:t>
              </a:r>
              <a:endParaRPr lang="en-US" dirty="0"/>
            </a:p>
          </p:txBody>
        </p:sp>
        <p:sp>
          <p:nvSpPr>
            <p:cNvPr id="84" name="TextBox 83"/>
            <p:cNvSpPr txBox="1"/>
            <p:nvPr/>
          </p:nvSpPr>
          <p:spPr>
            <a:xfrm>
              <a:off x="6051113" y="3932534"/>
              <a:ext cx="301686" cy="369332"/>
            </a:xfrm>
            <a:prstGeom prst="rect">
              <a:avLst/>
            </a:prstGeom>
            <a:noFill/>
          </p:spPr>
          <p:txBody>
            <a:bodyPr wrap="none" rtlCol="0">
              <a:spAutoFit/>
            </a:bodyPr>
            <a:lstStyle/>
            <a:p>
              <a:r>
                <a:rPr lang="en-US" dirty="0" smtClean="0"/>
                <a:t>1</a:t>
              </a:r>
              <a:endParaRPr lang="en-US" dirty="0"/>
            </a:p>
          </p:txBody>
        </p:sp>
        <p:sp>
          <p:nvSpPr>
            <p:cNvPr id="85" name="TextBox 84"/>
            <p:cNvSpPr txBox="1"/>
            <p:nvPr/>
          </p:nvSpPr>
          <p:spPr>
            <a:xfrm>
              <a:off x="4417560" y="5060120"/>
              <a:ext cx="301686" cy="369332"/>
            </a:xfrm>
            <a:prstGeom prst="rect">
              <a:avLst/>
            </a:prstGeom>
            <a:noFill/>
          </p:spPr>
          <p:txBody>
            <a:bodyPr wrap="none" rtlCol="0">
              <a:spAutoFit/>
            </a:bodyPr>
            <a:lstStyle/>
            <a:p>
              <a:r>
                <a:rPr lang="en-US" dirty="0" smtClean="0"/>
                <a:t>2</a:t>
              </a:r>
              <a:endParaRPr lang="en-US" dirty="0"/>
            </a:p>
          </p:txBody>
        </p:sp>
        <p:sp>
          <p:nvSpPr>
            <p:cNvPr id="86" name="TextBox 85"/>
            <p:cNvSpPr txBox="1"/>
            <p:nvPr/>
          </p:nvSpPr>
          <p:spPr>
            <a:xfrm>
              <a:off x="6072156" y="5636392"/>
              <a:ext cx="301686" cy="369332"/>
            </a:xfrm>
            <a:prstGeom prst="rect">
              <a:avLst/>
            </a:prstGeom>
            <a:noFill/>
          </p:spPr>
          <p:txBody>
            <a:bodyPr wrap="none" rtlCol="0">
              <a:spAutoFit/>
            </a:bodyPr>
            <a:lstStyle/>
            <a:p>
              <a:r>
                <a:rPr lang="en-US" dirty="0" smtClean="0"/>
                <a:t>3</a:t>
              </a:r>
              <a:endParaRPr lang="en-US" dirty="0"/>
            </a:p>
          </p:txBody>
        </p:sp>
        <p:sp>
          <p:nvSpPr>
            <p:cNvPr id="87" name="TextBox 86"/>
            <p:cNvSpPr txBox="1"/>
            <p:nvPr/>
          </p:nvSpPr>
          <p:spPr>
            <a:xfrm>
              <a:off x="6622490" y="5047130"/>
              <a:ext cx="301686" cy="369332"/>
            </a:xfrm>
            <a:prstGeom prst="rect">
              <a:avLst/>
            </a:prstGeom>
            <a:noFill/>
          </p:spPr>
          <p:txBody>
            <a:bodyPr wrap="none" rtlCol="0">
              <a:spAutoFit/>
            </a:bodyPr>
            <a:lstStyle/>
            <a:p>
              <a:r>
                <a:rPr lang="en-US" dirty="0" smtClean="0"/>
                <a:t>8</a:t>
              </a:r>
              <a:endParaRPr lang="en-US" dirty="0"/>
            </a:p>
          </p:txBody>
        </p:sp>
        <p:sp>
          <p:nvSpPr>
            <p:cNvPr id="90" name="TextBox 89"/>
            <p:cNvSpPr txBox="1"/>
            <p:nvPr/>
          </p:nvSpPr>
          <p:spPr>
            <a:xfrm>
              <a:off x="6104901" y="5040997"/>
              <a:ext cx="301686" cy="369332"/>
            </a:xfrm>
            <a:prstGeom prst="rect">
              <a:avLst/>
            </a:prstGeom>
            <a:noFill/>
          </p:spPr>
          <p:txBody>
            <a:bodyPr wrap="none" rtlCol="0">
              <a:spAutoFit/>
            </a:bodyPr>
            <a:lstStyle/>
            <a:p>
              <a:r>
                <a:rPr lang="en-US" dirty="0" smtClean="0"/>
                <a:t>6</a:t>
              </a:r>
              <a:endParaRPr lang="en-US" dirty="0"/>
            </a:p>
          </p:txBody>
        </p:sp>
        <p:sp>
          <p:nvSpPr>
            <p:cNvPr id="91" name="TextBox 90"/>
            <p:cNvSpPr txBox="1"/>
            <p:nvPr/>
          </p:nvSpPr>
          <p:spPr>
            <a:xfrm>
              <a:off x="4967893" y="5047733"/>
              <a:ext cx="301686" cy="369332"/>
            </a:xfrm>
            <a:prstGeom prst="rect">
              <a:avLst/>
            </a:prstGeom>
            <a:noFill/>
          </p:spPr>
          <p:txBody>
            <a:bodyPr wrap="none" rtlCol="0">
              <a:spAutoFit/>
            </a:bodyPr>
            <a:lstStyle/>
            <a:p>
              <a:r>
                <a:rPr lang="en-US" dirty="0" smtClean="0"/>
                <a:t>7</a:t>
              </a:r>
              <a:endParaRPr lang="en-US" dirty="0"/>
            </a:p>
          </p:txBody>
        </p:sp>
        <p:sp>
          <p:nvSpPr>
            <p:cNvPr id="93" name="TextBox 92"/>
            <p:cNvSpPr txBox="1"/>
            <p:nvPr/>
          </p:nvSpPr>
          <p:spPr>
            <a:xfrm>
              <a:off x="3320490" y="5047733"/>
              <a:ext cx="301686" cy="369332"/>
            </a:xfrm>
            <a:prstGeom prst="rect">
              <a:avLst/>
            </a:prstGeom>
            <a:noFill/>
          </p:spPr>
          <p:txBody>
            <a:bodyPr wrap="none" rtlCol="0">
              <a:spAutoFit/>
            </a:bodyPr>
            <a:lstStyle/>
            <a:p>
              <a:r>
                <a:rPr lang="en-US" dirty="0" smtClean="0"/>
                <a:t>3</a:t>
              </a:r>
              <a:endParaRPr lang="en-US" dirty="0"/>
            </a:p>
          </p:txBody>
        </p:sp>
        <p:sp>
          <p:nvSpPr>
            <p:cNvPr id="95" name="TextBox 94"/>
            <p:cNvSpPr txBox="1"/>
            <p:nvPr/>
          </p:nvSpPr>
          <p:spPr>
            <a:xfrm>
              <a:off x="3320490" y="6131497"/>
              <a:ext cx="301686" cy="369332"/>
            </a:xfrm>
            <a:prstGeom prst="rect">
              <a:avLst/>
            </a:prstGeom>
            <a:noFill/>
          </p:spPr>
          <p:txBody>
            <a:bodyPr wrap="none" rtlCol="0">
              <a:spAutoFit/>
            </a:bodyPr>
            <a:lstStyle/>
            <a:p>
              <a:r>
                <a:rPr lang="en-US" dirty="0" smtClean="0"/>
                <a:t>2</a:t>
              </a:r>
              <a:endParaRPr lang="en-US" dirty="0"/>
            </a:p>
          </p:txBody>
        </p:sp>
        <p:sp>
          <p:nvSpPr>
            <p:cNvPr id="68" name="TextBox 67"/>
            <p:cNvSpPr txBox="1"/>
            <p:nvPr/>
          </p:nvSpPr>
          <p:spPr>
            <a:xfrm>
              <a:off x="2779469" y="4484798"/>
              <a:ext cx="301686" cy="369332"/>
            </a:xfrm>
            <a:prstGeom prst="rect">
              <a:avLst/>
            </a:prstGeom>
            <a:noFill/>
          </p:spPr>
          <p:txBody>
            <a:bodyPr wrap="none" rtlCol="0">
              <a:spAutoFit/>
            </a:bodyPr>
            <a:lstStyle/>
            <a:p>
              <a:r>
                <a:rPr lang="en-US" dirty="0" smtClean="0">
                  <a:solidFill>
                    <a:schemeClr val="accent1"/>
                  </a:solidFill>
                </a:rPr>
                <a:t>8</a:t>
              </a:r>
              <a:endParaRPr lang="en-US" dirty="0">
                <a:solidFill>
                  <a:schemeClr val="accent1"/>
                </a:solidFill>
              </a:endParaRPr>
            </a:p>
          </p:txBody>
        </p:sp>
        <p:sp>
          <p:nvSpPr>
            <p:cNvPr id="69" name="TextBox 68"/>
            <p:cNvSpPr txBox="1"/>
            <p:nvPr/>
          </p:nvSpPr>
          <p:spPr>
            <a:xfrm>
              <a:off x="3873013" y="6178780"/>
              <a:ext cx="301686" cy="369332"/>
            </a:xfrm>
            <a:prstGeom prst="rect">
              <a:avLst/>
            </a:prstGeom>
            <a:noFill/>
          </p:spPr>
          <p:txBody>
            <a:bodyPr wrap="none" rtlCol="0">
              <a:spAutoFit/>
            </a:bodyPr>
            <a:lstStyle/>
            <a:p>
              <a:r>
                <a:rPr lang="en-US" dirty="0" smtClean="0">
                  <a:solidFill>
                    <a:schemeClr val="accent1"/>
                  </a:solidFill>
                </a:rPr>
                <a:t>6</a:t>
              </a:r>
              <a:endParaRPr lang="en-US" dirty="0">
                <a:solidFill>
                  <a:schemeClr val="accent1"/>
                </a:solidFill>
              </a:endParaRPr>
            </a:p>
          </p:txBody>
        </p:sp>
        <p:sp>
          <p:nvSpPr>
            <p:cNvPr id="70" name="TextBox 69"/>
            <p:cNvSpPr txBox="1"/>
            <p:nvPr/>
          </p:nvSpPr>
          <p:spPr>
            <a:xfrm>
              <a:off x="3874570" y="1694934"/>
              <a:ext cx="301686" cy="369332"/>
            </a:xfrm>
            <a:prstGeom prst="rect">
              <a:avLst/>
            </a:prstGeom>
            <a:noFill/>
          </p:spPr>
          <p:txBody>
            <a:bodyPr wrap="none" rtlCol="0">
              <a:spAutoFit/>
            </a:bodyPr>
            <a:lstStyle/>
            <a:p>
              <a:r>
                <a:rPr lang="fr-CA" dirty="0" smtClean="0">
                  <a:solidFill>
                    <a:schemeClr val="accent1"/>
                  </a:solidFill>
                </a:rPr>
                <a:t>2</a:t>
              </a:r>
              <a:endParaRPr lang="en-US" dirty="0">
                <a:solidFill>
                  <a:schemeClr val="accent1"/>
                </a:solidFill>
              </a:endParaRPr>
            </a:p>
          </p:txBody>
        </p:sp>
        <p:sp>
          <p:nvSpPr>
            <p:cNvPr id="71" name="TextBox 70"/>
            <p:cNvSpPr txBox="1"/>
            <p:nvPr/>
          </p:nvSpPr>
          <p:spPr>
            <a:xfrm>
              <a:off x="6622986" y="2239398"/>
              <a:ext cx="301686" cy="369332"/>
            </a:xfrm>
            <a:prstGeom prst="rect">
              <a:avLst/>
            </a:prstGeom>
            <a:noFill/>
          </p:spPr>
          <p:txBody>
            <a:bodyPr wrap="none" rtlCol="0">
              <a:spAutoFit/>
            </a:bodyPr>
            <a:lstStyle/>
            <a:p>
              <a:r>
                <a:rPr lang="fr-CA" dirty="0">
                  <a:solidFill>
                    <a:schemeClr val="accent1"/>
                  </a:solidFill>
                </a:rPr>
                <a:t>1</a:t>
              </a:r>
              <a:endParaRPr lang="en-US" dirty="0">
                <a:solidFill>
                  <a:schemeClr val="accent1"/>
                </a:solidFill>
              </a:endParaRPr>
            </a:p>
          </p:txBody>
        </p:sp>
        <p:sp>
          <p:nvSpPr>
            <p:cNvPr id="72" name="TextBox 71"/>
            <p:cNvSpPr txBox="1"/>
            <p:nvPr/>
          </p:nvSpPr>
          <p:spPr>
            <a:xfrm>
              <a:off x="5562600" y="3399647"/>
              <a:ext cx="301686" cy="369332"/>
            </a:xfrm>
            <a:prstGeom prst="rect">
              <a:avLst/>
            </a:prstGeom>
            <a:noFill/>
          </p:spPr>
          <p:txBody>
            <a:bodyPr wrap="none" rtlCol="0">
              <a:spAutoFit/>
            </a:bodyPr>
            <a:lstStyle/>
            <a:p>
              <a:r>
                <a:rPr lang="en-US" dirty="0" smtClean="0">
                  <a:solidFill>
                    <a:schemeClr val="accent1"/>
                  </a:solidFill>
                </a:rPr>
                <a:t>8</a:t>
              </a:r>
              <a:endParaRPr lang="en-US" dirty="0">
                <a:solidFill>
                  <a:schemeClr val="accent1"/>
                </a:solidFill>
              </a:endParaRPr>
            </a:p>
          </p:txBody>
        </p:sp>
        <p:sp>
          <p:nvSpPr>
            <p:cNvPr id="73" name="TextBox 72"/>
            <p:cNvSpPr txBox="1"/>
            <p:nvPr/>
          </p:nvSpPr>
          <p:spPr>
            <a:xfrm>
              <a:off x="6622112" y="3364468"/>
              <a:ext cx="301686" cy="369332"/>
            </a:xfrm>
            <a:prstGeom prst="rect">
              <a:avLst/>
            </a:prstGeom>
            <a:noFill/>
          </p:spPr>
          <p:txBody>
            <a:bodyPr wrap="none" rtlCol="0">
              <a:spAutoFit/>
            </a:bodyPr>
            <a:lstStyle/>
            <a:p>
              <a:r>
                <a:rPr lang="en-US" dirty="0" smtClean="0">
                  <a:solidFill>
                    <a:schemeClr val="accent1"/>
                  </a:solidFill>
                </a:rPr>
                <a:t>6</a:t>
              </a:r>
              <a:endParaRPr lang="en-US" dirty="0">
                <a:solidFill>
                  <a:schemeClr val="accent1"/>
                </a:solidFill>
              </a:endParaRPr>
            </a:p>
          </p:txBody>
        </p:sp>
        <p:sp>
          <p:nvSpPr>
            <p:cNvPr id="80" name="Rectangle 79"/>
            <p:cNvSpPr/>
            <p:nvPr/>
          </p:nvSpPr>
          <p:spPr>
            <a:xfrm rot="5400000">
              <a:off x="5380487" y="3293614"/>
              <a:ext cx="1676398" cy="164237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3320490" y="3393536"/>
              <a:ext cx="301686" cy="369332"/>
            </a:xfrm>
            <a:prstGeom prst="rect">
              <a:avLst/>
            </a:prstGeom>
            <a:noFill/>
          </p:spPr>
          <p:txBody>
            <a:bodyPr wrap="none" rtlCol="0">
              <a:spAutoFit/>
            </a:bodyPr>
            <a:lstStyle/>
            <a:p>
              <a:r>
                <a:rPr lang="en-US" dirty="0" smtClean="0">
                  <a:solidFill>
                    <a:schemeClr val="accent1"/>
                  </a:solidFill>
                </a:rPr>
                <a:t>5</a:t>
              </a:r>
              <a:endParaRPr lang="en-US" dirty="0">
                <a:solidFill>
                  <a:schemeClr val="accent1"/>
                </a:solidFill>
              </a:endParaRPr>
            </a:p>
          </p:txBody>
        </p:sp>
        <p:sp>
          <p:nvSpPr>
            <p:cNvPr id="89" name="TextBox 88"/>
            <p:cNvSpPr txBox="1"/>
            <p:nvPr/>
          </p:nvSpPr>
          <p:spPr>
            <a:xfrm>
              <a:off x="6072156" y="6157251"/>
              <a:ext cx="301686" cy="369332"/>
            </a:xfrm>
            <a:prstGeom prst="rect">
              <a:avLst/>
            </a:prstGeom>
            <a:noFill/>
          </p:spPr>
          <p:txBody>
            <a:bodyPr wrap="none" rtlCol="0">
              <a:spAutoFit/>
            </a:bodyPr>
            <a:lstStyle/>
            <a:p>
              <a:r>
                <a:rPr lang="fr-CA" dirty="0">
                  <a:solidFill>
                    <a:schemeClr val="accent1"/>
                  </a:solidFill>
                </a:rPr>
                <a:t>7</a:t>
              </a:r>
              <a:endParaRPr lang="en-US" dirty="0">
                <a:solidFill>
                  <a:schemeClr val="accent1"/>
                </a:solidFill>
              </a:endParaRPr>
            </a:p>
          </p:txBody>
        </p:sp>
        <p:sp>
          <p:nvSpPr>
            <p:cNvPr id="92" name="TextBox 91"/>
            <p:cNvSpPr txBox="1"/>
            <p:nvPr/>
          </p:nvSpPr>
          <p:spPr>
            <a:xfrm>
              <a:off x="5562600" y="3897868"/>
              <a:ext cx="301686" cy="369332"/>
            </a:xfrm>
            <a:prstGeom prst="rect">
              <a:avLst/>
            </a:prstGeom>
            <a:noFill/>
          </p:spPr>
          <p:txBody>
            <a:bodyPr wrap="none" rtlCol="0">
              <a:spAutoFit/>
            </a:bodyPr>
            <a:lstStyle/>
            <a:p>
              <a:r>
                <a:rPr lang="en-US" dirty="0" smtClean="0">
                  <a:solidFill>
                    <a:schemeClr val="accent1"/>
                  </a:solidFill>
                </a:rPr>
                <a:t>2</a:t>
              </a:r>
              <a:endParaRPr lang="en-US" dirty="0">
                <a:solidFill>
                  <a:schemeClr val="accent1"/>
                </a:solidFill>
              </a:endParaRPr>
            </a:p>
          </p:txBody>
        </p:sp>
        <p:sp>
          <p:nvSpPr>
            <p:cNvPr id="94" name="TextBox 93"/>
            <p:cNvSpPr txBox="1"/>
            <p:nvPr/>
          </p:nvSpPr>
          <p:spPr>
            <a:xfrm>
              <a:off x="6067843" y="4488934"/>
              <a:ext cx="301686" cy="369332"/>
            </a:xfrm>
            <a:prstGeom prst="rect">
              <a:avLst/>
            </a:prstGeom>
            <a:noFill/>
          </p:spPr>
          <p:txBody>
            <a:bodyPr wrap="none" rtlCol="0">
              <a:spAutoFit/>
            </a:bodyPr>
            <a:lstStyle/>
            <a:p>
              <a:r>
                <a:rPr lang="en-US" b="1" dirty="0" smtClean="0">
                  <a:solidFill>
                    <a:srgbClr val="FF0000"/>
                  </a:solidFill>
                </a:rPr>
                <a:t>5</a:t>
              </a:r>
              <a:endParaRPr lang="en-US" b="1" dirty="0">
                <a:solidFill>
                  <a:srgbClr val="FF0000"/>
                </a:solidFill>
              </a:endParaRPr>
            </a:p>
          </p:txBody>
        </p:sp>
      </p:grpSp>
    </p:spTree>
    <p:extLst>
      <p:ext uri="{BB962C8B-B14F-4D97-AF65-F5344CB8AC3E}">
        <p14:creationId xmlns:p14="http://schemas.microsoft.com/office/powerpoint/2010/main" val="9043339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79438"/>
            <a:ext cx="8229600" cy="563562"/>
          </a:xfrm>
        </p:spPr>
        <p:txBody>
          <a:bodyPr anchor="t">
            <a:normAutofit/>
          </a:bodyPr>
          <a:lstStyle/>
          <a:p>
            <a:pPr lvl="0" algn="l"/>
            <a:r>
              <a:rPr lang="fr-CA" sz="1200" b="1" dirty="0"/>
              <a:t>Un chiffre par </a:t>
            </a:r>
            <a:r>
              <a:rPr lang="fr-CA" sz="1200" b="1" dirty="0" smtClean="0"/>
              <a:t>colonne</a:t>
            </a:r>
            <a:r>
              <a:rPr lang="fr-CA" sz="1200" dirty="0"/>
              <a:t> : un seul chiffre par </a:t>
            </a:r>
            <a:r>
              <a:rPr lang="fr-CA" sz="1200" dirty="0" smtClean="0"/>
              <a:t>colonne doit </a:t>
            </a:r>
            <a:r>
              <a:rPr lang="fr-CA" sz="1200" dirty="0"/>
              <a:t>être présent. </a:t>
            </a:r>
            <a:r>
              <a:rPr lang="fr-CA" sz="1200" dirty="0" smtClean="0"/>
              <a:t> Pour finaliser la colonne, seul le </a:t>
            </a:r>
            <a:r>
              <a:rPr lang="en-US" sz="1200" dirty="0" smtClean="0"/>
              <a:t>‘6’ </a:t>
            </a:r>
            <a:r>
              <a:rPr lang="en-US" sz="1200" dirty="0" err="1" smtClean="0"/>
              <a:t>reste</a:t>
            </a:r>
            <a:r>
              <a:rPr lang="en-US" sz="1200" dirty="0" smtClean="0"/>
              <a:t> </a:t>
            </a:r>
            <a:r>
              <a:rPr lang="fr-CA" sz="1200" dirty="0" smtClean="0"/>
              <a:t>à placer dans la colonne. </a:t>
            </a:r>
            <a:endParaRPr lang="en-US" sz="1200" dirty="0"/>
          </a:p>
        </p:txBody>
      </p:sp>
      <p:sp>
        <p:nvSpPr>
          <p:cNvPr id="29" name="Rectangle 28"/>
          <p:cNvSpPr/>
          <p:nvPr/>
        </p:nvSpPr>
        <p:spPr>
          <a:xfrm>
            <a:off x="2645833" y="160020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196167" y="160020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3742903" y="160020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293237" y="160020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843570" y="160020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5393903" y="160020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5947833" y="160020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498167" y="160020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095500" y="160020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rot="5400000">
            <a:off x="4292600" y="-596900"/>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rot="5400000">
            <a:off x="4292600" y="2755899"/>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rot="5400000">
            <a:off x="4292600" y="-38100"/>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rot="5400000">
            <a:off x="4292600" y="520700"/>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rot="5400000">
            <a:off x="4292600" y="1079500"/>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rot="5400000">
            <a:off x="4292600" y="1638300"/>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27" name="Rectangle 26"/>
          <p:cNvSpPr/>
          <p:nvPr/>
        </p:nvSpPr>
        <p:spPr>
          <a:xfrm rot="5400000">
            <a:off x="4292600" y="2197100"/>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rot="5400000">
            <a:off x="4292600" y="3314699"/>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10" name="Rectangle 9"/>
          <p:cNvSpPr/>
          <p:nvPr/>
        </p:nvSpPr>
        <p:spPr>
          <a:xfrm>
            <a:off x="2095500" y="1600200"/>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746500" y="1600200"/>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397500" y="1600200"/>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095500" y="3276600"/>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14" name="Rectangle 13"/>
          <p:cNvSpPr/>
          <p:nvPr/>
        </p:nvSpPr>
        <p:spPr>
          <a:xfrm>
            <a:off x="2095500" y="4953000"/>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15" name="Rectangle 14"/>
          <p:cNvSpPr/>
          <p:nvPr/>
        </p:nvSpPr>
        <p:spPr>
          <a:xfrm>
            <a:off x="3746500" y="3276600"/>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397500" y="3276599"/>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746500" y="4952999"/>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18" name="Rectangle 17"/>
          <p:cNvSpPr/>
          <p:nvPr/>
        </p:nvSpPr>
        <p:spPr>
          <a:xfrm>
            <a:off x="5397500" y="4952998"/>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2219823" y="1694934"/>
            <a:ext cx="301686" cy="369332"/>
          </a:xfrm>
          <a:prstGeom prst="rect">
            <a:avLst/>
          </a:prstGeom>
          <a:noFill/>
        </p:spPr>
        <p:txBody>
          <a:bodyPr wrap="none" rtlCol="0">
            <a:spAutoFit/>
          </a:bodyPr>
          <a:lstStyle/>
          <a:p>
            <a:r>
              <a:rPr lang="en-US" dirty="0" smtClean="0"/>
              <a:t>5</a:t>
            </a:r>
            <a:endParaRPr lang="en-US" dirty="0"/>
          </a:p>
        </p:txBody>
      </p:sp>
      <p:sp>
        <p:nvSpPr>
          <p:cNvPr id="38" name="TextBox 37"/>
          <p:cNvSpPr txBox="1"/>
          <p:nvPr/>
        </p:nvSpPr>
        <p:spPr>
          <a:xfrm>
            <a:off x="4417560" y="1694330"/>
            <a:ext cx="301686" cy="369332"/>
          </a:xfrm>
          <a:prstGeom prst="rect">
            <a:avLst/>
          </a:prstGeom>
          <a:noFill/>
        </p:spPr>
        <p:txBody>
          <a:bodyPr wrap="none" rtlCol="0">
            <a:spAutoFit/>
          </a:bodyPr>
          <a:lstStyle/>
          <a:p>
            <a:r>
              <a:rPr lang="en-US" dirty="0"/>
              <a:t>7</a:t>
            </a:r>
          </a:p>
        </p:txBody>
      </p:sp>
      <p:sp>
        <p:nvSpPr>
          <p:cNvPr id="40" name="TextBox 39"/>
          <p:cNvSpPr txBox="1"/>
          <p:nvPr/>
        </p:nvSpPr>
        <p:spPr>
          <a:xfrm>
            <a:off x="6622490" y="5628415"/>
            <a:ext cx="301686" cy="369332"/>
          </a:xfrm>
          <a:prstGeom prst="rect">
            <a:avLst/>
          </a:prstGeom>
          <a:noFill/>
        </p:spPr>
        <p:txBody>
          <a:bodyPr wrap="none" rtlCol="0">
            <a:spAutoFit/>
          </a:bodyPr>
          <a:lstStyle/>
          <a:p>
            <a:r>
              <a:rPr lang="en-US" dirty="0" smtClean="0"/>
              <a:t>2</a:t>
            </a:r>
            <a:endParaRPr lang="en-US" dirty="0"/>
          </a:p>
        </p:txBody>
      </p:sp>
      <p:sp>
        <p:nvSpPr>
          <p:cNvPr id="41" name="TextBox 40"/>
          <p:cNvSpPr txBox="1"/>
          <p:nvPr/>
        </p:nvSpPr>
        <p:spPr>
          <a:xfrm>
            <a:off x="6622112" y="3962094"/>
            <a:ext cx="301686" cy="369332"/>
          </a:xfrm>
          <a:prstGeom prst="rect">
            <a:avLst/>
          </a:prstGeom>
          <a:noFill/>
        </p:spPr>
        <p:txBody>
          <a:bodyPr wrap="none" rtlCol="0">
            <a:spAutoFit/>
          </a:bodyPr>
          <a:lstStyle/>
          <a:p>
            <a:r>
              <a:rPr lang="en-US" dirty="0" smtClean="0"/>
              <a:t>3</a:t>
            </a:r>
            <a:endParaRPr lang="en-US" dirty="0"/>
          </a:p>
        </p:txBody>
      </p:sp>
      <p:sp>
        <p:nvSpPr>
          <p:cNvPr id="46" name="TextBox 45"/>
          <p:cNvSpPr txBox="1"/>
          <p:nvPr/>
        </p:nvSpPr>
        <p:spPr>
          <a:xfrm>
            <a:off x="6622490" y="4519551"/>
            <a:ext cx="301686" cy="369332"/>
          </a:xfrm>
          <a:prstGeom prst="rect">
            <a:avLst/>
          </a:prstGeom>
          <a:noFill/>
        </p:spPr>
        <p:txBody>
          <a:bodyPr wrap="none" rtlCol="0">
            <a:spAutoFit/>
          </a:bodyPr>
          <a:lstStyle/>
          <a:p>
            <a:r>
              <a:rPr lang="en-US" dirty="0" smtClean="0"/>
              <a:t>7</a:t>
            </a:r>
            <a:endParaRPr lang="en-US" dirty="0"/>
          </a:p>
        </p:txBody>
      </p:sp>
      <p:sp>
        <p:nvSpPr>
          <p:cNvPr id="48" name="TextBox 47"/>
          <p:cNvSpPr txBox="1"/>
          <p:nvPr/>
        </p:nvSpPr>
        <p:spPr>
          <a:xfrm>
            <a:off x="4967893" y="1694330"/>
            <a:ext cx="301686" cy="369332"/>
          </a:xfrm>
          <a:prstGeom prst="rect">
            <a:avLst/>
          </a:prstGeom>
          <a:noFill/>
        </p:spPr>
        <p:txBody>
          <a:bodyPr wrap="none" rtlCol="0">
            <a:spAutoFit/>
          </a:bodyPr>
          <a:lstStyle/>
          <a:p>
            <a:r>
              <a:rPr lang="en-US" dirty="0" smtClean="0"/>
              <a:t>1</a:t>
            </a:r>
            <a:endParaRPr lang="en-US" dirty="0"/>
          </a:p>
        </p:txBody>
      </p:sp>
      <p:sp>
        <p:nvSpPr>
          <p:cNvPr id="49" name="TextBox 48"/>
          <p:cNvSpPr txBox="1"/>
          <p:nvPr/>
        </p:nvSpPr>
        <p:spPr>
          <a:xfrm>
            <a:off x="6622490" y="1694934"/>
            <a:ext cx="301686" cy="369332"/>
          </a:xfrm>
          <a:prstGeom prst="rect">
            <a:avLst/>
          </a:prstGeom>
          <a:noFill/>
        </p:spPr>
        <p:txBody>
          <a:bodyPr wrap="none" rtlCol="0">
            <a:spAutoFit/>
          </a:bodyPr>
          <a:lstStyle/>
          <a:p>
            <a:r>
              <a:rPr lang="en-US" dirty="0" smtClean="0"/>
              <a:t>4</a:t>
            </a:r>
            <a:endParaRPr lang="en-US" dirty="0"/>
          </a:p>
        </p:txBody>
      </p:sp>
      <p:sp>
        <p:nvSpPr>
          <p:cNvPr id="50" name="TextBox 49"/>
          <p:cNvSpPr txBox="1"/>
          <p:nvPr/>
        </p:nvSpPr>
        <p:spPr>
          <a:xfrm>
            <a:off x="3867226" y="2239398"/>
            <a:ext cx="301686" cy="369332"/>
          </a:xfrm>
          <a:prstGeom prst="rect">
            <a:avLst/>
          </a:prstGeom>
          <a:noFill/>
        </p:spPr>
        <p:txBody>
          <a:bodyPr wrap="none" rtlCol="0">
            <a:spAutoFit/>
          </a:bodyPr>
          <a:lstStyle/>
          <a:p>
            <a:r>
              <a:rPr lang="en-US" dirty="0" smtClean="0"/>
              <a:t>9</a:t>
            </a:r>
            <a:endParaRPr lang="en-US" dirty="0"/>
          </a:p>
        </p:txBody>
      </p:sp>
      <p:sp>
        <p:nvSpPr>
          <p:cNvPr id="51" name="TextBox 50"/>
          <p:cNvSpPr txBox="1"/>
          <p:nvPr/>
        </p:nvSpPr>
        <p:spPr>
          <a:xfrm>
            <a:off x="2237375" y="2835835"/>
            <a:ext cx="301686" cy="369332"/>
          </a:xfrm>
          <a:prstGeom prst="rect">
            <a:avLst/>
          </a:prstGeom>
          <a:noFill/>
        </p:spPr>
        <p:txBody>
          <a:bodyPr wrap="none" rtlCol="0">
            <a:spAutoFit/>
          </a:bodyPr>
          <a:lstStyle/>
          <a:p>
            <a:r>
              <a:rPr lang="en-US" dirty="0" smtClean="0"/>
              <a:t>1</a:t>
            </a:r>
            <a:endParaRPr lang="en-US" dirty="0"/>
          </a:p>
        </p:txBody>
      </p:sp>
      <p:sp>
        <p:nvSpPr>
          <p:cNvPr id="52" name="TextBox 51"/>
          <p:cNvSpPr txBox="1"/>
          <p:nvPr/>
        </p:nvSpPr>
        <p:spPr>
          <a:xfrm>
            <a:off x="2770156" y="2812534"/>
            <a:ext cx="301686" cy="369332"/>
          </a:xfrm>
          <a:prstGeom prst="rect">
            <a:avLst/>
          </a:prstGeom>
          <a:noFill/>
        </p:spPr>
        <p:txBody>
          <a:bodyPr wrap="none" rtlCol="0">
            <a:spAutoFit/>
          </a:bodyPr>
          <a:lstStyle/>
          <a:p>
            <a:r>
              <a:rPr lang="en-US" dirty="0" smtClean="0"/>
              <a:t>2</a:t>
            </a:r>
            <a:endParaRPr lang="en-US" dirty="0"/>
          </a:p>
        </p:txBody>
      </p:sp>
      <p:sp>
        <p:nvSpPr>
          <p:cNvPr id="53" name="TextBox 52"/>
          <p:cNvSpPr txBox="1"/>
          <p:nvPr/>
        </p:nvSpPr>
        <p:spPr>
          <a:xfrm>
            <a:off x="3320490" y="2798556"/>
            <a:ext cx="301686" cy="369332"/>
          </a:xfrm>
          <a:prstGeom prst="rect">
            <a:avLst/>
          </a:prstGeom>
          <a:noFill/>
        </p:spPr>
        <p:txBody>
          <a:bodyPr wrap="none" rtlCol="0">
            <a:spAutoFit/>
          </a:bodyPr>
          <a:lstStyle/>
          <a:p>
            <a:r>
              <a:rPr lang="en-US" dirty="0" smtClean="0"/>
              <a:t>8</a:t>
            </a:r>
            <a:endParaRPr lang="en-US" dirty="0"/>
          </a:p>
        </p:txBody>
      </p:sp>
      <p:sp>
        <p:nvSpPr>
          <p:cNvPr id="54" name="TextBox 53"/>
          <p:cNvSpPr txBox="1"/>
          <p:nvPr/>
        </p:nvSpPr>
        <p:spPr>
          <a:xfrm>
            <a:off x="4422714" y="2835835"/>
            <a:ext cx="301686" cy="369332"/>
          </a:xfrm>
          <a:prstGeom prst="rect">
            <a:avLst/>
          </a:prstGeom>
          <a:noFill/>
        </p:spPr>
        <p:txBody>
          <a:bodyPr wrap="none" rtlCol="0">
            <a:spAutoFit/>
          </a:bodyPr>
          <a:lstStyle/>
          <a:p>
            <a:r>
              <a:rPr lang="en-US" dirty="0" smtClean="0"/>
              <a:t>4</a:t>
            </a:r>
            <a:endParaRPr lang="en-US" dirty="0"/>
          </a:p>
        </p:txBody>
      </p:sp>
      <p:sp>
        <p:nvSpPr>
          <p:cNvPr id="55" name="TextBox 54"/>
          <p:cNvSpPr txBox="1"/>
          <p:nvPr/>
        </p:nvSpPr>
        <p:spPr>
          <a:xfrm>
            <a:off x="4967893" y="2772798"/>
            <a:ext cx="301686" cy="369332"/>
          </a:xfrm>
          <a:prstGeom prst="rect">
            <a:avLst/>
          </a:prstGeom>
          <a:noFill/>
        </p:spPr>
        <p:txBody>
          <a:bodyPr wrap="none" rtlCol="0">
            <a:spAutoFit/>
          </a:bodyPr>
          <a:lstStyle/>
          <a:p>
            <a:r>
              <a:rPr lang="en-US" dirty="0" smtClean="0"/>
              <a:t>6</a:t>
            </a:r>
            <a:endParaRPr lang="en-US" dirty="0"/>
          </a:p>
        </p:txBody>
      </p:sp>
      <p:sp>
        <p:nvSpPr>
          <p:cNvPr id="56" name="TextBox 55"/>
          <p:cNvSpPr txBox="1"/>
          <p:nvPr/>
        </p:nvSpPr>
        <p:spPr>
          <a:xfrm>
            <a:off x="5518226" y="2812534"/>
            <a:ext cx="301686" cy="369332"/>
          </a:xfrm>
          <a:prstGeom prst="rect">
            <a:avLst/>
          </a:prstGeom>
          <a:noFill/>
        </p:spPr>
        <p:txBody>
          <a:bodyPr wrap="none" rtlCol="0">
            <a:spAutoFit/>
          </a:bodyPr>
          <a:lstStyle/>
          <a:p>
            <a:r>
              <a:rPr lang="en-US" dirty="0" smtClean="0"/>
              <a:t>7</a:t>
            </a:r>
            <a:endParaRPr lang="en-US" dirty="0"/>
          </a:p>
        </p:txBody>
      </p:sp>
      <p:sp>
        <p:nvSpPr>
          <p:cNvPr id="57" name="TextBox 56"/>
          <p:cNvSpPr txBox="1"/>
          <p:nvPr/>
        </p:nvSpPr>
        <p:spPr>
          <a:xfrm>
            <a:off x="4417560" y="3370730"/>
            <a:ext cx="301686" cy="369332"/>
          </a:xfrm>
          <a:prstGeom prst="rect">
            <a:avLst/>
          </a:prstGeom>
          <a:noFill/>
        </p:spPr>
        <p:txBody>
          <a:bodyPr wrap="none" rtlCol="0">
            <a:spAutoFit/>
          </a:bodyPr>
          <a:lstStyle/>
          <a:p>
            <a:r>
              <a:rPr lang="en-US" dirty="0" smtClean="0"/>
              <a:t>1</a:t>
            </a:r>
            <a:endParaRPr lang="en-US" dirty="0"/>
          </a:p>
        </p:txBody>
      </p:sp>
      <p:sp>
        <p:nvSpPr>
          <p:cNvPr id="58" name="TextBox 57"/>
          <p:cNvSpPr txBox="1"/>
          <p:nvPr/>
        </p:nvSpPr>
        <p:spPr>
          <a:xfrm>
            <a:off x="2237375" y="4486532"/>
            <a:ext cx="301686" cy="369332"/>
          </a:xfrm>
          <a:prstGeom prst="rect">
            <a:avLst/>
          </a:prstGeom>
          <a:noFill/>
        </p:spPr>
        <p:txBody>
          <a:bodyPr wrap="none" rtlCol="0">
            <a:spAutoFit/>
          </a:bodyPr>
          <a:lstStyle/>
          <a:p>
            <a:r>
              <a:rPr lang="en-US" dirty="0" smtClean="0"/>
              <a:t>2</a:t>
            </a:r>
            <a:endParaRPr lang="en-US" dirty="0"/>
          </a:p>
        </p:txBody>
      </p:sp>
      <p:sp>
        <p:nvSpPr>
          <p:cNvPr id="59" name="TextBox 58"/>
          <p:cNvSpPr txBox="1"/>
          <p:nvPr/>
        </p:nvSpPr>
        <p:spPr>
          <a:xfrm>
            <a:off x="2209800" y="3344649"/>
            <a:ext cx="301686" cy="369332"/>
          </a:xfrm>
          <a:prstGeom prst="rect">
            <a:avLst/>
          </a:prstGeom>
          <a:noFill/>
        </p:spPr>
        <p:txBody>
          <a:bodyPr wrap="none" rtlCol="0">
            <a:spAutoFit/>
          </a:bodyPr>
          <a:lstStyle/>
          <a:p>
            <a:r>
              <a:rPr lang="en-US" dirty="0" smtClean="0"/>
              <a:t>3</a:t>
            </a:r>
            <a:endParaRPr lang="en-US" dirty="0"/>
          </a:p>
        </p:txBody>
      </p:sp>
      <p:sp>
        <p:nvSpPr>
          <p:cNvPr id="60" name="TextBox 59"/>
          <p:cNvSpPr txBox="1"/>
          <p:nvPr/>
        </p:nvSpPr>
        <p:spPr>
          <a:xfrm>
            <a:off x="2237375" y="6124746"/>
            <a:ext cx="301686" cy="369332"/>
          </a:xfrm>
          <a:prstGeom prst="rect">
            <a:avLst/>
          </a:prstGeom>
          <a:noFill/>
        </p:spPr>
        <p:txBody>
          <a:bodyPr wrap="none" rtlCol="0">
            <a:spAutoFit/>
          </a:bodyPr>
          <a:lstStyle/>
          <a:p>
            <a:r>
              <a:rPr lang="en-US" dirty="0" smtClean="0"/>
              <a:t>8</a:t>
            </a:r>
            <a:endParaRPr lang="en-US" dirty="0"/>
          </a:p>
        </p:txBody>
      </p:sp>
      <p:sp>
        <p:nvSpPr>
          <p:cNvPr id="61" name="TextBox 60"/>
          <p:cNvSpPr txBox="1"/>
          <p:nvPr/>
        </p:nvSpPr>
        <p:spPr>
          <a:xfrm>
            <a:off x="3320490" y="5572014"/>
            <a:ext cx="301686" cy="369332"/>
          </a:xfrm>
          <a:prstGeom prst="rect">
            <a:avLst/>
          </a:prstGeom>
          <a:noFill/>
        </p:spPr>
        <p:txBody>
          <a:bodyPr wrap="none" rtlCol="0">
            <a:spAutoFit/>
          </a:bodyPr>
          <a:lstStyle/>
          <a:p>
            <a:r>
              <a:rPr lang="en-US" dirty="0" smtClean="0"/>
              <a:t>4</a:t>
            </a:r>
            <a:endParaRPr lang="en-US" dirty="0"/>
          </a:p>
        </p:txBody>
      </p:sp>
      <p:sp>
        <p:nvSpPr>
          <p:cNvPr id="63" name="TextBox 62"/>
          <p:cNvSpPr txBox="1"/>
          <p:nvPr/>
        </p:nvSpPr>
        <p:spPr>
          <a:xfrm>
            <a:off x="2784971" y="3932534"/>
            <a:ext cx="301686" cy="369332"/>
          </a:xfrm>
          <a:prstGeom prst="rect">
            <a:avLst/>
          </a:prstGeom>
          <a:noFill/>
        </p:spPr>
        <p:txBody>
          <a:bodyPr wrap="none" rtlCol="0">
            <a:spAutoFit/>
          </a:bodyPr>
          <a:lstStyle/>
          <a:p>
            <a:r>
              <a:rPr lang="en-US" dirty="0" smtClean="0"/>
              <a:t>6</a:t>
            </a:r>
            <a:endParaRPr lang="en-US" dirty="0"/>
          </a:p>
        </p:txBody>
      </p:sp>
      <p:sp>
        <p:nvSpPr>
          <p:cNvPr id="64" name="TextBox 63"/>
          <p:cNvSpPr txBox="1"/>
          <p:nvPr/>
        </p:nvSpPr>
        <p:spPr>
          <a:xfrm>
            <a:off x="2770156" y="5580530"/>
            <a:ext cx="301686" cy="369332"/>
          </a:xfrm>
          <a:prstGeom prst="rect">
            <a:avLst/>
          </a:prstGeom>
          <a:noFill/>
        </p:spPr>
        <p:txBody>
          <a:bodyPr wrap="none" rtlCol="0">
            <a:spAutoFit/>
          </a:bodyPr>
          <a:lstStyle/>
          <a:p>
            <a:r>
              <a:rPr lang="en-US" dirty="0" smtClean="0"/>
              <a:t>7</a:t>
            </a:r>
            <a:endParaRPr lang="en-US" dirty="0"/>
          </a:p>
        </p:txBody>
      </p:sp>
      <p:sp>
        <p:nvSpPr>
          <p:cNvPr id="65" name="TextBox 64"/>
          <p:cNvSpPr txBox="1"/>
          <p:nvPr/>
        </p:nvSpPr>
        <p:spPr>
          <a:xfrm>
            <a:off x="2793936" y="3370730"/>
            <a:ext cx="301686" cy="369332"/>
          </a:xfrm>
          <a:prstGeom prst="rect">
            <a:avLst/>
          </a:prstGeom>
          <a:noFill/>
        </p:spPr>
        <p:txBody>
          <a:bodyPr wrap="none" rtlCol="0">
            <a:spAutoFit/>
          </a:bodyPr>
          <a:lstStyle/>
          <a:p>
            <a:r>
              <a:rPr lang="en-US" dirty="0" smtClean="0"/>
              <a:t>9</a:t>
            </a:r>
            <a:endParaRPr lang="en-US" dirty="0"/>
          </a:p>
        </p:txBody>
      </p:sp>
      <p:sp>
        <p:nvSpPr>
          <p:cNvPr id="75" name="TextBox 74"/>
          <p:cNvSpPr txBox="1"/>
          <p:nvPr/>
        </p:nvSpPr>
        <p:spPr>
          <a:xfrm>
            <a:off x="5506147" y="5636392"/>
            <a:ext cx="301686" cy="369332"/>
          </a:xfrm>
          <a:prstGeom prst="rect">
            <a:avLst/>
          </a:prstGeom>
          <a:noFill/>
        </p:spPr>
        <p:txBody>
          <a:bodyPr wrap="none" rtlCol="0">
            <a:spAutoFit/>
          </a:bodyPr>
          <a:lstStyle/>
          <a:p>
            <a:r>
              <a:rPr lang="en-US" dirty="0" smtClean="0"/>
              <a:t>1</a:t>
            </a:r>
            <a:endParaRPr lang="en-US" dirty="0"/>
          </a:p>
        </p:txBody>
      </p:sp>
      <p:sp>
        <p:nvSpPr>
          <p:cNvPr id="76" name="TextBox 75"/>
          <p:cNvSpPr txBox="1"/>
          <p:nvPr/>
        </p:nvSpPr>
        <p:spPr>
          <a:xfrm>
            <a:off x="4967893" y="3399647"/>
            <a:ext cx="301686" cy="369332"/>
          </a:xfrm>
          <a:prstGeom prst="rect">
            <a:avLst/>
          </a:prstGeom>
          <a:noFill/>
        </p:spPr>
        <p:txBody>
          <a:bodyPr wrap="none" rtlCol="0">
            <a:spAutoFit/>
          </a:bodyPr>
          <a:lstStyle/>
          <a:p>
            <a:r>
              <a:rPr lang="en-US" dirty="0" smtClean="0"/>
              <a:t>2</a:t>
            </a:r>
            <a:endParaRPr lang="en-US" dirty="0"/>
          </a:p>
        </p:txBody>
      </p:sp>
      <p:sp>
        <p:nvSpPr>
          <p:cNvPr id="77" name="TextBox 76"/>
          <p:cNvSpPr txBox="1"/>
          <p:nvPr/>
        </p:nvSpPr>
        <p:spPr>
          <a:xfrm>
            <a:off x="4417560" y="6131497"/>
            <a:ext cx="301686" cy="369332"/>
          </a:xfrm>
          <a:prstGeom prst="rect">
            <a:avLst/>
          </a:prstGeom>
          <a:noFill/>
        </p:spPr>
        <p:txBody>
          <a:bodyPr wrap="none" rtlCol="0">
            <a:spAutoFit/>
          </a:bodyPr>
          <a:lstStyle/>
          <a:p>
            <a:r>
              <a:rPr lang="en-US" dirty="0" smtClean="0"/>
              <a:t>3</a:t>
            </a:r>
            <a:endParaRPr lang="en-US" dirty="0"/>
          </a:p>
        </p:txBody>
      </p:sp>
      <p:sp>
        <p:nvSpPr>
          <p:cNvPr id="78" name="TextBox 77"/>
          <p:cNvSpPr txBox="1"/>
          <p:nvPr/>
        </p:nvSpPr>
        <p:spPr>
          <a:xfrm>
            <a:off x="3867226" y="5628415"/>
            <a:ext cx="301686" cy="369332"/>
          </a:xfrm>
          <a:prstGeom prst="rect">
            <a:avLst/>
          </a:prstGeom>
          <a:noFill/>
        </p:spPr>
        <p:txBody>
          <a:bodyPr wrap="none" rtlCol="0">
            <a:spAutoFit/>
          </a:bodyPr>
          <a:lstStyle/>
          <a:p>
            <a:r>
              <a:rPr lang="en-US" dirty="0" smtClean="0"/>
              <a:t>8</a:t>
            </a:r>
            <a:endParaRPr lang="en-US" dirty="0"/>
          </a:p>
        </p:txBody>
      </p:sp>
      <p:sp>
        <p:nvSpPr>
          <p:cNvPr id="79" name="TextBox 78"/>
          <p:cNvSpPr txBox="1"/>
          <p:nvPr/>
        </p:nvSpPr>
        <p:spPr>
          <a:xfrm>
            <a:off x="6072156" y="3372809"/>
            <a:ext cx="301686" cy="369332"/>
          </a:xfrm>
          <a:prstGeom prst="rect">
            <a:avLst/>
          </a:prstGeom>
          <a:noFill/>
        </p:spPr>
        <p:txBody>
          <a:bodyPr wrap="none" rtlCol="0">
            <a:spAutoFit/>
          </a:bodyPr>
          <a:lstStyle/>
          <a:p>
            <a:r>
              <a:rPr lang="en-US" dirty="0" smtClean="0"/>
              <a:t>4</a:t>
            </a:r>
            <a:endParaRPr lang="en-US" dirty="0"/>
          </a:p>
        </p:txBody>
      </p:sp>
      <p:sp>
        <p:nvSpPr>
          <p:cNvPr id="81" name="TextBox 80"/>
          <p:cNvSpPr txBox="1"/>
          <p:nvPr/>
        </p:nvSpPr>
        <p:spPr>
          <a:xfrm>
            <a:off x="4417560" y="4453526"/>
            <a:ext cx="301686" cy="369332"/>
          </a:xfrm>
          <a:prstGeom prst="rect">
            <a:avLst/>
          </a:prstGeom>
          <a:noFill/>
        </p:spPr>
        <p:txBody>
          <a:bodyPr wrap="none" rtlCol="0">
            <a:spAutoFit/>
          </a:bodyPr>
          <a:lstStyle/>
          <a:p>
            <a:r>
              <a:rPr lang="en-US" dirty="0" smtClean="0"/>
              <a:t>6</a:t>
            </a:r>
            <a:endParaRPr lang="en-US" dirty="0"/>
          </a:p>
        </p:txBody>
      </p:sp>
      <p:sp>
        <p:nvSpPr>
          <p:cNvPr id="82" name="TextBox 81"/>
          <p:cNvSpPr txBox="1"/>
          <p:nvPr/>
        </p:nvSpPr>
        <p:spPr>
          <a:xfrm>
            <a:off x="3867226" y="3370730"/>
            <a:ext cx="301686" cy="369332"/>
          </a:xfrm>
          <a:prstGeom prst="rect">
            <a:avLst/>
          </a:prstGeom>
          <a:noFill/>
        </p:spPr>
        <p:txBody>
          <a:bodyPr wrap="none" rtlCol="0">
            <a:spAutoFit/>
          </a:bodyPr>
          <a:lstStyle/>
          <a:p>
            <a:r>
              <a:rPr lang="en-US" dirty="0" smtClean="0"/>
              <a:t>7</a:t>
            </a:r>
            <a:endParaRPr lang="en-US" dirty="0"/>
          </a:p>
        </p:txBody>
      </p:sp>
      <p:sp>
        <p:nvSpPr>
          <p:cNvPr id="83" name="TextBox 82"/>
          <p:cNvSpPr txBox="1"/>
          <p:nvPr/>
        </p:nvSpPr>
        <p:spPr>
          <a:xfrm>
            <a:off x="5506147" y="4507448"/>
            <a:ext cx="301686" cy="369332"/>
          </a:xfrm>
          <a:prstGeom prst="rect">
            <a:avLst/>
          </a:prstGeom>
          <a:noFill/>
        </p:spPr>
        <p:txBody>
          <a:bodyPr wrap="none" rtlCol="0">
            <a:spAutoFit/>
          </a:bodyPr>
          <a:lstStyle/>
          <a:p>
            <a:r>
              <a:rPr lang="en-US" dirty="0" smtClean="0"/>
              <a:t>9</a:t>
            </a:r>
            <a:endParaRPr lang="en-US" dirty="0"/>
          </a:p>
        </p:txBody>
      </p:sp>
      <p:sp>
        <p:nvSpPr>
          <p:cNvPr id="84" name="TextBox 83"/>
          <p:cNvSpPr txBox="1"/>
          <p:nvPr/>
        </p:nvSpPr>
        <p:spPr>
          <a:xfrm>
            <a:off x="6051113" y="3932534"/>
            <a:ext cx="301686" cy="369332"/>
          </a:xfrm>
          <a:prstGeom prst="rect">
            <a:avLst/>
          </a:prstGeom>
          <a:noFill/>
        </p:spPr>
        <p:txBody>
          <a:bodyPr wrap="none" rtlCol="0">
            <a:spAutoFit/>
          </a:bodyPr>
          <a:lstStyle/>
          <a:p>
            <a:r>
              <a:rPr lang="en-US" dirty="0" smtClean="0"/>
              <a:t>1</a:t>
            </a:r>
            <a:endParaRPr lang="en-US" dirty="0"/>
          </a:p>
        </p:txBody>
      </p:sp>
      <p:sp>
        <p:nvSpPr>
          <p:cNvPr id="85" name="TextBox 84"/>
          <p:cNvSpPr txBox="1"/>
          <p:nvPr/>
        </p:nvSpPr>
        <p:spPr>
          <a:xfrm>
            <a:off x="4417560" y="5060120"/>
            <a:ext cx="301686" cy="369332"/>
          </a:xfrm>
          <a:prstGeom prst="rect">
            <a:avLst/>
          </a:prstGeom>
          <a:noFill/>
        </p:spPr>
        <p:txBody>
          <a:bodyPr wrap="none" rtlCol="0">
            <a:spAutoFit/>
          </a:bodyPr>
          <a:lstStyle/>
          <a:p>
            <a:r>
              <a:rPr lang="en-US" dirty="0" smtClean="0"/>
              <a:t>2</a:t>
            </a:r>
            <a:endParaRPr lang="en-US" dirty="0"/>
          </a:p>
        </p:txBody>
      </p:sp>
      <p:sp>
        <p:nvSpPr>
          <p:cNvPr id="86" name="TextBox 85"/>
          <p:cNvSpPr txBox="1"/>
          <p:nvPr/>
        </p:nvSpPr>
        <p:spPr>
          <a:xfrm>
            <a:off x="6072156" y="5636392"/>
            <a:ext cx="301686" cy="369332"/>
          </a:xfrm>
          <a:prstGeom prst="rect">
            <a:avLst/>
          </a:prstGeom>
          <a:noFill/>
        </p:spPr>
        <p:txBody>
          <a:bodyPr wrap="none" rtlCol="0">
            <a:spAutoFit/>
          </a:bodyPr>
          <a:lstStyle/>
          <a:p>
            <a:r>
              <a:rPr lang="en-US" dirty="0" smtClean="0"/>
              <a:t>3</a:t>
            </a:r>
            <a:endParaRPr lang="en-US" dirty="0"/>
          </a:p>
        </p:txBody>
      </p:sp>
      <p:sp>
        <p:nvSpPr>
          <p:cNvPr id="87" name="TextBox 86"/>
          <p:cNvSpPr txBox="1"/>
          <p:nvPr/>
        </p:nvSpPr>
        <p:spPr>
          <a:xfrm>
            <a:off x="6622490" y="5047130"/>
            <a:ext cx="301686" cy="369332"/>
          </a:xfrm>
          <a:prstGeom prst="rect">
            <a:avLst/>
          </a:prstGeom>
          <a:noFill/>
        </p:spPr>
        <p:txBody>
          <a:bodyPr wrap="none" rtlCol="0">
            <a:spAutoFit/>
          </a:bodyPr>
          <a:lstStyle/>
          <a:p>
            <a:r>
              <a:rPr lang="en-US" dirty="0" smtClean="0"/>
              <a:t>8</a:t>
            </a:r>
            <a:endParaRPr lang="en-US" dirty="0"/>
          </a:p>
        </p:txBody>
      </p:sp>
      <p:sp>
        <p:nvSpPr>
          <p:cNvPr id="90" name="TextBox 89"/>
          <p:cNvSpPr txBox="1"/>
          <p:nvPr/>
        </p:nvSpPr>
        <p:spPr>
          <a:xfrm>
            <a:off x="6104901" y="5040997"/>
            <a:ext cx="301686" cy="369332"/>
          </a:xfrm>
          <a:prstGeom prst="rect">
            <a:avLst/>
          </a:prstGeom>
          <a:noFill/>
        </p:spPr>
        <p:txBody>
          <a:bodyPr wrap="none" rtlCol="0">
            <a:spAutoFit/>
          </a:bodyPr>
          <a:lstStyle/>
          <a:p>
            <a:r>
              <a:rPr lang="en-US" dirty="0" smtClean="0"/>
              <a:t>6</a:t>
            </a:r>
            <a:endParaRPr lang="en-US" dirty="0"/>
          </a:p>
        </p:txBody>
      </p:sp>
      <p:sp>
        <p:nvSpPr>
          <p:cNvPr id="91" name="TextBox 90"/>
          <p:cNvSpPr txBox="1"/>
          <p:nvPr/>
        </p:nvSpPr>
        <p:spPr>
          <a:xfrm>
            <a:off x="4967893" y="5047733"/>
            <a:ext cx="301686" cy="369332"/>
          </a:xfrm>
          <a:prstGeom prst="rect">
            <a:avLst/>
          </a:prstGeom>
          <a:noFill/>
        </p:spPr>
        <p:txBody>
          <a:bodyPr wrap="none" rtlCol="0">
            <a:spAutoFit/>
          </a:bodyPr>
          <a:lstStyle/>
          <a:p>
            <a:r>
              <a:rPr lang="en-US" dirty="0" smtClean="0"/>
              <a:t>7</a:t>
            </a:r>
            <a:endParaRPr lang="en-US" dirty="0"/>
          </a:p>
        </p:txBody>
      </p:sp>
      <p:sp>
        <p:nvSpPr>
          <p:cNvPr id="93" name="TextBox 92"/>
          <p:cNvSpPr txBox="1"/>
          <p:nvPr/>
        </p:nvSpPr>
        <p:spPr>
          <a:xfrm>
            <a:off x="3320490" y="5047733"/>
            <a:ext cx="301686" cy="369332"/>
          </a:xfrm>
          <a:prstGeom prst="rect">
            <a:avLst/>
          </a:prstGeom>
          <a:noFill/>
        </p:spPr>
        <p:txBody>
          <a:bodyPr wrap="none" rtlCol="0">
            <a:spAutoFit/>
          </a:bodyPr>
          <a:lstStyle/>
          <a:p>
            <a:r>
              <a:rPr lang="en-US" dirty="0" smtClean="0"/>
              <a:t>3</a:t>
            </a:r>
            <a:endParaRPr lang="en-US" dirty="0"/>
          </a:p>
        </p:txBody>
      </p:sp>
      <p:sp>
        <p:nvSpPr>
          <p:cNvPr id="95" name="TextBox 94"/>
          <p:cNvSpPr txBox="1"/>
          <p:nvPr/>
        </p:nvSpPr>
        <p:spPr>
          <a:xfrm>
            <a:off x="3320490" y="6131497"/>
            <a:ext cx="301686" cy="369332"/>
          </a:xfrm>
          <a:prstGeom prst="rect">
            <a:avLst/>
          </a:prstGeom>
          <a:noFill/>
        </p:spPr>
        <p:txBody>
          <a:bodyPr wrap="none" rtlCol="0">
            <a:spAutoFit/>
          </a:bodyPr>
          <a:lstStyle/>
          <a:p>
            <a:r>
              <a:rPr lang="en-US" dirty="0" smtClean="0"/>
              <a:t>2</a:t>
            </a:r>
            <a:endParaRPr lang="en-US" dirty="0"/>
          </a:p>
        </p:txBody>
      </p:sp>
      <p:sp>
        <p:nvSpPr>
          <p:cNvPr id="68" name="TextBox 67"/>
          <p:cNvSpPr txBox="1"/>
          <p:nvPr/>
        </p:nvSpPr>
        <p:spPr>
          <a:xfrm>
            <a:off x="2779469" y="4484798"/>
            <a:ext cx="301686" cy="369332"/>
          </a:xfrm>
          <a:prstGeom prst="rect">
            <a:avLst/>
          </a:prstGeom>
          <a:noFill/>
        </p:spPr>
        <p:txBody>
          <a:bodyPr wrap="none" rtlCol="0">
            <a:spAutoFit/>
          </a:bodyPr>
          <a:lstStyle/>
          <a:p>
            <a:r>
              <a:rPr lang="en-US" dirty="0" smtClean="0">
                <a:solidFill>
                  <a:schemeClr val="accent1"/>
                </a:solidFill>
              </a:rPr>
              <a:t>8</a:t>
            </a:r>
            <a:endParaRPr lang="en-US" dirty="0">
              <a:solidFill>
                <a:schemeClr val="accent1"/>
              </a:solidFill>
            </a:endParaRPr>
          </a:p>
        </p:txBody>
      </p:sp>
      <p:sp>
        <p:nvSpPr>
          <p:cNvPr id="69" name="TextBox 68"/>
          <p:cNvSpPr txBox="1"/>
          <p:nvPr/>
        </p:nvSpPr>
        <p:spPr>
          <a:xfrm>
            <a:off x="3873013" y="6178780"/>
            <a:ext cx="301686" cy="369332"/>
          </a:xfrm>
          <a:prstGeom prst="rect">
            <a:avLst/>
          </a:prstGeom>
          <a:noFill/>
        </p:spPr>
        <p:txBody>
          <a:bodyPr wrap="none" rtlCol="0">
            <a:spAutoFit/>
          </a:bodyPr>
          <a:lstStyle/>
          <a:p>
            <a:r>
              <a:rPr lang="en-US" dirty="0" smtClean="0">
                <a:solidFill>
                  <a:schemeClr val="accent1"/>
                </a:solidFill>
              </a:rPr>
              <a:t>6</a:t>
            </a:r>
            <a:endParaRPr lang="en-US" dirty="0">
              <a:solidFill>
                <a:schemeClr val="accent1"/>
              </a:solidFill>
            </a:endParaRPr>
          </a:p>
        </p:txBody>
      </p:sp>
      <p:sp>
        <p:nvSpPr>
          <p:cNvPr id="70" name="TextBox 69"/>
          <p:cNvSpPr txBox="1"/>
          <p:nvPr/>
        </p:nvSpPr>
        <p:spPr>
          <a:xfrm>
            <a:off x="3874570" y="1694934"/>
            <a:ext cx="301686" cy="369332"/>
          </a:xfrm>
          <a:prstGeom prst="rect">
            <a:avLst/>
          </a:prstGeom>
          <a:noFill/>
        </p:spPr>
        <p:txBody>
          <a:bodyPr wrap="none" rtlCol="0">
            <a:spAutoFit/>
          </a:bodyPr>
          <a:lstStyle/>
          <a:p>
            <a:r>
              <a:rPr lang="fr-CA" dirty="0" smtClean="0">
                <a:solidFill>
                  <a:schemeClr val="accent1"/>
                </a:solidFill>
              </a:rPr>
              <a:t>2</a:t>
            </a:r>
            <a:endParaRPr lang="en-US" dirty="0">
              <a:solidFill>
                <a:schemeClr val="accent1"/>
              </a:solidFill>
            </a:endParaRPr>
          </a:p>
        </p:txBody>
      </p:sp>
      <p:sp>
        <p:nvSpPr>
          <p:cNvPr id="71" name="TextBox 70"/>
          <p:cNvSpPr txBox="1"/>
          <p:nvPr/>
        </p:nvSpPr>
        <p:spPr>
          <a:xfrm>
            <a:off x="6622986" y="2239398"/>
            <a:ext cx="301686" cy="369332"/>
          </a:xfrm>
          <a:prstGeom prst="rect">
            <a:avLst/>
          </a:prstGeom>
          <a:noFill/>
        </p:spPr>
        <p:txBody>
          <a:bodyPr wrap="none" rtlCol="0">
            <a:spAutoFit/>
          </a:bodyPr>
          <a:lstStyle/>
          <a:p>
            <a:r>
              <a:rPr lang="fr-CA" dirty="0">
                <a:solidFill>
                  <a:schemeClr val="accent1"/>
                </a:solidFill>
              </a:rPr>
              <a:t>1</a:t>
            </a:r>
            <a:endParaRPr lang="en-US" dirty="0">
              <a:solidFill>
                <a:schemeClr val="accent1"/>
              </a:solidFill>
            </a:endParaRPr>
          </a:p>
        </p:txBody>
      </p:sp>
      <p:sp>
        <p:nvSpPr>
          <p:cNvPr id="72" name="TextBox 71"/>
          <p:cNvSpPr txBox="1"/>
          <p:nvPr/>
        </p:nvSpPr>
        <p:spPr>
          <a:xfrm>
            <a:off x="5562600" y="3399647"/>
            <a:ext cx="301686" cy="369332"/>
          </a:xfrm>
          <a:prstGeom prst="rect">
            <a:avLst/>
          </a:prstGeom>
          <a:noFill/>
        </p:spPr>
        <p:txBody>
          <a:bodyPr wrap="none" rtlCol="0">
            <a:spAutoFit/>
          </a:bodyPr>
          <a:lstStyle/>
          <a:p>
            <a:r>
              <a:rPr lang="en-US" dirty="0" smtClean="0">
                <a:solidFill>
                  <a:schemeClr val="accent1"/>
                </a:solidFill>
              </a:rPr>
              <a:t>8</a:t>
            </a:r>
            <a:endParaRPr lang="en-US" dirty="0">
              <a:solidFill>
                <a:schemeClr val="accent1"/>
              </a:solidFill>
            </a:endParaRPr>
          </a:p>
        </p:txBody>
      </p:sp>
      <p:sp>
        <p:nvSpPr>
          <p:cNvPr id="73" name="TextBox 72"/>
          <p:cNvSpPr txBox="1"/>
          <p:nvPr/>
        </p:nvSpPr>
        <p:spPr>
          <a:xfrm>
            <a:off x="6622112" y="3364468"/>
            <a:ext cx="301686" cy="369332"/>
          </a:xfrm>
          <a:prstGeom prst="rect">
            <a:avLst/>
          </a:prstGeom>
          <a:noFill/>
        </p:spPr>
        <p:txBody>
          <a:bodyPr wrap="none" rtlCol="0">
            <a:spAutoFit/>
          </a:bodyPr>
          <a:lstStyle/>
          <a:p>
            <a:r>
              <a:rPr lang="en-US" dirty="0" smtClean="0">
                <a:solidFill>
                  <a:schemeClr val="accent1"/>
                </a:solidFill>
              </a:rPr>
              <a:t>6</a:t>
            </a:r>
            <a:endParaRPr lang="en-US" dirty="0">
              <a:solidFill>
                <a:schemeClr val="accent1"/>
              </a:solidFill>
            </a:endParaRPr>
          </a:p>
        </p:txBody>
      </p:sp>
      <p:sp>
        <p:nvSpPr>
          <p:cNvPr id="80" name="Rectangle 79"/>
          <p:cNvSpPr/>
          <p:nvPr/>
        </p:nvSpPr>
        <p:spPr>
          <a:xfrm rot="5400000">
            <a:off x="961986" y="3834383"/>
            <a:ext cx="5029196" cy="56083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3320490" y="3393536"/>
            <a:ext cx="301686" cy="369332"/>
          </a:xfrm>
          <a:prstGeom prst="rect">
            <a:avLst/>
          </a:prstGeom>
          <a:noFill/>
        </p:spPr>
        <p:txBody>
          <a:bodyPr wrap="none" rtlCol="0">
            <a:spAutoFit/>
          </a:bodyPr>
          <a:lstStyle/>
          <a:p>
            <a:r>
              <a:rPr lang="en-US" dirty="0" smtClean="0">
                <a:solidFill>
                  <a:schemeClr val="accent1"/>
                </a:solidFill>
              </a:rPr>
              <a:t>5</a:t>
            </a:r>
            <a:endParaRPr lang="en-US" dirty="0">
              <a:solidFill>
                <a:schemeClr val="accent1"/>
              </a:solidFill>
            </a:endParaRPr>
          </a:p>
        </p:txBody>
      </p:sp>
      <p:sp>
        <p:nvSpPr>
          <p:cNvPr id="89" name="TextBox 88"/>
          <p:cNvSpPr txBox="1"/>
          <p:nvPr/>
        </p:nvSpPr>
        <p:spPr>
          <a:xfrm>
            <a:off x="6072156" y="6157251"/>
            <a:ext cx="301686" cy="369332"/>
          </a:xfrm>
          <a:prstGeom prst="rect">
            <a:avLst/>
          </a:prstGeom>
          <a:noFill/>
        </p:spPr>
        <p:txBody>
          <a:bodyPr wrap="none" rtlCol="0">
            <a:spAutoFit/>
          </a:bodyPr>
          <a:lstStyle/>
          <a:p>
            <a:r>
              <a:rPr lang="fr-CA" dirty="0">
                <a:solidFill>
                  <a:schemeClr val="accent1"/>
                </a:solidFill>
              </a:rPr>
              <a:t>7</a:t>
            </a:r>
            <a:endParaRPr lang="en-US" dirty="0">
              <a:solidFill>
                <a:schemeClr val="accent1"/>
              </a:solidFill>
            </a:endParaRPr>
          </a:p>
        </p:txBody>
      </p:sp>
      <p:sp>
        <p:nvSpPr>
          <p:cNvPr id="92" name="TextBox 91"/>
          <p:cNvSpPr txBox="1"/>
          <p:nvPr/>
        </p:nvSpPr>
        <p:spPr>
          <a:xfrm>
            <a:off x="5562600" y="3897868"/>
            <a:ext cx="301686" cy="369332"/>
          </a:xfrm>
          <a:prstGeom prst="rect">
            <a:avLst/>
          </a:prstGeom>
          <a:noFill/>
        </p:spPr>
        <p:txBody>
          <a:bodyPr wrap="none" rtlCol="0">
            <a:spAutoFit/>
          </a:bodyPr>
          <a:lstStyle/>
          <a:p>
            <a:r>
              <a:rPr lang="en-US" dirty="0" smtClean="0">
                <a:solidFill>
                  <a:schemeClr val="accent1"/>
                </a:solidFill>
              </a:rPr>
              <a:t>2</a:t>
            </a:r>
            <a:endParaRPr lang="en-US" dirty="0">
              <a:solidFill>
                <a:schemeClr val="accent1"/>
              </a:solidFill>
            </a:endParaRPr>
          </a:p>
        </p:txBody>
      </p:sp>
      <p:sp>
        <p:nvSpPr>
          <p:cNvPr id="94" name="TextBox 93"/>
          <p:cNvSpPr txBox="1"/>
          <p:nvPr/>
        </p:nvSpPr>
        <p:spPr>
          <a:xfrm>
            <a:off x="6067843" y="4488934"/>
            <a:ext cx="301686" cy="369332"/>
          </a:xfrm>
          <a:prstGeom prst="rect">
            <a:avLst/>
          </a:prstGeom>
          <a:noFill/>
        </p:spPr>
        <p:txBody>
          <a:bodyPr wrap="none" rtlCol="0">
            <a:spAutoFit/>
          </a:bodyPr>
          <a:lstStyle/>
          <a:p>
            <a:r>
              <a:rPr lang="en-US" dirty="0" smtClean="0">
                <a:solidFill>
                  <a:schemeClr val="accent1"/>
                </a:solidFill>
              </a:rPr>
              <a:t>5</a:t>
            </a:r>
            <a:endParaRPr lang="en-US" dirty="0">
              <a:solidFill>
                <a:schemeClr val="accent1"/>
              </a:solidFill>
            </a:endParaRPr>
          </a:p>
        </p:txBody>
      </p:sp>
      <p:sp>
        <p:nvSpPr>
          <p:cNvPr id="96" name="TextBox 95"/>
          <p:cNvSpPr txBox="1"/>
          <p:nvPr/>
        </p:nvSpPr>
        <p:spPr>
          <a:xfrm>
            <a:off x="6051113" y="1698449"/>
            <a:ext cx="301686" cy="369332"/>
          </a:xfrm>
          <a:prstGeom prst="rect">
            <a:avLst/>
          </a:prstGeom>
          <a:noFill/>
        </p:spPr>
        <p:txBody>
          <a:bodyPr wrap="none" rtlCol="0">
            <a:spAutoFit/>
          </a:bodyPr>
          <a:lstStyle/>
          <a:p>
            <a:r>
              <a:rPr lang="en-US" dirty="0" smtClean="0">
                <a:solidFill>
                  <a:schemeClr val="accent1"/>
                </a:solidFill>
              </a:rPr>
              <a:t>8</a:t>
            </a:r>
            <a:endParaRPr lang="en-US" dirty="0">
              <a:solidFill>
                <a:schemeClr val="accent1"/>
              </a:solidFill>
            </a:endParaRPr>
          </a:p>
        </p:txBody>
      </p:sp>
      <p:sp>
        <p:nvSpPr>
          <p:cNvPr id="97" name="TextBox 96"/>
          <p:cNvSpPr txBox="1"/>
          <p:nvPr/>
        </p:nvSpPr>
        <p:spPr>
          <a:xfrm>
            <a:off x="3320490" y="1716396"/>
            <a:ext cx="301686" cy="369332"/>
          </a:xfrm>
          <a:prstGeom prst="rect">
            <a:avLst/>
          </a:prstGeom>
          <a:noFill/>
        </p:spPr>
        <p:txBody>
          <a:bodyPr wrap="none" rtlCol="0">
            <a:spAutoFit/>
          </a:bodyPr>
          <a:lstStyle/>
          <a:p>
            <a:r>
              <a:rPr lang="fr-CA" dirty="0">
                <a:solidFill>
                  <a:schemeClr val="accent1"/>
                </a:solidFill>
              </a:rPr>
              <a:t>9</a:t>
            </a:r>
            <a:endParaRPr lang="en-US" dirty="0">
              <a:solidFill>
                <a:schemeClr val="accent1"/>
              </a:solidFill>
            </a:endParaRPr>
          </a:p>
        </p:txBody>
      </p:sp>
      <p:sp>
        <p:nvSpPr>
          <p:cNvPr id="98" name="TextBox 97"/>
          <p:cNvSpPr txBox="1"/>
          <p:nvPr/>
        </p:nvSpPr>
        <p:spPr>
          <a:xfrm>
            <a:off x="3320490" y="4484798"/>
            <a:ext cx="301686" cy="369332"/>
          </a:xfrm>
          <a:prstGeom prst="rect">
            <a:avLst/>
          </a:prstGeom>
          <a:noFill/>
        </p:spPr>
        <p:txBody>
          <a:bodyPr wrap="none" rtlCol="0">
            <a:spAutoFit/>
          </a:bodyPr>
          <a:lstStyle/>
          <a:p>
            <a:r>
              <a:rPr lang="fr-CA" dirty="0">
                <a:solidFill>
                  <a:schemeClr val="accent1"/>
                </a:solidFill>
              </a:rPr>
              <a:t>1</a:t>
            </a:r>
            <a:endParaRPr lang="en-US" dirty="0">
              <a:solidFill>
                <a:schemeClr val="accent1"/>
              </a:solidFill>
            </a:endParaRPr>
          </a:p>
        </p:txBody>
      </p:sp>
      <p:sp>
        <p:nvSpPr>
          <p:cNvPr id="99" name="TextBox 98"/>
          <p:cNvSpPr txBox="1"/>
          <p:nvPr/>
        </p:nvSpPr>
        <p:spPr>
          <a:xfrm>
            <a:off x="3867226" y="5029200"/>
            <a:ext cx="301686" cy="369332"/>
          </a:xfrm>
          <a:prstGeom prst="rect">
            <a:avLst/>
          </a:prstGeom>
          <a:noFill/>
        </p:spPr>
        <p:txBody>
          <a:bodyPr wrap="none" rtlCol="0">
            <a:spAutoFit/>
          </a:bodyPr>
          <a:lstStyle/>
          <a:p>
            <a:r>
              <a:rPr lang="fr-CA" dirty="0">
                <a:solidFill>
                  <a:schemeClr val="accent1"/>
                </a:solidFill>
              </a:rPr>
              <a:t>1</a:t>
            </a:r>
            <a:endParaRPr lang="en-US" dirty="0">
              <a:solidFill>
                <a:schemeClr val="accent1"/>
              </a:solidFill>
            </a:endParaRPr>
          </a:p>
        </p:txBody>
      </p:sp>
      <p:sp>
        <p:nvSpPr>
          <p:cNvPr id="100" name="TextBox 99"/>
          <p:cNvSpPr txBox="1"/>
          <p:nvPr/>
        </p:nvSpPr>
        <p:spPr>
          <a:xfrm>
            <a:off x="5518226" y="5062941"/>
            <a:ext cx="301686" cy="369332"/>
          </a:xfrm>
          <a:prstGeom prst="rect">
            <a:avLst/>
          </a:prstGeom>
          <a:noFill/>
        </p:spPr>
        <p:txBody>
          <a:bodyPr wrap="none" rtlCol="0">
            <a:spAutoFit/>
          </a:bodyPr>
          <a:lstStyle/>
          <a:p>
            <a:r>
              <a:rPr lang="fr-CA" dirty="0" smtClean="0">
                <a:solidFill>
                  <a:schemeClr val="accent1"/>
                </a:solidFill>
              </a:rPr>
              <a:t>4</a:t>
            </a:r>
            <a:endParaRPr lang="en-US" dirty="0">
              <a:solidFill>
                <a:schemeClr val="accent1"/>
              </a:solidFill>
            </a:endParaRPr>
          </a:p>
        </p:txBody>
      </p:sp>
      <p:sp>
        <p:nvSpPr>
          <p:cNvPr id="101" name="TextBox 100"/>
          <p:cNvSpPr txBox="1"/>
          <p:nvPr/>
        </p:nvSpPr>
        <p:spPr>
          <a:xfrm>
            <a:off x="4953000" y="6107668"/>
            <a:ext cx="301686" cy="369332"/>
          </a:xfrm>
          <a:prstGeom prst="rect">
            <a:avLst/>
          </a:prstGeom>
          <a:noFill/>
        </p:spPr>
        <p:txBody>
          <a:bodyPr wrap="none" rtlCol="0">
            <a:spAutoFit/>
          </a:bodyPr>
          <a:lstStyle/>
          <a:p>
            <a:r>
              <a:rPr lang="fr-CA" dirty="0" smtClean="0">
                <a:solidFill>
                  <a:schemeClr val="accent1"/>
                </a:solidFill>
              </a:rPr>
              <a:t>4</a:t>
            </a:r>
            <a:endParaRPr lang="en-US" dirty="0">
              <a:solidFill>
                <a:schemeClr val="accent1"/>
              </a:solidFill>
            </a:endParaRPr>
          </a:p>
        </p:txBody>
      </p:sp>
      <p:sp>
        <p:nvSpPr>
          <p:cNvPr id="102" name="TextBox 101"/>
          <p:cNvSpPr txBox="1"/>
          <p:nvPr/>
        </p:nvSpPr>
        <p:spPr>
          <a:xfrm>
            <a:off x="2743200" y="5029200"/>
            <a:ext cx="301686" cy="369332"/>
          </a:xfrm>
          <a:prstGeom prst="rect">
            <a:avLst/>
          </a:prstGeom>
          <a:noFill/>
        </p:spPr>
        <p:txBody>
          <a:bodyPr wrap="none" rtlCol="0">
            <a:spAutoFit/>
          </a:bodyPr>
          <a:lstStyle/>
          <a:p>
            <a:r>
              <a:rPr lang="en-US" dirty="0" smtClean="0">
                <a:solidFill>
                  <a:schemeClr val="accent1"/>
                </a:solidFill>
              </a:rPr>
              <a:t>5</a:t>
            </a:r>
            <a:endParaRPr lang="en-US" dirty="0">
              <a:solidFill>
                <a:schemeClr val="accent1"/>
              </a:solidFill>
            </a:endParaRPr>
          </a:p>
        </p:txBody>
      </p:sp>
      <p:sp>
        <p:nvSpPr>
          <p:cNvPr id="103" name="TextBox 102"/>
          <p:cNvSpPr txBox="1"/>
          <p:nvPr/>
        </p:nvSpPr>
        <p:spPr>
          <a:xfrm>
            <a:off x="2209800" y="5029200"/>
            <a:ext cx="301686" cy="369332"/>
          </a:xfrm>
          <a:prstGeom prst="rect">
            <a:avLst/>
          </a:prstGeom>
          <a:noFill/>
        </p:spPr>
        <p:txBody>
          <a:bodyPr wrap="none" rtlCol="0">
            <a:spAutoFit/>
          </a:bodyPr>
          <a:lstStyle/>
          <a:p>
            <a:r>
              <a:rPr lang="fr-CA" dirty="0">
                <a:solidFill>
                  <a:schemeClr val="accent1"/>
                </a:solidFill>
              </a:rPr>
              <a:t>9</a:t>
            </a:r>
            <a:endParaRPr lang="en-US" dirty="0">
              <a:solidFill>
                <a:schemeClr val="accent1"/>
              </a:solidFill>
            </a:endParaRPr>
          </a:p>
        </p:txBody>
      </p:sp>
      <p:sp>
        <p:nvSpPr>
          <p:cNvPr id="104" name="TextBox 103"/>
          <p:cNvSpPr txBox="1"/>
          <p:nvPr/>
        </p:nvSpPr>
        <p:spPr>
          <a:xfrm>
            <a:off x="3320490" y="3932534"/>
            <a:ext cx="301686" cy="369332"/>
          </a:xfrm>
          <a:prstGeom prst="rect">
            <a:avLst/>
          </a:prstGeom>
          <a:noFill/>
        </p:spPr>
        <p:txBody>
          <a:bodyPr wrap="none" rtlCol="0">
            <a:spAutoFit/>
          </a:bodyPr>
          <a:lstStyle/>
          <a:p>
            <a:r>
              <a:rPr lang="fr-CA" dirty="0" smtClean="0">
                <a:solidFill>
                  <a:schemeClr val="accent1"/>
                </a:solidFill>
              </a:rPr>
              <a:t>7</a:t>
            </a:r>
            <a:endParaRPr lang="en-US" dirty="0">
              <a:solidFill>
                <a:schemeClr val="accent1"/>
              </a:solidFill>
            </a:endParaRPr>
          </a:p>
        </p:txBody>
      </p:sp>
      <p:sp>
        <p:nvSpPr>
          <p:cNvPr id="105" name="TextBox 104"/>
          <p:cNvSpPr txBox="1"/>
          <p:nvPr/>
        </p:nvSpPr>
        <p:spPr>
          <a:xfrm>
            <a:off x="3320490" y="2239398"/>
            <a:ext cx="301686" cy="369332"/>
          </a:xfrm>
          <a:prstGeom prst="rect">
            <a:avLst/>
          </a:prstGeom>
          <a:noFill/>
        </p:spPr>
        <p:txBody>
          <a:bodyPr wrap="none" rtlCol="0">
            <a:spAutoFit/>
          </a:bodyPr>
          <a:lstStyle/>
          <a:p>
            <a:r>
              <a:rPr lang="fr-CA" b="1" dirty="0" smtClean="0">
                <a:solidFill>
                  <a:srgbClr val="FF0000"/>
                </a:solidFill>
              </a:rPr>
              <a:t>6</a:t>
            </a:r>
            <a:endParaRPr lang="en-US" b="1" dirty="0">
              <a:solidFill>
                <a:srgbClr val="FF0000"/>
              </a:solidFill>
            </a:endParaRPr>
          </a:p>
        </p:txBody>
      </p:sp>
    </p:spTree>
    <p:extLst>
      <p:ext uri="{BB962C8B-B14F-4D97-AF65-F5344CB8AC3E}">
        <p14:creationId xmlns:p14="http://schemas.microsoft.com/office/powerpoint/2010/main" val="32098807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t">
            <a:normAutofit/>
          </a:bodyPr>
          <a:lstStyle/>
          <a:p>
            <a:pPr lvl="0" algn="l"/>
            <a:r>
              <a:rPr lang="en-US" sz="1200" b="1" dirty="0" smtClean="0"/>
              <a:t>La suite</a:t>
            </a:r>
            <a:r>
              <a:rPr lang="en-US" sz="1200" dirty="0" smtClean="0"/>
              <a:t>: </a:t>
            </a:r>
            <a:r>
              <a:rPr lang="fr-CA" sz="1200" dirty="0" smtClean="0"/>
              <a:t>l’utilisation de la suite afin de déterminer le nombre à placer. Quand une ligne, une colonne ou un case contient presque tous les chiffres de la suite, il est souvent facile de déduire un ou des chiffres restant à placer avec certitude. </a:t>
            </a:r>
            <a:r>
              <a:rPr lang="en-US" sz="1200" dirty="0" err="1" smtClean="0"/>
              <a:t>Dans</a:t>
            </a:r>
            <a:r>
              <a:rPr lang="en-US" sz="1200" dirty="0" smtClean="0"/>
              <a:t> l</a:t>
            </a:r>
            <a:r>
              <a:rPr lang="fr-CA" sz="1200" dirty="0" smtClean="0"/>
              <a:t>’exemple </a:t>
            </a:r>
            <a:r>
              <a:rPr lang="fr-CA" sz="1200" dirty="0"/>
              <a:t>présenté ici, </a:t>
            </a:r>
            <a:r>
              <a:rPr lang="fr-CA" sz="1200" dirty="0" smtClean="0"/>
              <a:t>la ligne 4 n’a que trois chiffres manquant. Il reste donc le </a:t>
            </a:r>
            <a:r>
              <a:rPr lang="en-US" sz="1200" dirty="0" smtClean="0"/>
              <a:t>‘5’, le ‘6’ et ‘8’ </a:t>
            </a:r>
            <a:r>
              <a:rPr lang="fr-CA" sz="1200" dirty="0" smtClean="0"/>
              <a:t>à placer. Le </a:t>
            </a:r>
            <a:r>
              <a:rPr lang="en-US" sz="1200" dirty="0" smtClean="0"/>
              <a:t>‘8’ </a:t>
            </a:r>
            <a:r>
              <a:rPr lang="fr-CA" sz="1200" dirty="0" smtClean="0"/>
              <a:t>est facile à déduire puisqu’il existe déjà dans la quatrième case et il n’y a pas d’espace libre dans la cinquième case. Les deux seuls possibilités sont dans les colonnes G et I, mais le </a:t>
            </a:r>
            <a:r>
              <a:rPr lang="en-US" sz="1200" dirty="0" smtClean="0"/>
              <a:t>‘8’</a:t>
            </a:r>
            <a:r>
              <a:rPr lang="fr-CA" sz="1200" dirty="0" smtClean="0"/>
              <a:t> existe déjà dans la colonne I, donc seul l’espace G4 peut accueillir le </a:t>
            </a:r>
            <a:r>
              <a:rPr lang="en-US" sz="1200" dirty="0" smtClean="0"/>
              <a:t>‘8’.</a:t>
            </a:r>
            <a:endParaRPr lang="en-US" sz="1200" dirty="0"/>
          </a:p>
        </p:txBody>
      </p:sp>
      <p:grpSp>
        <p:nvGrpSpPr>
          <p:cNvPr id="3" name="Group 2"/>
          <p:cNvGrpSpPr/>
          <p:nvPr/>
        </p:nvGrpSpPr>
        <p:grpSpPr>
          <a:xfrm>
            <a:off x="2095500" y="1734670"/>
            <a:ext cx="4953000" cy="5029200"/>
            <a:chOff x="2095500" y="1734670"/>
            <a:chExt cx="4953000" cy="5029200"/>
          </a:xfrm>
        </p:grpSpPr>
        <p:sp>
          <p:nvSpPr>
            <p:cNvPr id="29" name="Rectangle 28"/>
            <p:cNvSpPr/>
            <p:nvPr/>
          </p:nvSpPr>
          <p:spPr>
            <a:xfrm>
              <a:off x="2645833" y="173467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196167" y="173467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3742903" y="173467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293237" y="173467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843570" y="173467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5393903" y="173467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5947833" y="173467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498167" y="173467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095500" y="1734670"/>
              <a:ext cx="550333" cy="502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rot="5400000">
              <a:off x="4292600" y="-462430"/>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rot="5400000">
              <a:off x="4292600" y="2890369"/>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rot="5400000">
              <a:off x="4292600" y="96370"/>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rot="5400000">
              <a:off x="4292600" y="655170"/>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rot="5400000">
              <a:off x="4292600" y="1213970"/>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rot="5400000">
              <a:off x="4292600" y="1772770"/>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27" name="Rectangle 26"/>
            <p:cNvSpPr/>
            <p:nvPr/>
          </p:nvSpPr>
          <p:spPr>
            <a:xfrm rot="5400000">
              <a:off x="4292600" y="2331570"/>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rot="5400000">
              <a:off x="4292600" y="3449169"/>
              <a:ext cx="558800" cy="495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10" name="Rectangle 9"/>
            <p:cNvSpPr/>
            <p:nvPr/>
          </p:nvSpPr>
          <p:spPr>
            <a:xfrm>
              <a:off x="2095500" y="1734670"/>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746500" y="1734670"/>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397500" y="1734670"/>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095500" y="3411070"/>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14" name="Rectangle 13"/>
            <p:cNvSpPr/>
            <p:nvPr/>
          </p:nvSpPr>
          <p:spPr>
            <a:xfrm>
              <a:off x="2095500" y="5087470"/>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15" name="Rectangle 14"/>
            <p:cNvSpPr/>
            <p:nvPr/>
          </p:nvSpPr>
          <p:spPr>
            <a:xfrm>
              <a:off x="3746500" y="3411070"/>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397500" y="3411069"/>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746500" y="5087469"/>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18" name="Rectangle 17"/>
            <p:cNvSpPr/>
            <p:nvPr/>
          </p:nvSpPr>
          <p:spPr>
            <a:xfrm>
              <a:off x="5397500" y="5087468"/>
              <a:ext cx="1651000" cy="167640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2219823" y="1829404"/>
              <a:ext cx="301686" cy="369332"/>
            </a:xfrm>
            <a:prstGeom prst="rect">
              <a:avLst/>
            </a:prstGeom>
            <a:noFill/>
          </p:spPr>
          <p:txBody>
            <a:bodyPr wrap="none" rtlCol="0">
              <a:spAutoFit/>
            </a:bodyPr>
            <a:lstStyle/>
            <a:p>
              <a:r>
                <a:rPr lang="en-US" dirty="0" smtClean="0"/>
                <a:t>5</a:t>
              </a:r>
              <a:endParaRPr lang="en-US" dirty="0"/>
            </a:p>
          </p:txBody>
        </p:sp>
        <p:sp>
          <p:nvSpPr>
            <p:cNvPr id="38" name="TextBox 37"/>
            <p:cNvSpPr txBox="1"/>
            <p:nvPr/>
          </p:nvSpPr>
          <p:spPr>
            <a:xfrm>
              <a:off x="4417560" y="1828800"/>
              <a:ext cx="301686" cy="369332"/>
            </a:xfrm>
            <a:prstGeom prst="rect">
              <a:avLst/>
            </a:prstGeom>
            <a:noFill/>
          </p:spPr>
          <p:txBody>
            <a:bodyPr wrap="none" rtlCol="0">
              <a:spAutoFit/>
            </a:bodyPr>
            <a:lstStyle/>
            <a:p>
              <a:r>
                <a:rPr lang="en-US" dirty="0"/>
                <a:t>7</a:t>
              </a:r>
            </a:p>
          </p:txBody>
        </p:sp>
        <p:sp>
          <p:nvSpPr>
            <p:cNvPr id="40" name="TextBox 39"/>
            <p:cNvSpPr txBox="1"/>
            <p:nvPr/>
          </p:nvSpPr>
          <p:spPr>
            <a:xfrm>
              <a:off x="6622490" y="5762885"/>
              <a:ext cx="301686" cy="369332"/>
            </a:xfrm>
            <a:prstGeom prst="rect">
              <a:avLst/>
            </a:prstGeom>
            <a:noFill/>
          </p:spPr>
          <p:txBody>
            <a:bodyPr wrap="none" rtlCol="0">
              <a:spAutoFit/>
            </a:bodyPr>
            <a:lstStyle/>
            <a:p>
              <a:r>
                <a:rPr lang="en-US" dirty="0" smtClean="0"/>
                <a:t>2</a:t>
              </a:r>
              <a:endParaRPr lang="en-US" dirty="0"/>
            </a:p>
          </p:txBody>
        </p:sp>
        <p:sp>
          <p:nvSpPr>
            <p:cNvPr id="41" name="TextBox 40"/>
            <p:cNvSpPr txBox="1"/>
            <p:nvPr/>
          </p:nvSpPr>
          <p:spPr>
            <a:xfrm>
              <a:off x="6622112" y="4096564"/>
              <a:ext cx="301686" cy="369332"/>
            </a:xfrm>
            <a:prstGeom prst="rect">
              <a:avLst/>
            </a:prstGeom>
            <a:noFill/>
          </p:spPr>
          <p:txBody>
            <a:bodyPr wrap="none" rtlCol="0">
              <a:spAutoFit/>
            </a:bodyPr>
            <a:lstStyle/>
            <a:p>
              <a:r>
                <a:rPr lang="en-US" dirty="0" smtClean="0"/>
                <a:t>3</a:t>
              </a:r>
              <a:endParaRPr lang="en-US" dirty="0"/>
            </a:p>
          </p:txBody>
        </p:sp>
        <p:sp>
          <p:nvSpPr>
            <p:cNvPr id="46" name="TextBox 45"/>
            <p:cNvSpPr txBox="1"/>
            <p:nvPr/>
          </p:nvSpPr>
          <p:spPr>
            <a:xfrm>
              <a:off x="6622490" y="4654021"/>
              <a:ext cx="301686" cy="369332"/>
            </a:xfrm>
            <a:prstGeom prst="rect">
              <a:avLst/>
            </a:prstGeom>
            <a:noFill/>
          </p:spPr>
          <p:txBody>
            <a:bodyPr wrap="none" rtlCol="0">
              <a:spAutoFit/>
            </a:bodyPr>
            <a:lstStyle/>
            <a:p>
              <a:r>
                <a:rPr lang="en-US" dirty="0" smtClean="0"/>
                <a:t>7</a:t>
              </a:r>
              <a:endParaRPr lang="en-US" dirty="0"/>
            </a:p>
          </p:txBody>
        </p:sp>
        <p:sp>
          <p:nvSpPr>
            <p:cNvPr id="48" name="TextBox 47"/>
            <p:cNvSpPr txBox="1"/>
            <p:nvPr/>
          </p:nvSpPr>
          <p:spPr>
            <a:xfrm>
              <a:off x="4967893" y="1828800"/>
              <a:ext cx="301686" cy="369332"/>
            </a:xfrm>
            <a:prstGeom prst="rect">
              <a:avLst/>
            </a:prstGeom>
            <a:noFill/>
          </p:spPr>
          <p:txBody>
            <a:bodyPr wrap="none" rtlCol="0">
              <a:spAutoFit/>
            </a:bodyPr>
            <a:lstStyle/>
            <a:p>
              <a:r>
                <a:rPr lang="en-US" dirty="0" smtClean="0"/>
                <a:t>1</a:t>
              </a:r>
              <a:endParaRPr lang="en-US" dirty="0"/>
            </a:p>
          </p:txBody>
        </p:sp>
        <p:sp>
          <p:nvSpPr>
            <p:cNvPr id="49" name="TextBox 48"/>
            <p:cNvSpPr txBox="1"/>
            <p:nvPr/>
          </p:nvSpPr>
          <p:spPr>
            <a:xfrm>
              <a:off x="6622490" y="1829404"/>
              <a:ext cx="301686" cy="369332"/>
            </a:xfrm>
            <a:prstGeom prst="rect">
              <a:avLst/>
            </a:prstGeom>
            <a:noFill/>
          </p:spPr>
          <p:txBody>
            <a:bodyPr wrap="none" rtlCol="0">
              <a:spAutoFit/>
            </a:bodyPr>
            <a:lstStyle/>
            <a:p>
              <a:r>
                <a:rPr lang="en-US" dirty="0" smtClean="0"/>
                <a:t>4</a:t>
              </a:r>
              <a:endParaRPr lang="en-US" dirty="0"/>
            </a:p>
          </p:txBody>
        </p:sp>
        <p:sp>
          <p:nvSpPr>
            <p:cNvPr id="50" name="TextBox 49"/>
            <p:cNvSpPr txBox="1"/>
            <p:nvPr/>
          </p:nvSpPr>
          <p:spPr>
            <a:xfrm>
              <a:off x="3867226" y="2373868"/>
              <a:ext cx="301686" cy="369332"/>
            </a:xfrm>
            <a:prstGeom prst="rect">
              <a:avLst/>
            </a:prstGeom>
            <a:noFill/>
          </p:spPr>
          <p:txBody>
            <a:bodyPr wrap="none" rtlCol="0">
              <a:spAutoFit/>
            </a:bodyPr>
            <a:lstStyle/>
            <a:p>
              <a:r>
                <a:rPr lang="en-US" dirty="0" smtClean="0"/>
                <a:t>9</a:t>
              </a:r>
              <a:endParaRPr lang="en-US" dirty="0"/>
            </a:p>
          </p:txBody>
        </p:sp>
        <p:sp>
          <p:nvSpPr>
            <p:cNvPr id="51" name="TextBox 50"/>
            <p:cNvSpPr txBox="1"/>
            <p:nvPr/>
          </p:nvSpPr>
          <p:spPr>
            <a:xfrm>
              <a:off x="2237375" y="2970305"/>
              <a:ext cx="301686" cy="369332"/>
            </a:xfrm>
            <a:prstGeom prst="rect">
              <a:avLst/>
            </a:prstGeom>
            <a:noFill/>
          </p:spPr>
          <p:txBody>
            <a:bodyPr wrap="none" rtlCol="0">
              <a:spAutoFit/>
            </a:bodyPr>
            <a:lstStyle/>
            <a:p>
              <a:r>
                <a:rPr lang="en-US" dirty="0" smtClean="0"/>
                <a:t>1</a:t>
              </a:r>
              <a:endParaRPr lang="en-US" dirty="0"/>
            </a:p>
          </p:txBody>
        </p:sp>
        <p:sp>
          <p:nvSpPr>
            <p:cNvPr id="52" name="TextBox 51"/>
            <p:cNvSpPr txBox="1"/>
            <p:nvPr/>
          </p:nvSpPr>
          <p:spPr>
            <a:xfrm>
              <a:off x="2770156" y="2947004"/>
              <a:ext cx="301686" cy="369332"/>
            </a:xfrm>
            <a:prstGeom prst="rect">
              <a:avLst/>
            </a:prstGeom>
            <a:noFill/>
          </p:spPr>
          <p:txBody>
            <a:bodyPr wrap="none" rtlCol="0">
              <a:spAutoFit/>
            </a:bodyPr>
            <a:lstStyle/>
            <a:p>
              <a:r>
                <a:rPr lang="en-US" dirty="0" smtClean="0"/>
                <a:t>2</a:t>
              </a:r>
              <a:endParaRPr lang="en-US" dirty="0"/>
            </a:p>
          </p:txBody>
        </p:sp>
        <p:sp>
          <p:nvSpPr>
            <p:cNvPr id="53" name="TextBox 52"/>
            <p:cNvSpPr txBox="1"/>
            <p:nvPr/>
          </p:nvSpPr>
          <p:spPr>
            <a:xfrm>
              <a:off x="3320490" y="2933026"/>
              <a:ext cx="301686" cy="369332"/>
            </a:xfrm>
            <a:prstGeom prst="rect">
              <a:avLst/>
            </a:prstGeom>
            <a:noFill/>
          </p:spPr>
          <p:txBody>
            <a:bodyPr wrap="none" rtlCol="0">
              <a:spAutoFit/>
            </a:bodyPr>
            <a:lstStyle/>
            <a:p>
              <a:r>
                <a:rPr lang="en-US" dirty="0" smtClean="0"/>
                <a:t>8</a:t>
              </a:r>
              <a:endParaRPr lang="en-US" dirty="0"/>
            </a:p>
          </p:txBody>
        </p:sp>
        <p:sp>
          <p:nvSpPr>
            <p:cNvPr id="54" name="TextBox 53"/>
            <p:cNvSpPr txBox="1"/>
            <p:nvPr/>
          </p:nvSpPr>
          <p:spPr>
            <a:xfrm>
              <a:off x="4422714" y="2970305"/>
              <a:ext cx="301686" cy="369332"/>
            </a:xfrm>
            <a:prstGeom prst="rect">
              <a:avLst/>
            </a:prstGeom>
            <a:noFill/>
          </p:spPr>
          <p:txBody>
            <a:bodyPr wrap="none" rtlCol="0">
              <a:spAutoFit/>
            </a:bodyPr>
            <a:lstStyle/>
            <a:p>
              <a:r>
                <a:rPr lang="en-US" dirty="0" smtClean="0"/>
                <a:t>4</a:t>
              </a:r>
              <a:endParaRPr lang="en-US" dirty="0"/>
            </a:p>
          </p:txBody>
        </p:sp>
        <p:sp>
          <p:nvSpPr>
            <p:cNvPr id="55" name="TextBox 54"/>
            <p:cNvSpPr txBox="1"/>
            <p:nvPr/>
          </p:nvSpPr>
          <p:spPr>
            <a:xfrm>
              <a:off x="4967893" y="2907268"/>
              <a:ext cx="301686" cy="369332"/>
            </a:xfrm>
            <a:prstGeom prst="rect">
              <a:avLst/>
            </a:prstGeom>
            <a:noFill/>
          </p:spPr>
          <p:txBody>
            <a:bodyPr wrap="none" rtlCol="0">
              <a:spAutoFit/>
            </a:bodyPr>
            <a:lstStyle/>
            <a:p>
              <a:r>
                <a:rPr lang="en-US" dirty="0" smtClean="0"/>
                <a:t>6</a:t>
              </a:r>
              <a:endParaRPr lang="en-US" dirty="0"/>
            </a:p>
          </p:txBody>
        </p:sp>
        <p:sp>
          <p:nvSpPr>
            <p:cNvPr id="56" name="TextBox 55"/>
            <p:cNvSpPr txBox="1"/>
            <p:nvPr/>
          </p:nvSpPr>
          <p:spPr>
            <a:xfrm>
              <a:off x="5518226" y="2947004"/>
              <a:ext cx="301686" cy="369332"/>
            </a:xfrm>
            <a:prstGeom prst="rect">
              <a:avLst/>
            </a:prstGeom>
            <a:noFill/>
          </p:spPr>
          <p:txBody>
            <a:bodyPr wrap="none" rtlCol="0">
              <a:spAutoFit/>
            </a:bodyPr>
            <a:lstStyle/>
            <a:p>
              <a:r>
                <a:rPr lang="en-US" dirty="0" smtClean="0"/>
                <a:t>7</a:t>
              </a:r>
              <a:endParaRPr lang="en-US" dirty="0"/>
            </a:p>
          </p:txBody>
        </p:sp>
        <p:sp>
          <p:nvSpPr>
            <p:cNvPr id="57" name="TextBox 56"/>
            <p:cNvSpPr txBox="1"/>
            <p:nvPr/>
          </p:nvSpPr>
          <p:spPr>
            <a:xfrm>
              <a:off x="4417560" y="3505200"/>
              <a:ext cx="301686" cy="369332"/>
            </a:xfrm>
            <a:prstGeom prst="rect">
              <a:avLst/>
            </a:prstGeom>
            <a:noFill/>
          </p:spPr>
          <p:txBody>
            <a:bodyPr wrap="none" rtlCol="0">
              <a:spAutoFit/>
            </a:bodyPr>
            <a:lstStyle/>
            <a:p>
              <a:r>
                <a:rPr lang="en-US" dirty="0" smtClean="0"/>
                <a:t>1</a:t>
              </a:r>
              <a:endParaRPr lang="en-US" dirty="0"/>
            </a:p>
          </p:txBody>
        </p:sp>
        <p:sp>
          <p:nvSpPr>
            <p:cNvPr id="58" name="TextBox 57"/>
            <p:cNvSpPr txBox="1"/>
            <p:nvPr/>
          </p:nvSpPr>
          <p:spPr>
            <a:xfrm>
              <a:off x="2237375" y="4621002"/>
              <a:ext cx="301686" cy="369332"/>
            </a:xfrm>
            <a:prstGeom prst="rect">
              <a:avLst/>
            </a:prstGeom>
            <a:noFill/>
          </p:spPr>
          <p:txBody>
            <a:bodyPr wrap="none" rtlCol="0">
              <a:spAutoFit/>
            </a:bodyPr>
            <a:lstStyle/>
            <a:p>
              <a:r>
                <a:rPr lang="en-US" dirty="0" smtClean="0"/>
                <a:t>2</a:t>
              </a:r>
              <a:endParaRPr lang="en-US" dirty="0"/>
            </a:p>
          </p:txBody>
        </p:sp>
        <p:sp>
          <p:nvSpPr>
            <p:cNvPr id="59" name="TextBox 58"/>
            <p:cNvSpPr txBox="1"/>
            <p:nvPr/>
          </p:nvSpPr>
          <p:spPr>
            <a:xfrm>
              <a:off x="2209800" y="3479119"/>
              <a:ext cx="301686" cy="369332"/>
            </a:xfrm>
            <a:prstGeom prst="rect">
              <a:avLst/>
            </a:prstGeom>
            <a:noFill/>
          </p:spPr>
          <p:txBody>
            <a:bodyPr wrap="none" rtlCol="0">
              <a:spAutoFit/>
            </a:bodyPr>
            <a:lstStyle/>
            <a:p>
              <a:r>
                <a:rPr lang="en-US" dirty="0" smtClean="0"/>
                <a:t>3</a:t>
              </a:r>
              <a:endParaRPr lang="en-US" dirty="0"/>
            </a:p>
          </p:txBody>
        </p:sp>
        <p:sp>
          <p:nvSpPr>
            <p:cNvPr id="60" name="TextBox 59"/>
            <p:cNvSpPr txBox="1"/>
            <p:nvPr/>
          </p:nvSpPr>
          <p:spPr>
            <a:xfrm>
              <a:off x="2237375" y="6259216"/>
              <a:ext cx="301686" cy="369332"/>
            </a:xfrm>
            <a:prstGeom prst="rect">
              <a:avLst/>
            </a:prstGeom>
            <a:noFill/>
          </p:spPr>
          <p:txBody>
            <a:bodyPr wrap="none" rtlCol="0">
              <a:spAutoFit/>
            </a:bodyPr>
            <a:lstStyle/>
            <a:p>
              <a:r>
                <a:rPr lang="en-US" dirty="0" smtClean="0"/>
                <a:t>8</a:t>
              </a:r>
              <a:endParaRPr lang="en-US" dirty="0"/>
            </a:p>
          </p:txBody>
        </p:sp>
        <p:sp>
          <p:nvSpPr>
            <p:cNvPr id="61" name="TextBox 60"/>
            <p:cNvSpPr txBox="1"/>
            <p:nvPr/>
          </p:nvSpPr>
          <p:spPr>
            <a:xfrm>
              <a:off x="3320490" y="5706484"/>
              <a:ext cx="301686" cy="369332"/>
            </a:xfrm>
            <a:prstGeom prst="rect">
              <a:avLst/>
            </a:prstGeom>
            <a:noFill/>
          </p:spPr>
          <p:txBody>
            <a:bodyPr wrap="none" rtlCol="0">
              <a:spAutoFit/>
            </a:bodyPr>
            <a:lstStyle/>
            <a:p>
              <a:r>
                <a:rPr lang="en-US" dirty="0" smtClean="0"/>
                <a:t>4</a:t>
              </a:r>
              <a:endParaRPr lang="en-US" dirty="0"/>
            </a:p>
          </p:txBody>
        </p:sp>
        <p:sp>
          <p:nvSpPr>
            <p:cNvPr id="63" name="TextBox 62"/>
            <p:cNvSpPr txBox="1"/>
            <p:nvPr/>
          </p:nvSpPr>
          <p:spPr>
            <a:xfrm>
              <a:off x="2784971" y="4067004"/>
              <a:ext cx="301686" cy="369332"/>
            </a:xfrm>
            <a:prstGeom prst="rect">
              <a:avLst/>
            </a:prstGeom>
            <a:noFill/>
          </p:spPr>
          <p:txBody>
            <a:bodyPr wrap="none" rtlCol="0">
              <a:spAutoFit/>
            </a:bodyPr>
            <a:lstStyle/>
            <a:p>
              <a:r>
                <a:rPr lang="en-US" dirty="0" smtClean="0"/>
                <a:t>6</a:t>
              </a:r>
              <a:endParaRPr lang="en-US" dirty="0"/>
            </a:p>
          </p:txBody>
        </p:sp>
        <p:sp>
          <p:nvSpPr>
            <p:cNvPr id="64" name="TextBox 63"/>
            <p:cNvSpPr txBox="1"/>
            <p:nvPr/>
          </p:nvSpPr>
          <p:spPr>
            <a:xfrm>
              <a:off x="2770156" y="5715000"/>
              <a:ext cx="301686" cy="369332"/>
            </a:xfrm>
            <a:prstGeom prst="rect">
              <a:avLst/>
            </a:prstGeom>
            <a:noFill/>
          </p:spPr>
          <p:txBody>
            <a:bodyPr wrap="none" rtlCol="0">
              <a:spAutoFit/>
            </a:bodyPr>
            <a:lstStyle/>
            <a:p>
              <a:r>
                <a:rPr lang="en-US" dirty="0" smtClean="0"/>
                <a:t>7</a:t>
              </a:r>
              <a:endParaRPr lang="en-US" dirty="0"/>
            </a:p>
          </p:txBody>
        </p:sp>
        <p:sp>
          <p:nvSpPr>
            <p:cNvPr id="65" name="TextBox 64"/>
            <p:cNvSpPr txBox="1"/>
            <p:nvPr/>
          </p:nvSpPr>
          <p:spPr>
            <a:xfrm>
              <a:off x="2793936" y="3505200"/>
              <a:ext cx="301686" cy="369332"/>
            </a:xfrm>
            <a:prstGeom prst="rect">
              <a:avLst/>
            </a:prstGeom>
            <a:noFill/>
          </p:spPr>
          <p:txBody>
            <a:bodyPr wrap="none" rtlCol="0">
              <a:spAutoFit/>
            </a:bodyPr>
            <a:lstStyle/>
            <a:p>
              <a:r>
                <a:rPr lang="en-US" dirty="0" smtClean="0"/>
                <a:t>9</a:t>
              </a:r>
              <a:endParaRPr lang="en-US" dirty="0"/>
            </a:p>
          </p:txBody>
        </p:sp>
        <p:sp>
          <p:nvSpPr>
            <p:cNvPr id="75" name="TextBox 74"/>
            <p:cNvSpPr txBox="1"/>
            <p:nvPr/>
          </p:nvSpPr>
          <p:spPr>
            <a:xfrm>
              <a:off x="5506147" y="5770862"/>
              <a:ext cx="301686" cy="369332"/>
            </a:xfrm>
            <a:prstGeom prst="rect">
              <a:avLst/>
            </a:prstGeom>
            <a:noFill/>
          </p:spPr>
          <p:txBody>
            <a:bodyPr wrap="none" rtlCol="0">
              <a:spAutoFit/>
            </a:bodyPr>
            <a:lstStyle/>
            <a:p>
              <a:r>
                <a:rPr lang="en-US" dirty="0" smtClean="0"/>
                <a:t>1</a:t>
              </a:r>
              <a:endParaRPr lang="en-US" dirty="0"/>
            </a:p>
          </p:txBody>
        </p:sp>
        <p:sp>
          <p:nvSpPr>
            <p:cNvPr id="76" name="TextBox 75"/>
            <p:cNvSpPr txBox="1"/>
            <p:nvPr/>
          </p:nvSpPr>
          <p:spPr>
            <a:xfrm>
              <a:off x="4967893" y="3534117"/>
              <a:ext cx="301686" cy="369332"/>
            </a:xfrm>
            <a:prstGeom prst="rect">
              <a:avLst/>
            </a:prstGeom>
            <a:noFill/>
          </p:spPr>
          <p:txBody>
            <a:bodyPr wrap="none" rtlCol="0">
              <a:spAutoFit/>
            </a:bodyPr>
            <a:lstStyle/>
            <a:p>
              <a:r>
                <a:rPr lang="en-US" dirty="0" smtClean="0"/>
                <a:t>2</a:t>
              </a:r>
              <a:endParaRPr lang="en-US" dirty="0"/>
            </a:p>
          </p:txBody>
        </p:sp>
        <p:sp>
          <p:nvSpPr>
            <p:cNvPr id="77" name="TextBox 76"/>
            <p:cNvSpPr txBox="1"/>
            <p:nvPr/>
          </p:nvSpPr>
          <p:spPr>
            <a:xfrm>
              <a:off x="4417560" y="6265967"/>
              <a:ext cx="301686" cy="369332"/>
            </a:xfrm>
            <a:prstGeom prst="rect">
              <a:avLst/>
            </a:prstGeom>
            <a:noFill/>
          </p:spPr>
          <p:txBody>
            <a:bodyPr wrap="none" rtlCol="0">
              <a:spAutoFit/>
            </a:bodyPr>
            <a:lstStyle/>
            <a:p>
              <a:r>
                <a:rPr lang="en-US" dirty="0" smtClean="0"/>
                <a:t>3</a:t>
              </a:r>
              <a:endParaRPr lang="en-US" dirty="0"/>
            </a:p>
          </p:txBody>
        </p:sp>
        <p:sp>
          <p:nvSpPr>
            <p:cNvPr id="78" name="TextBox 77"/>
            <p:cNvSpPr txBox="1"/>
            <p:nvPr/>
          </p:nvSpPr>
          <p:spPr>
            <a:xfrm>
              <a:off x="3867226" y="5762885"/>
              <a:ext cx="301686" cy="369332"/>
            </a:xfrm>
            <a:prstGeom prst="rect">
              <a:avLst/>
            </a:prstGeom>
            <a:noFill/>
          </p:spPr>
          <p:txBody>
            <a:bodyPr wrap="none" rtlCol="0">
              <a:spAutoFit/>
            </a:bodyPr>
            <a:lstStyle/>
            <a:p>
              <a:r>
                <a:rPr lang="en-US" dirty="0" smtClean="0"/>
                <a:t>8</a:t>
              </a:r>
              <a:endParaRPr lang="en-US" dirty="0"/>
            </a:p>
          </p:txBody>
        </p:sp>
        <p:sp>
          <p:nvSpPr>
            <p:cNvPr id="79" name="TextBox 78"/>
            <p:cNvSpPr txBox="1"/>
            <p:nvPr/>
          </p:nvSpPr>
          <p:spPr>
            <a:xfrm>
              <a:off x="6072156" y="3507279"/>
              <a:ext cx="301686" cy="369332"/>
            </a:xfrm>
            <a:prstGeom prst="rect">
              <a:avLst/>
            </a:prstGeom>
            <a:noFill/>
          </p:spPr>
          <p:txBody>
            <a:bodyPr wrap="none" rtlCol="0">
              <a:spAutoFit/>
            </a:bodyPr>
            <a:lstStyle/>
            <a:p>
              <a:r>
                <a:rPr lang="en-US" dirty="0" smtClean="0"/>
                <a:t>4</a:t>
              </a:r>
              <a:endParaRPr lang="en-US" dirty="0"/>
            </a:p>
          </p:txBody>
        </p:sp>
        <p:sp>
          <p:nvSpPr>
            <p:cNvPr id="81" name="TextBox 80"/>
            <p:cNvSpPr txBox="1"/>
            <p:nvPr/>
          </p:nvSpPr>
          <p:spPr>
            <a:xfrm>
              <a:off x="4417560" y="4587996"/>
              <a:ext cx="301686" cy="369332"/>
            </a:xfrm>
            <a:prstGeom prst="rect">
              <a:avLst/>
            </a:prstGeom>
            <a:noFill/>
          </p:spPr>
          <p:txBody>
            <a:bodyPr wrap="none" rtlCol="0">
              <a:spAutoFit/>
            </a:bodyPr>
            <a:lstStyle/>
            <a:p>
              <a:r>
                <a:rPr lang="en-US" dirty="0" smtClean="0"/>
                <a:t>6</a:t>
              </a:r>
              <a:endParaRPr lang="en-US" dirty="0"/>
            </a:p>
          </p:txBody>
        </p:sp>
        <p:sp>
          <p:nvSpPr>
            <p:cNvPr id="82" name="TextBox 81"/>
            <p:cNvSpPr txBox="1"/>
            <p:nvPr/>
          </p:nvSpPr>
          <p:spPr>
            <a:xfrm>
              <a:off x="3867226" y="3505200"/>
              <a:ext cx="301686" cy="369332"/>
            </a:xfrm>
            <a:prstGeom prst="rect">
              <a:avLst/>
            </a:prstGeom>
            <a:noFill/>
          </p:spPr>
          <p:txBody>
            <a:bodyPr wrap="none" rtlCol="0">
              <a:spAutoFit/>
            </a:bodyPr>
            <a:lstStyle/>
            <a:p>
              <a:r>
                <a:rPr lang="en-US" dirty="0" smtClean="0"/>
                <a:t>7</a:t>
              </a:r>
              <a:endParaRPr lang="en-US" dirty="0"/>
            </a:p>
          </p:txBody>
        </p:sp>
        <p:sp>
          <p:nvSpPr>
            <p:cNvPr id="83" name="TextBox 82"/>
            <p:cNvSpPr txBox="1"/>
            <p:nvPr/>
          </p:nvSpPr>
          <p:spPr>
            <a:xfrm>
              <a:off x="5506147" y="4641918"/>
              <a:ext cx="301686" cy="369332"/>
            </a:xfrm>
            <a:prstGeom prst="rect">
              <a:avLst/>
            </a:prstGeom>
            <a:noFill/>
          </p:spPr>
          <p:txBody>
            <a:bodyPr wrap="none" rtlCol="0">
              <a:spAutoFit/>
            </a:bodyPr>
            <a:lstStyle/>
            <a:p>
              <a:r>
                <a:rPr lang="en-US" dirty="0" smtClean="0"/>
                <a:t>9</a:t>
              </a:r>
              <a:endParaRPr lang="en-US" dirty="0"/>
            </a:p>
          </p:txBody>
        </p:sp>
        <p:sp>
          <p:nvSpPr>
            <p:cNvPr id="84" name="TextBox 83"/>
            <p:cNvSpPr txBox="1"/>
            <p:nvPr/>
          </p:nvSpPr>
          <p:spPr>
            <a:xfrm>
              <a:off x="6051113" y="4067004"/>
              <a:ext cx="301686" cy="369332"/>
            </a:xfrm>
            <a:prstGeom prst="rect">
              <a:avLst/>
            </a:prstGeom>
            <a:noFill/>
          </p:spPr>
          <p:txBody>
            <a:bodyPr wrap="none" rtlCol="0">
              <a:spAutoFit/>
            </a:bodyPr>
            <a:lstStyle/>
            <a:p>
              <a:r>
                <a:rPr lang="en-US" dirty="0" smtClean="0"/>
                <a:t>1</a:t>
              </a:r>
              <a:endParaRPr lang="en-US" dirty="0"/>
            </a:p>
          </p:txBody>
        </p:sp>
        <p:sp>
          <p:nvSpPr>
            <p:cNvPr id="85" name="TextBox 84"/>
            <p:cNvSpPr txBox="1"/>
            <p:nvPr/>
          </p:nvSpPr>
          <p:spPr>
            <a:xfrm>
              <a:off x="4417560" y="5194590"/>
              <a:ext cx="301686" cy="369332"/>
            </a:xfrm>
            <a:prstGeom prst="rect">
              <a:avLst/>
            </a:prstGeom>
            <a:noFill/>
          </p:spPr>
          <p:txBody>
            <a:bodyPr wrap="none" rtlCol="0">
              <a:spAutoFit/>
            </a:bodyPr>
            <a:lstStyle/>
            <a:p>
              <a:r>
                <a:rPr lang="en-US" dirty="0" smtClean="0"/>
                <a:t>2</a:t>
              </a:r>
              <a:endParaRPr lang="en-US" dirty="0"/>
            </a:p>
          </p:txBody>
        </p:sp>
        <p:sp>
          <p:nvSpPr>
            <p:cNvPr id="86" name="TextBox 85"/>
            <p:cNvSpPr txBox="1"/>
            <p:nvPr/>
          </p:nvSpPr>
          <p:spPr>
            <a:xfrm>
              <a:off x="6072156" y="5770862"/>
              <a:ext cx="301686" cy="369332"/>
            </a:xfrm>
            <a:prstGeom prst="rect">
              <a:avLst/>
            </a:prstGeom>
            <a:noFill/>
          </p:spPr>
          <p:txBody>
            <a:bodyPr wrap="none" rtlCol="0">
              <a:spAutoFit/>
            </a:bodyPr>
            <a:lstStyle/>
            <a:p>
              <a:r>
                <a:rPr lang="en-US" dirty="0" smtClean="0"/>
                <a:t>3</a:t>
              </a:r>
              <a:endParaRPr lang="en-US" dirty="0"/>
            </a:p>
          </p:txBody>
        </p:sp>
        <p:sp>
          <p:nvSpPr>
            <p:cNvPr id="87" name="TextBox 86"/>
            <p:cNvSpPr txBox="1"/>
            <p:nvPr/>
          </p:nvSpPr>
          <p:spPr>
            <a:xfrm>
              <a:off x="6622490" y="5181600"/>
              <a:ext cx="301686" cy="369332"/>
            </a:xfrm>
            <a:prstGeom prst="rect">
              <a:avLst/>
            </a:prstGeom>
            <a:noFill/>
          </p:spPr>
          <p:txBody>
            <a:bodyPr wrap="none" rtlCol="0">
              <a:spAutoFit/>
            </a:bodyPr>
            <a:lstStyle/>
            <a:p>
              <a:r>
                <a:rPr lang="en-US" dirty="0" smtClean="0"/>
                <a:t>8</a:t>
              </a:r>
              <a:endParaRPr lang="en-US" dirty="0"/>
            </a:p>
          </p:txBody>
        </p:sp>
        <p:sp>
          <p:nvSpPr>
            <p:cNvPr id="90" name="TextBox 89"/>
            <p:cNvSpPr txBox="1"/>
            <p:nvPr/>
          </p:nvSpPr>
          <p:spPr>
            <a:xfrm>
              <a:off x="6104901" y="5175467"/>
              <a:ext cx="301686" cy="369332"/>
            </a:xfrm>
            <a:prstGeom prst="rect">
              <a:avLst/>
            </a:prstGeom>
            <a:noFill/>
          </p:spPr>
          <p:txBody>
            <a:bodyPr wrap="none" rtlCol="0">
              <a:spAutoFit/>
            </a:bodyPr>
            <a:lstStyle/>
            <a:p>
              <a:r>
                <a:rPr lang="en-US" dirty="0" smtClean="0"/>
                <a:t>6</a:t>
              </a:r>
              <a:endParaRPr lang="en-US" dirty="0"/>
            </a:p>
          </p:txBody>
        </p:sp>
        <p:sp>
          <p:nvSpPr>
            <p:cNvPr id="91" name="TextBox 90"/>
            <p:cNvSpPr txBox="1"/>
            <p:nvPr/>
          </p:nvSpPr>
          <p:spPr>
            <a:xfrm>
              <a:off x="4967893" y="5182203"/>
              <a:ext cx="301686" cy="369332"/>
            </a:xfrm>
            <a:prstGeom prst="rect">
              <a:avLst/>
            </a:prstGeom>
            <a:noFill/>
          </p:spPr>
          <p:txBody>
            <a:bodyPr wrap="none" rtlCol="0">
              <a:spAutoFit/>
            </a:bodyPr>
            <a:lstStyle/>
            <a:p>
              <a:r>
                <a:rPr lang="en-US" dirty="0" smtClean="0"/>
                <a:t>7</a:t>
              </a:r>
              <a:endParaRPr lang="en-US" dirty="0"/>
            </a:p>
          </p:txBody>
        </p:sp>
        <p:sp>
          <p:nvSpPr>
            <p:cNvPr id="93" name="TextBox 92"/>
            <p:cNvSpPr txBox="1"/>
            <p:nvPr/>
          </p:nvSpPr>
          <p:spPr>
            <a:xfrm>
              <a:off x="3320490" y="5182203"/>
              <a:ext cx="301686" cy="369332"/>
            </a:xfrm>
            <a:prstGeom prst="rect">
              <a:avLst/>
            </a:prstGeom>
            <a:noFill/>
          </p:spPr>
          <p:txBody>
            <a:bodyPr wrap="none" rtlCol="0">
              <a:spAutoFit/>
            </a:bodyPr>
            <a:lstStyle/>
            <a:p>
              <a:r>
                <a:rPr lang="en-US" dirty="0" smtClean="0"/>
                <a:t>3</a:t>
              </a:r>
              <a:endParaRPr lang="en-US" dirty="0"/>
            </a:p>
          </p:txBody>
        </p:sp>
        <p:sp>
          <p:nvSpPr>
            <p:cNvPr id="95" name="TextBox 94"/>
            <p:cNvSpPr txBox="1"/>
            <p:nvPr/>
          </p:nvSpPr>
          <p:spPr>
            <a:xfrm>
              <a:off x="3276600" y="6248400"/>
              <a:ext cx="301686" cy="369332"/>
            </a:xfrm>
            <a:prstGeom prst="rect">
              <a:avLst/>
            </a:prstGeom>
            <a:noFill/>
          </p:spPr>
          <p:txBody>
            <a:bodyPr wrap="none" rtlCol="0">
              <a:spAutoFit/>
            </a:bodyPr>
            <a:lstStyle/>
            <a:p>
              <a:r>
                <a:rPr lang="en-US" dirty="0" smtClean="0"/>
                <a:t>2</a:t>
              </a:r>
              <a:endParaRPr lang="en-US" dirty="0"/>
            </a:p>
          </p:txBody>
        </p:sp>
      </p:grpSp>
      <p:sp>
        <p:nvSpPr>
          <p:cNvPr id="80" name="TextBox 79"/>
          <p:cNvSpPr txBox="1"/>
          <p:nvPr/>
        </p:nvSpPr>
        <p:spPr>
          <a:xfrm>
            <a:off x="2770156" y="4596958"/>
            <a:ext cx="301686" cy="369332"/>
          </a:xfrm>
          <a:prstGeom prst="rect">
            <a:avLst/>
          </a:prstGeom>
          <a:noFill/>
        </p:spPr>
        <p:txBody>
          <a:bodyPr wrap="none" rtlCol="0">
            <a:spAutoFit/>
          </a:bodyPr>
          <a:lstStyle/>
          <a:p>
            <a:r>
              <a:rPr lang="en-US" dirty="0" smtClean="0">
                <a:ln w="19050">
                  <a:solidFill>
                    <a:schemeClr val="accent6"/>
                  </a:solidFill>
                </a:ln>
                <a:solidFill>
                  <a:schemeClr val="accent6"/>
                </a:solidFill>
              </a:rPr>
              <a:t>8</a:t>
            </a:r>
            <a:endParaRPr lang="en-US" dirty="0">
              <a:ln w="19050">
                <a:solidFill>
                  <a:schemeClr val="accent6"/>
                </a:solidFill>
              </a:ln>
              <a:solidFill>
                <a:schemeClr val="accent6"/>
              </a:solidFill>
            </a:endParaRPr>
          </a:p>
        </p:txBody>
      </p:sp>
      <p:sp>
        <p:nvSpPr>
          <p:cNvPr id="88" name="TextBox 87"/>
          <p:cNvSpPr txBox="1"/>
          <p:nvPr/>
        </p:nvSpPr>
        <p:spPr>
          <a:xfrm>
            <a:off x="3855209" y="6265967"/>
            <a:ext cx="301686" cy="369332"/>
          </a:xfrm>
          <a:prstGeom prst="rect">
            <a:avLst/>
          </a:prstGeom>
          <a:noFill/>
        </p:spPr>
        <p:txBody>
          <a:bodyPr wrap="none" rtlCol="0">
            <a:spAutoFit/>
          </a:bodyPr>
          <a:lstStyle/>
          <a:p>
            <a:r>
              <a:rPr lang="en-US" dirty="0">
                <a:ln w="19050">
                  <a:solidFill>
                    <a:schemeClr val="accent6"/>
                  </a:solidFill>
                </a:ln>
                <a:solidFill>
                  <a:schemeClr val="accent6"/>
                </a:solidFill>
              </a:rPr>
              <a:t>6</a:t>
            </a:r>
          </a:p>
        </p:txBody>
      </p:sp>
      <p:cxnSp>
        <p:nvCxnSpPr>
          <p:cNvPr id="98" name="Straight Connector 97"/>
          <p:cNvCxnSpPr/>
          <p:nvPr/>
        </p:nvCxnSpPr>
        <p:spPr>
          <a:xfrm>
            <a:off x="6767481" y="3475166"/>
            <a:ext cx="11704" cy="157804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99" name="Oval 98"/>
          <p:cNvSpPr/>
          <p:nvPr/>
        </p:nvSpPr>
        <p:spPr>
          <a:xfrm>
            <a:off x="6624232" y="5186229"/>
            <a:ext cx="275166" cy="35535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p:cNvSpPr txBox="1"/>
          <p:nvPr/>
        </p:nvSpPr>
        <p:spPr>
          <a:xfrm>
            <a:off x="5506147" y="3505200"/>
            <a:ext cx="301686" cy="369332"/>
          </a:xfrm>
          <a:prstGeom prst="rect">
            <a:avLst/>
          </a:prstGeom>
          <a:noFill/>
        </p:spPr>
        <p:txBody>
          <a:bodyPr wrap="none" rtlCol="0">
            <a:spAutoFit/>
          </a:bodyPr>
          <a:lstStyle/>
          <a:p>
            <a:r>
              <a:rPr lang="en-US" dirty="0" smtClean="0">
                <a:ln w="19050">
                  <a:solidFill>
                    <a:schemeClr val="accent6"/>
                  </a:solidFill>
                </a:ln>
                <a:solidFill>
                  <a:schemeClr val="accent6"/>
                </a:solidFill>
              </a:rPr>
              <a:t>8</a:t>
            </a:r>
            <a:endParaRPr lang="en-US" dirty="0">
              <a:ln w="19050">
                <a:solidFill>
                  <a:schemeClr val="accent6"/>
                </a:solidFill>
              </a:ln>
              <a:solidFill>
                <a:schemeClr val="accent6"/>
              </a:solidFill>
            </a:endParaRPr>
          </a:p>
        </p:txBody>
      </p:sp>
      <p:sp>
        <p:nvSpPr>
          <p:cNvPr id="5" name="Rectangle 4"/>
          <p:cNvSpPr/>
          <p:nvPr/>
        </p:nvSpPr>
        <p:spPr>
          <a:xfrm>
            <a:off x="2219823" y="3505200"/>
            <a:ext cx="4703975" cy="33929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2783416" y="4603947"/>
            <a:ext cx="275166" cy="35535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Elbow Connector 7"/>
          <p:cNvCxnSpPr>
            <a:stCxn id="94" idx="6"/>
          </p:cNvCxnSpPr>
          <p:nvPr/>
        </p:nvCxnSpPr>
        <p:spPr>
          <a:xfrm flipV="1">
            <a:off x="3058582" y="3606968"/>
            <a:ext cx="412751" cy="1174656"/>
          </a:xfrm>
          <a:prstGeom prst="bentConnector2">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53635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2053</TotalTime>
  <Words>1778</Words>
  <Application>Microsoft Office PowerPoint</Application>
  <PresentationFormat>On-screen Show (4:3)</PresentationFormat>
  <Paragraphs>834</Paragraphs>
  <Slides>22</Slides>
  <Notes>13</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Le Tuteur</vt:lpstr>
      <vt:lpstr>Définition de la table de jeu: le jeu est une grille composée de 9 lignes (bleu: 2), 9 colonnes (vert: B) et 9 cases (rouge: D4 à F6) composées elles même de 9 espaces. Au total, la grille contient 81 espaces.  Les différents escapes sont nommés par une lettre et un chiffre (cellule H4). </vt:lpstr>
      <vt:lpstr>LA règle d’or du Sudoku : il faut placer 9 fois les chiffres de 1 à 9, sans qu’il y ait deux chiffres identiques dans une ligne, une colonne et une case. </vt:lpstr>
      <vt:lpstr>Début du jeu : le jeu contient toujours un certain nombre de chiffres pré-placés. La quantité et la disposition des chiffres dans la grille dépend du niveau de difficulté du jeu de Sudoku. Tous les jeux de Sudoku peuvent être résolus en utilisant la logique et possède une solution unique. Aucun chiffre ne devrait être placé au hasard.  Voici un exemple de grille Sudoku d’un niveau de difficulté bas.</vt:lpstr>
      <vt:lpstr>Il faut débuter : il faut trouver un espace où un seul chiffre est possible. Souvent ceci correspond au chiffre se répétant le plus grand nombre de fois dans la grille. Dans le présent cas, les ‘8’ des  colonnes A et C permettent de placer le ‘8’ dans la colonne B.  Il est aussi possible que le premier chiffre placé vienne d’une suite. Cette stratégie peut être utilisée autant de fois que nécessaire afin de placer un maximum de nouveau chiffre dans la grille. </vt:lpstr>
      <vt:lpstr>Un chiffre par ligne : un seul chiffre par ligne doit être présent.  Pour finaliser la ligne 4, seul le ‘5’ reste à placer dans la ligne. </vt:lpstr>
      <vt:lpstr>Un chiffre par case : un seul chiffre par case doit être présent.  Pour finaliser la case, seul le ‘5’ reste à placer dans la case. </vt:lpstr>
      <vt:lpstr>Un chiffre par colonne : un seul chiffre par colonne doit être présent.  Pour finaliser la colonne, seul le ‘6’ reste à placer dans la colonne. </vt:lpstr>
      <vt:lpstr>La suite: l’utilisation de la suite afin de déterminer le nombre à placer. Quand une ligne, une colonne ou un case contient presque tous les chiffres de la suite, il est souvent facile de déduire un ou des chiffres restant à placer avec certitude. Dans l’exemple présenté ici, la ligne 4 n’a que trois chiffres manquant. Il reste donc le ‘5’, le ‘6’ et ‘8’ à placer. Le ‘8’ est facile à déduire puisqu’il existe déjà dans la quatrième case et il n’y a pas d’espace libre dans la cinquième case. Les deux seuls possibilités sont dans les colonnes G et I, mais le ‘8’ existe déjà dans la colonne I, donc seul l’espace G4 peut accueillir le ‘8’.</vt:lpstr>
      <vt:lpstr>Les jumeaux: si on cherche à ajouter le ‘6’ dans la huitième case, il est possible de voir, en utilisant la stratégie précédente (pour débuter)  que le ‘6’ doit aller dans colonne D, mais deux lignes sont possibles, soit 7 et 9. Mais en observant le ‘6’ de la colonne H, il est possible d’éliminer la possibilité de la ligne 7 et ainsi ajouter le ‘6’ dans la ligne 9 avec certitude. </vt:lpstr>
      <vt:lpstr>Stratégies des “petits chiffres”</vt:lpstr>
      <vt:lpstr>PowerPoint Presentation</vt:lpstr>
      <vt:lpstr>Le candidat caché: cette technique ne permet pas d’ajouter des chiffres à la grille, mais permet d’éliminer des possibilités. Ainsi, quand nous éliminons les possibilités dans la case en haut droite (correspondant aux espaces G1 à I3) nous voyons que les cellules H1 et I1 sont les deux uniques espaces pouvant contenir le ‘6’ et le ‘7’ de la ligne 1 et de la case en haut à droite sans créer de conflit avec les chiffres déjà présents dans la grille. À cette étape du jeu, il nous est impossible de dire exactement quelle case occupe le ‘6’ et ‘7’. Ici, il y a deux chiffres pour deux cases. La même technique peut s’appliquer pour trois chiffres et trois cases. Habituellement, pour quatre chiffres et quantre cases, différentes techniques d’élimination ou de détermination auront été mis en jeu avant celle-ci.</vt:lpstr>
      <vt:lpstr>PowerPoint Presentation</vt:lpstr>
      <vt:lpstr>PowerPoint Presentation</vt:lpstr>
      <vt:lpstr>Un chiffre par colonne : un seul chiffre par colonne doit être présent.  Pour finaliser la colonne, seul le ‘6’ reste à placer dans la colonne. </vt:lpstr>
      <vt:lpstr>Un chiffre par ligne : un seul chiffre par ligne doit être présent. </vt:lpstr>
      <vt:lpstr>Stratégies débutantes</vt:lpstr>
      <vt:lpstr>Les jumeaux: si on cherche à ajouter le ‘6’ dans la huitième case, il est possible de voir, en utilisant la stratégie précédente (pour débuter)  que le ‘6’ doit aller dans colonne D, mais deux lignes sont possibles, soit 7 et 9. Mais en observant le ‘6’ de la colonne H, il est possible d’éliminer la possibilité de la ligne 7 et ainsi ajouter le ‘6’ dans la ligne 9 avec certitude. </vt:lpstr>
      <vt:lpstr>Début du jeu : le jeu contient toujours un certain nombre de chiffres pré-placés. La quantité de chiffres dans la grille dépend du niveau de difficulté de la grille Sudoku. Tous les jeux de Sudoku peuvent être résolus en utilisant de la logique et avec une solution unique. Aucun chiffre ne devrait être placé au hasard.  </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Valérie Hay</dc:creator>
  <cp:lastModifiedBy>Valérie Hay</cp:lastModifiedBy>
  <cp:revision>93</cp:revision>
  <dcterms:created xsi:type="dcterms:W3CDTF">2018-12-11T23:42:11Z</dcterms:created>
  <dcterms:modified xsi:type="dcterms:W3CDTF">2018-12-15T01:31:43Z</dcterms:modified>
</cp:coreProperties>
</file>