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8" r:id="rId14"/>
    <p:sldId id="259" r:id="rId15"/>
    <p:sldId id="260" r:id="rId16"/>
    <p:sldId id="261" r:id="rId17"/>
    <p:sldId id="262" r:id="rId18"/>
  </p:sldIdLst>
  <p:sldSz cx="18288000" cy="10288270"/>
  <p:notesSz cx="6858000" cy="9144000"/>
  <p:embeddedFontLst>
    <p:embeddedFont>
      <p:font typeface="Roboto Slab"/>
      <p:regular r:id="rId9"/>
    </p:embeddedFont>
    <p:embeddedFont>
      <p:font typeface="Roboto" panose="0200000000000000000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40"/>
        <p:guide pos="5760"/>
      </p:guideLst>
    </p:cSldViewPr>
  </p:slide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ableStyles" Target="tableStyles.xml"/><Relationship Id="rId9" Type="http://schemas.openxmlformats.org/officeDocument/2006/relationships/font" Target="fonts/font1.fntdata"/><Relationship Id="rId10" Type="http://schemas.openxmlformats.org/officeDocument/2006/relationships/font" Target="fonts/font2.fntdata"/><Relationship Id="rId11" Type="http://schemas.openxmlformats.org/officeDocument/2006/relationships/font" Target="fonts/font3.fntdata"/><Relationship Id="rId12" Type="http://schemas.openxmlformats.org/officeDocument/2006/relationships/font" Target="fonts/font4.fntdata"/><Relationship Id="rId13" Type="http://schemas.openxmlformats.org/officeDocument/2006/relationships/font" Target="fonts/font5.fntdata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871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type="sldImg" idx="2"/>
          </p:nvPr>
        </p:nvSpPr>
        <p:spPr>
          <a:xfrm>
            <a:off x="381871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3600e1dee_0_232:notes"/>
          <p:cNvSpPr/>
          <p:nvPr>
            <p:ph type="sldImg" idx="2"/>
          </p:nvPr>
        </p:nvSpPr>
        <p:spPr>
          <a:xfrm>
            <a:off x="381833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3600e1dee_0_2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049600" y="1345447"/>
            <a:ext cx="2163250" cy="2250294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13075126" y="6687020"/>
            <a:ext cx="2163250" cy="2250294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8719204" y="5635914"/>
            <a:ext cx="849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3360604" y="2378266"/>
            <a:ext cx="11566800" cy="29153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1pPr>
            <a:lvl2pPr lvl="1" algn="ctr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2pPr>
            <a:lvl3pPr lvl="2" algn="ctr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3pPr>
            <a:lvl4pPr lvl="3" algn="ctr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4pPr>
            <a:lvl5pPr lvl="4" algn="ctr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5pPr>
            <a:lvl6pPr lvl="5" algn="ctr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6pPr>
            <a:lvl7pPr lvl="6" algn="ctr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7pPr>
            <a:lvl8pPr lvl="7" algn="ctr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8pPr>
            <a:lvl9pPr lvl="8" algn="ctr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9pPr>
          </a:lstStyle>
          <a:p/>
        </p:txBody>
      </p:sp>
      <p:sp>
        <p:nvSpPr>
          <p:cNvPr id="14" name="Google Shape;14;p2"/>
          <p:cNvSpPr txBox="1"/>
          <p:nvPr>
            <p:ph type="subTitle" idx="1"/>
          </p:nvPr>
        </p:nvSpPr>
        <p:spPr>
          <a:xfrm>
            <a:off x="3360604" y="6099967"/>
            <a:ext cx="11566800" cy="1818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4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4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4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4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4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4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4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4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4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300" y="10155426"/>
            <a:ext cx="18287400" cy="1332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54" name="Google Shape;54;p11"/>
          <p:cNvSpPr txBox="1"/>
          <p:nvPr>
            <p:ph type="title" hasCustomPrompt="1"/>
          </p:nvPr>
        </p:nvSpPr>
        <p:spPr>
          <a:xfrm>
            <a:off x="775800" y="2305303"/>
            <a:ext cx="16736400" cy="307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26005">
                <a:solidFill>
                  <a:schemeClr val="accent5"/>
                </a:solidFill>
              </a:defRPr>
            </a:lvl1pPr>
            <a:lvl2pPr lvl="1" algn="ctr"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26005">
                <a:solidFill>
                  <a:schemeClr val="accent5"/>
                </a:solidFill>
              </a:defRPr>
            </a:lvl2pPr>
            <a:lvl3pPr lvl="2" algn="ctr"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26005">
                <a:solidFill>
                  <a:schemeClr val="accent5"/>
                </a:solidFill>
              </a:defRPr>
            </a:lvl3pPr>
            <a:lvl4pPr lvl="3" algn="ctr"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26005">
                <a:solidFill>
                  <a:schemeClr val="accent5"/>
                </a:solidFill>
              </a:defRPr>
            </a:lvl4pPr>
            <a:lvl5pPr lvl="4" algn="ctr"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26005">
                <a:solidFill>
                  <a:schemeClr val="accent5"/>
                </a:solidFill>
              </a:defRPr>
            </a:lvl5pPr>
            <a:lvl6pPr lvl="5" algn="ctr"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26005">
                <a:solidFill>
                  <a:schemeClr val="accent5"/>
                </a:solidFill>
              </a:defRPr>
            </a:lvl6pPr>
            <a:lvl7pPr lvl="6" algn="ctr"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26005">
                <a:solidFill>
                  <a:schemeClr val="accent5"/>
                </a:solidFill>
              </a:defRPr>
            </a:lvl7pPr>
            <a:lvl8pPr lvl="7" algn="ctr"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26005">
                <a:solidFill>
                  <a:schemeClr val="accent5"/>
                </a:solidFill>
              </a:defRPr>
            </a:lvl8pPr>
            <a:lvl9pPr lvl="8" algn="ctr"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26005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type="body" idx="1"/>
          </p:nvPr>
        </p:nvSpPr>
        <p:spPr>
          <a:xfrm>
            <a:off x="775800" y="5839921"/>
            <a:ext cx="16736400" cy="214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85800" algn="ctr">
              <a:spcBef>
                <a:spcPct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1829435" lvl="1" indent="-635000" algn="ctr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2743835" lvl="2" indent="-635000" algn="ctr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3658235" lvl="3" indent="-635000" algn="ctr">
              <a:spcBef>
                <a:spcPct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4572635" lvl="4" indent="-635000" algn="ctr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5487670" lvl="5" indent="-635000" algn="ctr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6402070" lvl="6" indent="-635000" algn="ctr">
              <a:spcBef>
                <a:spcPct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7316470" lvl="7" indent="-635000" algn="ctr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8230870" lvl="8" indent="-635000" algn="ctr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8719204" y="5635914"/>
            <a:ext cx="849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961500" y="3530518"/>
            <a:ext cx="16444200" cy="18153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2pPr>
            <a:lvl3pPr lvl="2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3pPr>
            <a:lvl4pPr lvl="3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4pPr>
            <a:lvl5pPr lvl="4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5pPr>
            <a:lvl6pPr lvl="5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6pPr>
            <a:lvl7pPr lvl="6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7pPr>
            <a:lvl8pPr lvl="7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8pPr>
            <a:lvl9pPr lvl="8" algn="ctr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9pPr>
          </a:lstStyle>
          <a:p/>
        </p:txBody>
      </p:sp>
      <p:sp>
        <p:nvSpPr>
          <p:cNvPr id="19" name="Google Shape;19;p3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985126" y="2521009"/>
            <a:ext cx="849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775800" y="916210"/>
            <a:ext cx="16736400" cy="13724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1"/>
          </p:nvPr>
        </p:nvSpPr>
        <p:spPr>
          <a:xfrm>
            <a:off x="775800" y="2980169"/>
            <a:ext cx="16736400" cy="6158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85800">
              <a:spcBef>
                <a:spcPct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1829435" lvl="1" indent="-635000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2743835" lvl="2" indent="-635000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3658235" lvl="3" indent="-635000">
              <a:spcBef>
                <a:spcPct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4572635" lvl="4" indent="-635000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5487670" lvl="5" indent="-635000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6402070" lvl="6" indent="-635000">
              <a:spcBef>
                <a:spcPct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7316470" lvl="7" indent="-635000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8230870" lvl="8" indent="-635000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985126" y="2521009"/>
            <a:ext cx="849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775800" y="916210"/>
            <a:ext cx="16736400" cy="13724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body" idx="1"/>
          </p:nvPr>
        </p:nvSpPr>
        <p:spPr>
          <a:xfrm>
            <a:off x="775800" y="2980171"/>
            <a:ext cx="7999800" cy="6158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35000">
              <a:spcBef>
                <a:spcPct val="100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1829435" lvl="1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2pPr>
            <a:lvl3pPr marL="2743835" lvl="2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3658235" lvl="3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4pPr>
            <a:lvl5pPr marL="4572635" lvl="4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5pPr>
            <a:lvl6pPr marL="5487670" lvl="5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6pPr>
            <a:lvl7pPr marL="6402070" lvl="6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7pPr>
            <a:lvl8pPr marL="7316470" lvl="7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8pPr>
            <a:lvl9pPr marL="8230870" lvl="8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9pPr>
          </a:lstStyle>
          <a:p/>
        </p:txBody>
      </p:sp>
      <p:sp>
        <p:nvSpPr>
          <p:cNvPr id="29" name="Google Shape;29;p5"/>
          <p:cNvSpPr txBox="1"/>
          <p:nvPr>
            <p:ph type="body" idx="2"/>
          </p:nvPr>
        </p:nvSpPr>
        <p:spPr>
          <a:xfrm>
            <a:off x="9512400" y="2980171"/>
            <a:ext cx="7999800" cy="6158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35000">
              <a:spcBef>
                <a:spcPct val="100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1829435" lvl="1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2pPr>
            <a:lvl3pPr marL="2743835" lvl="2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3658235" lvl="3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4pPr>
            <a:lvl5pPr marL="4572635" lvl="4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5pPr>
            <a:lvl6pPr marL="5487670" lvl="5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6pPr>
            <a:lvl7pPr marL="6402070" lvl="6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7pPr>
            <a:lvl8pPr marL="7316470" lvl="7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8pPr>
            <a:lvl9pPr marL="8230870" lvl="8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9pPr>
          </a:lstStyle>
          <a:p/>
        </p:txBody>
      </p:sp>
      <p:sp>
        <p:nvSpPr>
          <p:cNvPr id="30" name="Google Shape;30;p5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775800" y="916210"/>
            <a:ext cx="16736400" cy="13724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ct val="100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978436" y="2825048"/>
            <a:ext cx="6630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775800" y="1111394"/>
            <a:ext cx="5616000" cy="15116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1pPr>
            <a:lvl2pPr lvl="1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2pPr>
            <a:lvl3pPr lvl="2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3pPr>
            <a:lvl4pPr lvl="3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4pPr>
            <a:lvl5pPr lvl="4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5pPr>
            <a:lvl6pPr lvl="5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6pPr>
            <a:lvl7pPr lvl="6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7pPr>
            <a:lvl8pPr lvl="7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8pPr>
            <a:lvl9pPr lvl="8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/>
        </p:txBody>
      </p:sp>
      <p:sp>
        <p:nvSpPr>
          <p:cNvPr id="37" name="Google Shape;37;p7"/>
          <p:cNvSpPr txBox="1"/>
          <p:nvPr>
            <p:ph type="body" idx="1"/>
          </p:nvPr>
        </p:nvSpPr>
        <p:spPr>
          <a:xfrm>
            <a:off x="775800" y="3188608"/>
            <a:ext cx="5616000" cy="5363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1pPr>
            <a:lvl2pPr marL="1829435" lvl="1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2pPr>
            <a:lvl3pPr marL="2743835" lvl="2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3658235" lvl="3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4pPr>
            <a:lvl5pPr marL="4572635" lvl="4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5pPr>
            <a:lvl6pPr marL="5487670" lvl="5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6pPr>
            <a:lvl7pPr marL="6402070" lvl="6" indent="-609600">
              <a:spcBef>
                <a:spcPct val="1000"/>
              </a:spcBef>
              <a:spcAft>
                <a:spcPts val="0"/>
              </a:spcAft>
              <a:buSzPts val="1200"/>
              <a:buChar char="●"/>
              <a:defRPr sz="2400"/>
            </a:lvl7pPr>
            <a:lvl8pPr marL="7316470" lvl="7" indent="-609600">
              <a:spcBef>
                <a:spcPct val="1000"/>
              </a:spcBef>
              <a:spcAft>
                <a:spcPts val="0"/>
              </a:spcAft>
              <a:buSzPts val="1200"/>
              <a:buChar char="○"/>
              <a:defRPr sz="2400"/>
            </a:lvl8pPr>
            <a:lvl9pPr marL="8230870" lvl="8" indent="-609600">
              <a:spcBef>
                <a:spcPct val="1000"/>
              </a:spcBef>
              <a:spcAft>
                <a:spcPts val="0"/>
              </a:spcAft>
              <a:buSzPts val="1200"/>
              <a:buChar char="■"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980500" y="1052884"/>
            <a:ext cx="11237400" cy="81830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2pPr>
            <a:lvl3pPr lvl="2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3pPr>
            <a:lvl4pPr lvl="3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4pPr>
            <a:lvl5pPr lvl="4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5pPr>
            <a:lvl6pPr lvl="5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6pPr>
            <a:lvl7pPr lvl="6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7pPr>
            <a:lvl8pPr lvl="7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8pPr>
            <a:lvl9pPr lvl="8">
              <a:spcBef>
                <a:spcPct val="1000"/>
              </a:spcBef>
              <a:spcAft>
                <a:spcPts val="0"/>
              </a:spcAft>
              <a:buSzPts val="4800"/>
              <a:buNone/>
              <a:defRPr sz="9600"/>
            </a:lvl9pPr>
          </a:lstStyle>
          <a:p/>
        </p:txBody>
      </p:sp>
      <p:sp>
        <p:nvSpPr>
          <p:cNvPr id="41" name="Google Shape;41;p8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9144000" y="-150"/>
            <a:ext cx="9144000" cy="1028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cxnSp>
        <p:nvCxnSpPr>
          <p:cNvPr id="44" name="Google Shape;44;p9"/>
          <p:cNvCxnSpPr/>
          <p:nvPr/>
        </p:nvCxnSpPr>
        <p:spPr>
          <a:xfrm>
            <a:off x="10059350" y="8992579"/>
            <a:ext cx="10818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531000" y="2418573"/>
            <a:ext cx="8090400" cy="30131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ct val="1000"/>
              </a:spcBef>
              <a:spcAft>
                <a:spcPts val="0"/>
              </a:spcAft>
              <a:buSzPts val="3800"/>
              <a:buNone/>
              <a:defRPr sz="7600"/>
            </a:lvl1pPr>
            <a:lvl2pPr lvl="1" algn="ctr">
              <a:spcBef>
                <a:spcPct val="1000"/>
              </a:spcBef>
              <a:spcAft>
                <a:spcPts val="0"/>
              </a:spcAft>
              <a:buSzPts val="3800"/>
              <a:buNone/>
              <a:defRPr sz="7600"/>
            </a:lvl2pPr>
            <a:lvl3pPr lvl="2" algn="ctr">
              <a:spcBef>
                <a:spcPct val="1000"/>
              </a:spcBef>
              <a:spcAft>
                <a:spcPts val="0"/>
              </a:spcAft>
              <a:buSzPts val="3800"/>
              <a:buNone/>
              <a:defRPr sz="7600"/>
            </a:lvl3pPr>
            <a:lvl4pPr lvl="3" algn="ctr">
              <a:spcBef>
                <a:spcPct val="1000"/>
              </a:spcBef>
              <a:spcAft>
                <a:spcPts val="0"/>
              </a:spcAft>
              <a:buSzPts val="3800"/>
              <a:buNone/>
              <a:defRPr sz="7600"/>
            </a:lvl4pPr>
            <a:lvl5pPr lvl="4" algn="ctr">
              <a:spcBef>
                <a:spcPct val="1000"/>
              </a:spcBef>
              <a:spcAft>
                <a:spcPts val="0"/>
              </a:spcAft>
              <a:buSzPts val="3800"/>
              <a:buNone/>
              <a:defRPr sz="7600"/>
            </a:lvl5pPr>
            <a:lvl6pPr lvl="5" algn="ctr">
              <a:spcBef>
                <a:spcPct val="1000"/>
              </a:spcBef>
              <a:spcAft>
                <a:spcPts val="0"/>
              </a:spcAft>
              <a:buSzPts val="3800"/>
              <a:buNone/>
              <a:defRPr sz="7600"/>
            </a:lvl6pPr>
            <a:lvl7pPr lvl="6" algn="ctr">
              <a:spcBef>
                <a:spcPct val="1000"/>
              </a:spcBef>
              <a:spcAft>
                <a:spcPts val="0"/>
              </a:spcAft>
              <a:buSzPts val="3800"/>
              <a:buNone/>
              <a:defRPr sz="7600"/>
            </a:lvl7pPr>
            <a:lvl8pPr lvl="7" algn="ctr">
              <a:spcBef>
                <a:spcPct val="1000"/>
              </a:spcBef>
              <a:spcAft>
                <a:spcPts val="0"/>
              </a:spcAft>
              <a:buSzPts val="3800"/>
              <a:buNone/>
              <a:defRPr sz="7600"/>
            </a:lvl8pPr>
            <a:lvl9pPr lvl="8" algn="ctr">
              <a:spcBef>
                <a:spcPct val="1000"/>
              </a:spcBef>
              <a:spcAft>
                <a:spcPts val="0"/>
              </a:spcAft>
              <a:buSzPts val="3800"/>
              <a:buNone/>
              <a:defRPr sz="7600"/>
            </a:lvl9pPr>
          </a:lstStyle>
          <a:p/>
        </p:txBody>
      </p:sp>
      <p:sp>
        <p:nvSpPr>
          <p:cNvPr id="46" name="Google Shape;46;p9"/>
          <p:cNvSpPr txBox="1"/>
          <p:nvPr>
            <p:ph type="subTitle" idx="1"/>
          </p:nvPr>
        </p:nvSpPr>
        <p:spPr>
          <a:xfrm>
            <a:off x="531000" y="5538971"/>
            <a:ext cx="8090400" cy="2691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4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42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42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42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42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42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42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42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4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body" idx="2"/>
          </p:nvPr>
        </p:nvSpPr>
        <p:spPr>
          <a:xfrm>
            <a:off x="9879000" y="1448653"/>
            <a:ext cx="7674000" cy="73914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914400" lvl="0" indent="-685800">
              <a:spcBef>
                <a:spcPct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1829435" lvl="1" indent="-635000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2743835" lvl="2" indent="-635000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3658235" lvl="3" indent="-635000">
              <a:spcBef>
                <a:spcPct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4572635" lvl="4" indent="-635000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5487670" lvl="5" indent="-635000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6402070" lvl="6" indent="-635000">
              <a:spcBef>
                <a:spcPct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7316470" lvl="7" indent="-635000">
              <a:spcBef>
                <a:spcPct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8230870" lvl="8" indent="-635000">
              <a:spcBef>
                <a:spcPct val="10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body" idx="1"/>
          </p:nvPr>
        </p:nvSpPr>
        <p:spPr>
          <a:xfrm>
            <a:off x="639000" y="8468931"/>
            <a:ext cx="11997600" cy="11978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914400" lvl="0" indent="-45720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5800" y="916210"/>
            <a:ext cx="16736400" cy="137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6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6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6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6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6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6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6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6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6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75800" y="2980169"/>
            <a:ext cx="16736400" cy="61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858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●"/>
              <a:defRPr sz="36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1829435" lvl="1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2743835" lvl="2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3658235" lvl="3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4572635" lvl="4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5487670" lvl="5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6402070" lvl="6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7316470" lvl="7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8230870" lvl="8" indent="-6350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2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2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2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2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2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2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2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2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2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360604" y="2378750"/>
            <a:ext cx="11566800" cy="29148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13"/>
          <p:cNvSpPr txBox="1"/>
          <p:nvPr>
            <p:ph type="subTitle" idx="1"/>
          </p:nvPr>
        </p:nvSpPr>
        <p:spPr>
          <a:xfrm>
            <a:off x="3360604" y="6099800"/>
            <a:ext cx="11566800" cy="181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775800" y="916950"/>
            <a:ext cx="16736400" cy="1372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14"/>
          <p:cNvSpPr txBox="1"/>
          <p:nvPr>
            <p:ph type="body" idx="1"/>
          </p:nvPr>
        </p:nvSpPr>
        <p:spPr>
          <a:xfrm>
            <a:off x="775800" y="2980548"/>
            <a:ext cx="16736400" cy="6157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9000">
                <a:solidFill>
                  <a:srgbClr val="FFFFFF"/>
                </a:solidFill>
                <a:latin typeface="Roboto Slab"/>
              </a:rPr>
              <a:t>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4000">
                <a:solidFill>
                  <a:srgbClr val="8BC34A"/>
                </a:solidFill>
                <a:latin typeface="Roboto Slab"/>
              </a:rPr>
              <a:t>Presented by Micro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32" y="1216152"/>
            <a:ext cx="7223760" cy="52486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0432" y="6537960"/>
            <a:ext cx="7141464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FFFFFF"/>
                </a:solidFill>
                <a:latin typeface="Roboto Slab"/>
              </a:defRPr>
            </a:pPr>
            <a:r>
              <a:t>Introduction to 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24544" y="1216152"/>
            <a:ext cx="8156448" cy="7955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0"/>
              </a:spcAft>
              <a:defRPr sz="3600">
                <a:solidFill>
                  <a:srgbClr val="FFFFFF"/>
                </a:solidFill>
                <a:latin typeface="Georgia"/>
              </a:defRPr>
            </a:pPr>
            <a:r>
              <a:t>Key features of Java: object-oriented, platform-independent, and robust</a:t>
            </a:r>
          </a:p>
          <a:p>
            <a:pPr algn="l">
              <a:spcAft>
                <a:spcPts val="3000"/>
              </a:spcAft>
              <a:defRPr sz="3600">
                <a:solidFill>
                  <a:srgbClr val="FFFFFF"/>
                </a:solidFill>
                <a:latin typeface="Georgia"/>
              </a:defRPr>
            </a:pPr>
            <a:r>
              <a:t>Examples of Java-based applications: Android apps, web applications, and enterprise software</a:t>
            </a:r>
          </a:p>
          <a:p>
            <a:pPr algn="l">
              <a:spcAft>
                <a:spcPts val="3000"/>
              </a:spcAft>
              <a:defRPr sz="3600">
                <a:solidFill>
                  <a:srgbClr val="FFFFFF"/>
                </a:solidFill>
                <a:latin typeface="Georgia"/>
              </a:defRPr>
            </a:pPr>
            <a:r>
              <a:t>Java's role in the software development industry: widely used and in high demand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386584"/>
            <a:ext cx="7754112" cy="66751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61872" y="1051560"/>
            <a:ext cx="15745967" cy="119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FFFFFF"/>
                </a:solidFill>
                <a:latin typeface="Roboto Slab"/>
              </a:defRPr>
            </a:pPr>
            <a:r>
              <a:t>Java Syntax and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62872" y="2386584"/>
            <a:ext cx="7772400" cy="6492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500"/>
              </a:spcAft>
              <a:defRPr sz="3200">
                <a:solidFill>
                  <a:srgbClr val="FFFFFF"/>
                </a:solidFill>
                <a:latin typeface="Georgia"/>
              </a:defRPr>
            </a:pPr>
            <a:r>
              <a:t>Basics of Java syntax: variables, data types, and operators</a:t>
            </a:r>
          </a:p>
          <a:p>
            <a:pPr algn="l">
              <a:spcAft>
                <a:spcPts val="2500"/>
              </a:spcAft>
              <a:defRPr sz="3200">
                <a:solidFill>
                  <a:srgbClr val="FFFFFF"/>
                </a:solidFill>
                <a:latin typeface="Georgia"/>
              </a:defRPr>
            </a:pPr>
            <a:r>
              <a:t>Control structures: if-else statements, loops, and switch cases</a:t>
            </a:r>
          </a:p>
          <a:p>
            <a:pPr algn="l">
              <a:spcAft>
                <a:spcPts val="2500"/>
              </a:spcAft>
              <a:defRPr sz="3200">
                <a:solidFill>
                  <a:srgbClr val="FFFFFF"/>
                </a:solidFill>
                <a:latin typeface="Georgia"/>
              </a:defRPr>
            </a:pPr>
            <a:r>
              <a:t>Object-oriented programming concepts: classes, objects, and inheritance</a:t>
            </a:r>
          </a:p>
          <a:p>
            <a:pPr algn="l">
              <a:spcAft>
                <a:spcPts val="2500"/>
              </a:spcAft>
              <a:defRPr sz="3200">
                <a:solidFill>
                  <a:srgbClr val="FFFFFF"/>
                </a:solidFill>
                <a:latin typeface="Georgia"/>
              </a:defRPr>
            </a:pPr>
            <a:r>
              <a:t>Exception handling: try-catch blocks for handling errors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51560" y="914400"/>
            <a:ext cx="1604772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FFFFFF"/>
                </a:solidFill>
                <a:latin typeface="Roboto Slab"/>
              </a:defRPr>
            </a:pPr>
            <a:r>
              <a:t>Java APIs and Libraries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1560" y="2743200"/>
            <a:ext cx="16047720" cy="6949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500"/>
              </a:spcAft>
              <a:defRPr sz="3600">
                <a:solidFill>
                  <a:srgbClr val="FFFFFF"/>
                </a:solidFill>
                <a:latin typeface="Georgia"/>
              </a:defRPr>
            </a:pPr>
            <a:r>
              <a:t>Java API overview: classes, interfaces, and packages provided by Java platform</a:t>
            </a:r>
          </a:p>
          <a:p>
            <a:pPr algn="l">
              <a:spcAft>
                <a:spcPts val="3500"/>
              </a:spcAft>
              <a:defRPr sz="3600">
                <a:solidFill>
                  <a:srgbClr val="FFFFFF"/>
                </a:solidFill>
                <a:latin typeface="Georgia"/>
              </a:defRPr>
            </a:pPr>
            <a:r>
              <a:t>Commonly used Java libraries: Swing for GUI, JDBC for database connectivity, and JUnit for testing</a:t>
            </a:r>
          </a:p>
          <a:p>
            <a:pPr algn="l">
              <a:spcAft>
                <a:spcPts val="3500"/>
              </a:spcAft>
              <a:defRPr sz="3600">
                <a:solidFill>
                  <a:srgbClr val="FFFFFF"/>
                </a:solidFill>
                <a:latin typeface="Georgia"/>
              </a:defRPr>
            </a:pPr>
            <a:r>
              <a:t>Popular frameworks built on Java: Spring, Hibernate, and Apache Struts</a:t>
            </a:r>
          </a:p>
          <a:p>
            <a:pPr algn="l">
              <a:spcAft>
                <a:spcPts val="3500"/>
              </a:spcAft>
              <a:defRPr sz="3600">
                <a:solidFill>
                  <a:srgbClr val="FFFFFF"/>
                </a:solidFill>
                <a:latin typeface="Georgia"/>
              </a:defRPr>
            </a:pPr>
            <a:r>
              <a:t>Benefits of using Java libraries and APIs: faster development, code reuse, and improved efficiency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731520"/>
            <a:ext cx="7534656" cy="88239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2960" y="822960"/>
            <a:ext cx="8878824" cy="1938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FFFFFF"/>
                </a:solidFill>
                <a:latin typeface="Roboto Slab"/>
              </a:defRPr>
            </a:pPr>
            <a:r>
              <a:t>Java Development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" y="2468880"/>
            <a:ext cx="8878824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500"/>
              </a:spcAft>
              <a:defRPr sz="3200">
                <a:solidFill>
                  <a:srgbClr val="FFFFFF"/>
                </a:solidFill>
                <a:latin typeface="Georgia"/>
              </a:defRPr>
            </a:pPr>
            <a:r>
              <a:t>Integrated Development Environments (IDEs) for Java: Eclipse, IntelliJ IDEA, and NetBeans</a:t>
            </a:r>
          </a:p>
          <a:p>
            <a:pPr algn="l">
              <a:spcAft>
                <a:spcPts val="2500"/>
              </a:spcAft>
              <a:defRPr sz="3200">
                <a:solidFill>
                  <a:srgbClr val="FFFFFF"/>
                </a:solidFill>
                <a:latin typeface="Georgia"/>
              </a:defRPr>
            </a:pPr>
            <a:r>
              <a:t>Java Development Kit (JDK): includes Java compiler, runtime environment, and other tools</a:t>
            </a:r>
          </a:p>
          <a:p>
            <a:pPr algn="l">
              <a:spcAft>
                <a:spcPts val="2500"/>
              </a:spcAft>
              <a:defRPr sz="3200">
                <a:solidFill>
                  <a:srgbClr val="FFFFFF"/>
                </a:solidFill>
                <a:latin typeface="Georgia"/>
              </a:defRPr>
            </a:pPr>
            <a:r>
              <a:t>Build tools: Apache Maven and Gradle for managing dependencies and building Java projects</a:t>
            </a:r>
          </a:p>
          <a:p>
            <a:pPr algn="l">
              <a:spcAft>
                <a:spcPts val="2500"/>
              </a:spcAft>
              <a:defRPr sz="3200">
                <a:solidFill>
                  <a:srgbClr val="FFFFFF"/>
                </a:solidFill>
                <a:latin typeface="Georgia"/>
              </a:defRPr>
            </a:pPr>
            <a:r>
              <a:t>Debugging and testing tools: JUnit for unit testing and debugging capabilities in IDEs.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/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Arial</vt:lpstr>
      <vt:lpstr>Roboto Slab</vt:lpstr>
      <vt:lpstr>Roboto</vt:lpstr>
      <vt:lpstr>Microsoft YaHei</vt:lpstr>
      <vt:lpstr>Arial Unicode MS</vt:lpstr>
      <vt:lpstr>Marina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ritch</cp:lastModifiedBy>
  <cp:revision>1</cp:revision>
  <dcterms:created xsi:type="dcterms:W3CDTF">2023-12-09T13:32:17Z</dcterms:created>
  <dcterms:modified xsi:type="dcterms:W3CDTF">2023-12-09T13:32:17Z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07472C0D41134883ADF9BCBACCECF5BF</vt:lpwstr>
  </property>
  <property fmtid="{D5CDD505-2E9C-101B-9397-08002B2CF9AE}" pid="3" name="KSOProductBuildVer">
    <vt:lpwstr>1033-11.2.0.11105</vt:lpwstr>
  </property>
</Properties>
</file>