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package/2006/relationships/metadata/thumbnail" Target="docProps/thumbnail.jpeg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827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ableStyles" Target="tableStyles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notesMaster" Target="notesMasters/notesMaster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683839"/>
            <a:ext cx="13716000" cy="3582027"/>
          </a:xfrm>
        </p:spPr>
        <p:txBody>
          <a:bodyPr anchor="b"/>
          <a:lstStyle>
            <a:lvl1pPr algn="ctr">
              <a:defRPr sz="8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404002"/>
            <a:ext cx="13716000" cy="2484077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8035" indent="0" algn="ctr">
              <a:buNone/>
              <a:defRPr sz="2400"/>
            </a:lvl4pPr>
            <a:lvl5pPr marL="2743835" indent="0" algn="ctr">
              <a:buNone/>
              <a:defRPr sz="2400"/>
            </a:lvl5pPr>
            <a:lvl6pPr marL="3429635" indent="0" algn="ctr">
              <a:buNone/>
              <a:defRPr sz="2400"/>
            </a:lvl6pPr>
            <a:lvl7pPr marL="4115435" indent="0" algn="ctr">
              <a:buNone/>
              <a:defRPr sz="2400"/>
            </a:lvl7pPr>
            <a:lvl8pPr marL="4801235" indent="0" algn="ctr">
              <a:buNone/>
              <a:defRPr sz="2400"/>
            </a:lvl8pPr>
            <a:lvl9pPr marL="548767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1143198"/>
            <a:ext cx="3943350" cy="812386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1143198"/>
            <a:ext cx="11601450" cy="812386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§"/>
              <a:defRPr/>
            </a:lvl1pPr>
            <a:lvl2pPr marL="1028700" indent="-342900">
              <a:buFont typeface="Wingdings" panose="05000000000000000000" pitchFamily="2" charset="2"/>
              <a:buChar char="§"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2400935" indent="-342900">
              <a:buFont typeface="Wingdings" panose="05000000000000000000" pitchFamily="2" charset="2"/>
              <a:buChar char="§"/>
              <a:defRPr/>
            </a:lvl4pPr>
            <a:lvl5pP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565056"/>
            <a:ext cx="15773400" cy="4279854"/>
          </a:xfrm>
        </p:spPr>
        <p:txBody>
          <a:bodyPr anchor="b"/>
          <a:lstStyle>
            <a:lvl1pPr>
              <a:defRPr sz="8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6885399"/>
            <a:ext cx="15773400" cy="2250674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803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83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63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543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123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76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3086638"/>
            <a:ext cx="7772400" cy="61804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3086638"/>
            <a:ext cx="7772400" cy="61804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002682"/>
            <a:ext cx="15773400" cy="1626678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2" y="2743680"/>
            <a:ext cx="7736681" cy="1236084"/>
          </a:xfrm>
        </p:spPr>
        <p:txBody>
          <a:bodyPr anchor="b"/>
          <a:lstStyle>
            <a:lvl1pPr marL="0" indent="0">
              <a:buNone/>
              <a:defRPr sz="3600" b="0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8035" indent="0">
              <a:buNone/>
              <a:defRPr sz="2400" b="1"/>
            </a:lvl4pPr>
            <a:lvl5pPr marL="2743835" indent="0">
              <a:buNone/>
              <a:defRPr sz="2400" b="1"/>
            </a:lvl5pPr>
            <a:lvl6pPr marL="3429635" indent="0">
              <a:buNone/>
              <a:defRPr sz="2400" b="1"/>
            </a:lvl6pPr>
            <a:lvl7pPr marL="4115435" indent="0">
              <a:buNone/>
              <a:defRPr sz="2400" b="1"/>
            </a:lvl7pPr>
            <a:lvl8pPr marL="4801235" indent="0">
              <a:buNone/>
              <a:defRPr sz="2400" b="1"/>
            </a:lvl8pPr>
            <a:lvl9pPr marL="5487670" indent="0">
              <a:buNone/>
              <a:defRPr sz="24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2" y="4115518"/>
            <a:ext cx="7736681" cy="517059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743680"/>
            <a:ext cx="7774782" cy="1236084"/>
          </a:xfrm>
        </p:spPr>
        <p:txBody>
          <a:bodyPr anchor="b"/>
          <a:lstStyle>
            <a:lvl1pPr marL="0" indent="0">
              <a:buNone/>
              <a:defRPr sz="3600" b="0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8035" indent="0">
              <a:buNone/>
              <a:defRPr sz="2400" b="1"/>
            </a:lvl4pPr>
            <a:lvl5pPr marL="2743835" indent="0">
              <a:buNone/>
              <a:defRPr sz="2400" b="1"/>
            </a:lvl5pPr>
            <a:lvl6pPr marL="3429635" indent="0">
              <a:buNone/>
              <a:defRPr sz="2400" b="1"/>
            </a:lvl6pPr>
            <a:lvl7pPr marL="4115435" indent="0">
              <a:buNone/>
              <a:defRPr sz="2400" b="1"/>
            </a:lvl7pPr>
            <a:lvl8pPr marL="4801235" indent="0">
              <a:buNone/>
              <a:defRPr sz="2400" b="1"/>
            </a:lvl8pPr>
            <a:lvl9pPr marL="5487670" indent="0">
              <a:buNone/>
              <a:defRPr sz="24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4115518"/>
            <a:ext cx="7774782" cy="5170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028880"/>
            <a:ext cx="5898356" cy="205776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028881"/>
            <a:ext cx="9258300" cy="7764233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3315280"/>
            <a:ext cx="5898356" cy="548974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8035" indent="0">
              <a:buNone/>
              <a:defRPr sz="1500"/>
            </a:lvl4pPr>
            <a:lvl5pPr marL="2743835" indent="0">
              <a:buNone/>
              <a:defRPr sz="1500"/>
            </a:lvl5pPr>
            <a:lvl6pPr marL="3429635" indent="0">
              <a:buNone/>
              <a:defRPr sz="1500"/>
            </a:lvl6pPr>
            <a:lvl7pPr marL="4115435" indent="0">
              <a:buNone/>
              <a:defRPr sz="1500"/>
            </a:lvl7pPr>
            <a:lvl8pPr marL="4801235" indent="0">
              <a:buNone/>
              <a:defRPr sz="1500"/>
            </a:lvl8pPr>
            <a:lvl9pPr marL="5487670" indent="0">
              <a:buNone/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028880"/>
            <a:ext cx="5898356" cy="205776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4782" y="1028881"/>
            <a:ext cx="9258300" cy="7764233"/>
          </a:xfrm>
        </p:spPr>
        <p:txBody>
          <a:bodyPr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8035" indent="0">
              <a:buNone/>
              <a:defRPr sz="3000"/>
            </a:lvl4pPr>
            <a:lvl5pPr marL="2743835" indent="0">
              <a:buNone/>
              <a:defRPr sz="3000"/>
            </a:lvl5pPr>
            <a:lvl6pPr marL="3429635" indent="0">
              <a:buNone/>
              <a:defRPr sz="3000"/>
            </a:lvl6pPr>
            <a:lvl7pPr marL="4115435" indent="0">
              <a:buNone/>
              <a:defRPr sz="3000"/>
            </a:lvl7pPr>
            <a:lvl8pPr marL="4801235" indent="0">
              <a:buNone/>
              <a:defRPr sz="3000"/>
            </a:lvl8pPr>
            <a:lvl9pPr marL="548767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3315280"/>
            <a:ext cx="5898356" cy="548974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8035" indent="0">
              <a:buNone/>
              <a:defRPr sz="1500"/>
            </a:lvl4pPr>
            <a:lvl5pPr marL="2743835" indent="0">
              <a:buNone/>
              <a:defRPr sz="1500"/>
            </a:lvl5pPr>
            <a:lvl6pPr marL="3429635" indent="0">
              <a:buNone/>
              <a:defRPr sz="1500"/>
            </a:lvl6pPr>
            <a:lvl7pPr marL="4115435" indent="0">
              <a:buNone/>
              <a:defRPr sz="1500"/>
            </a:lvl7pPr>
            <a:lvl8pPr marL="4801235" indent="0">
              <a:buNone/>
              <a:defRPr sz="1500"/>
            </a:lvl8pPr>
            <a:lvl9pPr marL="5487670" indent="0">
              <a:buNone/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/>
          <p:cNvSpPr/>
          <p:nvPr/>
        </p:nvSpPr>
        <p:spPr>
          <a:xfrm>
            <a:off x="0" y="0"/>
            <a:ext cx="18283428" cy="102888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1021734"/>
            <a:ext cx="15773400" cy="1988692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3268557"/>
            <a:ext cx="15773400" cy="5998508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9645750"/>
            <a:ext cx="4114800" cy="547783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350" cap="none" spc="0" baseline="0">
                <a:solidFill>
                  <a:srgbClr val="FFFFFF"/>
                </a:solidFill>
              </a:defRPr>
            </a:lvl1pPr>
          </a:lstStyle>
          <a:p>
            <a:fld id="{AA70F276-1833-4A75-9C1D-A56E2295A68D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645750"/>
            <a:ext cx="6172200" cy="547783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350" cap="none" spc="0" baseline="0">
                <a:solidFill>
                  <a:srgbClr val="FFFFFF"/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9645750"/>
            <a:ext cx="4114800" cy="547783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350" cap="none" spc="0" baseline="0">
                <a:solidFill>
                  <a:srgbClr val="FFFFFF"/>
                </a:solidFill>
              </a:defRPr>
            </a:lvl1pPr>
          </a:lstStyle>
          <a:p>
            <a:fld id="{28844951-7827-47D4-8276-7DDE1FA7D85A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algn="l" defTabSz="1371600" rtl="0" eaLnBrk="1" latinLnBrk="0" hangingPunct="1">
        <a:lnSpc>
          <a:spcPct val="110000"/>
        </a:lnSpc>
        <a:spcBef>
          <a:spcPct val="0"/>
        </a:spcBef>
        <a:buNone/>
        <a:defRPr lang="en-US" sz="7800" kern="1200" dirty="0">
          <a:gradFill flip="none" rotWithShape="1">
            <a:gsLst>
              <a:gs pos="0">
                <a:schemeClr val="accent5"/>
              </a:gs>
              <a:gs pos="100000">
                <a:schemeClr val="accent1">
                  <a:alpha val="70000"/>
                </a:schemeClr>
              </a:gs>
            </a:gsLst>
            <a:lin ang="0" scaled="1"/>
            <a:tileRect/>
          </a:gradFill>
          <a:latin typeface="+mj-lt"/>
          <a:ea typeface="+mn-ea"/>
          <a:cs typeface="Angsana New" panose="02020603050405020304" pitchFamily="18" charset="-34"/>
        </a:defRPr>
      </a:lvl1pPr>
    </p:titleStyle>
    <p:bodyStyle>
      <a:lvl1pPr marL="685800" indent="-342900" algn="l" defTabSz="1371600" rtl="0" eaLnBrk="1" latinLnBrk="0" hangingPunct="1">
        <a:lnSpc>
          <a:spcPct val="117000"/>
        </a:lnSpc>
        <a:spcBef>
          <a:spcPts val="1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42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1pPr>
      <a:lvl2pPr marL="1200150" indent="-342900" algn="l" defTabSz="1371600" rtl="0" eaLnBrk="1" latinLnBrk="0" hangingPunct="1">
        <a:lnSpc>
          <a:spcPct val="117000"/>
        </a:lnSpc>
        <a:spcBef>
          <a:spcPts val="75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36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2pPr>
      <a:lvl3pPr marL="1886585" indent="-342900" algn="l" defTabSz="1371600" rtl="0" eaLnBrk="1" latinLnBrk="0" hangingPunct="1">
        <a:lnSpc>
          <a:spcPct val="117000"/>
        </a:lnSpc>
        <a:spcBef>
          <a:spcPts val="75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3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3pPr>
      <a:lvl4pPr marL="2486660" indent="-342900" algn="l" defTabSz="1371600" rtl="0" eaLnBrk="1" latinLnBrk="0" hangingPunct="1">
        <a:lnSpc>
          <a:spcPct val="117000"/>
        </a:lnSpc>
        <a:spcBef>
          <a:spcPts val="75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7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4pPr>
      <a:lvl5pPr marL="3172460" indent="-342900" algn="l" defTabSz="1371600" rtl="0" eaLnBrk="1" latinLnBrk="0" hangingPunct="1">
        <a:lnSpc>
          <a:spcPct val="117000"/>
        </a:lnSpc>
        <a:spcBef>
          <a:spcPts val="75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7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5pPr>
      <a:lvl6pPr marL="3772535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8335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4135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3057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8035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835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635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5435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1235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767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Relationship Id="rId3" Type="http://schemas.openxmlformats.org/officeDocument/2006/relationships/notesSlide" Target="../notesSlides/notesSlide1.xml"/><Relationship Id="rId4" Type="http://schemas.openxmlformats.org/officeDocument/2006/relationships/image" Target="../media/image7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Relationship Id="rId3" Type="http://schemas.openxmlformats.org/officeDocument/2006/relationships/notesSlide" Target="../notesSlides/notesSlide2.xml"/><Relationship Id="rId4" Type="http://schemas.openxmlformats.org/officeDocument/2006/relationships/image" Target="../media/image1.jpg"/><Relationship Id="rId5" Type="http://schemas.openxmlformats.org/officeDocument/2006/relationships/image" Target="../media/image7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Relationship Id="rId3" Type="http://schemas.openxmlformats.org/officeDocument/2006/relationships/notesSlide" Target="../notesSlides/notesSlide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z="9000">
                <a:solidFill>
                  <a:srgbClr val="050E38"/>
                </a:solidFill>
                <a:latin typeface="Gill Sans MT"/>
              </a:rPr>
              <a:t>Baking Tools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sz="4000">
                <a:solidFill>
                  <a:srgbClr val="050E38"/>
                </a:solidFill>
                <a:latin typeface="Gill Sans MT"/>
              </a:rPr>
              <a:t>Presented by Airi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0432" y="1216152"/>
            <a:ext cx="7223760" cy="524865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70432" y="6537960"/>
            <a:ext cx="7141464" cy="2834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0"/>
              </a:spcAft>
              <a:defRPr sz="5000">
                <a:solidFill>
                  <a:srgbClr val="050E38"/>
                </a:solidFill>
                <a:latin typeface="Franklin Gothic Demi"/>
              </a:defRPr>
            </a:pPr>
            <a:r>
              <a:t>Introduction to Baking Tools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924544" y="1216152"/>
            <a:ext cx="8156448" cy="79552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3000"/>
              </a:spcAft>
              <a:defRPr sz="3600">
                <a:solidFill>
                  <a:srgbClr val="050E38"/>
                </a:solidFill>
                <a:latin typeface="Bahnschrift"/>
              </a:defRPr>
            </a:pPr>
            <a:r>
              <a:t>Baking tools are a must-have for every baker.</a:t>
            </a:r>
          </a:p>
          <a:p>
            <a:pPr algn="l">
              <a:spcAft>
                <a:spcPts val="3000"/>
              </a:spcAft>
              <a:defRPr sz="3600">
                <a:solidFill>
                  <a:srgbClr val="050E38"/>
                </a:solidFill>
                <a:latin typeface="Bahnschrift"/>
              </a:defRPr>
            </a:pPr>
            <a:r>
              <a:t>They are vital for precise measurement, mixing, and shaping of ingredients.</a:t>
            </a:r>
          </a:p>
          <a:p>
            <a:pPr algn="l">
              <a:spcAft>
                <a:spcPts val="3000"/>
              </a:spcAft>
              <a:defRPr sz="3600">
                <a:solidFill>
                  <a:srgbClr val="050E38"/>
                </a:solidFill>
                <a:latin typeface="Bahnschrift"/>
              </a:defRPr>
            </a:pPr>
            <a:r>
              <a:t>Examples include measuring cups, mixing bowls, and baking pans.</a:t>
            </a:r>
          </a:p>
          <a:p>
            <a:pPr algn="l">
              <a:spcAft>
                <a:spcPts val="3000"/>
              </a:spcAft>
              <a:defRPr sz="3600">
                <a:solidFill>
                  <a:srgbClr val="050E38"/>
                </a:solidFill>
                <a:latin typeface="Bahnschrift"/>
              </a:defRPr>
            </a:pPr>
            <a:r>
              <a:t>Knowing the purpose of each tool is key to achieving baking success.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0432" y="1216152"/>
            <a:ext cx="7223760" cy="524865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70432" y="6537960"/>
            <a:ext cx="7141464" cy="2834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0"/>
              </a:spcAft>
              <a:defRPr sz="5000">
                <a:solidFill>
                  <a:srgbClr val="050E38"/>
                </a:solidFill>
                <a:latin typeface="Franklin Gothic Demi"/>
              </a:defRPr>
            </a:pPr>
            <a:r>
              <a:t>Measuring Tools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924544" y="1216152"/>
            <a:ext cx="8156448" cy="79552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3000"/>
              </a:spcAft>
              <a:defRPr sz="3600">
                <a:solidFill>
                  <a:srgbClr val="050E38"/>
                </a:solidFill>
                <a:latin typeface="Bahnschrift"/>
              </a:defRPr>
            </a:pPr>
            <a:r>
              <a:t>Baking tools are a must-have for every baker.</a:t>
            </a:r>
          </a:p>
          <a:p>
            <a:pPr algn="l">
              <a:spcAft>
                <a:spcPts val="3000"/>
              </a:spcAft>
              <a:defRPr sz="3600">
                <a:solidFill>
                  <a:srgbClr val="050E38"/>
                </a:solidFill>
                <a:latin typeface="Bahnschrift"/>
              </a:defRPr>
            </a:pPr>
            <a:r>
              <a:t>They are vital for precise measurement, mixing, and shaping of ingredients.</a:t>
            </a:r>
          </a:p>
          <a:p>
            <a:pPr algn="l">
              <a:spcAft>
                <a:spcPts val="3000"/>
              </a:spcAft>
              <a:defRPr sz="3600">
                <a:solidFill>
                  <a:srgbClr val="050E38"/>
                </a:solidFill>
                <a:latin typeface="Bahnschrift"/>
              </a:defRPr>
            </a:pPr>
            <a:r>
              <a:t>Examples include measuring cups, mixing bowls, and baking pans.</a:t>
            </a:r>
          </a:p>
          <a:p>
            <a:pPr algn="l">
              <a:spcAft>
                <a:spcPts val="3000"/>
              </a:spcAft>
              <a:defRPr sz="3600">
                <a:solidFill>
                  <a:srgbClr val="050E38"/>
                </a:solidFill>
                <a:latin typeface="Bahnschrift"/>
              </a:defRPr>
            </a:pPr>
            <a:r>
              <a:t>Knowing the purpose of each tool is key to achieving baking success.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2386584"/>
            <a:ext cx="7754112" cy="667512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61872" y="1051560"/>
            <a:ext cx="15745967" cy="119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0"/>
              </a:spcAft>
              <a:defRPr sz="5000">
                <a:solidFill>
                  <a:srgbClr val="050E38"/>
                </a:solidFill>
                <a:latin typeface="Franklin Gothic Demi"/>
              </a:defRPr>
            </a:pPr>
            <a:r>
              <a:t>Mixing Tools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262872" y="2386584"/>
            <a:ext cx="7772400" cy="64922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2500"/>
              </a:spcAft>
              <a:defRPr sz="3200">
                <a:solidFill>
                  <a:srgbClr val="050E38"/>
                </a:solidFill>
                <a:latin typeface="Bahnschrift"/>
              </a:defRPr>
            </a:pPr>
            <a:r>
              <a:t>The quick brown fox </a:t>
            </a:r>
          </a:p>
          <a:p>
            <a:pPr algn="l">
              <a:spcAft>
                <a:spcPts val="2500"/>
              </a:spcAft>
              <a:defRPr sz="3200">
                <a:solidFill>
                  <a:srgbClr val="050E38"/>
                </a:solidFill>
                <a:latin typeface="Bahnschrift"/>
              </a:defRPr>
            </a:pPr>
            <a:r>
              <a:t>jumps over the lazy dog.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2386584"/>
            <a:ext cx="7754112" cy="667512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61872" y="1051560"/>
            <a:ext cx="15745967" cy="119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0"/>
              </a:spcAft>
              <a:defRPr sz="5000">
                <a:solidFill>
                  <a:srgbClr val="050E38"/>
                </a:solidFill>
                <a:latin typeface="Franklin Gothic Demi"/>
              </a:defRPr>
            </a:pPr>
            <a:r>
              <a:t>Baking Pans and Molds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262872" y="2386584"/>
            <a:ext cx="7772400" cy="64922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2500"/>
              </a:spcAft>
              <a:defRPr sz="3200">
                <a:solidFill>
                  <a:srgbClr val="050E38"/>
                </a:solidFill>
                <a:latin typeface="Bahnschrift"/>
              </a:defRPr>
            </a:pPr>
            <a:r>
              <a:t>Baking pans come in different shapes and sizes for various recipes.</a:t>
            </a:r>
          </a:p>
          <a:p>
            <a:pPr algn="l">
              <a:spcAft>
                <a:spcPts val="2500"/>
              </a:spcAft>
              <a:defRPr sz="3200">
                <a:solidFill>
                  <a:srgbClr val="050E38"/>
                </a:solidFill>
                <a:latin typeface="Bahnschrift"/>
              </a:defRPr>
            </a:pPr>
            <a:r>
              <a:t>Cake pans are round and can be used for layer cakes or bundt cakes.</a:t>
            </a:r>
          </a:p>
          <a:p>
            <a:pPr algn="l">
              <a:spcAft>
                <a:spcPts val="2500"/>
              </a:spcAft>
              <a:defRPr sz="3200">
                <a:solidFill>
                  <a:srgbClr val="050E38"/>
                </a:solidFill>
                <a:latin typeface="Bahnschrift"/>
              </a:defRPr>
            </a:pPr>
            <a:r>
              <a:t>Loaf pans are rectangular, perfect for making bread.</a:t>
            </a:r>
          </a:p>
          <a:p>
            <a:pPr algn="l">
              <a:spcAft>
                <a:spcPts val="2500"/>
              </a:spcAft>
              <a:defRPr sz="3200">
                <a:solidFill>
                  <a:srgbClr val="050E38"/>
                </a:solidFill>
                <a:latin typeface="Bahnschrift"/>
              </a:defRPr>
            </a:pPr>
            <a:r>
              <a:t>Muffin tins are used for making cupcakes or muffins.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051560" y="914400"/>
            <a:ext cx="16047720" cy="16459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0"/>
              </a:spcAft>
              <a:defRPr sz="5000">
                <a:solidFill>
                  <a:srgbClr val="050E38"/>
                </a:solidFill>
                <a:latin typeface="Franklin Gothic Demi"/>
              </a:defRPr>
            </a:pPr>
            <a:r>
              <a:t>Rolling Pins and Pastry Tools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51560" y="2743200"/>
            <a:ext cx="16047720" cy="6949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3500"/>
              </a:spcAft>
              <a:defRPr sz="3600">
                <a:solidFill>
                  <a:srgbClr val="050E38"/>
                </a:solidFill>
                <a:latin typeface="Bahnschrift"/>
              </a:defRPr>
            </a:pPr>
            <a:r>
              <a:t>Rolling pins are used to flatten dough for pies, pastries, and cookies.</a:t>
            </a:r>
          </a:p>
          <a:p>
            <a:pPr algn="l">
              <a:spcAft>
                <a:spcPts val="3500"/>
              </a:spcAft>
              <a:defRPr sz="3600">
                <a:solidFill>
                  <a:srgbClr val="050E38"/>
                </a:solidFill>
                <a:latin typeface="Bahnschrift"/>
              </a:defRPr>
            </a:pPr>
            <a:r>
              <a:t>Pastry brushes are used to brush egg wash or glaze onto baked goods.</a:t>
            </a:r>
          </a:p>
          <a:p>
            <a:pPr algn="l">
              <a:spcAft>
                <a:spcPts val="3500"/>
              </a:spcAft>
              <a:defRPr sz="3600">
                <a:solidFill>
                  <a:srgbClr val="050E38"/>
                </a:solidFill>
                <a:latin typeface="Bahnschrift"/>
              </a:defRPr>
            </a:pPr>
            <a:r>
              <a:t>Pastry cutters and pastry blenders are used to cut and blend butter into dough.</a:t>
            </a:r>
          </a:p>
          <a:p>
            <a:pPr algn="l">
              <a:spcAft>
                <a:spcPts val="3500"/>
              </a:spcAft>
              <a:defRPr sz="3600">
                <a:solidFill>
                  <a:srgbClr val="050E38"/>
                </a:solidFill>
                <a:latin typeface="Bahnschrift"/>
              </a:defRPr>
            </a:pPr>
            <a:r>
              <a:t>Tart pans and pie weights help create perfect crusts for tarts and pies.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051560" y="914400"/>
            <a:ext cx="16047720" cy="16459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0"/>
              </a:spcAft>
              <a:defRPr sz="5000">
                <a:solidFill>
                  <a:srgbClr val="050E38"/>
                </a:solidFill>
                <a:latin typeface="Franklin Gothic Demi"/>
              </a:defRPr>
            </a:pPr>
            <a:r>
              <a:t>Decorating Tools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51560" y="2743200"/>
            <a:ext cx="16047720" cy="6949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3500"/>
              </a:spcAft>
              <a:defRPr sz="3600">
                <a:solidFill>
                  <a:srgbClr val="050E38"/>
                </a:solidFill>
                <a:latin typeface="Bahnschrift"/>
              </a:defRPr>
            </a:pPr>
            <a:r>
              <a:t>Piping bags and tips are used for creating intricate designs on cakes and cupcakes.</a:t>
            </a:r>
          </a:p>
          <a:p>
            <a:pPr algn="l">
              <a:spcAft>
                <a:spcPts val="3500"/>
              </a:spcAft>
              <a:defRPr sz="3600">
                <a:solidFill>
                  <a:srgbClr val="050E38"/>
                </a:solidFill>
                <a:latin typeface="Bahnschrift"/>
              </a:defRPr>
            </a:pPr>
            <a:r>
              <a:t>Offset spatulas are used for spreading frosting and smoothing surfaces.</a:t>
            </a:r>
          </a:p>
          <a:p>
            <a:pPr algn="l">
              <a:spcAft>
                <a:spcPts val="3500"/>
              </a:spcAft>
              <a:defRPr sz="3600">
                <a:solidFill>
                  <a:srgbClr val="050E38"/>
                </a:solidFill>
                <a:latin typeface="Bahnschrift"/>
              </a:defRPr>
            </a:pPr>
            <a:r>
              <a:t>Pastry bags and couplers allow for controlled frosting application.</a:t>
            </a:r>
          </a:p>
          <a:p>
            <a:pPr algn="l">
              <a:spcAft>
                <a:spcPts val="3500"/>
              </a:spcAft>
              <a:defRPr sz="3600">
                <a:solidFill>
                  <a:srgbClr val="050E38"/>
                </a:solidFill>
                <a:latin typeface="Bahnschrift"/>
              </a:defRPr>
            </a:pPr>
            <a:r>
              <a:t>Decorating combs and stencils help create professional-looking patterns on cakes.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0" y="731520"/>
            <a:ext cx="7534656" cy="882396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22960" y="822960"/>
            <a:ext cx="8878824" cy="1938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0"/>
              </a:spcAft>
              <a:defRPr sz="5000">
                <a:solidFill>
                  <a:srgbClr val="050E38"/>
                </a:solidFill>
                <a:latin typeface="Franklin Gothic Demi"/>
              </a:defRPr>
            </a:pPr>
            <a:r>
              <a:t>Conclusion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2960" y="2468880"/>
            <a:ext cx="8878824" cy="6400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2500"/>
              </a:spcAft>
              <a:defRPr sz="3200">
                <a:solidFill>
                  <a:srgbClr val="050E38"/>
                </a:solidFill>
                <a:latin typeface="Bahnschrift"/>
              </a:defRPr>
            </a:pPr>
            <a:r>
              <a:t>Baking tools are essential for successful baking.</a:t>
            </a:r>
          </a:p>
          <a:p>
            <a:pPr algn="l">
              <a:spcAft>
                <a:spcPts val="2500"/>
              </a:spcAft>
              <a:defRPr sz="3200">
                <a:solidFill>
                  <a:srgbClr val="050E38"/>
                </a:solidFill>
                <a:latin typeface="Bahnschrift"/>
              </a:defRPr>
            </a:pPr>
            <a:r>
              <a:t>They help measure, mix, shape, and decorate various baked goods.</a:t>
            </a:r>
          </a:p>
          <a:p>
            <a:pPr algn="l">
              <a:spcAft>
                <a:spcPts val="2500"/>
              </a:spcAft>
              <a:defRPr sz="3200">
                <a:solidFill>
                  <a:srgbClr val="050E38"/>
                </a:solidFill>
                <a:latin typeface="Bahnschrift"/>
              </a:defRPr>
            </a:pPr>
            <a:r>
              <a:t>Understanding the purpose of each tool enhances baking skills.</a:t>
            </a:r>
          </a:p>
          <a:p>
            <a:pPr algn="l">
              <a:spcAft>
                <a:spcPts val="2500"/>
              </a:spcAft>
              <a:defRPr sz="3200">
                <a:solidFill>
                  <a:srgbClr val="050E38"/>
                </a:solidFill>
                <a:latin typeface="Bahnschrift"/>
              </a:defRPr>
            </a:pPr>
            <a:r>
              <a:t>Investing in quality baking tools will lead to better results in the kitchen.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uminousVTI">
  <a:themeElements>
    <a:clrScheme name="AnalogousFromLightSeed_2SEEDS">
      <a:dk1>
        <a:srgbClr val="000000"/>
      </a:dk1>
      <a:lt1>
        <a:srgbClr val="FFFFFF"/>
      </a:lt1>
      <a:dk2>
        <a:srgbClr val="243841"/>
      </a:dk2>
      <a:lt2>
        <a:srgbClr val="E8E3E2"/>
      </a:lt2>
      <a:accent1>
        <a:srgbClr val="7AA9B7"/>
      </a:accent1>
      <a:accent2>
        <a:srgbClr val="80A9A1"/>
      </a:accent2>
      <a:accent3>
        <a:srgbClr val="8FA2C3"/>
      </a:accent3>
      <a:accent4>
        <a:srgbClr val="BA7F80"/>
      </a:accent4>
      <a:accent5>
        <a:srgbClr val="BC9B84"/>
      </a:accent5>
      <a:accent6>
        <a:srgbClr val="ABA175"/>
      </a:accent6>
      <a:hlink>
        <a:srgbClr val="AC7465"/>
      </a:hlink>
      <a:folHlink>
        <a:srgbClr val="7F7F7F"/>
      </a:folHlink>
    </a:clrScheme>
    <a:fontScheme name="Custom 51">
      <a:majorFont>
        <a:latin typeface="FrankRueh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3" baseType="lpstr">
      <vt:lpstr>Arial</vt:lpstr>
      <vt:lpstr>SimSun</vt:lpstr>
      <vt:lpstr>Wingdings</vt:lpstr>
      <vt:lpstr>Angsana New</vt:lpstr>
      <vt:lpstr>Microsoft Sans Serif</vt:lpstr>
      <vt:lpstr>Calibri</vt:lpstr>
      <vt:lpstr>FrankRuehl</vt:lpstr>
      <vt:lpstr>Segoe Print</vt:lpstr>
      <vt:lpstr>Microsoft YaHei</vt:lpstr>
      <vt:lpstr>Arial Unicode MS</vt:lpstr>
      <vt:lpstr>LuminousVTI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Ritchel Mendaros</dc:creator>
  <cp:lastModifiedBy>ritch</cp:lastModifiedBy>
  <cp:revision>3</cp:revision>
  <dcterms:created xsi:type="dcterms:W3CDTF">2023-12-04T08:42:00Z</dcterms:created>
  <dcterms:modified xsi:type="dcterms:W3CDTF">2023-12-04T10:45:14Z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3B800C2825444A33978470997D6E936E</vt:lpwstr>
  </property>
  <property fmtid="{D5CDD505-2E9C-101B-9397-08002B2CF9AE}" pid="3" name="KSOProductBuildVer">
    <vt:lpwstr>1033-11.2.0.11105</vt:lpwstr>
  </property>
</Properties>
</file>