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11"/>
    <p:sldId id="259" r:id="rId12"/>
    <p:sldId id="260" r:id="rId13"/>
    <p:sldId id="261" r:id="rId14"/>
    <p:sldId id="262" r:id="rId15"/>
  </p:sldIdLst>
  <p:sldSz cx="18288000" cy="10288270"/>
  <p:notesSz cx="6858000" cy="9144000"/>
  <p:embeddedFontLst>
    <p:embeddedFont>
      <p:font typeface="Montserrat"/>
      <p:regular r:id="rId9"/>
    </p:embeddedFont>
    <p:embeddedFont>
      <p:font typeface="Lato" panose="020F0502020204030203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40"/>
        <p:guide pos="5760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ableStyles" Target="tableStyles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3600e1dee_0_232:notes"/>
          <p:cNvSpPr/>
          <p:nvPr>
            <p:ph type="sldImg" idx="2"/>
          </p:nvPr>
        </p:nvSpPr>
        <p:spPr>
          <a:xfrm>
            <a:off x="3818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3600e1dee_0_2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5000600" y="1010"/>
            <a:ext cx="3287400" cy="32879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980"/>
            <a:ext cx="10307410" cy="102705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074300" y="3157352"/>
            <a:ext cx="10035000" cy="3158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1pPr>
            <a:lvl2pPr lvl="1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2pPr>
            <a:lvl3pPr lvl="2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3pPr>
            <a:lvl4pPr lvl="3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4pPr>
            <a:lvl5pPr lvl="4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5pPr>
            <a:lvl6pPr lvl="5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6pPr>
            <a:lvl7pPr lvl="6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7pPr>
            <a:lvl8pPr lvl="7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8pPr>
            <a:lvl9pPr lvl="8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10167900" y="7851223"/>
            <a:ext cx="6941400" cy="1012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2pPr>
            <a:lvl3pPr lvl="2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3pPr>
            <a:lvl4pPr lvl="3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4pPr>
            <a:lvl5pPr lvl="4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5pPr>
            <a:lvl6pPr lvl="5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6pPr>
            <a:lvl7pPr lvl="6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7pPr>
            <a:lvl8pPr lvl="7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8pPr>
            <a:lvl9pPr lvl="8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8812800" y="0"/>
            <a:ext cx="9475200" cy="10287929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1647700" y="2569799"/>
            <a:ext cx="9552000" cy="2602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1pPr>
            <a:lvl2pPr lvl="1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2pPr>
            <a:lvl3pPr lvl="2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3pPr>
            <a:lvl4pPr lvl="3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4pPr>
            <a:lvl5pPr lvl="4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5pPr>
            <a:lvl6pPr lvl="5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6pPr>
            <a:lvl7pPr lvl="6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7pPr>
            <a:lvl8pPr lvl="7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8pPr>
            <a:lvl9pPr lvl="8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1647700" y="5287173"/>
            <a:ext cx="9552000" cy="2438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812800" y="0"/>
            <a:ext cx="9475200" cy="10287929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647700" y="4106718"/>
            <a:ext cx="9174000" cy="2297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2595000" y="787638"/>
            <a:ext cx="14077800" cy="182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2595000" y="3135648"/>
            <a:ext cx="14077800" cy="5823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2595000" y="787638"/>
            <a:ext cx="14077800" cy="182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2595000" y="3135648"/>
            <a:ext cx="6806400" cy="5823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9866442" y="3135648"/>
            <a:ext cx="6806400" cy="5823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2595000" y="787638"/>
            <a:ext cx="14077800" cy="182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2595000" y="787638"/>
            <a:ext cx="7597800" cy="2986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2595000" y="3945790"/>
            <a:ext cx="7597800" cy="483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8812800" y="0"/>
            <a:ext cx="9475200" cy="102888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647700" y="1733853"/>
            <a:ext cx="9174000" cy="7043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2595000" y="3317230"/>
            <a:ext cx="6072600" cy="3504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2595000" y="7077238"/>
            <a:ext cx="6072600" cy="1012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2pPr>
            <a:lvl3pPr lvl="2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3pPr>
            <a:lvl4pPr lvl="3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4pPr>
            <a:lvl5pPr lvl="4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5pPr>
            <a:lvl6pPr lvl="5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6pPr>
            <a:lvl7pPr lvl="6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7pPr>
            <a:lvl8pPr lvl="7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8pPr>
            <a:lvl9pPr lvl="8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9296400" y="3393794"/>
            <a:ext cx="7353600" cy="4695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8258588"/>
            <a:ext cx="1397850" cy="1369554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1625450" y="8612256"/>
            <a:ext cx="13872000" cy="1047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914400" lvl="0" indent="-45720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206"/>
            <a:ext cx="17041200" cy="11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23400" y="2305353"/>
            <a:ext cx="17041200" cy="683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26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1829435" lvl="1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2743835" lvl="2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3658235" lvl="3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4572635" lvl="4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5487670" lvl="5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6402070" lvl="6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7316470" lvl="7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8230870" lvl="8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7074300" y="3157700"/>
            <a:ext cx="10035000" cy="3157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10167900" y="7850750"/>
            <a:ext cx="6941400" cy="101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595000" y="788400"/>
            <a:ext cx="14077800" cy="1828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4"/>
          <p:cNvSpPr txBox="1"/>
          <p:nvPr>
            <p:ph type="body" idx="1"/>
          </p:nvPr>
        </p:nvSpPr>
        <p:spPr>
          <a:xfrm>
            <a:off x="2595000" y="3136000"/>
            <a:ext cx="14077800" cy="5822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1500">
                <a:solidFill>
                  <a:srgbClr val="72DEAD"/>
                </a:solidFill>
                <a:latin typeface="Montserrat"/>
              </a:rPr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4000">
                <a:solidFill>
                  <a:srgbClr val="FFFFFF"/>
                </a:solidFill>
                <a:latin typeface="Montserrat"/>
              </a:rPr>
              <a:t>Presented by Micro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84" y="914400"/>
            <a:ext cx="7223760" cy="4133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6584" y="5440680"/>
            <a:ext cx="7141464" cy="374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72DEAD"/>
                </a:solidFill>
                <a:latin typeface="Montserrat"/>
              </a:defRPr>
            </a:pPr>
            <a:r>
              <a:t>Introduction to 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66376" y="914400"/>
            <a:ext cx="8156448" cy="795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6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Java is a high-level programming language known for its platform independence.</a:t>
            </a:r>
          </a:p>
          <a:p>
            <a:pPr algn="l">
              <a:spcAft>
                <a:spcPts val="16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Its key feature is the Java Virtual Machine (JVM) that allows code to run on any machine with a JVM installed.</a:t>
            </a:r>
          </a:p>
          <a:p>
            <a:pPr algn="l">
              <a:spcAft>
                <a:spcPts val="16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Java is widely used for developing desktop, web, and mobile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3136392"/>
            <a:ext cx="6537960" cy="6537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4560" y="950976"/>
            <a:ext cx="15745967" cy="119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72DEAD"/>
                </a:solidFill>
                <a:latin typeface="Montserrat"/>
              </a:defRPr>
            </a:pPr>
            <a:r>
              <a:t>Object-Oriented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96528" y="2615184"/>
            <a:ext cx="8942832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Java follows the principles of Object-Oriented Programming (OOP).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OOP is based on the concept of objects and classes.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Classes define the blueprint for objects, which encapsulate data and behavior.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94560" y="950976"/>
            <a:ext cx="16459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72DEAD"/>
                </a:solidFill>
                <a:latin typeface="Montserrat"/>
              </a:defRPr>
            </a:pPr>
            <a:r>
              <a:t>Java Development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8176" y="3136392"/>
            <a:ext cx="16459200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Java has a rich set of development tools, including the Java Development Kit (JDK) and Integrated Development Environments (IDEs) like Eclipse and IntelliJ IDEA.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JDK includes the Java compiler, debugger, and runtime environment.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IDEs provide features like code completion, debugging, and automated build tools for efficient Java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0" y="2286000"/>
            <a:ext cx="6446520" cy="7141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4560" y="950976"/>
            <a:ext cx="8878824" cy="193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6600">
                <a:solidFill>
                  <a:srgbClr val="72DEAD"/>
                </a:solidFill>
                <a:latin typeface="Montserrat"/>
              </a:defRPr>
            </a:pPr>
            <a:r>
              <a:t>Java Ecosystem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136392"/>
            <a:ext cx="8878824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Java ecosystem offers a vast array of libraries and frameworks that enhance productivity and simplify development tasks.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Some popular Java frameworks include Spring, Hibernate, and Apache Struts.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Java community is constantly evolving and contributing to the development of new libraries and frameworks.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</vt:lpstr>
      <vt:lpstr>Montserrat</vt:lpstr>
      <vt:lpstr>Lato</vt:lpstr>
      <vt:lpstr>Microsoft YaHei</vt:lpstr>
      <vt:lpstr>Arial Unicode MS</vt:lpstr>
      <vt:lpstr>Focus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ritch</cp:lastModifiedBy>
  <cp:revision>1</cp:revision>
  <dcterms:created xsi:type="dcterms:W3CDTF">2023-12-09T13:32:53Z</dcterms:created>
  <dcterms:modified xsi:type="dcterms:W3CDTF">2023-12-09T13:32:54Z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EE3CBB725A7F4BF9B1702B07D5D367B2</vt:lpwstr>
  </property>
  <property fmtid="{D5CDD505-2E9C-101B-9397-08002B2CF9AE}" pid="3" name="KSOProductBuildVer">
    <vt:lpwstr>1033-11.2.0.11105</vt:lpwstr>
  </property>
</Properties>
</file>