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autoCompressPictures="0">
  <p:sldMasterIdLst>
    <p:sldMasterId id="2147483852" r:id="rId1"/>
  </p:sldMasterIdLst>
  <p:sldIdLst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142999"/>
            <a:ext cx="13712429" cy="800100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905395" y="1142999"/>
            <a:ext cx="4387977" cy="800100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72" y="1947672"/>
            <a:ext cx="10972800" cy="4882896"/>
          </a:xfrm>
        </p:spPr>
        <p:txBody>
          <a:bodyPr anchor="b">
            <a:normAutofit/>
          </a:bodyPr>
          <a:lstStyle>
            <a:lvl1pPr algn="l">
              <a:defRPr sz="8850" spc="-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23" y="7005369"/>
            <a:ext cx="10972800" cy="1371600"/>
          </a:xfrm>
        </p:spPr>
        <p:txBody>
          <a:bodyPr anchor="t">
            <a:normAutofit/>
          </a:bodyPr>
          <a:lstStyle>
            <a:lvl1pPr marL="0" indent="0" algn="l">
              <a:buNone/>
              <a:defRPr sz="33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9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1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" y="1485900"/>
            <a:ext cx="4229100" cy="742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01868" y="1303020"/>
            <a:ext cx="10972800" cy="76809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0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868" y="1947672"/>
            <a:ext cx="10972800" cy="4882896"/>
          </a:xfrm>
        </p:spPr>
        <p:txBody>
          <a:bodyPr anchor="b">
            <a:normAutofit/>
          </a:bodyPr>
          <a:lstStyle>
            <a:lvl1pPr>
              <a:defRPr sz="8850" b="0" spc="-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9300" y="7008876"/>
            <a:ext cx="10972800" cy="1371600"/>
          </a:xfrm>
        </p:spPr>
        <p:txBody>
          <a:bodyPr anchor="t">
            <a:normAutofit/>
          </a:bodyPr>
          <a:lstStyle>
            <a:lvl1pPr marL="0" indent="0">
              <a:buNone/>
              <a:defRPr sz="33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6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1868" y="1303020"/>
            <a:ext cx="5212080" cy="76809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7180" y="1303020"/>
            <a:ext cx="5212080" cy="76809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3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1868" y="1535379"/>
            <a:ext cx="5212080" cy="12115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1868" y="2896404"/>
            <a:ext cx="5212080" cy="603504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7695" y="1535380"/>
            <a:ext cx="5212080" cy="121975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27695" y="2896404"/>
            <a:ext cx="5212080" cy="603504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2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6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714500"/>
            <a:ext cx="4251960" cy="3566160"/>
          </a:xfrm>
        </p:spPr>
        <p:txBody>
          <a:bodyPr anchor="b">
            <a:normAutofit/>
          </a:bodyPr>
          <a:lstStyle>
            <a:lvl1pPr>
              <a:defRPr sz="4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1868" y="1303020"/>
            <a:ext cx="10972800" cy="76809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5241264"/>
            <a:ext cx="4251960" cy="34829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714500"/>
            <a:ext cx="4251960" cy="3566160"/>
          </a:xfrm>
        </p:spPr>
        <p:txBody>
          <a:bodyPr anchor="b">
            <a:normAutofit/>
          </a:bodyPr>
          <a:lstStyle>
            <a:lvl1pPr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5966" y="1151129"/>
            <a:ext cx="12172845" cy="7996428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5239512"/>
            <a:ext cx="4251960" cy="348386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48652" y="9534526"/>
            <a:ext cx="8867276" cy="5476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985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138428"/>
            <a:ext cx="5165385" cy="7996428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379" y="1685756"/>
            <a:ext cx="4421223" cy="69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723796" y="1138428"/>
            <a:ext cx="576072" cy="79964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3902" y="1296162"/>
            <a:ext cx="10972800" cy="7680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3698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3903" y="9534526"/>
            <a:ext cx="886727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51203" y="9534526"/>
            <a:ext cx="229639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21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spc="-9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3716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Wingdings 2" pitchFamily="18" charset="2"/>
        <a:buChar char=""/>
        <a:tabLst>
          <a:tab pos="1714500" algn="l"/>
        </a:tabLst>
        <a:defRPr sz="3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1028700" indent="-274320" algn="l" defTabSz="1371600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Clr>
          <a:schemeClr val="accent1"/>
        </a:buClr>
        <a:buFont typeface="Wingdings 2" pitchFamily="18" charset="2"/>
        <a:buChar char=""/>
        <a:tabLst>
          <a:tab pos="1714500" algn="l"/>
        </a:tabLst>
        <a:defRPr sz="27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714500" indent="-274320" algn="l" defTabSz="1371600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Clr>
          <a:schemeClr val="accent1"/>
        </a:buClr>
        <a:buFont typeface="Wingdings 2" pitchFamily="18" charset="2"/>
        <a:buChar char=""/>
        <a:tabLst>
          <a:tab pos="1714500" algn="l"/>
        </a:tabLst>
        <a:defRPr sz="2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2400300" indent="-274320" algn="l" defTabSz="1371600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Clr>
          <a:schemeClr val="accent1"/>
        </a:buClr>
        <a:buFont typeface="Wingdings 2" pitchFamily="18" charset="2"/>
        <a:buChar char=""/>
        <a:tabLst>
          <a:tab pos="1714500" algn="l"/>
        </a:tabLst>
        <a:defRPr sz="21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3086100" indent="-274320" algn="l" defTabSz="1371600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Clr>
          <a:schemeClr val="accent1"/>
        </a:buClr>
        <a:buFont typeface="Wingdings 2" pitchFamily="18" charset="2"/>
        <a:buChar char=""/>
        <a:tabLst>
          <a:tab pos="1714500" algn="l"/>
        </a:tabLst>
        <a:defRPr sz="21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Clr>
          <a:schemeClr val="accent1"/>
        </a:buClr>
        <a:buFont typeface="Wingdings 2" pitchFamily="18" charset="2"/>
        <a:buChar char=""/>
        <a:tabLst>
          <a:tab pos="1714500" algn="l"/>
        </a:tabLst>
        <a:defRPr sz="21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Clr>
          <a:schemeClr val="accent1"/>
        </a:buClr>
        <a:buFont typeface="Wingdings 2" pitchFamily="18" charset="2"/>
        <a:buChar char=""/>
        <a:tabLst>
          <a:tab pos="1714500" algn="l"/>
        </a:tabLst>
        <a:defRPr sz="21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Clr>
          <a:schemeClr val="accent1"/>
        </a:buClr>
        <a:buFont typeface="Wingdings 2" pitchFamily="18" charset="2"/>
        <a:buChar char=""/>
        <a:tabLst>
          <a:tab pos="1714500" algn="l"/>
        </a:tabLst>
        <a:defRPr sz="21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Clr>
          <a:schemeClr val="accent1"/>
        </a:buClr>
        <a:buFont typeface="Wingdings 2" pitchFamily="18" charset="2"/>
        <a:buChar char=""/>
        <a:tabLst>
          <a:tab pos="1714500" algn="l"/>
        </a:tabLst>
        <a:defRPr sz="21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926AE7A-0456-EFA0-8099-2A9B2B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0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A14F-6E12-1144-BEF4-8DBEACE3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63169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1500">
                <a:solidFill>
                  <a:srgbClr val="FFFFFF"/>
                </a:solidFill>
                <a:latin typeface="Corbel(Headings)"/>
              </a:rPr>
              <a:t>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Micro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2" y="1216152"/>
            <a:ext cx="7223760" cy="4133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432" y="5440680"/>
            <a:ext cx="7141464" cy="374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  <a:defRPr sz="8000">
                <a:solidFill>
                  <a:srgbClr val="FF1493"/>
                </a:solidFill>
                <a:latin typeface="Arial"/>
              </a:defRPr>
            </a:pPr>
            <a:r>
              <a:t>Slide 1: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544" y="1216152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1. Java is a popular object-oriented programming language used for developing a variety of applications.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2. It was created by James Gosling and his team at Sun Microsystems in the mid-1990s.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3. Java's key principles include platform independence, portability, and strong memory management.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4. It is widely used for developing web-based applications, Android apps, and enterprise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743200"/>
            <a:ext cx="7754112" cy="6537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8000">
                <a:solidFill>
                  <a:srgbClr val="FF1493"/>
                </a:solidFill>
                <a:latin typeface="Arial"/>
              </a:defRPr>
            </a:pPr>
            <a:r>
              <a:t>Slide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872" y="2743200"/>
            <a:ext cx="77724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1. Java applications run on the Java Virtual Machine (JVM), which allows them to be platform-independent.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2. Java's syntax is similar to C++, making it relatively easy for C++ developers to learn and use.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3. Java uses a strong type system, which helps catch errors at compile time and enhances code reliability.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4. Java follows the Write Once, Run Anywhere (WORA) approach, meaning code written in Java can run on various operating systems without any modifications.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8000">
                <a:solidFill>
                  <a:srgbClr val="FF1493"/>
                </a:solidFill>
                <a:latin typeface="Arial"/>
              </a:defRPr>
            </a:pPr>
            <a:r>
              <a:t>Slide 3: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2743200"/>
            <a:ext cx="1604772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1. Java provides extensive libraries and frameworks, such as Java Standard Edition (SE) and Java Enterprise Edition (EE), for building a wide range of applications.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2. One of the most popular frameworks for Java development is Spring, which simplifies the development of enterprise applications.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3. Java supports multithreading, allowing multiple threads to run concurrently and improving the efficiency of applications.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4. Java's garbage collection feature automatically manages memory, freeing developers from manual memory management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731520"/>
            <a:ext cx="7534656" cy="8823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822960"/>
            <a:ext cx="8878824" cy="193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8000">
                <a:solidFill>
                  <a:srgbClr val="FF1493"/>
                </a:solidFill>
                <a:latin typeface="Arial"/>
              </a:defRPr>
            </a:pPr>
            <a:r>
              <a:t>Slide 4: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3090672"/>
            <a:ext cx="8878824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1. Java's big advantage is its massive developer community, which provides support through forums, online communities, and numerous resources.</a:t>
            </a:r>
          </a:p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2. The Java Community Process (JCP) ensures that Java evolves through open collaboration and standardization.</a:t>
            </a:r>
          </a:p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3. Java has a strong emphasis on security with features like bytecode verification and a security manager to prevent unauthorized access.</a:t>
            </a:r>
          </a:p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Arial"/>
              </a:defRPr>
            </a:pPr>
            <a:r>
              <a:t>4. Java is versatile and can be used for various tasks including web development, mobile app development, data analysis, and 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Ronald  S. Fuentes</dc:creator>
  <cp:lastModifiedBy>Mike Ronald  S. Fuentes</cp:lastModifiedBy>
  <cp:revision>2</cp:revision>
  <dcterms:created xsi:type="dcterms:W3CDTF">2023-12-05T06:58:16Z</dcterms:created>
  <dcterms:modified xsi:type="dcterms:W3CDTF">2023-12-05T07:21:41Z</dcterms:modified>
</cp:coreProperties>
</file>