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8" r:id="rId11"/>
    <p:sldId id="259" r:id="rId12"/>
    <p:sldId id="260" r:id="rId13"/>
    <p:sldId id="261" r:id="rId14"/>
    <p:sldId id="262" r:id="rId15"/>
  </p:sldIdLst>
  <p:sldSz cx="18288000" cy="10288270"/>
  <p:notesSz cx="6858000" cy="9144000"/>
  <p:embeddedFontLst>
    <p:embeddedFont>
      <p:font typeface="Montserrat"/>
      <p:regular r:id="rId9"/>
    </p:embeddedFont>
    <p:embeddedFont>
      <p:font typeface="Lato" panose="020F0502020204030203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40"/>
        <p:guide pos="5760"/>
      </p:guideLst>
    </p:cSldViewPr>
  </p:slide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ableStyles" Target="tableStyles.xml"/><Relationship Id="rId9" Type="http://schemas.openxmlformats.org/officeDocument/2006/relationships/font" Target="fonts/font1.fntdata"/><Relationship Id="rId10" Type="http://schemas.openxmlformats.org/officeDocument/2006/relationships/font" Target="fonts/font2.fntdata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871" y="685800"/>
            <a:ext cx="6094934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15000600" y="1010"/>
            <a:ext cx="3287400" cy="3287975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980"/>
            <a:ext cx="10307410" cy="10270594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7074300" y="3157352"/>
            <a:ext cx="10035000" cy="3158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1pPr>
            <a:lvl2pPr lvl="1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2pPr>
            <a:lvl3pPr lvl="2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3pPr>
            <a:lvl4pPr lvl="3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4pPr>
            <a:lvl5pPr lvl="4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5pPr>
            <a:lvl6pPr lvl="5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6pPr>
            <a:lvl7pPr lvl="6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7pPr>
            <a:lvl8pPr lvl="7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8pPr>
            <a:lvl9pPr lvl="8">
              <a:spcBef>
                <a:spcPct val="1000"/>
              </a:spcBef>
              <a:spcAft>
                <a:spcPts val="0"/>
              </a:spcAft>
              <a:buSzPts val="4000"/>
              <a:buNone/>
              <a:defRPr sz="8000"/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10167900" y="7851223"/>
            <a:ext cx="6941400" cy="10123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2pPr>
            <a:lvl3pPr lvl="2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3pPr>
            <a:lvl4pPr lvl="3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4pPr>
            <a:lvl5pPr lvl="4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5pPr>
            <a:lvl6pPr lvl="5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6pPr>
            <a:lvl7pPr lvl="6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7pPr>
            <a:lvl8pPr lvl="7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8pPr>
            <a:lvl9pPr lvl="8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9pPr>
          </a:lstStyle>
          <a:p/>
        </p:txBody>
      </p:sp>
      <p:sp>
        <p:nvSpPr>
          <p:cNvPr id="18" name="Google Shape;18;p2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8812800" y="0"/>
            <a:ext cx="9475200" cy="10287929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125" name="Google Shape;125;p11"/>
          <p:cNvSpPr txBox="1"/>
          <p:nvPr>
            <p:ph type="title" hasCustomPrompt="1"/>
          </p:nvPr>
        </p:nvSpPr>
        <p:spPr>
          <a:xfrm>
            <a:off x="1647700" y="2569799"/>
            <a:ext cx="9552000" cy="2602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8000"/>
              <a:buNone/>
              <a:defRPr sz="16005"/>
            </a:lvl1pPr>
            <a:lvl2pPr lvl="1">
              <a:spcBef>
                <a:spcPct val="1000"/>
              </a:spcBef>
              <a:spcAft>
                <a:spcPts val="0"/>
              </a:spcAft>
              <a:buSzPts val="8000"/>
              <a:buNone/>
              <a:defRPr sz="16005"/>
            </a:lvl2pPr>
            <a:lvl3pPr lvl="2">
              <a:spcBef>
                <a:spcPct val="1000"/>
              </a:spcBef>
              <a:spcAft>
                <a:spcPts val="0"/>
              </a:spcAft>
              <a:buSzPts val="8000"/>
              <a:buNone/>
              <a:defRPr sz="16005"/>
            </a:lvl3pPr>
            <a:lvl4pPr lvl="3">
              <a:spcBef>
                <a:spcPct val="1000"/>
              </a:spcBef>
              <a:spcAft>
                <a:spcPts val="0"/>
              </a:spcAft>
              <a:buSzPts val="8000"/>
              <a:buNone/>
              <a:defRPr sz="16005"/>
            </a:lvl4pPr>
            <a:lvl5pPr lvl="4">
              <a:spcBef>
                <a:spcPct val="1000"/>
              </a:spcBef>
              <a:spcAft>
                <a:spcPts val="0"/>
              </a:spcAft>
              <a:buSzPts val="8000"/>
              <a:buNone/>
              <a:defRPr sz="16005"/>
            </a:lvl5pPr>
            <a:lvl6pPr lvl="5">
              <a:spcBef>
                <a:spcPct val="1000"/>
              </a:spcBef>
              <a:spcAft>
                <a:spcPts val="0"/>
              </a:spcAft>
              <a:buSzPts val="8000"/>
              <a:buNone/>
              <a:defRPr sz="16005"/>
            </a:lvl6pPr>
            <a:lvl7pPr lvl="6">
              <a:spcBef>
                <a:spcPct val="1000"/>
              </a:spcBef>
              <a:spcAft>
                <a:spcPts val="0"/>
              </a:spcAft>
              <a:buSzPts val="8000"/>
              <a:buNone/>
              <a:defRPr sz="16005"/>
            </a:lvl7pPr>
            <a:lvl8pPr lvl="7">
              <a:spcBef>
                <a:spcPct val="1000"/>
              </a:spcBef>
              <a:spcAft>
                <a:spcPts val="0"/>
              </a:spcAft>
              <a:buSzPts val="8000"/>
              <a:buNone/>
              <a:defRPr sz="16005"/>
            </a:lvl8pPr>
            <a:lvl9pPr lvl="8">
              <a:spcBef>
                <a:spcPct val="1000"/>
              </a:spcBef>
              <a:spcAft>
                <a:spcPts val="0"/>
              </a:spcAft>
              <a:buSzPts val="8000"/>
              <a:buNone/>
              <a:defRPr sz="16005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type="body" idx="1"/>
          </p:nvPr>
        </p:nvSpPr>
        <p:spPr>
          <a:xfrm>
            <a:off x="1647700" y="5287173"/>
            <a:ext cx="9552000" cy="2438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22300">
              <a:spcBef>
                <a:spcPct val="1000"/>
              </a:spcBef>
              <a:spcAft>
                <a:spcPts val="0"/>
              </a:spcAft>
              <a:buSzPts val="1300"/>
              <a:buChar char="●"/>
              <a:defRPr/>
            </a:lvl1pPr>
            <a:lvl2pPr marL="1829435" lvl="1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2pPr>
            <a:lvl3pPr marL="2743835" lvl="2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3pPr>
            <a:lvl4pPr marL="3658235" lvl="3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4pPr>
            <a:lvl5pPr marL="4572635" lvl="4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5pPr>
            <a:lvl6pPr marL="5487670" lvl="5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6pPr>
            <a:lvl7pPr marL="6402070" lvl="6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7pPr>
            <a:lvl8pPr marL="7316470" lvl="7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8pPr>
            <a:lvl9pPr marL="8230870" lvl="8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8812800" y="0"/>
            <a:ext cx="9475200" cy="10287929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1647700" y="4106718"/>
            <a:ext cx="9174000" cy="22978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762135"/>
            <a:ext cx="2075700" cy="2032930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2595000" y="787638"/>
            <a:ext cx="14077800" cy="1828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1pPr>
            <a:lvl2pPr lvl="1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2pPr>
            <a:lvl3pPr lvl="2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3pPr>
            <a:lvl4pPr lvl="3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4pPr>
            <a:lvl5pPr lvl="4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5pPr>
            <a:lvl6pPr lvl="5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6pPr>
            <a:lvl7pPr lvl="6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7pPr>
            <a:lvl8pPr lvl="7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8pPr>
            <a:lvl9pPr lvl="8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9pPr>
          </a:lstStyle>
          <a:p/>
        </p:txBody>
      </p:sp>
      <p:sp>
        <p:nvSpPr>
          <p:cNvPr id="46" name="Google Shape;46;p4"/>
          <p:cNvSpPr txBox="1"/>
          <p:nvPr>
            <p:ph type="body" idx="1"/>
          </p:nvPr>
        </p:nvSpPr>
        <p:spPr>
          <a:xfrm>
            <a:off x="2595000" y="3135648"/>
            <a:ext cx="14077800" cy="5823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22300">
              <a:spcBef>
                <a:spcPct val="1000"/>
              </a:spcBef>
              <a:spcAft>
                <a:spcPts val="0"/>
              </a:spcAft>
              <a:buSzPts val="1300"/>
              <a:buChar char="●"/>
              <a:defRPr/>
            </a:lvl1pPr>
            <a:lvl2pPr marL="1829435" lvl="1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2pPr>
            <a:lvl3pPr marL="2743835" lvl="2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3pPr>
            <a:lvl4pPr marL="3658235" lvl="3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4pPr>
            <a:lvl5pPr marL="4572635" lvl="4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5pPr>
            <a:lvl6pPr marL="5487670" lvl="5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6pPr>
            <a:lvl7pPr marL="6402070" lvl="6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7pPr>
            <a:lvl8pPr marL="7316470" lvl="7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8pPr>
            <a:lvl9pPr marL="8230870" lvl="8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762135"/>
            <a:ext cx="2075700" cy="2032930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2595000" y="787638"/>
            <a:ext cx="14077800" cy="1828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1pPr>
            <a:lvl2pPr lvl="1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2pPr>
            <a:lvl3pPr lvl="2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3pPr>
            <a:lvl4pPr lvl="3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4pPr>
            <a:lvl5pPr lvl="4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5pPr>
            <a:lvl6pPr lvl="5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6pPr>
            <a:lvl7pPr lvl="6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7pPr>
            <a:lvl8pPr lvl="7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8pPr>
            <a:lvl9pPr lvl="8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9pPr>
          </a:lstStyle>
          <a:p/>
        </p:txBody>
      </p:sp>
      <p:sp>
        <p:nvSpPr>
          <p:cNvPr id="53" name="Google Shape;53;p5"/>
          <p:cNvSpPr txBox="1"/>
          <p:nvPr>
            <p:ph type="body" idx="1"/>
          </p:nvPr>
        </p:nvSpPr>
        <p:spPr>
          <a:xfrm>
            <a:off x="2595000" y="3135648"/>
            <a:ext cx="6806400" cy="5823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22300">
              <a:spcBef>
                <a:spcPct val="1000"/>
              </a:spcBef>
              <a:spcAft>
                <a:spcPts val="0"/>
              </a:spcAft>
              <a:buSzPts val="1300"/>
              <a:buChar char="●"/>
              <a:defRPr/>
            </a:lvl1pPr>
            <a:lvl2pPr marL="1829435" lvl="1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2pPr>
            <a:lvl3pPr marL="2743835" lvl="2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3pPr>
            <a:lvl4pPr marL="3658235" lvl="3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4pPr>
            <a:lvl5pPr marL="4572635" lvl="4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5pPr>
            <a:lvl6pPr marL="5487670" lvl="5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6pPr>
            <a:lvl7pPr marL="6402070" lvl="6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7pPr>
            <a:lvl8pPr marL="7316470" lvl="7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8pPr>
            <a:lvl9pPr marL="8230870" lvl="8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type="body" idx="2"/>
          </p:nvPr>
        </p:nvSpPr>
        <p:spPr>
          <a:xfrm>
            <a:off x="9866442" y="3135648"/>
            <a:ext cx="6806400" cy="5823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22300">
              <a:spcBef>
                <a:spcPct val="1000"/>
              </a:spcBef>
              <a:spcAft>
                <a:spcPts val="0"/>
              </a:spcAft>
              <a:buSzPts val="1300"/>
              <a:buChar char="●"/>
              <a:defRPr/>
            </a:lvl1pPr>
            <a:lvl2pPr marL="1829435" lvl="1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2pPr>
            <a:lvl3pPr marL="2743835" lvl="2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3pPr>
            <a:lvl4pPr marL="3658235" lvl="3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4pPr>
            <a:lvl5pPr marL="4572635" lvl="4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5pPr>
            <a:lvl6pPr marL="5487670" lvl="5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6pPr>
            <a:lvl7pPr marL="6402070" lvl="6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7pPr>
            <a:lvl8pPr marL="7316470" lvl="7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8pPr>
            <a:lvl9pPr marL="8230870" lvl="8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762135"/>
            <a:ext cx="2075700" cy="2032930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2595000" y="787638"/>
            <a:ext cx="14077800" cy="1828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1pPr>
            <a:lvl2pPr lvl="1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2pPr>
            <a:lvl3pPr lvl="2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3pPr>
            <a:lvl4pPr lvl="3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4pPr>
            <a:lvl5pPr lvl="4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5pPr>
            <a:lvl6pPr lvl="5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6pPr>
            <a:lvl7pPr lvl="6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7pPr>
            <a:lvl8pPr lvl="7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8pPr>
            <a:lvl9pPr lvl="8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9pPr>
          </a:lstStyle>
          <a:p/>
        </p:txBody>
      </p:sp>
      <p:sp>
        <p:nvSpPr>
          <p:cNvPr id="61" name="Google Shape;61;p6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762135"/>
            <a:ext cx="2075700" cy="2032930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2595000" y="787638"/>
            <a:ext cx="7597800" cy="2986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1pPr>
            <a:lvl2pPr lvl="1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2pPr>
            <a:lvl3pPr lvl="2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3pPr>
            <a:lvl4pPr lvl="3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4pPr>
            <a:lvl5pPr lvl="4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5pPr>
            <a:lvl6pPr lvl="5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6pPr>
            <a:lvl7pPr lvl="6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7pPr>
            <a:lvl8pPr lvl="7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8pPr>
            <a:lvl9pPr lvl="8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9pPr>
          </a:lstStyle>
          <a:p/>
        </p:txBody>
      </p:sp>
      <p:sp>
        <p:nvSpPr>
          <p:cNvPr id="67" name="Google Shape;67;p7"/>
          <p:cNvSpPr txBox="1"/>
          <p:nvPr>
            <p:ph type="body" idx="1"/>
          </p:nvPr>
        </p:nvSpPr>
        <p:spPr>
          <a:xfrm>
            <a:off x="2595000" y="3945790"/>
            <a:ext cx="7597800" cy="4832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22300">
              <a:spcBef>
                <a:spcPct val="1000"/>
              </a:spcBef>
              <a:spcAft>
                <a:spcPts val="0"/>
              </a:spcAft>
              <a:buSzPts val="1300"/>
              <a:buChar char="●"/>
              <a:defRPr/>
            </a:lvl1pPr>
            <a:lvl2pPr marL="1829435" lvl="1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2pPr>
            <a:lvl3pPr marL="2743835" lvl="2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3pPr>
            <a:lvl4pPr marL="3658235" lvl="3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4pPr>
            <a:lvl5pPr marL="4572635" lvl="4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5pPr>
            <a:lvl6pPr marL="5487670" lvl="5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6pPr>
            <a:lvl7pPr marL="6402070" lvl="6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7pPr>
            <a:lvl8pPr marL="7316470" lvl="7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8pPr>
            <a:lvl9pPr marL="8230870" lvl="8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8812800" y="0"/>
            <a:ext cx="9475200" cy="102888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1647700" y="1733853"/>
            <a:ext cx="9174000" cy="70434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ct val="100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762135"/>
            <a:ext cx="2075700" cy="2032930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2595000" y="3317230"/>
            <a:ext cx="6072600" cy="3504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1pPr>
            <a:lvl2pPr lvl="1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2pPr>
            <a:lvl3pPr lvl="2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3pPr>
            <a:lvl4pPr lvl="3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4pPr>
            <a:lvl5pPr lvl="4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5pPr>
            <a:lvl6pPr lvl="5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6pPr>
            <a:lvl7pPr lvl="6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7pPr>
            <a:lvl8pPr lvl="7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8pPr>
            <a:lvl9pPr lvl="8">
              <a:spcBef>
                <a:spcPct val="1000"/>
              </a:spcBef>
              <a:spcAft>
                <a:spcPts val="0"/>
              </a:spcAft>
              <a:buSzPts val="2400"/>
              <a:buNone/>
              <a:defRPr sz="4800"/>
            </a:lvl9pPr>
          </a:lstStyle>
          <a:p/>
        </p:txBody>
      </p:sp>
      <p:sp>
        <p:nvSpPr>
          <p:cNvPr id="96" name="Google Shape;96;p9"/>
          <p:cNvSpPr txBox="1"/>
          <p:nvPr>
            <p:ph type="subTitle" idx="1"/>
          </p:nvPr>
        </p:nvSpPr>
        <p:spPr>
          <a:xfrm>
            <a:off x="2595000" y="7077238"/>
            <a:ext cx="6072600" cy="10123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2pPr>
            <a:lvl3pPr lvl="2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3pPr>
            <a:lvl4pPr lvl="3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4pPr>
            <a:lvl5pPr lvl="4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5pPr>
            <a:lvl6pPr lvl="5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6pPr>
            <a:lvl7pPr lvl="6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7pPr>
            <a:lvl8pPr lvl="7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8pPr>
            <a:lvl9pPr lvl="8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 sz="2600"/>
            </a:lvl9pPr>
          </a:lstStyle>
          <a:p/>
        </p:txBody>
      </p:sp>
      <p:sp>
        <p:nvSpPr>
          <p:cNvPr id="97" name="Google Shape;97;p9"/>
          <p:cNvSpPr txBox="1"/>
          <p:nvPr>
            <p:ph type="body" idx="2"/>
          </p:nvPr>
        </p:nvSpPr>
        <p:spPr>
          <a:xfrm>
            <a:off x="9296400" y="3393794"/>
            <a:ext cx="7353600" cy="4695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22300">
              <a:spcBef>
                <a:spcPct val="1000"/>
              </a:spcBef>
              <a:spcAft>
                <a:spcPts val="0"/>
              </a:spcAft>
              <a:buSzPts val="1300"/>
              <a:buChar char="●"/>
              <a:defRPr/>
            </a:lvl1pPr>
            <a:lvl2pPr marL="1829435" lvl="1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2pPr>
            <a:lvl3pPr marL="2743835" lvl="2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3pPr>
            <a:lvl4pPr marL="3658235" lvl="3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4pPr>
            <a:lvl5pPr marL="4572635" lvl="4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5pPr>
            <a:lvl6pPr marL="5487670" lvl="5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6pPr>
            <a:lvl7pPr marL="6402070" lvl="6" indent="-596900">
              <a:spcBef>
                <a:spcPct val="1000"/>
              </a:spcBef>
              <a:spcAft>
                <a:spcPts val="0"/>
              </a:spcAft>
              <a:buSzPts val="1100"/>
              <a:buChar char="●"/>
              <a:defRPr/>
            </a:lvl7pPr>
            <a:lvl8pPr marL="7316470" lvl="7" indent="-596900">
              <a:spcBef>
                <a:spcPct val="1000"/>
              </a:spcBef>
              <a:spcAft>
                <a:spcPts val="0"/>
              </a:spcAft>
              <a:buSzPts val="1100"/>
              <a:buChar char="○"/>
              <a:defRPr/>
            </a:lvl8pPr>
            <a:lvl9pPr marL="8230870" lvl="8" indent="-596900">
              <a:spcBef>
                <a:spcPct val="10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8258588"/>
            <a:ext cx="1397850" cy="1369554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103" name="Google Shape;103;p10"/>
          <p:cNvSpPr txBox="1"/>
          <p:nvPr>
            <p:ph type="body" idx="1"/>
          </p:nvPr>
        </p:nvSpPr>
        <p:spPr>
          <a:xfrm>
            <a:off x="1625450" y="8612256"/>
            <a:ext cx="13872000" cy="10477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914400" lvl="0" indent="-457200">
              <a:lnSpc>
                <a:spcPct val="100000"/>
              </a:lnSpc>
              <a:spcBef>
                <a:spcPct val="100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90206"/>
            <a:ext cx="17041200" cy="11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5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5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5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5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5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5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5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5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5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623400" y="2305353"/>
            <a:ext cx="17041200" cy="6833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223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Char char="●"/>
              <a:defRPr sz="26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1829435" lvl="1" indent="-5969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22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2743835" lvl="2" indent="-5969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22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3658235" lvl="3" indent="-5969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22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4572635" lvl="4" indent="-5969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22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5487670" lvl="5" indent="-5969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22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6402070" lvl="6" indent="-5969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22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7316470" lvl="7" indent="-5969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22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8230870" lvl="8" indent="-596900">
              <a:lnSpc>
                <a:spcPct val="115000"/>
              </a:lnSpc>
              <a:spcBef>
                <a:spcPct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22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6944916" y="9328066"/>
            <a:ext cx="1097400" cy="78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2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2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2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2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2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2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2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2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2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ct val="1000"/>
        </a:spcBef>
        <a:spcAft>
          <a:spcPts val="0"/>
        </a:spcAft>
        <a:buClr>
          <a:srgbClr val="000000"/>
        </a:buClr>
        <a:buFont typeface="Arial" panose="020B0604020202020204"/>
        <a:defRPr sz="28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Relationship Id="rId3" Type="http://schemas.openxmlformats.org/officeDocument/2006/relationships/notesSlide" Target="../notesSlides/notesSlide3.xml"/><Relationship Id="rId4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1500">
                <a:solidFill>
                  <a:srgbClr val="72DEAD"/>
                </a:solidFill>
                <a:latin typeface="Montserrat"/>
              </a:rPr>
              <a:t>USA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4000">
                <a:solidFill>
                  <a:srgbClr val="FFFFFF"/>
                </a:solidFill>
                <a:latin typeface="Montserrat"/>
              </a:rPr>
              <a:t>Presented by Micro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584" y="914400"/>
            <a:ext cx="7223760" cy="41330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86584" y="5440680"/>
            <a:ext cx="7141464" cy="374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  <a:defRPr sz="5000">
                <a:solidFill>
                  <a:srgbClr val="72DEAD"/>
                </a:solidFill>
                <a:latin typeface="Montserrat"/>
              </a:defRPr>
            </a:pPr>
            <a:r>
              <a:t>Historical Background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66376" y="914400"/>
            <a:ext cx="8156448" cy="7955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600"/>
              </a:spcAft>
              <a:defRPr sz="3200">
                <a:solidFill>
                  <a:srgbClr val="FFFFFF"/>
                </a:solidFill>
                <a:latin typeface="Lato"/>
              </a:defRPr>
            </a:pPr>
            <a:r>
              <a:t>The United States declared independence from Great Britain on July 4, 1776.</a:t>
            </a:r>
          </a:p>
          <a:p>
            <a:pPr algn="l">
              <a:spcAft>
                <a:spcPts val="1600"/>
              </a:spcAft>
              <a:defRPr sz="3200">
                <a:solidFill>
                  <a:srgbClr val="FFFFFF"/>
                </a:solidFill>
                <a:latin typeface="Lato"/>
              </a:defRPr>
            </a:pPr>
            <a:r>
              <a:t>The country experienced significant historical events such as westward expansion, the Civil War, and the civil rights movement.</a:t>
            </a:r>
          </a:p>
          <a:p>
            <a:pPr algn="l">
              <a:spcAft>
                <a:spcPts val="1600"/>
              </a:spcAft>
              <a:defRPr sz="3200">
                <a:solidFill>
                  <a:srgbClr val="FFFFFF"/>
                </a:solidFill>
                <a:latin typeface="Lato"/>
              </a:defRPr>
            </a:pPr>
            <a:r>
              <a:t>The US emerged as a global superpower in terms of economy, military strength, and cultural influence.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6" y="3136392"/>
            <a:ext cx="6537960" cy="65379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94560" y="950976"/>
            <a:ext cx="15745967" cy="119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  <a:defRPr sz="5000">
                <a:solidFill>
                  <a:srgbClr val="72DEAD"/>
                </a:solidFill>
                <a:latin typeface="Montserrat"/>
              </a:defRPr>
            </a:pPr>
            <a:r>
              <a:t>Cultural Diversity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96528" y="2615184"/>
            <a:ext cx="8942832" cy="6492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2000"/>
              </a:spcAft>
              <a:defRPr sz="3200">
                <a:solidFill>
                  <a:srgbClr val="FFFFFF"/>
                </a:solidFill>
                <a:latin typeface="Lato"/>
              </a:defRPr>
            </a:pPr>
            <a:r>
              <a:t>The US is known for its cultural diversity, with a rich blend of ethnicities, languages, and traditions.</a:t>
            </a:r>
          </a:p>
          <a:p>
            <a:pPr algn="l">
              <a:spcAft>
                <a:spcPts val="2000"/>
              </a:spcAft>
              <a:defRPr sz="3200">
                <a:solidFill>
                  <a:srgbClr val="FFFFFF"/>
                </a:solidFill>
                <a:latin typeface="Lato"/>
              </a:defRPr>
            </a:pPr>
            <a:r>
              <a:t>This diversity is a result of immigration from all around the world, adding to the nation's unique social fabric.</a:t>
            </a:r>
          </a:p>
          <a:p>
            <a:pPr algn="l">
              <a:spcAft>
                <a:spcPts val="2000"/>
              </a:spcAft>
              <a:defRPr sz="3200">
                <a:solidFill>
                  <a:srgbClr val="FFFFFF"/>
                </a:solidFill>
                <a:latin typeface="Lato"/>
              </a:defRPr>
            </a:pPr>
            <a:r>
              <a:t>The US is often referred to as a "melting pot" or a "nation of immigrants."</a:t>
            </a:r>
          </a:p>
          <a:p>
            <a:pPr algn="l">
              <a:spcAft>
                <a:spcPts val="2000"/>
              </a:spcAft>
              <a:defRPr sz="3200">
                <a:solidFill>
                  <a:srgbClr val="FFFFFF"/>
                </a:solidFill>
                <a:latin typeface="Lato"/>
              </a:defRPr>
            </a:pPr>
            <a:r>
              <a:t>The cultural diversity has contributed to the country's dynamism and innovation.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94560" y="950976"/>
            <a:ext cx="16459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  <a:defRPr sz="5000">
                <a:solidFill>
                  <a:srgbClr val="72DEAD"/>
                </a:solidFill>
                <a:latin typeface="Montserrat"/>
              </a:defRPr>
            </a:pPr>
            <a:r>
              <a:t>Economic Powerhouse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8176" y="3136392"/>
            <a:ext cx="16459200" cy="6492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2500"/>
              </a:spcAft>
              <a:defRPr sz="3200">
                <a:solidFill>
                  <a:srgbClr val="FFFFFF"/>
                </a:solidFill>
                <a:latin typeface="Lato"/>
              </a:defRPr>
            </a:pPr>
            <a:r>
              <a:t>The US has the world's largest economy, with a strong emphasis on free-market capitalism and entrepreneurship.</a:t>
            </a:r>
          </a:p>
          <a:p>
            <a:pPr algn="l">
              <a:spcAft>
                <a:spcPts val="2500"/>
              </a:spcAft>
              <a:defRPr sz="3200">
                <a:solidFill>
                  <a:srgbClr val="FFFFFF"/>
                </a:solidFill>
                <a:latin typeface="Lato"/>
              </a:defRPr>
            </a:pPr>
            <a:r>
              <a:t>It is a global hub for major industries such as technology, finance, entertainment, and manufacturing.</a:t>
            </a:r>
          </a:p>
          <a:p>
            <a:pPr algn="l">
              <a:spcAft>
                <a:spcPts val="2500"/>
              </a:spcAft>
              <a:defRPr sz="3200">
                <a:solidFill>
                  <a:srgbClr val="FFFFFF"/>
                </a:solidFill>
                <a:latin typeface="Lato"/>
              </a:defRPr>
            </a:pPr>
            <a:r>
              <a:t>The US dollar is the world's reserve currency, driving international trade and finance.</a:t>
            </a:r>
          </a:p>
          <a:p>
            <a:pPr algn="l">
              <a:spcAft>
                <a:spcPts val="2500"/>
              </a:spcAft>
              <a:defRPr sz="3200">
                <a:solidFill>
                  <a:srgbClr val="FFFFFF"/>
                </a:solidFill>
                <a:latin typeface="Lato"/>
              </a:defRPr>
            </a:pPr>
            <a:r>
              <a:t>The country also attracts numerous foreign investments due to its stable business environment.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040" y="2286000"/>
            <a:ext cx="6446520" cy="71414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94560" y="950976"/>
            <a:ext cx="8878824" cy="1938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  <a:defRPr sz="6600">
                <a:solidFill>
                  <a:srgbClr val="72DEAD"/>
                </a:solidFill>
                <a:latin typeface="Montserrat"/>
              </a:defRPr>
            </a:pPr>
            <a:r>
              <a:t>Global Influence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3136392"/>
            <a:ext cx="8878824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2000"/>
              </a:spcAft>
              <a:defRPr sz="3200">
                <a:solidFill>
                  <a:srgbClr val="FFFFFF"/>
                </a:solidFill>
                <a:latin typeface="Lato"/>
              </a:defRPr>
            </a:pPr>
            <a:r>
              <a:t>The US wields significant influence on the global stage, both politically and culturally.</a:t>
            </a:r>
          </a:p>
          <a:p>
            <a:pPr algn="l">
              <a:spcAft>
                <a:spcPts val="2000"/>
              </a:spcAft>
              <a:defRPr sz="3200">
                <a:solidFill>
                  <a:srgbClr val="FFFFFF"/>
                </a:solidFill>
                <a:latin typeface="Lato"/>
              </a:defRPr>
            </a:pPr>
            <a:r>
              <a:t>It is a founding member of the United Nations and plays a crucial role in global diplomacy.</a:t>
            </a:r>
          </a:p>
          <a:p>
            <a:pPr algn="l">
              <a:spcAft>
                <a:spcPts val="2000"/>
              </a:spcAft>
              <a:defRPr sz="3200">
                <a:solidFill>
                  <a:srgbClr val="FFFFFF"/>
                </a:solidFill>
                <a:latin typeface="Lato"/>
              </a:defRPr>
            </a:pPr>
            <a:r>
              <a:t>American popular culture, including movies, music, and fashion, has a widespread impact worldwide.</a:t>
            </a:r>
          </a:p>
          <a:p>
            <a:pPr algn="l">
              <a:spcAft>
                <a:spcPts val="2000"/>
              </a:spcAft>
              <a:defRPr sz="3200">
                <a:solidFill>
                  <a:srgbClr val="FFFFFF"/>
                </a:solidFill>
                <a:latin typeface="Lato"/>
              </a:defRPr>
            </a:pPr>
            <a:r>
              <a:t>The US maintains a strong military presence and is often involved in international conflicts and peacekeeping efforts.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/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Arial</vt:lpstr>
      <vt:lpstr>Montserrat</vt:lpstr>
      <vt:lpstr>Lato</vt:lpstr>
      <vt:lpstr>Microsoft YaHei</vt:lpstr>
      <vt:lpstr>Arial Unicode MS</vt:lpstr>
      <vt:lpstr>Focus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ritch</cp:lastModifiedBy>
  <cp:revision>1</cp:revision>
  <dcterms:created xsi:type="dcterms:W3CDTF">2023-12-09T13:32:53Z</dcterms:created>
  <dcterms:modified xsi:type="dcterms:W3CDTF">2023-12-09T13:32:54Z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EE3CBB725A7F4BF9B1702B07D5D367B2</vt:lpwstr>
  </property>
  <property fmtid="{D5CDD505-2E9C-101B-9397-08002B2CF9AE}" pid="3" name="KSOProductBuildVer">
    <vt:lpwstr>1033-11.2.0.11105</vt:lpwstr>
  </property>
</Properties>
</file>