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Overpass"/>
      <p:regular r:id="rId39"/>
      <p:bold r:id="rId40"/>
      <p:italic r:id="rId41"/>
      <p:boldItalic r:id="rId42"/>
    </p:embeddedFont>
    <p:embeddedFont>
      <p:font typeface="Source Code Pro"/>
      <p:regular r:id="rId43"/>
      <p:bold r:id="rId44"/>
      <p:italic r:id="rId45"/>
      <p:boldItalic r:id="rId46"/>
    </p:embeddedFont>
    <p:embeddedFont>
      <p:font typeface="Orbitron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.fntdata"/><Relationship Id="rId20" Type="http://schemas.openxmlformats.org/officeDocument/2006/relationships/slide" Target="slides/slide16.xml"/><Relationship Id="rId42" Type="http://schemas.openxmlformats.org/officeDocument/2006/relationships/font" Target="fonts/Overpass-boldItalic.fntdata"/><Relationship Id="rId41" Type="http://schemas.openxmlformats.org/officeDocument/2006/relationships/font" Target="fonts/Overpass-italic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7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20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9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rbitron-bold.fntdata"/><Relationship Id="rId25" Type="http://schemas.openxmlformats.org/officeDocument/2006/relationships/slide" Target="slides/slide21.xml"/><Relationship Id="rId47" Type="http://schemas.openxmlformats.org/officeDocument/2006/relationships/font" Target="fonts/Orbitron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verpass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0d7ed4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0d7ed4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0d7ed4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0d7ed4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d7ed4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d7ed4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0d7ed4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0d7ed4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0d7ed4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0d7ed4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0d7ed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0d7ed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d7ed4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0d7ed4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d7ed4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d7ed4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0d7ed42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0d7ed42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0d7ed4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0d7ed4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b6850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1b6850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0d7ed4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0d7ed4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0d7ed42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0d7ed4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0d7ed42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0d7ed42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0d7ed4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0d7ed4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0d7ed42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0d7ed42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0d7ed42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0d7ed42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1b6850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1b685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1b6850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1b6850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1b6850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1b6850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1b6850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1b6850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0d7ed42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0d7ed42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1b6850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1b6850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1b6850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1b6850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1b6850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1b6850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1b6850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1b6850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1b6850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1b6850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0d7ed4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0d7ed4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0d7ed42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0d7ed42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0d7ed42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0d7ed42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f09d2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f09d2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0d7ed4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0d7ed4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0d7ed4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0d7ed4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thegoldbugs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endParaRPr b="1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Mission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31450" y="951075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1172975" y="1424000"/>
            <a:ext cx="1325400" cy="41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72975" y="4467775"/>
            <a:ext cx="1478100" cy="43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45125" y="1658600"/>
            <a:ext cx="498600" cy="2903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31450" y="951075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947025" y="1799275"/>
            <a:ext cx="7026300" cy="1184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31450" y="951075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923575" y="2972250"/>
            <a:ext cx="7026300" cy="151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CSS stands for Cascading Style Sheets.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CSS gives “style” to a website, such as changing colors and fonts.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CSS uses tags to define what html elements will be styled.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Example CSS Tags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verpass"/>
              <a:buChar char="●"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id is a tag for a single element in the HTML and should be unique in the HTML document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verpass"/>
              <a:buChar char="●"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class is a tag to define a general style to be linked to multiple HTML tags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Let’s see an example.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Example of id tag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31450" y="898300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Example of id tag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31450" y="898300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  &lt;head&gt;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1020500" y="2116050"/>
            <a:ext cx="7952700" cy="41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231450" y="898300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  &lt;head&gt;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</a:t>
            </a:r>
            <a:r>
              <a:rPr b="1" lang="en" sz="2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id=‘para2’</a:t>
            </a: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Some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1020500" y="2116050"/>
            <a:ext cx="7952700" cy="41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Example of id tag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</a:t>
            </a: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para2 {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Example of id tag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31450" y="898300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  &lt;head&gt;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</a:t>
            </a:r>
            <a:r>
              <a:rPr b="1" lang="en" sz="2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id=‘para2’</a:t>
            </a: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Some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1020500" y="2116050"/>
            <a:ext cx="7952700" cy="41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9439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 </a:t>
            </a:r>
            <a:r>
              <a:rPr lang="en" sz="5000">
                <a:latin typeface="Orbitron"/>
                <a:ea typeface="Orbitron"/>
                <a:cs typeface="Orbitron"/>
                <a:sym typeface="Orbitron"/>
              </a:rPr>
              <a:t>Mission</a:t>
            </a:r>
            <a:endParaRPr sz="5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rbitron"/>
                <a:ea typeface="Orbitron"/>
                <a:cs typeface="Orbitron"/>
                <a:sym typeface="Orbitron"/>
              </a:rPr>
              <a:t>Web Scraping Overview</a:t>
            </a:r>
            <a:endParaRPr sz="5000"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Example of class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31450" y="898300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</a:t>
            </a: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CTYPE 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</a:t>
            </a: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 class=‘cool’&gt; Other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Example of class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231450" y="898300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</a:t>
            </a:r>
            <a:r>
              <a:rPr lang="en" sz="2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class=‘cool’</a:t>
            </a: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Some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&lt;p </a:t>
            </a:r>
            <a:r>
              <a:rPr lang="en" sz="2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class=‘cool’</a:t>
            </a: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Other Text &lt;/p&gt;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Example of class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</a:t>
            </a: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font-family: verdana;</a:t>
            </a: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In a realistic situation, a website will have many tags in its CSS file, including classes, ids, and general tags for main HTML elements, such as &lt;p&gt; or &lt;table&gt;.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To web scrape with Python we can use the BeautifulSoup and requests libraries.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These are external libraries outside of Python so you need to install them with either </a:t>
            </a:r>
            <a:r>
              <a:rPr b="1"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conda </a:t>
            </a: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 or </a:t>
            </a:r>
            <a:r>
              <a:rPr b="1"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pip</a:t>
            </a: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 at your command line.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Directly at your command line use: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	pip install requests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pip install lxml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pip install bs4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Or for Anaconda distributions, use </a:t>
            </a:r>
            <a:r>
              <a:rPr b="1"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conda install</a:t>
            </a: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 instead of </a:t>
            </a:r>
            <a:r>
              <a:rPr b="1"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pip install.</a:t>
            </a:r>
            <a:endParaRPr b="1"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Let’s work through some examples of web scraping with Python.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ctrTitle"/>
          </p:nvPr>
        </p:nvSpPr>
        <p:spPr>
          <a:xfrm>
            <a:off x="311708" y="943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 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Mission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Guide to Web Scraping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ctrTitle"/>
          </p:nvPr>
        </p:nvSpPr>
        <p:spPr>
          <a:xfrm>
            <a:off x="311708" y="943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 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Mission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Overview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In order to web scrape with Python we need to understand the basic concept of how a basic website works.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When a browser loads a website, the user gets to see what is known as the “front-end” of the website.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Overview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Rogue Agents clear their search history and leave only one website: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                 </a:t>
            </a:r>
            <a:r>
              <a:rPr lang="en" sz="4000">
                <a:solidFill>
                  <a:srgbClr val="F72B2B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/>
              </a:rPr>
              <a:t>www.thegoldbugs.com</a:t>
            </a:r>
            <a:endParaRPr sz="4000">
              <a:solidFill>
                <a:srgbClr val="F72B2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Can you figure out where they go to after visiting this site? Is there any other helpful information here? Best of luck Agent.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ctrTitle"/>
          </p:nvPr>
        </p:nvSpPr>
        <p:spPr>
          <a:xfrm>
            <a:off x="311708" y="943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 </a:t>
            </a:r>
            <a:r>
              <a:rPr lang="en">
                <a:latin typeface="Orbitron"/>
                <a:ea typeface="Orbitron"/>
                <a:cs typeface="Orbitron"/>
                <a:sym typeface="Orbitron"/>
              </a:rPr>
              <a:t>Mission</a:t>
            </a:r>
            <a:endParaRPr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Debriefing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Debrief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Excellent work Agent!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Let’s quickly debrief how you completed this mission.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687" y="982300"/>
            <a:ext cx="4212520" cy="30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5"/>
          <p:cNvSpPr/>
          <p:nvPr/>
        </p:nvSpPr>
        <p:spPr>
          <a:xfrm>
            <a:off x="3453962" y="1697300"/>
            <a:ext cx="1638000" cy="1638300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 rotWithShape="1">
          <a:blip r:embed="rId4">
            <a:alphaModFix/>
          </a:blip>
          <a:srcRect b="21414" l="23253" r="21786" t="22158"/>
          <a:stretch/>
        </p:blipFill>
        <p:spPr>
          <a:xfrm>
            <a:off x="3596639" y="1786152"/>
            <a:ext cx="1422258" cy="146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639" y="646650"/>
            <a:ext cx="5596724" cy="39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6"/>
          <p:cNvSpPr/>
          <p:nvPr/>
        </p:nvSpPr>
        <p:spPr>
          <a:xfrm>
            <a:off x="3753012" y="1752600"/>
            <a:ext cx="1638000" cy="1638300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 rotWithShape="1">
          <a:blip r:embed="rId4">
            <a:alphaModFix/>
          </a:blip>
          <a:srcRect b="21414" l="23253" r="21786" t="22158"/>
          <a:stretch/>
        </p:blipFill>
        <p:spPr>
          <a:xfrm>
            <a:off x="3860864" y="1875402"/>
            <a:ext cx="1422258" cy="146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31450" y="951075"/>
            <a:ext cx="8681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Main Components of a front end of a web page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HTML is used to create the basic structure and content of a webpage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CSS is used for the design and style of a web page, where elements are placed and how it looks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JavaScript is used to define the interactive elements of a webpage 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For effective basic web scraping we only need to have a basic understanding of HTML and CSS.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Python can view these HTML and CSS elements programmatically, and then extract information from the website.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Let’s explore HTML and CSS in more detail.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31450" y="951075"/>
            <a:ext cx="86811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HTML is Hypertext Markup Language and is present on every website on the internet.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You can right-click on a website and select “View Page Source” to get an example.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Let’s see a small example of HTML code.</a:t>
            </a:r>
            <a:endParaRPr sz="3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31450" y="951075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009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RED</a:t>
            </a:r>
            <a:r>
              <a:rPr b="1" lang="en" sz="3500">
                <a:solidFill>
                  <a:srgbClr val="D9D9D9"/>
                </a:solidFill>
                <a:latin typeface="Orbitron"/>
                <a:ea typeface="Orbitron"/>
                <a:cs typeface="Orbitron"/>
                <a:sym typeface="Orbitron"/>
              </a:rPr>
              <a:t> Mission - Web Scraping </a:t>
            </a:r>
            <a:endParaRPr b="1" sz="3500">
              <a:solidFill>
                <a:srgbClr val="D9D9D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31450" y="951075"/>
            <a:ext cx="89124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137775" y="1019325"/>
            <a:ext cx="3114300" cy="41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