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1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1489506"/>
            <a:ext cx="5532120" cy="1256665"/>
          </a:xfrm>
          <a:custGeom>
            <a:avLst/>
            <a:gdLst/>
            <a:ahLst/>
            <a:cxnLst/>
            <a:rect l="l" t="t" r="r" b="b"/>
            <a:pathLst>
              <a:path w="5532120" h="1256664">
                <a:moveTo>
                  <a:pt x="5532120" y="0"/>
                </a:moveTo>
                <a:lnTo>
                  <a:pt x="0" y="0"/>
                </a:lnTo>
                <a:lnTo>
                  <a:pt x="0" y="1256487"/>
                </a:lnTo>
                <a:lnTo>
                  <a:pt x="5532120" y="1256487"/>
                </a:lnTo>
                <a:lnTo>
                  <a:pt x="5532120" y="0"/>
                </a:lnTo>
                <a:close/>
              </a:path>
            </a:pathLst>
          </a:custGeom>
          <a:solidFill>
            <a:srgbClr val="2B3A4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1201" y="1656968"/>
            <a:ext cx="481964" cy="18846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2863" y="5196981"/>
            <a:ext cx="191759" cy="132155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933942" y="5208077"/>
            <a:ext cx="152400" cy="110489"/>
          </a:xfrm>
          <a:custGeom>
            <a:avLst/>
            <a:gdLst/>
            <a:ahLst/>
            <a:cxnLst/>
            <a:rect l="l" t="t" r="r" b="b"/>
            <a:pathLst>
              <a:path w="152400" h="110489">
                <a:moveTo>
                  <a:pt x="152095" y="0"/>
                </a:moveTo>
                <a:lnTo>
                  <a:pt x="0" y="0"/>
                </a:lnTo>
                <a:lnTo>
                  <a:pt x="0" y="110021"/>
                </a:lnTo>
                <a:lnTo>
                  <a:pt x="152095" y="110021"/>
                </a:lnTo>
                <a:lnTo>
                  <a:pt x="152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33815" y="5191924"/>
            <a:ext cx="152400" cy="136525"/>
          </a:xfrm>
          <a:custGeom>
            <a:avLst/>
            <a:gdLst/>
            <a:ahLst/>
            <a:cxnLst/>
            <a:rect l="l" t="t" r="r" b="b"/>
            <a:pathLst>
              <a:path w="152400" h="136525">
                <a:moveTo>
                  <a:pt x="146684" y="0"/>
                </a:moveTo>
                <a:lnTo>
                  <a:pt x="8381" y="0"/>
                </a:lnTo>
                <a:lnTo>
                  <a:pt x="0" y="5143"/>
                </a:lnTo>
                <a:lnTo>
                  <a:pt x="0" y="131292"/>
                </a:lnTo>
                <a:lnTo>
                  <a:pt x="8381" y="136436"/>
                </a:lnTo>
                <a:lnTo>
                  <a:pt x="146684" y="136436"/>
                </a:lnTo>
                <a:lnTo>
                  <a:pt x="152273" y="131292"/>
                </a:lnTo>
                <a:lnTo>
                  <a:pt x="152273" y="120992"/>
                </a:lnTo>
                <a:lnTo>
                  <a:pt x="22478" y="120992"/>
                </a:lnTo>
                <a:lnTo>
                  <a:pt x="22478" y="51485"/>
                </a:lnTo>
                <a:lnTo>
                  <a:pt x="90226" y="51485"/>
                </a:lnTo>
                <a:lnTo>
                  <a:pt x="93090" y="48907"/>
                </a:lnTo>
                <a:lnTo>
                  <a:pt x="152273" y="48907"/>
                </a:lnTo>
                <a:lnTo>
                  <a:pt x="152273" y="43764"/>
                </a:lnTo>
                <a:lnTo>
                  <a:pt x="25400" y="43764"/>
                </a:lnTo>
                <a:lnTo>
                  <a:pt x="19684" y="38608"/>
                </a:lnTo>
                <a:lnTo>
                  <a:pt x="19684" y="20586"/>
                </a:lnTo>
                <a:lnTo>
                  <a:pt x="25400" y="15443"/>
                </a:lnTo>
                <a:lnTo>
                  <a:pt x="152273" y="15443"/>
                </a:lnTo>
                <a:lnTo>
                  <a:pt x="152273" y="5143"/>
                </a:lnTo>
                <a:lnTo>
                  <a:pt x="146684" y="0"/>
                </a:lnTo>
                <a:close/>
              </a:path>
              <a:path w="152400" h="136525">
                <a:moveTo>
                  <a:pt x="59181" y="51485"/>
                </a:moveTo>
                <a:lnTo>
                  <a:pt x="47878" y="51485"/>
                </a:lnTo>
                <a:lnTo>
                  <a:pt x="47878" y="120992"/>
                </a:lnTo>
                <a:lnTo>
                  <a:pt x="59181" y="120992"/>
                </a:lnTo>
                <a:lnTo>
                  <a:pt x="59181" y="51485"/>
                </a:lnTo>
                <a:close/>
              </a:path>
              <a:path w="152400" h="136525">
                <a:moveTo>
                  <a:pt x="112775" y="69507"/>
                </a:moveTo>
                <a:lnTo>
                  <a:pt x="87375" y="69507"/>
                </a:lnTo>
                <a:lnTo>
                  <a:pt x="84581" y="79806"/>
                </a:lnTo>
                <a:lnTo>
                  <a:pt x="84581" y="120992"/>
                </a:lnTo>
                <a:lnTo>
                  <a:pt x="109981" y="120992"/>
                </a:lnTo>
                <a:lnTo>
                  <a:pt x="109981" y="84950"/>
                </a:lnTo>
                <a:lnTo>
                  <a:pt x="112775" y="69507"/>
                </a:lnTo>
                <a:close/>
              </a:path>
              <a:path w="152400" h="136525">
                <a:moveTo>
                  <a:pt x="152273" y="48907"/>
                </a:moveTo>
                <a:lnTo>
                  <a:pt x="107187" y="48907"/>
                </a:lnTo>
                <a:lnTo>
                  <a:pt x="123487" y="53131"/>
                </a:lnTo>
                <a:lnTo>
                  <a:pt x="131857" y="63388"/>
                </a:lnTo>
                <a:lnTo>
                  <a:pt x="134941" y="76061"/>
                </a:lnTo>
                <a:lnTo>
                  <a:pt x="135282" y="84950"/>
                </a:lnTo>
                <a:lnTo>
                  <a:pt x="135381" y="120992"/>
                </a:lnTo>
                <a:lnTo>
                  <a:pt x="152273" y="120992"/>
                </a:lnTo>
                <a:lnTo>
                  <a:pt x="152273" y="48907"/>
                </a:lnTo>
                <a:close/>
              </a:path>
              <a:path w="152400" h="136525">
                <a:moveTo>
                  <a:pt x="90226" y="51485"/>
                </a:moveTo>
                <a:lnTo>
                  <a:pt x="84581" y="51485"/>
                </a:lnTo>
                <a:lnTo>
                  <a:pt x="84581" y="59207"/>
                </a:lnTo>
                <a:lnTo>
                  <a:pt x="87375" y="54051"/>
                </a:lnTo>
                <a:lnTo>
                  <a:pt x="90226" y="51485"/>
                </a:lnTo>
                <a:close/>
              </a:path>
              <a:path w="152400" h="136525">
                <a:moveTo>
                  <a:pt x="152273" y="15443"/>
                </a:moveTo>
                <a:lnTo>
                  <a:pt x="45084" y="15443"/>
                </a:lnTo>
                <a:lnTo>
                  <a:pt x="50673" y="20586"/>
                </a:lnTo>
                <a:lnTo>
                  <a:pt x="50673" y="38608"/>
                </a:lnTo>
                <a:lnTo>
                  <a:pt x="45084" y="43764"/>
                </a:lnTo>
                <a:lnTo>
                  <a:pt x="152273" y="43764"/>
                </a:lnTo>
                <a:lnTo>
                  <a:pt x="152273" y="15443"/>
                </a:lnTo>
                <a:close/>
              </a:path>
            </a:pathLst>
          </a:custGeom>
          <a:solidFill>
            <a:srgbClr val="057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110599" y="5191912"/>
            <a:ext cx="154305" cy="142875"/>
          </a:xfrm>
          <a:custGeom>
            <a:avLst/>
            <a:gdLst/>
            <a:ahLst/>
            <a:cxnLst/>
            <a:rect l="l" t="t" r="r" b="b"/>
            <a:pathLst>
              <a:path w="154304" h="142875">
                <a:moveTo>
                  <a:pt x="153936" y="0"/>
                </a:moveTo>
                <a:lnTo>
                  <a:pt x="0" y="0"/>
                </a:lnTo>
                <a:lnTo>
                  <a:pt x="0" y="142316"/>
                </a:lnTo>
                <a:lnTo>
                  <a:pt x="153936" y="142316"/>
                </a:lnTo>
                <a:lnTo>
                  <a:pt x="153936" y="0"/>
                </a:lnTo>
                <a:close/>
              </a:path>
            </a:pathLst>
          </a:custGeom>
          <a:solidFill>
            <a:srgbClr val="5D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29395" y="5208091"/>
            <a:ext cx="320040" cy="125730"/>
          </a:xfrm>
          <a:custGeom>
            <a:avLst/>
            <a:gdLst/>
            <a:ahLst/>
            <a:cxnLst/>
            <a:rect l="l" t="t" r="r" b="b"/>
            <a:pathLst>
              <a:path w="320040" h="125729">
                <a:moveTo>
                  <a:pt x="102730" y="45999"/>
                </a:moveTo>
                <a:lnTo>
                  <a:pt x="17018" y="45999"/>
                </a:lnTo>
                <a:lnTo>
                  <a:pt x="11303" y="45999"/>
                </a:lnTo>
                <a:lnTo>
                  <a:pt x="5575" y="45999"/>
                </a:lnTo>
                <a:lnTo>
                  <a:pt x="5562" y="46291"/>
                </a:lnTo>
                <a:lnTo>
                  <a:pt x="6731" y="52870"/>
                </a:lnTo>
                <a:lnTo>
                  <a:pt x="11607" y="59931"/>
                </a:lnTo>
                <a:lnTo>
                  <a:pt x="22606" y="64287"/>
                </a:lnTo>
                <a:lnTo>
                  <a:pt x="19812" y="66903"/>
                </a:lnTo>
                <a:lnTo>
                  <a:pt x="14097" y="64287"/>
                </a:lnTo>
                <a:lnTo>
                  <a:pt x="17018" y="79971"/>
                </a:lnTo>
                <a:lnTo>
                  <a:pt x="33909" y="79971"/>
                </a:lnTo>
                <a:lnTo>
                  <a:pt x="31394" y="81978"/>
                </a:lnTo>
                <a:lnTo>
                  <a:pt x="24384" y="86182"/>
                </a:lnTo>
                <a:lnTo>
                  <a:pt x="13652" y="89903"/>
                </a:lnTo>
                <a:lnTo>
                  <a:pt x="0" y="90424"/>
                </a:lnTo>
                <a:lnTo>
                  <a:pt x="8509" y="93865"/>
                </a:lnTo>
                <a:lnTo>
                  <a:pt x="17297" y="96316"/>
                </a:lnTo>
                <a:lnTo>
                  <a:pt x="26606" y="97790"/>
                </a:lnTo>
                <a:lnTo>
                  <a:pt x="36703" y="98272"/>
                </a:lnTo>
                <a:lnTo>
                  <a:pt x="62826" y="93662"/>
                </a:lnTo>
                <a:lnTo>
                  <a:pt x="84416" y="80962"/>
                </a:lnTo>
                <a:lnTo>
                  <a:pt x="95237" y="66903"/>
                </a:lnTo>
                <a:lnTo>
                  <a:pt x="99098" y="61899"/>
                </a:lnTo>
                <a:lnTo>
                  <a:pt x="102730" y="45999"/>
                </a:lnTo>
                <a:close/>
              </a:path>
              <a:path w="320040" h="125729">
                <a:moveTo>
                  <a:pt x="115824" y="25095"/>
                </a:moveTo>
                <a:lnTo>
                  <a:pt x="107315" y="27698"/>
                </a:lnTo>
                <a:lnTo>
                  <a:pt x="101727" y="27698"/>
                </a:lnTo>
                <a:lnTo>
                  <a:pt x="110236" y="22479"/>
                </a:lnTo>
                <a:lnTo>
                  <a:pt x="111163" y="19862"/>
                </a:lnTo>
                <a:lnTo>
                  <a:pt x="113030" y="14643"/>
                </a:lnTo>
                <a:lnTo>
                  <a:pt x="107315" y="17246"/>
                </a:lnTo>
                <a:lnTo>
                  <a:pt x="101727" y="19862"/>
                </a:lnTo>
                <a:lnTo>
                  <a:pt x="96012" y="19862"/>
                </a:lnTo>
                <a:lnTo>
                  <a:pt x="93218" y="17246"/>
                </a:lnTo>
                <a:lnTo>
                  <a:pt x="87630" y="14643"/>
                </a:lnTo>
                <a:lnTo>
                  <a:pt x="79121" y="14643"/>
                </a:lnTo>
                <a:lnTo>
                  <a:pt x="70815" y="16078"/>
                </a:lnTo>
                <a:lnTo>
                  <a:pt x="63576" y="20205"/>
                </a:lnTo>
                <a:lnTo>
                  <a:pt x="58445" y="26771"/>
                </a:lnTo>
                <a:lnTo>
                  <a:pt x="56515" y="35547"/>
                </a:lnTo>
                <a:lnTo>
                  <a:pt x="56515" y="40767"/>
                </a:lnTo>
                <a:lnTo>
                  <a:pt x="51790" y="40043"/>
                </a:lnTo>
                <a:lnTo>
                  <a:pt x="39928" y="36855"/>
                </a:lnTo>
                <a:lnTo>
                  <a:pt x="24358" y="29756"/>
                </a:lnTo>
                <a:lnTo>
                  <a:pt x="8509" y="17246"/>
                </a:lnTo>
                <a:lnTo>
                  <a:pt x="7061" y="19862"/>
                </a:lnTo>
                <a:lnTo>
                  <a:pt x="5334" y="26733"/>
                </a:lnTo>
                <a:lnTo>
                  <a:pt x="7327" y="36004"/>
                </a:lnTo>
                <a:lnTo>
                  <a:pt x="14490" y="43395"/>
                </a:lnTo>
                <a:lnTo>
                  <a:pt x="103327" y="43395"/>
                </a:lnTo>
                <a:lnTo>
                  <a:pt x="103924" y="40767"/>
                </a:lnTo>
                <a:lnTo>
                  <a:pt x="104521" y="38163"/>
                </a:lnTo>
                <a:lnTo>
                  <a:pt x="104521" y="32931"/>
                </a:lnTo>
                <a:lnTo>
                  <a:pt x="113030" y="27698"/>
                </a:lnTo>
                <a:lnTo>
                  <a:pt x="115824" y="25095"/>
                </a:lnTo>
                <a:close/>
              </a:path>
              <a:path w="320040" h="125729">
                <a:moveTo>
                  <a:pt x="319430" y="0"/>
                </a:moveTo>
                <a:lnTo>
                  <a:pt x="189484" y="0"/>
                </a:lnTo>
                <a:lnTo>
                  <a:pt x="189484" y="125450"/>
                </a:lnTo>
                <a:lnTo>
                  <a:pt x="319430" y="125450"/>
                </a:lnTo>
                <a:lnTo>
                  <a:pt x="319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293225" y="5191924"/>
            <a:ext cx="155575" cy="142875"/>
          </a:xfrm>
          <a:custGeom>
            <a:avLst/>
            <a:gdLst/>
            <a:ahLst/>
            <a:cxnLst/>
            <a:rect l="l" t="t" r="r" b="b"/>
            <a:pathLst>
              <a:path w="155575" h="142875">
                <a:moveTo>
                  <a:pt x="155575" y="0"/>
                </a:moveTo>
                <a:lnTo>
                  <a:pt x="0" y="0"/>
                </a:lnTo>
                <a:lnTo>
                  <a:pt x="0" y="142303"/>
                </a:lnTo>
                <a:lnTo>
                  <a:pt x="82042" y="142303"/>
                </a:lnTo>
                <a:lnTo>
                  <a:pt x="82042" y="87972"/>
                </a:lnTo>
                <a:lnTo>
                  <a:pt x="62229" y="87972"/>
                </a:lnTo>
                <a:lnTo>
                  <a:pt x="62229" y="64681"/>
                </a:lnTo>
                <a:lnTo>
                  <a:pt x="82042" y="64681"/>
                </a:lnTo>
                <a:lnTo>
                  <a:pt x="82042" y="46570"/>
                </a:lnTo>
                <a:lnTo>
                  <a:pt x="84074" y="37067"/>
                </a:lnTo>
                <a:lnTo>
                  <a:pt x="89820" y="28776"/>
                </a:lnTo>
                <a:lnTo>
                  <a:pt x="98758" y="22912"/>
                </a:lnTo>
                <a:lnTo>
                  <a:pt x="110363" y="20688"/>
                </a:lnTo>
                <a:lnTo>
                  <a:pt x="155575" y="20688"/>
                </a:lnTo>
                <a:lnTo>
                  <a:pt x="155575" y="0"/>
                </a:lnTo>
                <a:close/>
              </a:path>
              <a:path w="155575" h="142875">
                <a:moveTo>
                  <a:pt x="155575" y="20688"/>
                </a:moveTo>
                <a:lnTo>
                  <a:pt x="130175" y="20688"/>
                </a:lnTo>
                <a:lnTo>
                  <a:pt x="130175" y="41389"/>
                </a:lnTo>
                <a:lnTo>
                  <a:pt x="110363" y="41389"/>
                </a:lnTo>
                <a:lnTo>
                  <a:pt x="107442" y="43980"/>
                </a:lnTo>
                <a:lnTo>
                  <a:pt x="107442" y="64681"/>
                </a:lnTo>
                <a:lnTo>
                  <a:pt x="130175" y="64681"/>
                </a:lnTo>
                <a:lnTo>
                  <a:pt x="127253" y="87972"/>
                </a:lnTo>
                <a:lnTo>
                  <a:pt x="107442" y="87972"/>
                </a:lnTo>
                <a:lnTo>
                  <a:pt x="107442" y="142303"/>
                </a:lnTo>
                <a:lnTo>
                  <a:pt x="155575" y="142303"/>
                </a:lnTo>
                <a:lnTo>
                  <a:pt x="155575" y="20688"/>
                </a:lnTo>
                <a:close/>
              </a:path>
            </a:pathLst>
          </a:custGeom>
          <a:solidFill>
            <a:srgbClr val="3A55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4400" y="5192816"/>
            <a:ext cx="154367" cy="15527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71164" y="5220639"/>
            <a:ext cx="89774" cy="897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346" y="1637741"/>
            <a:ext cx="731570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5602" y="1331467"/>
            <a:ext cx="434594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9882" y="2836925"/>
            <a:ext cx="635863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4007" y="1538731"/>
            <a:ext cx="6390385" cy="3122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ag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346" y="1637741"/>
            <a:ext cx="3166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Secured,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Interpreted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343659"/>
            <a:ext cx="7766684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Secure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-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intended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networked/distributed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environments.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363220" indent="-351155">
              <a:lnSpc>
                <a:spcPct val="100000"/>
              </a:lnSpc>
              <a:buFont typeface="Arial MT"/>
              <a:buChar char="•"/>
              <a:tabLst>
                <a:tab pos="363220" algn="l"/>
                <a:tab pos="363855" algn="l"/>
              </a:tabLst>
            </a:pPr>
            <a:r>
              <a:rPr sz="1600" spc="-10" dirty="0">
                <a:latin typeface="Tahoma"/>
                <a:cs typeface="Tahoma"/>
              </a:rPr>
              <a:t>Therefore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lot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emphasis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been placed </a:t>
            </a:r>
            <a:r>
              <a:rPr sz="1600" spc="-10" dirty="0">
                <a:latin typeface="Tahoma"/>
                <a:cs typeface="Tahoma"/>
              </a:rPr>
              <a:t>on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security.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enables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construction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virus-free,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tamper-free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Interpreted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byte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translated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fly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native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machine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instructions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(interpreted).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classes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linked</a:t>
            </a:r>
            <a:r>
              <a:rPr sz="1600" spc="-5" dirty="0">
                <a:latin typeface="Tahoma"/>
                <a:cs typeface="Tahoma"/>
              </a:rPr>
              <a:t> on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need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basis.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99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Portable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506728"/>
            <a:ext cx="834707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sizes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primitive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specified.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Behavior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basic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datatype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sizes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&amp;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arithmetic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operators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consistent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across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platforms.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For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example,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"int“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always</a:t>
            </a:r>
            <a:r>
              <a:rPr sz="1600" spc="-5" dirty="0">
                <a:latin typeface="Tahoma"/>
                <a:cs typeface="Tahoma"/>
              </a:rPr>
              <a:t> 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32 bit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integer.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Standard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Unicode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format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is</a:t>
            </a:r>
            <a:r>
              <a:rPr sz="1600" spc="-5" dirty="0">
                <a:latin typeface="Tahoma"/>
                <a:cs typeface="Tahoma"/>
              </a:rPr>
              <a:t> used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storing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Strings.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0008" y="543686"/>
            <a:ext cx="8224520" cy="4306570"/>
            <a:chOff x="920008" y="543686"/>
            <a:chExt cx="8224520" cy="4306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008" y="678068"/>
              <a:ext cx="8089635" cy="41721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72400" y="543686"/>
              <a:ext cx="1371600" cy="609600"/>
            </a:xfrm>
            <a:custGeom>
              <a:avLst/>
              <a:gdLst/>
              <a:ahLst/>
              <a:cxnLst/>
              <a:rect l="l" t="t" r="r" b="b"/>
              <a:pathLst>
                <a:path w="1371600" h="609600">
                  <a:moveTo>
                    <a:pt x="1371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371600" y="609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841" y="1152172"/>
            <a:ext cx="7867721" cy="389931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19924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9520" y="567638"/>
            <a:ext cx="2844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00000"/>
                </a:solidFill>
                <a:latin typeface="Calibri"/>
                <a:cs typeface="Calibri"/>
              </a:rPr>
              <a:t>Default</a:t>
            </a:r>
            <a:r>
              <a:rPr sz="2000" b="1" spc="-20" dirty="0">
                <a:solidFill>
                  <a:srgbClr val="000000"/>
                </a:solidFill>
                <a:latin typeface="Calibri"/>
                <a:cs typeface="Calibri"/>
              </a:rPr>
              <a:t> Values</a:t>
            </a:r>
            <a:r>
              <a:rPr sz="20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00"/>
                </a:solidFill>
                <a:latin typeface="Calibri"/>
                <a:cs typeface="Calibri"/>
              </a:rPr>
              <a:t>Datatype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92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Access</a:t>
            </a:r>
            <a:r>
              <a:rPr sz="1800" b="1" spc="-7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Modifiers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292992"/>
            <a:ext cx="7990840" cy="295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As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suggests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modifiers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helps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restrict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scope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class, 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constructor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,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variable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,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member.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are</a:t>
            </a:r>
            <a:r>
              <a:rPr sz="1600" spc="-10" dirty="0">
                <a:latin typeface="Tahoma"/>
                <a:cs typeface="Tahoma"/>
              </a:rPr>
              <a:t> four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types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modifiers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available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java: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Tahoma"/>
                <a:cs typeface="Tahoma"/>
              </a:rPr>
              <a:t>default</a:t>
            </a:r>
            <a:r>
              <a:rPr sz="1600" spc="-5" dirty="0">
                <a:latin typeface="Tahoma"/>
                <a:cs typeface="Tahoma"/>
              </a:rPr>
              <a:t> – No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keyword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required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Tahoma"/>
                <a:cs typeface="Tahoma"/>
              </a:rPr>
              <a:t>private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Tahoma"/>
                <a:cs typeface="Tahoma"/>
              </a:rPr>
              <a:t>protected</a:t>
            </a:r>
            <a:endParaRPr sz="16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Tahoma"/>
                <a:cs typeface="Tahoma"/>
              </a:rPr>
              <a:t>public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192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Access</a:t>
            </a:r>
            <a:r>
              <a:rPr sz="1800" b="1" spc="-7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Modifiers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271" y="1381886"/>
            <a:ext cx="8367759" cy="29375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Writing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First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</a:t>
            </a:r>
            <a:r>
              <a:rPr spc="-40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10" dirty="0"/>
              <a:t>Employee</a:t>
            </a:r>
            <a:r>
              <a:rPr spc="5" dirty="0"/>
              <a:t> </a:t>
            </a:r>
            <a:r>
              <a:rPr spc="-5" dirty="0"/>
              <a:t>{</a:t>
            </a:r>
          </a:p>
          <a:p>
            <a:pPr marL="1017905">
              <a:lnSpc>
                <a:spcPct val="100000"/>
              </a:lnSpc>
            </a:pPr>
            <a:r>
              <a:rPr spc="-10" dirty="0"/>
              <a:t>int</a:t>
            </a:r>
            <a:r>
              <a:rPr spc="-40" dirty="0"/>
              <a:t> </a:t>
            </a:r>
            <a:r>
              <a:rPr spc="-5" dirty="0"/>
              <a:t>age;</a:t>
            </a:r>
          </a:p>
          <a:p>
            <a:pPr marL="1017905">
              <a:lnSpc>
                <a:spcPct val="100000"/>
              </a:lnSpc>
            </a:pPr>
            <a:r>
              <a:rPr spc="-5" dirty="0"/>
              <a:t>String</a:t>
            </a:r>
            <a:r>
              <a:rPr spc="-20" dirty="0"/>
              <a:t> </a:t>
            </a:r>
            <a:r>
              <a:rPr spc="-5" dirty="0"/>
              <a:t>name,</a:t>
            </a:r>
            <a:r>
              <a:rPr spc="-20" dirty="0"/>
              <a:t> </a:t>
            </a:r>
            <a:r>
              <a:rPr spc="-5" dirty="0"/>
              <a:t>desgn;</a:t>
            </a:r>
          </a:p>
          <a:p>
            <a:pPr marL="12700" marR="5080">
              <a:lnSpc>
                <a:spcPct val="100000"/>
              </a:lnSpc>
            </a:pPr>
            <a:r>
              <a:rPr spc="-5" dirty="0"/>
              <a:t>public</a:t>
            </a:r>
            <a:r>
              <a:rPr spc="-25" dirty="0"/>
              <a:t> </a:t>
            </a:r>
            <a:r>
              <a:rPr spc="-10" dirty="0"/>
              <a:t>void</a:t>
            </a:r>
            <a:r>
              <a:rPr spc="5" dirty="0"/>
              <a:t> </a:t>
            </a:r>
            <a:r>
              <a:rPr spc="-10" dirty="0"/>
              <a:t>setEmployeeDetails(int</a:t>
            </a:r>
            <a:r>
              <a:rPr spc="25" dirty="0"/>
              <a:t> </a:t>
            </a:r>
            <a:r>
              <a:rPr spc="-5" dirty="0"/>
              <a:t>age,</a:t>
            </a:r>
            <a:r>
              <a:rPr spc="5" dirty="0"/>
              <a:t> </a:t>
            </a:r>
            <a:r>
              <a:rPr spc="-10" dirty="0"/>
              <a:t>String</a:t>
            </a:r>
            <a:r>
              <a:rPr dirty="0"/>
              <a:t> </a:t>
            </a:r>
            <a:r>
              <a:rPr spc="-5" dirty="0"/>
              <a:t>name, </a:t>
            </a:r>
            <a:r>
              <a:rPr spc="-345" dirty="0"/>
              <a:t> </a:t>
            </a:r>
            <a:r>
              <a:rPr spc="-5" dirty="0"/>
              <a:t>String</a:t>
            </a:r>
            <a:r>
              <a:rPr dirty="0"/>
              <a:t> </a:t>
            </a:r>
            <a:r>
              <a:rPr spc="-5" dirty="0"/>
              <a:t>desgn)</a:t>
            </a:r>
            <a:r>
              <a:rPr spc="10" dirty="0"/>
              <a:t> </a:t>
            </a:r>
            <a:r>
              <a:rPr spc="-5" dirty="0"/>
              <a:t>{</a:t>
            </a:r>
          </a:p>
          <a:p>
            <a:pPr marL="1017905" marR="1741805">
              <a:lnSpc>
                <a:spcPct val="100000"/>
              </a:lnSpc>
            </a:pPr>
            <a:r>
              <a:rPr spc="-5" dirty="0"/>
              <a:t>this.age = age; </a:t>
            </a:r>
            <a:r>
              <a:rPr dirty="0"/>
              <a:t> </a:t>
            </a:r>
            <a:r>
              <a:rPr spc="-5" dirty="0"/>
              <a:t>this.name = </a:t>
            </a:r>
            <a:r>
              <a:rPr spc="-10" dirty="0"/>
              <a:t>name; </a:t>
            </a:r>
            <a:r>
              <a:rPr spc="-5" dirty="0"/>
              <a:t> this.desgn</a:t>
            </a:r>
            <a:r>
              <a:rPr spc="-50" dirty="0"/>
              <a:t> </a:t>
            </a:r>
            <a:r>
              <a:rPr spc="-5" dirty="0"/>
              <a:t>=</a:t>
            </a:r>
            <a:r>
              <a:rPr spc="-35" dirty="0"/>
              <a:t> </a:t>
            </a:r>
            <a:r>
              <a:rPr spc="-5" dirty="0"/>
              <a:t>desgn;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}</a:t>
            </a:r>
          </a:p>
          <a:p>
            <a:pPr marL="12700" marR="352425">
              <a:lnSpc>
                <a:spcPct val="100000"/>
              </a:lnSpc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10" dirty="0"/>
              <a:t>void</a:t>
            </a:r>
            <a:r>
              <a:rPr dirty="0"/>
              <a:t> </a:t>
            </a:r>
            <a:r>
              <a:rPr spc="-10" dirty="0"/>
              <a:t>getEmployeeDetails()</a:t>
            </a:r>
            <a:r>
              <a:rPr spc="45" dirty="0"/>
              <a:t> </a:t>
            </a:r>
            <a:r>
              <a:rPr spc="-5" dirty="0"/>
              <a:t>{ </a:t>
            </a:r>
            <a:r>
              <a:rPr dirty="0"/>
              <a:t> </a:t>
            </a:r>
            <a:r>
              <a:rPr spc="-10" dirty="0"/>
              <a:t>System.out.println("Employee</a:t>
            </a:r>
            <a:r>
              <a:rPr spc="10" dirty="0"/>
              <a:t> </a:t>
            </a:r>
            <a:r>
              <a:rPr spc="-15" dirty="0"/>
              <a:t>Data</a:t>
            </a:r>
            <a:r>
              <a:rPr spc="-5" dirty="0"/>
              <a:t> is=&gt;</a:t>
            </a:r>
            <a:r>
              <a:rPr dirty="0"/>
              <a:t> </a:t>
            </a:r>
            <a:r>
              <a:rPr spc="-5" dirty="0"/>
              <a:t>Name: </a:t>
            </a:r>
            <a:r>
              <a:rPr dirty="0"/>
              <a:t> </a:t>
            </a:r>
            <a:r>
              <a:rPr spc="-5" dirty="0"/>
              <a:t>"+this.name+"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Designation</a:t>
            </a:r>
            <a:r>
              <a:rPr spc="-35" dirty="0"/>
              <a:t> </a:t>
            </a:r>
            <a:r>
              <a:rPr spc="-5" dirty="0"/>
              <a:t>is:</a:t>
            </a:r>
            <a:r>
              <a:rPr spc="-20" dirty="0"/>
              <a:t> </a:t>
            </a:r>
            <a:r>
              <a:rPr spc="-5" dirty="0"/>
              <a:t>"+this.desgn);</a:t>
            </a:r>
          </a:p>
          <a:p>
            <a:pPr marL="1017905">
              <a:lnSpc>
                <a:spcPct val="100000"/>
              </a:lnSpc>
            </a:pPr>
            <a:r>
              <a:rPr spc="-5"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464" y="1575308"/>
            <a:ext cx="1439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public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Test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9464" y="2063241"/>
            <a:ext cx="38620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public </a:t>
            </a:r>
            <a:r>
              <a:rPr sz="1600" spc="-10" dirty="0">
                <a:latin typeface="Calibri"/>
                <a:cs typeface="Calibri"/>
              </a:rPr>
              <a:t>static void </a:t>
            </a:r>
            <a:r>
              <a:rPr sz="1600" spc="-5" dirty="0">
                <a:latin typeface="Calibri"/>
                <a:cs typeface="Calibri"/>
              </a:rPr>
              <a:t>main(String[] </a:t>
            </a:r>
            <a:r>
              <a:rPr sz="1600" spc="-10" dirty="0">
                <a:latin typeface="Calibri"/>
                <a:cs typeface="Calibri"/>
              </a:rPr>
              <a:t>args) </a:t>
            </a:r>
            <a:r>
              <a:rPr sz="1600" spc="-5" dirty="0">
                <a:latin typeface="Calibri"/>
                <a:cs typeface="Calibri"/>
              </a:rPr>
              <a:t>{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Employee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firstEmp=new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Employee();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firstEmp.setEmployeeDetails(34,"John","SE");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firstEmp.getEmployeeDetails();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5558" y="3526663"/>
            <a:ext cx="8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9464" y="4014596"/>
            <a:ext cx="8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40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is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blueprint</a:t>
            </a:r>
            <a:r>
              <a:rPr sz="18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for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Object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806905"/>
            <a:ext cx="5610860" cy="2715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Tahoma"/>
                <a:cs typeface="Tahoma"/>
              </a:rPr>
              <a:t>In software, 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class</a:t>
            </a:r>
            <a:r>
              <a:rPr sz="1700" spc="-5" dirty="0">
                <a:latin typeface="Tahoma"/>
                <a:cs typeface="Tahoma"/>
              </a:rPr>
              <a:t> is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description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an </a:t>
            </a:r>
            <a:r>
              <a:rPr sz="1700" spc="-5" dirty="0">
                <a:latin typeface="Tahoma"/>
                <a:cs typeface="Tahoma"/>
              </a:rPr>
              <a:t>object: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ahoma"/>
                <a:cs typeface="Tahoma"/>
              </a:rPr>
              <a:t>A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class describes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data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that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each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object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includes.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6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ahoma"/>
                <a:cs typeface="Tahoma"/>
              </a:rPr>
              <a:t>A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class</a:t>
            </a:r>
            <a:r>
              <a:rPr sz="170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describes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spc="1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behaviors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that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all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objects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exhibits.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6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ahoma"/>
                <a:cs typeface="Tahoma"/>
              </a:rPr>
              <a:t>A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class </a:t>
            </a:r>
            <a:r>
              <a:rPr sz="1700" spc="-10" dirty="0">
                <a:latin typeface="Tahoma"/>
                <a:cs typeface="Tahoma"/>
              </a:rPr>
              <a:t>represents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structure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 </a:t>
            </a:r>
            <a:r>
              <a:rPr sz="1700" spc="-5" dirty="0">
                <a:latin typeface="Tahoma"/>
                <a:cs typeface="Tahoma"/>
              </a:rPr>
              <a:t>the</a:t>
            </a:r>
            <a:r>
              <a:rPr sz="1700" dirty="0">
                <a:latin typeface="Tahoma"/>
                <a:cs typeface="Tahoma"/>
              </a:rPr>
              <a:t> object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6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ahoma"/>
                <a:cs typeface="Tahoma"/>
              </a:rPr>
              <a:t>An object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is</a:t>
            </a:r>
            <a:r>
              <a:rPr sz="1700" spc="10" dirty="0">
                <a:latin typeface="Tahoma"/>
                <a:cs typeface="Tahoma"/>
              </a:rPr>
              <a:t> </a:t>
            </a:r>
            <a:r>
              <a:rPr sz="1700" spc="-5" dirty="0">
                <a:latin typeface="Tahoma"/>
                <a:cs typeface="Tahoma"/>
              </a:rPr>
              <a:t>called</a:t>
            </a:r>
            <a:r>
              <a:rPr sz="1700" dirty="0">
                <a:latin typeface="Tahoma"/>
                <a:cs typeface="Tahoma"/>
              </a:rPr>
              <a:t> as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an</a:t>
            </a:r>
            <a:r>
              <a:rPr sz="1700" spc="-5" dirty="0">
                <a:latin typeface="Tahoma"/>
                <a:cs typeface="Tahoma"/>
              </a:rPr>
              <a:t> instance</a:t>
            </a:r>
            <a:r>
              <a:rPr sz="1700" dirty="0">
                <a:latin typeface="Tahoma"/>
                <a:cs typeface="Tahoma"/>
              </a:rPr>
              <a:t> of </a:t>
            </a:r>
            <a:r>
              <a:rPr sz="1700" spc="-5" dirty="0">
                <a:latin typeface="Tahoma"/>
                <a:cs typeface="Tahoma"/>
              </a:rPr>
              <a:t>class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48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Accessors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Mutators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1506728"/>
            <a:ext cx="6521450" cy="3104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encapsulated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inside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Methods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required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set,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access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modify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Mutators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Setters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–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Naming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convention:</a:t>
            </a:r>
            <a:endParaRPr sz="16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setXXX(…){}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Accessors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Getters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from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Naming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convention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10" dirty="0">
                <a:latin typeface="Tahoma"/>
                <a:cs typeface="Tahoma"/>
              </a:rPr>
              <a:t> datatype </a:t>
            </a:r>
            <a:r>
              <a:rPr sz="1600" spc="-5" dirty="0">
                <a:latin typeface="Tahoma"/>
                <a:cs typeface="Tahoma"/>
              </a:rPr>
              <a:t>getXXX(){}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9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Accessing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Object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Members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1343659"/>
            <a:ext cx="439229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Accessing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Members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dot notation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is: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&lt;object&gt;.&lt;member&gt;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</a:pPr>
            <a:r>
              <a:rPr sz="1600" spc="-5" dirty="0">
                <a:latin typeface="Tahoma"/>
                <a:cs typeface="Tahoma"/>
              </a:rPr>
              <a:t>This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used 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access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members,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including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Examples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 dot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notation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d.display();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d.age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42;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Agen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d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384" y="696594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09">
                <a:moveTo>
                  <a:pt x="306793" y="305436"/>
                </a:moveTo>
                <a:lnTo>
                  <a:pt x="113705" y="305436"/>
                </a:lnTo>
                <a:lnTo>
                  <a:pt x="125447" y="308229"/>
                </a:lnTo>
                <a:lnTo>
                  <a:pt x="135924" y="314640"/>
                </a:lnTo>
                <a:lnTo>
                  <a:pt x="143752" y="323802"/>
                </a:lnTo>
                <a:lnTo>
                  <a:pt x="148502" y="334893"/>
                </a:lnTo>
                <a:lnTo>
                  <a:pt x="149742" y="347091"/>
                </a:lnTo>
                <a:lnTo>
                  <a:pt x="149310" y="352298"/>
                </a:lnTo>
                <a:lnTo>
                  <a:pt x="153247" y="356870"/>
                </a:lnTo>
                <a:lnTo>
                  <a:pt x="158505" y="357505"/>
                </a:lnTo>
                <a:lnTo>
                  <a:pt x="165287" y="358394"/>
                </a:lnTo>
                <a:lnTo>
                  <a:pt x="172285" y="358902"/>
                </a:lnTo>
                <a:lnTo>
                  <a:pt x="185632" y="358902"/>
                </a:lnTo>
                <a:lnTo>
                  <a:pt x="192198" y="358394"/>
                </a:lnTo>
                <a:lnTo>
                  <a:pt x="198764" y="357759"/>
                </a:lnTo>
                <a:lnTo>
                  <a:pt x="204022" y="357124"/>
                </a:lnTo>
                <a:lnTo>
                  <a:pt x="207743" y="352679"/>
                </a:lnTo>
                <a:lnTo>
                  <a:pt x="207787" y="347091"/>
                </a:lnTo>
                <a:lnTo>
                  <a:pt x="209139" y="335353"/>
                </a:lnTo>
                <a:lnTo>
                  <a:pt x="214002" y="324437"/>
                </a:lnTo>
                <a:lnTo>
                  <a:pt x="221864" y="315450"/>
                </a:lnTo>
                <a:lnTo>
                  <a:pt x="232254" y="309118"/>
                </a:lnTo>
                <a:lnTo>
                  <a:pt x="243869" y="306597"/>
                </a:lnTo>
                <a:lnTo>
                  <a:pt x="305684" y="306597"/>
                </a:lnTo>
                <a:lnTo>
                  <a:pt x="306793" y="305436"/>
                </a:lnTo>
                <a:close/>
              </a:path>
              <a:path w="358775" h="359409">
                <a:moveTo>
                  <a:pt x="305684" y="306597"/>
                </a:moveTo>
                <a:lnTo>
                  <a:pt x="243869" y="306597"/>
                </a:lnTo>
                <a:lnTo>
                  <a:pt x="255938" y="307625"/>
                </a:lnTo>
                <a:lnTo>
                  <a:pt x="267271" y="311939"/>
                </a:lnTo>
                <a:lnTo>
                  <a:pt x="276679" y="319278"/>
                </a:lnTo>
                <a:lnTo>
                  <a:pt x="280184" y="323215"/>
                </a:lnTo>
                <a:lnTo>
                  <a:pt x="286089" y="323596"/>
                </a:lnTo>
                <a:lnTo>
                  <a:pt x="290026" y="320294"/>
                </a:lnTo>
                <a:lnTo>
                  <a:pt x="297896" y="313844"/>
                </a:lnTo>
                <a:lnTo>
                  <a:pt x="305400" y="306895"/>
                </a:lnTo>
                <a:lnTo>
                  <a:pt x="305684" y="306597"/>
                </a:lnTo>
                <a:close/>
              </a:path>
              <a:path w="358775" h="359409">
                <a:moveTo>
                  <a:pt x="5965" y="149479"/>
                </a:moveTo>
                <a:lnTo>
                  <a:pt x="1800" y="153416"/>
                </a:lnTo>
                <a:lnTo>
                  <a:pt x="1152" y="158496"/>
                </a:lnTo>
                <a:lnTo>
                  <a:pt x="288" y="168687"/>
                </a:lnTo>
                <a:lnTo>
                  <a:pt x="0" y="178879"/>
                </a:lnTo>
                <a:lnTo>
                  <a:pt x="288" y="189071"/>
                </a:lnTo>
                <a:lnTo>
                  <a:pt x="1152" y="199263"/>
                </a:lnTo>
                <a:lnTo>
                  <a:pt x="1800" y="204470"/>
                </a:lnTo>
                <a:lnTo>
                  <a:pt x="7718" y="208153"/>
                </a:lnTo>
                <a:lnTo>
                  <a:pt x="12963" y="208153"/>
                </a:lnTo>
                <a:lnTo>
                  <a:pt x="24405" y="209680"/>
                </a:lnTo>
                <a:lnTo>
                  <a:pt x="34880" y="214566"/>
                </a:lnTo>
                <a:lnTo>
                  <a:pt x="43588" y="222404"/>
                </a:lnTo>
                <a:lnTo>
                  <a:pt x="49730" y="232791"/>
                </a:lnTo>
                <a:lnTo>
                  <a:pt x="52594" y="244558"/>
                </a:lnTo>
                <a:lnTo>
                  <a:pt x="51785" y="256444"/>
                </a:lnTo>
                <a:lnTo>
                  <a:pt x="47488" y="267616"/>
                </a:lnTo>
                <a:lnTo>
                  <a:pt x="39887" y="277241"/>
                </a:lnTo>
                <a:lnTo>
                  <a:pt x="35950" y="280670"/>
                </a:lnTo>
                <a:lnTo>
                  <a:pt x="35506" y="286639"/>
                </a:lnTo>
                <a:lnTo>
                  <a:pt x="38795" y="290576"/>
                </a:lnTo>
                <a:lnTo>
                  <a:pt x="45231" y="298382"/>
                </a:lnTo>
                <a:lnTo>
                  <a:pt x="52081" y="305784"/>
                </a:lnTo>
                <a:lnTo>
                  <a:pt x="59342" y="312757"/>
                </a:lnTo>
                <a:lnTo>
                  <a:pt x="67014" y="319278"/>
                </a:lnTo>
                <a:lnTo>
                  <a:pt x="71180" y="322707"/>
                </a:lnTo>
                <a:lnTo>
                  <a:pt x="77085" y="322072"/>
                </a:lnTo>
                <a:lnTo>
                  <a:pt x="80806" y="318135"/>
                </a:lnTo>
                <a:lnTo>
                  <a:pt x="90212" y="310711"/>
                </a:lnTo>
                <a:lnTo>
                  <a:pt x="101569" y="306371"/>
                </a:lnTo>
                <a:lnTo>
                  <a:pt x="113705" y="305436"/>
                </a:lnTo>
                <a:lnTo>
                  <a:pt x="306793" y="305436"/>
                </a:lnTo>
                <a:lnTo>
                  <a:pt x="312493" y="299469"/>
                </a:lnTo>
                <a:lnTo>
                  <a:pt x="319135" y="291592"/>
                </a:lnTo>
                <a:lnTo>
                  <a:pt x="322411" y="287655"/>
                </a:lnTo>
                <a:lnTo>
                  <a:pt x="321979" y="281559"/>
                </a:lnTo>
                <a:lnTo>
                  <a:pt x="318042" y="278130"/>
                </a:lnTo>
                <a:lnTo>
                  <a:pt x="310309" y="268466"/>
                </a:lnTo>
                <a:lnTo>
                  <a:pt x="305944" y="257206"/>
                </a:lnTo>
                <a:lnTo>
                  <a:pt x="305110" y="245233"/>
                </a:lnTo>
                <a:lnTo>
                  <a:pt x="306494" y="239522"/>
                </a:lnTo>
                <a:lnTo>
                  <a:pt x="179511" y="239522"/>
                </a:lnTo>
                <a:lnTo>
                  <a:pt x="156324" y="234836"/>
                </a:lnTo>
                <a:lnTo>
                  <a:pt x="137323" y="222043"/>
                </a:lnTo>
                <a:lnTo>
                  <a:pt x="124477" y="203035"/>
                </a:lnTo>
                <a:lnTo>
                  <a:pt x="119757" y="179705"/>
                </a:lnTo>
                <a:lnTo>
                  <a:pt x="124477" y="156555"/>
                </a:lnTo>
                <a:lnTo>
                  <a:pt x="129094" y="149733"/>
                </a:lnTo>
                <a:lnTo>
                  <a:pt x="11655" y="149733"/>
                </a:lnTo>
                <a:lnTo>
                  <a:pt x="5965" y="149479"/>
                </a:lnTo>
                <a:close/>
              </a:path>
              <a:path w="358775" h="359409">
                <a:moveTo>
                  <a:pt x="307389" y="120015"/>
                </a:moveTo>
                <a:lnTo>
                  <a:pt x="179511" y="120015"/>
                </a:lnTo>
                <a:lnTo>
                  <a:pt x="202820" y="124733"/>
                </a:lnTo>
                <a:lnTo>
                  <a:pt x="221881" y="137572"/>
                </a:lnTo>
                <a:lnTo>
                  <a:pt x="234746" y="156555"/>
                </a:lnTo>
                <a:lnTo>
                  <a:pt x="239299" y="178879"/>
                </a:lnTo>
                <a:lnTo>
                  <a:pt x="239416" y="179959"/>
                </a:lnTo>
                <a:lnTo>
                  <a:pt x="234746" y="203035"/>
                </a:lnTo>
                <a:lnTo>
                  <a:pt x="221881" y="222043"/>
                </a:lnTo>
                <a:lnTo>
                  <a:pt x="202820" y="234836"/>
                </a:lnTo>
                <a:lnTo>
                  <a:pt x="179511" y="239522"/>
                </a:lnTo>
                <a:lnTo>
                  <a:pt x="306494" y="239522"/>
                </a:lnTo>
                <a:lnTo>
                  <a:pt x="333116" y="210780"/>
                </a:lnTo>
                <a:lnTo>
                  <a:pt x="344738" y="209042"/>
                </a:lnTo>
                <a:lnTo>
                  <a:pt x="352585" y="209042"/>
                </a:lnTo>
                <a:lnTo>
                  <a:pt x="356777" y="205613"/>
                </a:lnTo>
                <a:lnTo>
                  <a:pt x="357425" y="200279"/>
                </a:lnTo>
                <a:lnTo>
                  <a:pt x="358290" y="190107"/>
                </a:lnTo>
                <a:lnTo>
                  <a:pt x="358578" y="179959"/>
                </a:lnTo>
                <a:lnTo>
                  <a:pt x="358290" y="169810"/>
                </a:lnTo>
                <a:lnTo>
                  <a:pt x="356993" y="154305"/>
                </a:lnTo>
                <a:lnTo>
                  <a:pt x="351088" y="150622"/>
                </a:lnTo>
                <a:lnTo>
                  <a:pt x="346046" y="150622"/>
                </a:lnTo>
                <a:lnTo>
                  <a:pt x="334172" y="148881"/>
                </a:lnTo>
                <a:lnTo>
                  <a:pt x="323589" y="143938"/>
                </a:lnTo>
                <a:lnTo>
                  <a:pt x="314935" y="136209"/>
                </a:lnTo>
                <a:lnTo>
                  <a:pt x="308848" y="126111"/>
                </a:lnTo>
                <a:lnTo>
                  <a:pt x="307389" y="120015"/>
                </a:lnTo>
                <a:close/>
              </a:path>
              <a:path w="358775" h="359409">
                <a:moveTo>
                  <a:pt x="352585" y="209042"/>
                </a:moveTo>
                <a:lnTo>
                  <a:pt x="346922" y="209042"/>
                </a:lnTo>
                <a:lnTo>
                  <a:pt x="351964" y="209550"/>
                </a:lnTo>
                <a:lnTo>
                  <a:pt x="352585" y="209042"/>
                </a:lnTo>
                <a:close/>
              </a:path>
              <a:path w="358775" h="359409">
                <a:moveTo>
                  <a:pt x="72717" y="35179"/>
                </a:moveTo>
                <a:lnTo>
                  <a:pt x="39443" y="67183"/>
                </a:lnTo>
                <a:lnTo>
                  <a:pt x="36166" y="71120"/>
                </a:lnTo>
                <a:lnTo>
                  <a:pt x="36598" y="77216"/>
                </a:lnTo>
                <a:lnTo>
                  <a:pt x="40535" y="80772"/>
                </a:lnTo>
                <a:lnTo>
                  <a:pt x="48298" y="90310"/>
                </a:lnTo>
                <a:lnTo>
                  <a:pt x="52714" y="101552"/>
                </a:lnTo>
                <a:lnTo>
                  <a:pt x="53558" y="113579"/>
                </a:lnTo>
                <a:lnTo>
                  <a:pt x="50606" y="125476"/>
                </a:lnTo>
                <a:lnTo>
                  <a:pt x="44398" y="135534"/>
                </a:lnTo>
                <a:lnTo>
                  <a:pt x="35398" y="143176"/>
                </a:lnTo>
                <a:lnTo>
                  <a:pt x="24263" y="148032"/>
                </a:lnTo>
                <a:lnTo>
                  <a:pt x="11655" y="149733"/>
                </a:lnTo>
                <a:lnTo>
                  <a:pt x="129094" y="149733"/>
                </a:lnTo>
                <a:lnTo>
                  <a:pt x="137323" y="137572"/>
                </a:lnTo>
                <a:lnTo>
                  <a:pt x="156324" y="124733"/>
                </a:lnTo>
                <a:lnTo>
                  <a:pt x="179511" y="120015"/>
                </a:lnTo>
                <a:lnTo>
                  <a:pt x="307389" y="120015"/>
                </a:lnTo>
                <a:lnTo>
                  <a:pt x="306019" y="114290"/>
                </a:lnTo>
                <a:lnTo>
                  <a:pt x="306906" y="102409"/>
                </a:lnTo>
                <a:lnTo>
                  <a:pt x="311282" y="91267"/>
                </a:lnTo>
                <a:lnTo>
                  <a:pt x="318919" y="81661"/>
                </a:lnTo>
                <a:lnTo>
                  <a:pt x="322640" y="78105"/>
                </a:lnTo>
                <a:lnTo>
                  <a:pt x="323288" y="72263"/>
                </a:lnTo>
                <a:lnTo>
                  <a:pt x="313442" y="60448"/>
                </a:lnTo>
                <a:lnTo>
                  <a:pt x="306836" y="53355"/>
                </a:lnTo>
                <a:lnTo>
                  <a:pt x="244906" y="53355"/>
                </a:lnTo>
                <a:lnTo>
                  <a:pt x="240199" y="52232"/>
                </a:lnTo>
                <a:lnTo>
                  <a:pt x="114803" y="52232"/>
                </a:lnTo>
                <a:lnTo>
                  <a:pt x="102749" y="51212"/>
                </a:lnTo>
                <a:lnTo>
                  <a:pt x="91433" y="46906"/>
                </a:lnTo>
                <a:lnTo>
                  <a:pt x="82127" y="39624"/>
                </a:lnTo>
                <a:lnTo>
                  <a:pt x="78622" y="35687"/>
                </a:lnTo>
                <a:lnTo>
                  <a:pt x="72717" y="35179"/>
                </a:lnTo>
                <a:close/>
              </a:path>
              <a:path w="358775" h="359409">
                <a:moveTo>
                  <a:pt x="287397" y="36322"/>
                </a:moveTo>
                <a:lnTo>
                  <a:pt x="281492" y="36703"/>
                </a:lnTo>
                <a:lnTo>
                  <a:pt x="277987" y="40640"/>
                </a:lnTo>
                <a:lnTo>
                  <a:pt x="268547" y="48117"/>
                </a:lnTo>
                <a:lnTo>
                  <a:pt x="257116" y="52451"/>
                </a:lnTo>
                <a:lnTo>
                  <a:pt x="244906" y="53355"/>
                </a:lnTo>
                <a:lnTo>
                  <a:pt x="306836" y="53355"/>
                </a:lnTo>
                <a:lnTo>
                  <a:pt x="306525" y="53022"/>
                </a:lnTo>
                <a:lnTo>
                  <a:pt x="299239" y="46073"/>
                </a:lnTo>
                <a:lnTo>
                  <a:pt x="291563" y="39624"/>
                </a:lnTo>
                <a:lnTo>
                  <a:pt x="287397" y="36322"/>
                </a:lnTo>
                <a:close/>
              </a:path>
              <a:path w="358775" h="359409">
                <a:moveTo>
                  <a:pt x="180052" y="0"/>
                </a:moveTo>
                <a:lnTo>
                  <a:pt x="169952" y="198"/>
                </a:lnTo>
                <a:lnTo>
                  <a:pt x="159813" y="1016"/>
                </a:lnTo>
                <a:lnTo>
                  <a:pt x="154555" y="1651"/>
                </a:lnTo>
                <a:lnTo>
                  <a:pt x="150834" y="6096"/>
                </a:lnTo>
                <a:lnTo>
                  <a:pt x="151063" y="11303"/>
                </a:lnTo>
                <a:lnTo>
                  <a:pt x="149535" y="23421"/>
                </a:lnTo>
                <a:lnTo>
                  <a:pt x="144603" y="34337"/>
                </a:lnTo>
                <a:lnTo>
                  <a:pt x="136716" y="43324"/>
                </a:lnTo>
                <a:lnTo>
                  <a:pt x="126323" y="49657"/>
                </a:lnTo>
                <a:lnTo>
                  <a:pt x="114803" y="52232"/>
                </a:lnTo>
                <a:lnTo>
                  <a:pt x="240199" y="52232"/>
                </a:lnTo>
                <a:lnTo>
                  <a:pt x="210197" y="23989"/>
                </a:lnTo>
                <a:lnTo>
                  <a:pt x="209051" y="11811"/>
                </a:lnTo>
                <a:lnTo>
                  <a:pt x="209267" y="6350"/>
                </a:lnTo>
                <a:lnTo>
                  <a:pt x="205546" y="1905"/>
                </a:lnTo>
                <a:lnTo>
                  <a:pt x="200301" y="1270"/>
                </a:lnTo>
                <a:lnTo>
                  <a:pt x="190154" y="373"/>
                </a:lnTo>
                <a:lnTo>
                  <a:pt x="180052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1346" y="1203172"/>
            <a:ext cx="6948170" cy="35941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652145" indent="-378460">
              <a:lnSpc>
                <a:spcPct val="100000"/>
              </a:lnSpc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History</a:t>
            </a:r>
            <a:r>
              <a:rPr sz="14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4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endParaRPr sz="1400">
              <a:latin typeface="Tahoma"/>
              <a:cs typeface="Tahoma"/>
            </a:endParaRPr>
          </a:p>
          <a:p>
            <a:pPr marL="65214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Features</a:t>
            </a:r>
            <a:r>
              <a:rPr sz="14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4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endParaRPr sz="1400">
              <a:latin typeface="Tahoma"/>
              <a:cs typeface="Tahoma"/>
            </a:endParaRPr>
          </a:p>
          <a:p>
            <a:pPr marL="652145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Data</a:t>
            </a:r>
            <a:r>
              <a:rPr sz="14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types</a:t>
            </a:r>
            <a:r>
              <a:rPr sz="14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in</a:t>
            </a:r>
            <a:r>
              <a:rPr sz="14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endParaRPr sz="1400">
              <a:latin typeface="Tahoma"/>
              <a:cs typeface="Tahoma"/>
            </a:endParaRPr>
          </a:p>
          <a:p>
            <a:pPr marL="65214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Access</a:t>
            </a:r>
            <a:r>
              <a:rPr sz="14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Modifiers</a:t>
            </a:r>
            <a:endParaRPr sz="1400">
              <a:latin typeface="Tahoma"/>
              <a:cs typeface="Tahoma"/>
            </a:endParaRPr>
          </a:p>
          <a:p>
            <a:pPr marL="652145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Writing</a:t>
            </a:r>
            <a:r>
              <a:rPr sz="1400" b="1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first</a:t>
            </a:r>
            <a:r>
              <a:rPr sz="14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4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Class</a:t>
            </a:r>
            <a:endParaRPr sz="1400">
              <a:latin typeface="Tahoma"/>
              <a:cs typeface="Tahoma"/>
            </a:endParaRPr>
          </a:p>
          <a:p>
            <a:pPr marL="65214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Accessors</a:t>
            </a:r>
            <a:r>
              <a:rPr sz="14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400" b="1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Mutators</a:t>
            </a:r>
            <a:endParaRPr sz="1400">
              <a:latin typeface="Tahoma"/>
              <a:cs typeface="Tahoma"/>
            </a:endParaRPr>
          </a:p>
          <a:p>
            <a:pPr marL="652145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Constructors</a:t>
            </a:r>
            <a:endParaRPr sz="1400">
              <a:latin typeface="Tahoma"/>
              <a:cs typeface="Tahoma"/>
            </a:endParaRPr>
          </a:p>
          <a:p>
            <a:pPr marL="652145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52145" algn="l"/>
                <a:tab pos="65278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‘this’</a:t>
            </a:r>
            <a:r>
              <a:rPr sz="14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keyword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748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Accessors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8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Mutators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582928"/>
            <a:ext cx="15011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Employee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329565" marR="50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int age;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Stirng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2802458"/>
            <a:ext cx="24942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2383155" algn="l"/>
              </a:tabLst>
            </a:pPr>
            <a:r>
              <a:rPr sz="1600" spc="-5" dirty="0">
                <a:latin typeface="Tahoma"/>
                <a:cs typeface="Tahoma"/>
              </a:rPr>
              <a:t>publ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c </a:t>
            </a:r>
            <a:r>
              <a:rPr sz="1600" spc="-25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Age(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a)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7105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this.age=a;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2080" y="2802458"/>
            <a:ext cx="1774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//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setter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mutator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994" y="3778122"/>
            <a:ext cx="37414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080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public int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getAge()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//getter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 </a:t>
            </a:r>
            <a:r>
              <a:rPr sz="1600" spc="-10" dirty="0">
                <a:latin typeface="Tahoma"/>
                <a:cs typeface="Tahoma"/>
              </a:rPr>
              <a:t>accessor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{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return </a:t>
            </a:r>
            <a:r>
              <a:rPr sz="1600" spc="-5" dirty="0">
                <a:latin typeface="Tahoma"/>
                <a:cs typeface="Tahoma"/>
              </a:rPr>
              <a:t>age;</a:t>
            </a:r>
            <a:endParaRPr sz="160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37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Construc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t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1343659"/>
            <a:ext cx="556704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Constructor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special </a:t>
            </a:r>
            <a:r>
              <a:rPr sz="1600" spc="-5" dirty="0">
                <a:latin typeface="Tahoma"/>
                <a:cs typeface="Tahoma"/>
              </a:rPr>
              <a:t>method: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Its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 is</a:t>
            </a:r>
            <a:r>
              <a:rPr sz="1600" spc="-10" dirty="0">
                <a:latin typeface="Tahoma"/>
                <a:cs typeface="Tahoma"/>
              </a:rPr>
              <a:t> same</a:t>
            </a:r>
            <a:r>
              <a:rPr sz="1600" spc="-5" dirty="0">
                <a:latin typeface="Tahoma"/>
                <a:cs typeface="Tahoma"/>
              </a:rPr>
              <a:t> as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 name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Constructor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have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any return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type</a:t>
            </a:r>
            <a:endParaRPr sz="16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(not</a:t>
            </a:r>
            <a:r>
              <a:rPr sz="1600" spc="-10" dirty="0">
                <a:latin typeface="Tahoma"/>
                <a:cs typeface="Tahoma"/>
              </a:rPr>
              <a:t> even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It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invoked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implicitly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whenever</a:t>
            </a:r>
            <a:r>
              <a:rPr sz="1600" spc="-5" dirty="0">
                <a:latin typeface="Tahoma"/>
                <a:cs typeface="Tahoma"/>
              </a:rPr>
              <a:t> 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new object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created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Constructors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dirty="0">
                <a:latin typeface="Tahoma"/>
                <a:cs typeface="Tahoma"/>
              </a:rPr>
              <a:t>be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overloaded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28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Default</a:t>
            </a:r>
            <a:r>
              <a:rPr sz="1800" b="1" spc="-7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Constructor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1415287"/>
            <a:ext cx="7942580" cy="2433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0" dirty="0">
                <a:latin typeface="Tahoma"/>
                <a:cs typeface="Tahoma"/>
              </a:rPr>
              <a:t> Default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Constructor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There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is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always </a:t>
            </a:r>
            <a:r>
              <a:rPr sz="1600" spc="-5" dirty="0">
                <a:latin typeface="Tahoma"/>
                <a:cs typeface="Tahoma"/>
              </a:rPr>
              <a:t>at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least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one </a:t>
            </a:r>
            <a:r>
              <a:rPr sz="1600" spc="-10" dirty="0">
                <a:latin typeface="Tahoma"/>
                <a:cs typeface="Tahoma"/>
              </a:rPr>
              <a:t>constructor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every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</a:t>
            </a:r>
            <a:endParaRPr sz="1600">
              <a:latin typeface="Tahoma"/>
              <a:cs typeface="Tahoma"/>
            </a:endParaRPr>
          </a:p>
          <a:p>
            <a:pPr marL="299085" marR="5080" indent="-287020">
              <a:lnSpc>
                <a:spcPct val="150000"/>
              </a:lnSpc>
              <a:spcBef>
                <a:spcPts val="240"/>
              </a:spcBef>
              <a:buFont typeface="Arial MT"/>
              <a:buChar char="•"/>
              <a:tabLst>
                <a:tab pos="299085" algn="l"/>
                <a:tab pos="299720" algn="l"/>
                <a:tab pos="1727200" algn="l"/>
                <a:tab pos="6927850" algn="l"/>
              </a:tabLst>
            </a:pP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og</a:t>
            </a:r>
            <a:r>
              <a:rPr sz="1600" spc="-25" dirty="0">
                <a:latin typeface="Tahoma"/>
                <a:cs typeface="Tahoma"/>
              </a:rPr>
              <a:t>r</a:t>
            </a:r>
            <a:r>
              <a:rPr sz="1600" spc="-5" dirty="0">
                <a:latin typeface="Tahoma"/>
                <a:cs typeface="Tahoma"/>
              </a:rPr>
              <a:t>ammer</a:t>
            </a:r>
            <a:r>
              <a:rPr sz="1600" dirty="0">
                <a:latin typeface="Tahoma"/>
                <a:cs typeface="Tahoma"/>
              </a:rPr>
              <a:t> d</a:t>
            </a:r>
            <a:r>
              <a:rPr sz="1600" spc="-5" dirty="0">
                <a:latin typeface="Tahoma"/>
                <a:cs typeface="Tahoma"/>
              </a:rPr>
              <a:t>oes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pp</a:t>
            </a:r>
            <a:r>
              <a:rPr sz="1600" spc="-1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y a</a:t>
            </a:r>
            <a:r>
              <a:rPr sz="1600" spc="-20" dirty="0">
                <a:latin typeface="Tahoma"/>
                <a:cs typeface="Tahoma"/>
              </a:rPr>
              <a:t>n</a:t>
            </a:r>
            <a:r>
              <a:rPr sz="1600" spc="-5" dirty="0">
                <a:latin typeface="Tahoma"/>
                <a:cs typeface="Tahoma"/>
              </a:rPr>
              <a:t>y </a:t>
            </a:r>
            <a:r>
              <a:rPr sz="1600" spc="-10" dirty="0">
                <a:latin typeface="Tahoma"/>
                <a:cs typeface="Tahoma"/>
              </a:rPr>
              <a:t>co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ru</a:t>
            </a:r>
            <a:r>
              <a:rPr sz="1600" spc="-15" dirty="0">
                <a:latin typeface="Tahoma"/>
                <a:cs typeface="Tahoma"/>
              </a:rPr>
              <a:t>ct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ex</a:t>
            </a:r>
            <a:r>
              <a:rPr sz="1600" dirty="0">
                <a:latin typeface="Tahoma"/>
                <a:cs typeface="Tahoma"/>
              </a:rPr>
              <a:t>p</a:t>
            </a:r>
            <a:r>
              <a:rPr sz="1600" spc="-10" dirty="0">
                <a:latin typeface="Tahoma"/>
                <a:cs typeface="Tahoma"/>
              </a:rPr>
              <a:t>lic</a:t>
            </a:r>
            <a:r>
              <a:rPr sz="1600" spc="-20" dirty="0">
                <a:latin typeface="Tahoma"/>
                <a:cs typeface="Tahoma"/>
              </a:rPr>
              <a:t>i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l</a:t>
            </a:r>
            <a:r>
              <a:rPr sz="1600" spc="-150" dirty="0">
                <a:latin typeface="Tahoma"/>
                <a:cs typeface="Tahoma"/>
              </a:rPr>
              <a:t>y</a:t>
            </a:r>
            <a:r>
              <a:rPr sz="1600" spc="-5" dirty="0">
                <a:latin typeface="Tahoma"/>
                <a:cs typeface="Tahoma"/>
              </a:rPr>
              <a:t>,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10" dirty="0">
                <a:latin typeface="Tahoma"/>
                <a:cs typeface="Tahoma"/>
              </a:rPr>
              <a:t>e</a:t>
            </a:r>
            <a:r>
              <a:rPr sz="1600" spc="-35" dirty="0">
                <a:latin typeface="Tahoma"/>
                <a:cs typeface="Tahoma"/>
              </a:rPr>
              <a:t>f</a:t>
            </a:r>
            <a:r>
              <a:rPr sz="1600" spc="-5" dirty="0">
                <a:latin typeface="Tahoma"/>
                <a:cs typeface="Tahoma"/>
              </a:rPr>
              <a:t>au</a:t>
            </a:r>
            <a:r>
              <a:rPr sz="1600" spc="-15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5" dirty="0">
                <a:latin typeface="Tahoma"/>
                <a:cs typeface="Tahoma"/>
              </a:rPr>
              <a:t>st</a:t>
            </a:r>
            <a:r>
              <a:rPr sz="1600" spc="-10" dirty="0">
                <a:latin typeface="Tahoma"/>
                <a:cs typeface="Tahoma"/>
              </a:rPr>
              <a:t>ru</a:t>
            </a:r>
            <a:r>
              <a:rPr sz="1600" spc="-15" dirty="0">
                <a:latin typeface="Tahoma"/>
                <a:cs typeface="Tahoma"/>
              </a:rPr>
              <a:t>ct</a:t>
            </a:r>
            <a:r>
              <a:rPr sz="1600" spc="-5" dirty="0">
                <a:latin typeface="Tahoma"/>
                <a:cs typeface="Tahoma"/>
              </a:rPr>
              <a:t>or  </a:t>
            </a:r>
            <a:r>
              <a:rPr sz="1600" spc="-10" dirty="0">
                <a:latin typeface="Tahoma"/>
                <a:cs typeface="Tahoma"/>
              </a:rPr>
              <a:t>will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created	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executed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implicitly.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default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constructor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takes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parameters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default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constructor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body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empty.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26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Constructor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With</a:t>
            </a:r>
            <a:r>
              <a:rPr sz="1800" b="1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Parameter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1587499"/>
            <a:ext cx="426402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Tahoma"/>
                <a:cs typeface="Tahoma"/>
              </a:rPr>
              <a:t>You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pass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parameters</a:t>
            </a:r>
            <a:r>
              <a:rPr sz="1600" spc="-5" dirty="0">
                <a:latin typeface="Tahoma"/>
                <a:cs typeface="Tahoma"/>
              </a:rPr>
              <a:t> 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constructor.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Example:</a:t>
            </a:r>
            <a:endParaRPr sz="160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public</a:t>
            </a:r>
            <a:r>
              <a:rPr sz="1600" spc="-10" dirty="0">
                <a:latin typeface="Tahoma"/>
                <a:cs typeface="Tahoma"/>
              </a:rPr>
              <a:t> class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Employee</a:t>
            </a:r>
            <a:endParaRPr sz="160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private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age;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public </a:t>
            </a:r>
            <a:r>
              <a:rPr sz="1600" spc="-10" dirty="0">
                <a:latin typeface="Tahoma"/>
                <a:cs typeface="Tahoma"/>
              </a:rPr>
              <a:t>Employee(int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age)</a:t>
            </a:r>
            <a:endParaRPr sz="16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303022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age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42;</a:t>
            </a:r>
            <a:endParaRPr sz="1600">
              <a:latin typeface="Tahoma"/>
              <a:cs typeface="Tahoma"/>
            </a:endParaRPr>
          </a:p>
          <a:p>
            <a:pPr marL="20243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82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5655" algn="l"/>
              </a:tabLst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“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t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hi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s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”	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K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e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yw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ord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9883" y="1750822"/>
            <a:ext cx="6062980" cy="2056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“this”</a:t>
            </a:r>
            <a:r>
              <a:rPr sz="1600" spc="-5" dirty="0">
                <a:latin typeface="Tahoma"/>
                <a:cs typeface="Tahoma"/>
              </a:rPr>
              <a:t> is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keyword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points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current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invoking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/>
                <a:cs typeface="Tahoma"/>
              </a:rPr>
              <a:t>every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member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gets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hidden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reference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–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”this”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For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d1.display()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d1.dd</a:t>
            </a:r>
            <a:r>
              <a:rPr sz="1600" spc="-5" dirty="0">
                <a:latin typeface="Tahoma"/>
                <a:cs typeface="Tahoma"/>
              </a:rPr>
              <a:t> :</a:t>
            </a:r>
            <a:endParaRPr sz="1600">
              <a:latin typeface="Tahoma"/>
              <a:cs typeface="Tahoma"/>
            </a:endParaRPr>
          </a:p>
          <a:p>
            <a:pPr marL="1018540">
              <a:lnSpc>
                <a:spcPct val="100000"/>
              </a:lnSpc>
              <a:spcBef>
                <a:spcPts val="635"/>
              </a:spcBef>
            </a:pPr>
            <a:r>
              <a:rPr sz="1600" spc="-10" dirty="0">
                <a:latin typeface="Tahoma"/>
                <a:cs typeface="Tahoma"/>
              </a:rPr>
              <a:t>here current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invoking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“d1”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‘this’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points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d1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46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Demo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: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‘this’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ts val="1825"/>
              </a:lnSpc>
              <a:spcBef>
                <a:spcPts val="95"/>
              </a:spcBef>
            </a:pPr>
            <a:r>
              <a:rPr spc="-10" dirty="0"/>
              <a:t>class</a:t>
            </a:r>
            <a:r>
              <a:rPr spc="-35" dirty="0"/>
              <a:t> </a:t>
            </a:r>
            <a:r>
              <a:rPr spc="-5" dirty="0"/>
              <a:t>Machine</a:t>
            </a:r>
          </a:p>
          <a:p>
            <a:pPr marL="34290">
              <a:lnSpc>
                <a:spcPts val="1730"/>
              </a:lnSpc>
            </a:pPr>
            <a:r>
              <a:rPr spc="-5" dirty="0"/>
              <a:t>{</a:t>
            </a:r>
          </a:p>
          <a:p>
            <a:pPr marL="1040130">
              <a:lnSpc>
                <a:spcPts val="1825"/>
              </a:lnSpc>
            </a:pPr>
            <a:r>
              <a:rPr spc="-10" dirty="0"/>
              <a:t>String</a:t>
            </a:r>
            <a:r>
              <a:rPr spc="-35" dirty="0"/>
              <a:t> </a:t>
            </a:r>
            <a:r>
              <a:rPr spc="-5" dirty="0"/>
              <a:t>modelName;</a:t>
            </a:r>
          </a:p>
          <a:p>
            <a:pPr marL="1103630">
              <a:lnSpc>
                <a:spcPts val="1825"/>
              </a:lnSpc>
              <a:spcBef>
                <a:spcPts val="1535"/>
              </a:spcBef>
            </a:pPr>
            <a:r>
              <a:rPr spc="-5" dirty="0"/>
              <a:t>public</a:t>
            </a:r>
            <a:r>
              <a:rPr spc="-45" dirty="0"/>
              <a:t> </a:t>
            </a:r>
            <a:r>
              <a:rPr spc="-5" dirty="0"/>
              <a:t>Machine()</a:t>
            </a:r>
          </a:p>
          <a:p>
            <a:pPr marL="1040130">
              <a:lnSpc>
                <a:spcPts val="1730"/>
              </a:lnSpc>
            </a:pPr>
            <a:r>
              <a:rPr spc="-5" dirty="0"/>
              <a:t>{</a:t>
            </a:r>
          </a:p>
          <a:p>
            <a:pPr marL="2045970">
              <a:lnSpc>
                <a:spcPts val="1730"/>
              </a:lnSpc>
            </a:pPr>
            <a:r>
              <a:rPr spc="-15" dirty="0"/>
              <a:t>System.out.println(“To</a:t>
            </a:r>
            <a:r>
              <a:rPr spc="40" dirty="0"/>
              <a:t> </a:t>
            </a:r>
            <a:r>
              <a:rPr spc="-5" dirty="0"/>
              <a:t>automate</a:t>
            </a:r>
            <a:r>
              <a:rPr spc="15" dirty="0"/>
              <a:t> </a:t>
            </a:r>
            <a:r>
              <a:rPr spc="-5" dirty="0"/>
              <a:t>users</a:t>
            </a:r>
            <a:r>
              <a:rPr spc="-10" dirty="0"/>
              <a:t> tasks.</a:t>
            </a:r>
            <a:r>
              <a:rPr spc="25" dirty="0"/>
              <a:t> </a:t>
            </a:r>
            <a:r>
              <a:rPr spc="-5" dirty="0"/>
              <a:t>”);</a:t>
            </a:r>
          </a:p>
          <a:p>
            <a:pPr marL="1040130">
              <a:lnSpc>
                <a:spcPts val="1730"/>
              </a:lnSpc>
            </a:pPr>
            <a:r>
              <a:rPr spc="-5" dirty="0"/>
              <a:t>}</a:t>
            </a:r>
          </a:p>
          <a:p>
            <a:pPr marL="1103630">
              <a:lnSpc>
                <a:spcPts val="1730"/>
              </a:lnSpc>
            </a:pPr>
            <a:r>
              <a:rPr spc="-5" dirty="0"/>
              <a:t>public</a:t>
            </a:r>
            <a:r>
              <a:rPr spc="-10" dirty="0"/>
              <a:t> Machine(String</a:t>
            </a:r>
            <a:r>
              <a:rPr spc="25" dirty="0"/>
              <a:t> </a:t>
            </a:r>
            <a:r>
              <a:rPr spc="-5" dirty="0"/>
              <a:t>name)</a:t>
            </a:r>
          </a:p>
          <a:p>
            <a:pPr marL="1040130">
              <a:lnSpc>
                <a:spcPts val="1730"/>
              </a:lnSpc>
            </a:pPr>
            <a:r>
              <a:rPr spc="-5" dirty="0"/>
              <a:t>{</a:t>
            </a:r>
          </a:p>
          <a:p>
            <a:pPr marL="2045970">
              <a:lnSpc>
                <a:spcPts val="1730"/>
              </a:lnSpc>
            </a:pPr>
            <a:r>
              <a:rPr spc="-10" dirty="0"/>
              <a:t>this();</a:t>
            </a:r>
            <a:r>
              <a:rPr spc="5" dirty="0"/>
              <a:t> </a:t>
            </a:r>
            <a:r>
              <a:rPr spc="-10" dirty="0"/>
              <a:t>//……constructor</a:t>
            </a:r>
            <a:r>
              <a:rPr spc="60" dirty="0"/>
              <a:t> </a:t>
            </a:r>
            <a:r>
              <a:rPr spc="-10" dirty="0"/>
              <a:t>chaining</a:t>
            </a:r>
          </a:p>
          <a:p>
            <a:pPr marL="2045970">
              <a:lnSpc>
                <a:spcPts val="1730"/>
              </a:lnSpc>
            </a:pPr>
            <a:r>
              <a:rPr spc="-5" dirty="0"/>
              <a:t>this.name=name;</a:t>
            </a:r>
          </a:p>
          <a:p>
            <a:pPr marL="1040130">
              <a:lnSpc>
                <a:spcPts val="1730"/>
              </a:lnSpc>
            </a:pPr>
            <a:r>
              <a:rPr spc="-5" dirty="0"/>
              <a:t>}</a:t>
            </a:r>
          </a:p>
          <a:p>
            <a:pPr marL="34290">
              <a:lnSpc>
                <a:spcPts val="1825"/>
              </a:lnSpc>
            </a:pPr>
            <a:r>
              <a:rPr spc="-5" dirty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60" y="1153312"/>
            <a:ext cx="8763889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2447467"/>
            <a:ext cx="4097020" cy="1256665"/>
            <a:chOff x="0" y="2447467"/>
            <a:chExt cx="4097020" cy="1256665"/>
          </a:xfrm>
        </p:grpSpPr>
        <p:sp>
          <p:nvSpPr>
            <p:cNvPr id="6" name="object 6"/>
            <p:cNvSpPr/>
            <p:nvPr/>
          </p:nvSpPr>
          <p:spPr>
            <a:xfrm>
              <a:off x="0" y="2447467"/>
              <a:ext cx="3855720" cy="1256665"/>
            </a:xfrm>
            <a:custGeom>
              <a:avLst/>
              <a:gdLst/>
              <a:ahLst/>
              <a:cxnLst/>
              <a:rect l="l" t="t" r="r" b="b"/>
              <a:pathLst>
                <a:path w="3855720" h="1256664">
                  <a:moveTo>
                    <a:pt x="38557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3855720" y="1256487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4801" y="2615056"/>
              <a:ext cx="481964" cy="18846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49882" y="2836925"/>
            <a:ext cx="141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40" dirty="0"/>
              <a:t>You!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03504" y="5329123"/>
            <a:ext cx="9272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7908925" algn="l"/>
                <a:tab pos="9048750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25330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3000" baseline="-18055" dirty="0">
                <a:latin typeface="Calibri"/>
                <a:cs typeface="Calibri"/>
              </a:rPr>
              <a:t>5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12</a:t>
            </a:r>
            <a:r>
              <a:rPr sz="3000" spc="15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2</a:t>
            </a:r>
            <a:r>
              <a:rPr sz="3000" spc="-15" baseline="-18055" dirty="0">
                <a:latin typeface="Calibri"/>
                <a:cs typeface="Calibri"/>
              </a:rPr>
              <a:t>02</a:t>
            </a:r>
            <a:r>
              <a:rPr sz="3000" baseline="-18055" dirty="0">
                <a:latin typeface="Calibri"/>
                <a:cs typeface="Calibri"/>
              </a:rPr>
              <a:t>1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1300" spc="-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2B3A4A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734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History</a:t>
            </a:r>
            <a:r>
              <a:rPr sz="1800" b="1" spc="-6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4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317142"/>
            <a:ext cx="8360409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Background</a:t>
            </a:r>
            <a:r>
              <a:rPr sz="1600" spc="3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3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Sun</a:t>
            </a:r>
            <a:r>
              <a:rPr sz="1600" spc="3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Microsystems</a:t>
            </a:r>
            <a:r>
              <a:rPr sz="1600" spc="3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set</a:t>
            </a:r>
            <a:r>
              <a:rPr sz="1600" spc="3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up</a:t>
            </a:r>
            <a:r>
              <a:rPr sz="1600" spc="3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3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project</a:t>
            </a:r>
            <a:r>
              <a:rPr sz="1600" spc="3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called</a:t>
            </a:r>
            <a:r>
              <a:rPr sz="1600" spc="3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“Project</a:t>
            </a:r>
            <a:r>
              <a:rPr sz="1600" spc="3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Green”</a:t>
            </a:r>
            <a:r>
              <a:rPr sz="1600" spc="3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3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develop</a:t>
            </a:r>
            <a:r>
              <a:rPr sz="1600" spc="3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platform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independent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language</a:t>
            </a:r>
            <a:r>
              <a:rPr sz="1600" spc="-10" dirty="0">
                <a:latin typeface="Tahoma"/>
                <a:cs typeface="Tahoma"/>
              </a:rPr>
              <a:t> for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embedded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Language</a:t>
            </a:r>
            <a:r>
              <a:rPr sz="1600" spc="-10" dirty="0">
                <a:latin typeface="Tahoma"/>
                <a:cs typeface="Tahoma"/>
              </a:rPr>
              <a:t> was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first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named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 </a:t>
            </a:r>
            <a:r>
              <a:rPr sz="1600" spc="-35" dirty="0">
                <a:latin typeface="Tahoma"/>
                <a:cs typeface="Tahoma"/>
              </a:rPr>
              <a:t>“OAK”.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700">
              <a:latin typeface="Tahoma"/>
              <a:cs typeface="Tahoma"/>
            </a:endParaRPr>
          </a:p>
          <a:p>
            <a:pPr marL="299085" marR="5080" indent="-287020">
              <a:lnSpc>
                <a:spcPct val="1102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Then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was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renamed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“Java”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(One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programming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language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this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name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was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already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existence)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was dismissed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earlier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but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again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gained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popularity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when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WWW </a:t>
            </a:r>
            <a:r>
              <a:rPr sz="1600" spc="-10" dirty="0">
                <a:latin typeface="Tahoma"/>
                <a:cs typeface="Tahoma"/>
              </a:rPr>
              <a:t>became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popular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Though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associated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World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Wide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Web,</a:t>
            </a:r>
            <a:r>
              <a:rPr sz="1600" spc="-5" dirty="0">
                <a:latin typeface="Tahoma"/>
                <a:cs typeface="Tahoma"/>
              </a:rPr>
              <a:t> it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older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than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origin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Web.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907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Features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of</a:t>
            </a:r>
            <a:r>
              <a:rPr sz="180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299052"/>
            <a:ext cx="2096135" cy="34404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Simple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Object</a:t>
            </a:r>
            <a:r>
              <a:rPr sz="1600" spc="-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Oriented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Architecture</a:t>
            </a:r>
            <a:r>
              <a:rPr sz="1600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Neutral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Portable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Robust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Interpreted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Distributed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Dynamic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Secure</a:t>
            </a:r>
            <a:endParaRPr sz="160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Multithreaded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Sim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p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506728"/>
            <a:ext cx="250952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No</a:t>
            </a:r>
            <a:r>
              <a:rPr sz="16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Header</a:t>
            </a:r>
            <a:r>
              <a:rPr sz="16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files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B3A4A"/>
              </a:buClr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No</a:t>
            </a:r>
            <a:r>
              <a:rPr sz="1600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3A4A"/>
                </a:solidFill>
                <a:latin typeface="Tahoma"/>
                <a:cs typeface="Tahoma"/>
              </a:rPr>
              <a:t>Pointer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arithmetic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B3A4A"/>
              </a:buClr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No</a:t>
            </a:r>
            <a:r>
              <a:rPr sz="1600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Operator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overloading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B3A4A"/>
              </a:buClr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Syntax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 similar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to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C++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R</a:t>
            </a:r>
            <a:r>
              <a:rPr sz="1800" b="1" spc="5" dirty="0">
                <a:solidFill>
                  <a:srgbClr val="2B3A4A"/>
                </a:solidFill>
                <a:latin typeface="Tahoma"/>
                <a:cs typeface="Tahoma"/>
              </a:rPr>
              <a:t>o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bust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506728"/>
            <a:ext cx="829818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Memory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management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is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done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by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system.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B3A4A"/>
              </a:buClr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Developer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need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not</a:t>
            </a:r>
            <a:r>
              <a:rPr sz="1600" spc="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have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to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worry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about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problems</a:t>
            </a:r>
            <a:r>
              <a:rPr sz="1600" spc="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associated</a:t>
            </a:r>
            <a:r>
              <a:rPr sz="1600" spc="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with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pointers</a:t>
            </a:r>
            <a:r>
              <a:rPr sz="1600" spc="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like: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B3A4A"/>
              </a:buClr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1600835" lvl="1" indent="-137795">
              <a:lnSpc>
                <a:spcPct val="100000"/>
              </a:lnSpc>
              <a:buChar char="-"/>
              <a:tabLst>
                <a:tab pos="1601470" algn="l"/>
              </a:tabLst>
            </a:pP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Bad</a:t>
            </a:r>
            <a:r>
              <a:rPr sz="1600" spc="-3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B3A4A"/>
                </a:solidFill>
                <a:latin typeface="Tahoma"/>
                <a:cs typeface="Tahoma"/>
              </a:rPr>
              <a:t>Pointers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B3A4A"/>
              </a:buClr>
              <a:buFont typeface="Tahoma"/>
              <a:buChar char="-"/>
            </a:pPr>
            <a:endParaRPr sz="1550">
              <a:latin typeface="Tahoma"/>
              <a:cs typeface="Tahoma"/>
            </a:endParaRPr>
          </a:p>
          <a:p>
            <a:pPr marL="1600835" lvl="1" indent="-137795">
              <a:lnSpc>
                <a:spcPct val="100000"/>
              </a:lnSpc>
              <a:buChar char="-"/>
              <a:tabLst>
                <a:tab pos="160147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Memory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Leakage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B3A4A"/>
              </a:buClr>
              <a:buFont typeface="Tahoma"/>
              <a:buChar char="-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Strong</a:t>
            </a:r>
            <a:r>
              <a:rPr sz="1600" spc="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Exception</a:t>
            </a:r>
            <a:r>
              <a:rPr sz="1600" spc="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Handling</a:t>
            </a:r>
            <a:r>
              <a:rPr sz="16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mechanism</a:t>
            </a:r>
            <a:r>
              <a:rPr sz="1600" spc="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that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includes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Compile</a:t>
            </a:r>
            <a:r>
              <a:rPr sz="1600" spc="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time</a:t>
            </a:r>
            <a:r>
              <a:rPr sz="1600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600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B3A4A"/>
                </a:solidFill>
                <a:latin typeface="Tahoma"/>
                <a:cs typeface="Tahoma"/>
              </a:rPr>
              <a:t>dynamic</a:t>
            </a:r>
            <a:r>
              <a:rPr sz="1600" spc="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B3A4A"/>
                </a:solidFill>
                <a:latin typeface="Tahoma"/>
                <a:cs typeface="Tahoma"/>
              </a:rPr>
              <a:t>checking.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37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Architecture</a:t>
            </a:r>
            <a:r>
              <a:rPr sz="1800" b="1" spc="-5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Neutral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04" y="1506728"/>
            <a:ext cx="835850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Output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compilation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.java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/java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source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 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.class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68275" indent="-156210">
              <a:lnSpc>
                <a:spcPct val="100000"/>
              </a:lnSpc>
              <a:buChar char="•"/>
              <a:tabLst>
                <a:tab pos="168910" algn="l"/>
              </a:tabLst>
            </a:pPr>
            <a:r>
              <a:rPr sz="1600" spc="-5" dirty="0">
                <a:latin typeface="Tahoma"/>
                <a:cs typeface="Tahoma"/>
              </a:rPr>
              <a:t>It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also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-10" dirty="0">
                <a:latin typeface="Tahoma"/>
                <a:cs typeface="Tahoma"/>
              </a:rPr>
              <a:t> Bytecode.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1550">
              <a:latin typeface="Tahoma"/>
              <a:cs typeface="Tahoma"/>
            </a:endParaRPr>
          </a:p>
          <a:p>
            <a:pPr marL="200025" indent="-187960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1600" spc="-10" dirty="0">
                <a:latin typeface="Tahoma"/>
                <a:cs typeface="Tahoma"/>
              </a:rPr>
              <a:t>Generated</a:t>
            </a:r>
            <a:r>
              <a:rPr sz="1600" spc="2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bytecode</a:t>
            </a:r>
            <a:r>
              <a:rPr sz="1600" spc="2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25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platform</a:t>
            </a:r>
            <a:r>
              <a:rPr sz="1600" spc="2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independent</a:t>
            </a:r>
            <a:r>
              <a:rPr sz="1600" spc="2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which</a:t>
            </a:r>
            <a:r>
              <a:rPr sz="1600" spc="2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can</a:t>
            </a:r>
            <a:r>
              <a:rPr sz="1600" spc="254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</a:t>
            </a:r>
            <a:r>
              <a:rPr sz="1600" spc="26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transferred</a:t>
            </a:r>
            <a:r>
              <a:rPr sz="1600" spc="2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5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any</a:t>
            </a:r>
            <a:r>
              <a:rPr sz="1600" spc="2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particular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platform /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320" y="732535"/>
            <a:ext cx="330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4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2B3A4A"/>
                </a:solidFill>
                <a:latin typeface="Tahoma"/>
                <a:cs typeface="Tahoma"/>
              </a:rPr>
              <a:t>:</a:t>
            </a:r>
            <a:r>
              <a:rPr sz="1800" b="1" spc="-2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Platform</a:t>
            </a:r>
            <a:r>
              <a:rPr sz="18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2B3A4A"/>
                </a:solidFill>
                <a:latin typeface="Tahoma"/>
                <a:cs typeface="Tahoma"/>
              </a:rPr>
              <a:t>Independent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15" y="1305775"/>
            <a:ext cx="7394745" cy="31152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078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Java</a:t>
            </a:r>
            <a:r>
              <a:rPr sz="1800" b="1" spc="-1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2B3A4A"/>
                </a:solidFill>
                <a:latin typeface="Tahoma"/>
                <a:cs typeface="Tahoma"/>
              </a:rPr>
              <a:t>Environment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52025" y="1357394"/>
            <a:ext cx="5102860" cy="3820160"/>
            <a:chOff x="1752025" y="1357394"/>
            <a:chExt cx="5102860" cy="3820160"/>
          </a:xfrm>
        </p:grpSpPr>
        <p:sp>
          <p:nvSpPr>
            <p:cNvPr id="4" name="object 4"/>
            <p:cNvSpPr/>
            <p:nvPr/>
          </p:nvSpPr>
          <p:spPr>
            <a:xfrm>
              <a:off x="1762503" y="1907236"/>
              <a:ext cx="5081905" cy="3259454"/>
            </a:xfrm>
            <a:custGeom>
              <a:avLst/>
              <a:gdLst/>
              <a:ahLst/>
              <a:cxnLst/>
              <a:rect l="l" t="t" r="r" b="b"/>
              <a:pathLst>
                <a:path w="5081905" h="3259454">
                  <a:moveTo>
                    <a:pt x="4557950" y="0"/>
                  </a:moveTo>
                  <a:lnTo>
                    <a:pt x="523879" y="0"/>
                  </a:lnTo>
                  <a:lnTo>
                    <a:pt x="449605" y="5136"/>
                  </a:lnTo>
                  <a:lnTo>
                    <a:pt x="378797" y="21060"/>
                  </a:lnTo>
                  <a:lnTo>
                    <a:pt x="311455" y="46231"/>
                  </a:lnTo>
                  <a:lnTo>
                    <a:pt x="249065" y="80134"/>
                  </a:lnTo>
                  <a:lnTo>
                    <a:pt x="192122" y="122255"/>
                  </a:lnTo>
                  <a:lnTo>
                    <a:pt x="141120" y="172082"/>
                  </a:lnTo>
                  <a:lnTo>
                    <a:pt x="97051" y="228073"/>
                  </a:lnTo>
                  <a:lnTo>
                    <a:pt x="59914" y="290229"/>
                  </a:lnTo>
                  <a:lnTo>
                    <a:pt x="31195" y="357521"/>
                  </a:lnTo>
                  <a:lnTo>
                    <a:pt x="11388" y="428922"/>
                  </a:lnTo>
                  <a:lnTo>
                    <a:pt x="1485" y="504433"/>
                  </a:lnTo>
                  <a:lnTo>
                    <a:pt x="0" y="542959"/>
                  </a:lnTo>
                  <a:lnTo>
                    <a:pt x="0" y="2715795"/>
                  </a:lnTo>
                  <a:lnTo>
                    <a:pt x="1485" y="2754835"/>
                  </a:lnTo>
                  <a:lnTo>
                    <a:pt x="5446" y="2792847"/>
                  </a:lnTo>
                  <a:lnTo>
                    <a:pt x="20301" y="2866304"/>
                  </a:lnTo>
                  <a:lnTo>
                    <a:pt x="44564" y="2935650"/>
                  </a:lnTo>
                  <a:lnTo>
                    <a:pt x="77740" y="3000374"/>
                  </a:lnTo>
                  <a:lnTo>
                    <a:pt x="118343" y="3059447"/>
                  </a:lnTo>
                  <a:lnTo>
                    <a:pt x="165878" y="3112356"/>
                  </a:lnTo>
                  <a:lnTo>
                    <a:pt x="219851" y="3158587"/>
                  </a:lnTo>
                  <a:lnTo>
                    <a:pt x="279765" y="3196600"/>
                  </a:lnTo>
                  <a:lnTo>
                    <a:pt x="344631" y="3226393"/>
                  </a:lnTo>
                  <a:lnTo>
                    <a:pt x="413458" y="3246940"/>
                  </a:lnTo>
                  <a:lnTo>
                    <a:pt x="486247" y="3257728"/>
                  </a:lnTo>
                  <a:lnTo>
                    <a:pt x="523879" y="3259269"/>
                  </a:lnTo>
                  <a:lnTo>
                    <a:pt x="4557950" y="3259269"/>
                  </a:lnTo>
                  <a:lnTo>
                    <a:pt x="4632224" y="3253618"/>
                  </a:lnTo>
                  <a:lnTo>
                    <a:pt x="4703032" y="3238208"/>
                  </a:lnTo>
                  <a:lnTo>
                    <a:pt x="4769879" y="3212524"/>
                  </a:lnTo>
                  <a:lnTo>
                    <a:pt x="4832269" y="3178621"/>
                  </a:lnTo>
                  <a:lnTo>
                    <a:pt x="4889213" y="3136499"/>
                  </a:lnTo>
                  <a:lnTo>
                    <a:pt x="4940214" y="3086672"/>
                  </a:lnTo>
                  <a:lnTo>
                    <a:pt x="4984778" y="3030681"/>
                  </a:lnTo>
                  <a:lnTo>
                    <a:pt x="5021420" y="2968526"/>
                  </a:lnTo>
                  <a:lnTo>
                    <a:pt x="5050140" y="2901747"/>
                  </a:lnTo>
                  <a:lnTo>
                    <a:pt x="5069946" y="2829832"/>
                  </a:lnTo>
                  <a:lnTo>
                    <a:pt x="5080344" y="2754835"/>
                  </a:lnTo>
                  <a:lnTo>
                    <a:pt x="5081830" y="2715795"/>
                  </a:lnTo>
                  <a:lnTo>
                    <a:pt x="5081830" y="542959"/>
                  </a:lnTo>
                  <a:lnTo>
                    <a:pt x="5080344" y="504433"/>
                  </a:lnTo>
                  <a:lnTo>
                    <a:pt x="5076383" y="466421"/>
                  </a:lnTo>
                  <a:lnTo>
                    <a:pt x="5061528" y="392451"/>
                  </a:lnTo>
                  <a:lnTo>
                    <a:pt x="5036770" y="323104"/>
                  </a:lnTo>
                  <a:lnTo>
                    <a:pt x="5004090" y="258381"/>
                  </a:lnTo>
                  <a:lnTo>
                    <a:pt x="4963487" y="199307"/>
                  </a:lnTo>
                  <a:lnTo>
                    <a:pt x="4915456" y="146398"/>
                  </a:lnTo>
                  <a:lnTo>
                    <a:pt x="4861484" y="100167"/>
                  </a:lnTo>
                  <a:lnTo>
                    <a:pt x="4801569" y="62155"/>
                  </a:lnTo>
                  <a:lnTo>
                    <a:pt x="4736703" y="32361"/>
                  </a:lnTo>
                  <a:lnTo>
                    <a:pt x="4667876" y="11814"/>
                  </a:lnTo>
                  <a:lnTo>
                    <a:pt x="4595582" y="1027"/>
                  </a:lnTo>
                  <a:lnTo>
                    <a:pt x="4557950" y="0"/>
                  </a:lnTo>
                  <a:close/>
                </a:path>
              </a:pathLst>
            </a:custGeom>
            <a:solidFill>
              <a:srgbClr val="DB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2503" y="1907236"/>
              <a:ext cx="5081905" cy="3259454"/>
            </a:xfrm>
            <a:custGeom>
              <a:avLst/>
              <a:gdLst/>
              <a:ahLst/>
              <a:cxnLst/>
              <a:rect l="l" t="t" r="r" b="b"/>
              <a:pathLst>
                <a:path w="5081905" h="3259454">
                  <a:moveTo>
                    <a:pt x="0" y="542959"/>
                  </a:moveTo>
                  <a:lnTo>
                    <a:pt x="1485" y="504433"/>
                  </a:lnTo>
                  <a:lnTo>
                    <a:pt x="5446" y="466421"/>
                  </a:lnTo>
                  <a:lnTo>
                    <a:pt x="20301" y="392451"/>
                  </a:lnTo>
                  <a:lnTo>
                    <a:pt x="44564" y="323104"/>
                  </a:lnTo>
                  <a:lnTo>
                    <a:pt x="77740" y="258381"/>
                  </a:lnTo>
                  <a:lnTo>
                    <a:pt x="118343" y="199307"/>
                  </a:lnTo>
                  <a:lnTo>
                    <a:pt x="165878" y="146398"/>
                  </a:lnTo>
                  <a:lnTo>
                    <a:pt x="219851" y="100167"/>
                  </a:lnTo>
                  <a:lnTo>
                    <a:pt x="279765" y="62155"/>
                  </a:lnTo>
                  <a:lnTo>
                    <a:pt x="344631" y="32361"/>
                  </a:lnTo>
                  <a:lnTo>
                    <a:pt x="413458" y="11814"/>
                  </a:lnTo>
                  <a:lnTo>
                    <a:pt x="486247" y="1027"/>
                  </a:lnTo>
                  <a:lnTo>
                    <a:pt x="4557950" y="0"/>
                  </a:lnTo>
                  <a:lnTo>
                    <a:pt x="4595582" y="1027"/>
                  </a:lnTo>
                  <a:lnTo>
                    <a:pt x="4667876" y="11814"/>
                  </a:lnTo>
                  <a:lnTo>
                    <a:pt x="4736703" y="32361"/>
                  </a:lnTo>
                  <a:lnTo>
                    <a:pt x="4801569" y="62155"/>
                  </a:lnTo>
                  <a:lnTo>
                    <a:pt x="4861484" y="100167"/>
                  </a:lnTo>
                  <a:lnTo>
                    <a:pt x="4915456" y="146398"/>
                  </a:lnTo>
                  <a:lnTo>
                    <a:pt x="4963487" y="199307"/>
                  </a:lnTo>
                  <a:lnTo>
                    <a:pt x="5004090" y="258381"/>
                  </a:lnTo>
                  <a:lnTo>
                    <a:pt x="5036770" y="323104"/>
                  </a:lnTo>
                  <a:lnTo>
                    <a:pt x="5061528" y="392451"/>
                  </a:lnTo>
                  <a:lnTo>
                    <a:pt x="5076383" y="466421"/>
                  </a:lnTo>
                  <a:lnTo>
                    <a:pt x="5080344" y="504433"/>
                  </a:lnTo>
                  <a:lnTo>
                    <a:pt x="5081830" y="542959"/>
                  </a:lnTo>
                  <a:lnTo>
                    <a:pt x="5081830" y="2715795"/>
                  </a:lnTo>
                  <a:lnTo>
                    <a:pt x="5080344" y="2754835"/>
                  </a:lnTo>
                  <a:lnTo>
                    <a:pt x="5076383" y="2792847"/>
                  </a:lnTo>
                  <a:lnTo>
                    <a:pt x="5061528" y="2866303"/>
                  </a:lnTo>
                  <a:lnTo>
                    <a:pt x="5036770" y="2935650"/>
                  </a:lnTo>
                  <a:lnTo>
                    <a:pt x="5004090" y="3000374"/>
                  </a:lnTo>
                  <a:lnTo>
                    <a:pt x="4963487" y="3059447"/>
                  </a:lnTo>
                  <a:lnTo>
                    <a:pt x="4915456" y="3112356"/>
                  </a:lnTo>
                  <a:lnTo>
                    <a:pt x="4861484" y="3158587"/>
                  </a:lnTo>
                  <a:lnTo>
                    <a:pt x="4801569" y="3196600"/>
                  </a:lnTo>
                  <a:lnTo>
                    <a:pt x="4736703" y="3226393"/>
                  </a:lnTo>
                  <a:lnTo>
                    <a:pt x="4667876" y="3246940"/>
                  </a:lnTo>
                  <a:lnTo>
                    <a:pt x="4595582" y="3257728"/>
                  </a:lnTo>
                  <a:lnTo>
                    <a:pt x="523879" y="3259269"/>
                  </a:lnTo>
                  <a:lnTo>
                    <a:pt x="486247" y="3257728"/>
                  </a:lnTo>
                  <a:lnTo>
                    <a:pt x="413458" y="3246940"/>
                  </a:lnTo>
                  <a:lnTo>
                    <a:pt x="344631" y="3226393"/>
                  </a:lnTo>
                  <a:lnTo>
                    <a:pt x="279765" y="3196600"/>
                  </a:lnTo>
                  <a:lnTo>
                    <a:pt x="219851" y="3158587"/>
                  </a:lnTo>
                  <a:lnTo>
                    <a:pt x="165878" y="3112356"/>
                  </a:lnTo>
                  <a:lnTo>
                    <a:pt x="118343" y="3059447"/>
                  </a:lnTo>
                  <a:lnTo>
                    <a:pt x="77740" y="3000374"/>
                  </a:lnTo>
                  <a:lnTo>
                    <a:pt x="44564" y="2935650"/>
                  </a:lnTo>
                  <a:lnTo>
                    <a:pt x="20301" y="2866304"/>
                  </a:lnTo>
                  <a:lnTo>
                    <a:pt x="5446" y="2792847"/>
                  </a:lnTo>
                  <a:lnTo>
                    <a:pt x="1485" y="2754835"/>
                  </a:lnTo>
                  <a:lnTo>
                    <a:pt x="0" y="2715795"/>
                  </a:lnTo>
                  <a:lnTo>
                    <a:pt x="0" y="542959"/>
                  </a:lnTo>
                  <a:close/>
                </a:path>
              </a:pathLst>
            </a:custGeom>
            <a:ln w="20331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88564" y="1558447"/>
              <a:ext cx="574675" cy="80645"/>
            </a:xfrm>
            <a:custGeom>
              <a:avLst/>
              <a:gdLst/>
              <a:ahLst/>
              <a:cxnLst/>
              <a:rect l="l" t="t" r="r" b="b"/>
              <a:pathLst>
                <a:path w="574675" h="80644">
                  <a:moveTo>
                    <a:pt x="507539" y="0"/>
                  </a:moveTo>
                  <a:lnTo>
                    <a:pt x="505558" y="513"/>
                  </a:lnTo>
                  <a:lnTo>
                    <a:pt x="504568" y="2568"/>
                  </a:lnTo>
                  <a:lnTo>
                    <a:pt x="503578" y="4109"/>
                  </a:lnTo>
                  <a:lnTo>
                    <a:pt x="504073" y="6677"/>
                  </a:lnTo>
                  <a:lnTo>
                    <a:pt x="505558" y="7705"/>
                  </a:lnTo>
                  <a:lnTo>
                    <a:pt x="552784" y="36471"/>
                  </a:lnTo>
                  <a:lnTo>
                    <a:pt x="566958" y="36471"/>
                  </a:lnTo>
                  <a:lnTo>
                    <a:pt x="566958" y="44176"/>
                  </a:lnTo>
                  <a:lnTo>
                    <a:pt x="553534" y="44176"/>
                  </a:lnTo>
                  <a:lnTo>
                    <a:pt x="505558" y="72942"/>
                  </a:lnTo>
                  <a:lnTo>
                    <a:pt x="504073" y="73969"/>
                  </a:lnTo>
                  <a:lnTo>
                    <a:pt x="503578" y="76538"/>
                  </a:lnTo>
                  <a:lnTo>
                    <a:pt x="504568" y="78079"/>
                  </a:lnTo>
                  <a:lnTo>
                    <a:pt x="505558" y="80134"/>
                  </a:lnTo>
                  <a:lnTo>
                    <a:pt x="507539" y="80647"/>
                  </a:lnTo>
                  <a:lnTo>
                    <a:pt x="509519" y="79620"/>
                  </a:lnTo>
                  <a:lnTo>
                    <a:pt x="567948" y="44176"/>
                  </a:lnTo>
                  <a:lnTo>
                    <a:pt x="574385" y="40580"/>
                  </a:lnTo>
                  <a:lnTo>
                    <a:pt x="567948" y="36471"/>
                  </a:lnTo>
                  <a:lnTo>
                    <a:pt x="509519" y="1027"/>
                  </a:lnTo>
                  <a:lnTo>
                    <a:pt x="507539" y="0"/>
                  </a:lnTo>
                  <a:close/>
                </a:path>
                <a:path w="574675" h="80644">
                  <a:moveTo>
                    <a:pt x="552784" y="36471"/>
                  </a:moveTo>
                  <a:lnTo>
                    <a:pt x="0" y="36471"/>
                  </a:lnTo>
                  <a:lnTo>
                    <a:pt x="0" y="44176"/>
                  </a:lnTo>
                  <a:lnTo>
                    <a:pt x="553534" y="44176"/>
                  </a:lnTo>
                  <a:lnTo>
                    <a:pt x="559531" y="40580"/>
                  </a:lnTo>
                  <a:lnTo>
                    <a:pt x="552784" y="36471"/>
                  </a:lnTo>
                  <a:close/>
                </a:path>
                <a:path w="574675" h="80644">
                  <a:moveTo>
                    <a:pt x="559531" y="40580"/>
                  </a:moveTo>
                  <a:lnTo>
                    <a:pt x="553589" y="44176"/>
                  </a:lnTo>
                  <a:lnTo>
                    <a:pt x="566958" y="44176"/>
                  </a:lnTo>
                  <a:lnTo>
                    <a:pt x="566958" y="43662"/>
                  </a:lnTo>
                  <a:lnTo>
                    <a:pt x="564977" y="43662"/>
                  </a:lnTo>
                  <a:lnTo>
                    <a:pt x="559531" y="40580"/>
                  </a:lnTo>
                  <a:close/>
                </a:path>
                <a:path w="574675" h="80644">
                  <a:moveTo>
                    <a:pt x="564977" y="36984"/>
                  </a:moveTo>
                  <a:lnTo>
                    <a:pt x="559531" y="40580"/>
                  </a:lnTo>
                  <a:lnTo>
                    <a:pt x="564977" y="43662"/>
                  </a:lnTo>
                  <a:lnTo>
                    <a:pt x="564977" y="36984"/>
                  </a:lnTo>
                  <a:close/>
                </a:path>
                <a:path w="574675" h="80644">
                  <a:moveTo>
                    <a:pt x="566958" y="36984"/>
                  </a:moveTo>
                  <a:lnTo>
                    <a:pt x="564977" y="36984"/>
                  </a:lnTo>
                  <a:lnTo>
                    <a:pt x="564977" y="43662"/>
                  </a:lnTo>
                  <a:lnTo>
                    <a:pt x="566958" y="43662"/>
                  </a:lnTo>
                  <a:lnTo>
                    <a:pt x="566958" y="36984"/>
                  </a:lnTo>
                  <a:close/>
                </a:path>
                <a:path w="574675" h="80644">
                  <a:moveTo>
                    <a:pt x="566958" y="36471"/>
                  </a:moveTo>
                  <a:lnTo>
                    <a:pt x="553094" y="36471"/>
                  </a:lnTo>
                  <a:lnTo>
                    <a:pt x="559531" y="40580"/>
                  </a:lnTo>
                  <a:lnTo>
                    <a:pt x="564977" y="36984"/>
                  </a:lnTo>
                  <a:lnTo>
                    <a:pt x="566958" y="36984"/>
                  </a:lnTo>
                  <a:lnTo>
                    <a:pt x="566958" y="36471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2950" y="1367872"/>
              <a:ext cx="1009650" cy="389255"/>
            </a:xfrm>
            <a:custGeom>
              <a:avLst/>
              <a:gdLst/>
              <a:ahLst/>
              <a:cxnLst/>
              <a:rect l="l" t="t" r="r" b="b"/>
              <a:pathLst>
                <a:path w="1009650" h="389255">
                  <a:moveTo>
                    <a:pt x="504568" y="0"/>
                  </a:moveTo>
                  <a:lnTo>
                    <a:pt x="453071" y="1027"/>
                  </a:lnTo>
                  <a:lnTo>
                    <a:pt x="402565" y="3595"/>
                  </a:lnTo>
                  <a:lnTo>
                    <a:pt x="354534" y="8732"/>
                  </a:lnTo>
                  <a:lnTo>
                    <a:pt x="307989" y="14896"/>
                  </a:lnTo>
                  <a:lnTo>
                    <a:pt x="263920" y="23115"/>
                  </a:lnTo>
                  <a:lnTo>
                    <a:pt x="222326" y="32875"/>
                  </a:lnTo>
                  <a:lnTo>
                    <a:pt x="183704" y="44176"/>
                  </a:lnTo>
                  <a:lnTo>
                    <a:pt x="147557" y="57018"/>
                  </a:lnTo>
                  <a:lnTo>
                    <a:pt x="86157" y="85784"/>
                  </a:lnTo>
                  <a:lnTo>
                    <a:pt x="39612" y="118660"/>
                  </a:lnTo>
                  <a:lnTo>
                    <a:pt x="10398" y="155131"/>
                  </a:lnTo>
                  <a:lnTo>
                    <a:pt x="0" y="194171"/>
                  </a:lnTo>
                  <a:lnTo>
                    <a:pt x="2475" y="214204"/>
                  </a:lnTo>
                  <a:lnTo>
                    <a:pt x="22777" y="252216"/>
                  </a:lnTo>
                  <a:lnTo>
                    <a:pt x="60904" y="287147"/>
                  </a:lnTo>
                  <a:lnTo>
                    <a:pt x="115372" y="317967"/>
                  </a:lnTo>
                  <a:lnTo>
                    <a:pt x="183704" y="344679"/>
                  </a:lnTo>
                  <a:lnTo>
                    <a:pt x="222326" y="355466"/>
                  </a:lnTo>
                  <a:lnTo>
                    <a:pt x="263920" y="365226"/>
                  </a:lnTo>
                  <a:lnTo>
                    <a:pt x="307989" y="373445"/>
                  </a:lnTo>
                  <a:lnTo>
                    <a:pt x="354534" y="380123"/>
                  </a:lnTo>
                  <a:lnTo>
                    <a:pt x="402565" y="384746"/>
                  </a:lnTo>
                  <a:lnTo>
                    <a:pt x="453071" y="387828"/>
                  </a:lnTo>
                  <a:lnTo>
                    <a:pt x="504568" y="388855"/>
                  </a:lnTo>
                  <a:lnTo>
                    <a:pt x="556065" y="387828"/>
                  </a:lnTo>
                  <a:lnTo>
                    <a:pt x="606076" y="384746"/>
                  </a:lnTo>
                  <a:lnTo>
                    <a:pt x="654601" y="380123"/>
                  </a:lnTo>
                  <a:lnTo>
                    <a:pt x="700651" y="373445"/>
                  </a:lnTo>
                  <a:lnTo>
                    <a:pt x="744721" y="365226"/>
                  </a:lnTo>
                  <a:lnTo>
                    <a:pt x="786314" y="355466"/>
                  </a:lnTo>
                  <a:lnTo>
                    <a:pt x="825432" y="344679"/>
                  </a:lnTo>
                  <a:lnTo>
                    <a:pt x="893764" y="317967"/>
                  </a:lnTo>
                  <a:lnTo>
                    <a:pt x="969523" y="270195"/>
                  </a:lnTo>
                  <a:lnTo>
                    <a:pt x="998738" y="233724"/>
                  </a:lnTo>
                  <a:lnTo>
                    <a:pt x="1009136" y="194171"/>
                  </a:lnTo>
                  <a:lnTo>
                    <a:pt x="1006165" y="174651"/>
                  </a:lnTo>
                  <a:lnTo>
                    <a:pt x="986359" y="136638"/>
                  </a:lnTo>
                  <a:lnTo>
                    <a:pt x="948232" y="101708"/>
                  </a:lnTo>
                  <a:lnTo>
                    <a:pt x="893764" y="70374"/>
                  </a:lnTo>
                  <a:lnTo>
                    <a:pt x="825432" y="44176"/>
                  </a:lnTo>
                  <a:lnTo>
                    <a:pt x="786314" y="32875"/>
                  </a:lnTo>
                  <a:lnTo>
                    <a:pt x="744721" y="23115"/>
                  </a:lnTo>
                  <a:lnTo>
                    <a:pt x="700651" y="14896"/>
                  </a:lnTo>
                  <a:lnTo>
                    <a:pt x="654601" y="8732"/>
                  </a:lnTo>
                  <a:lnTo>
                    <a:pt x="606076" y="3595"/>
                  </a:lnTo>
                  <a:lnTo>
                    <a:pt x="556065" y="1027"/>
                  </a:lnTo>
                  <a:lnTo>
                    <a:pt x="504568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62950" y="1367872"/>
              <a:ext cx="1009650" cy="389255"/>
            </a:xfrm>
            <a:custGeom>
              <a:avLst/>
              <a:gdLst/>
              <a:ahLst/>
              <a:cxnLst/>
              <a:rect l="l" t="t" r="r" b="b"/>
              <a:pathLst>
                <a:path w="1009650" h="389255">
                  <a:moveTo>
                    <a:pt x="0" y="194171"/>
                  </a:moveTo>
                  <a:lnTo>
                    <a:pt x="10398" y="155131"/>
                  </a:lnTo>
                  <a:lnTo>
                    <a:pt x="39612" y="118660"/>
                  </a:lnTo>
                  <a:lnTo>
                    <a:pt x="86157" y="85784"/>
                  </a:lnTo>
                  <a:lnTo>
                    <a:pt x="147557" y="57018"/>
                  </a:lnTo>
                  <a:lnTo>
                    <a:pt x="183704" y="44176"/>
                  </a:lnTo>
                  <a:lnTo>
                    <a:pt x="222326" y="32875"/>
                  </a:lnTo>
                  <a:lnTo>
                    <a:pt x="263920" y="23115"/>
                  </a:lnTo>
                  <a:lnTo>
                    <a:pt x="307989" y="14896"/>
                  </a:lnTo>
                  <a:lnTo>
                    <a:pt x="354534" y="8732"/>
                  </a:lnTo>
                  <a:lnTo>
                    <a:pt x="402565" y="3595"/>
                  </a:lnTo>
                  <a:lnTo>
                    <a:pt x="453071" y="1027"/>
                  </a:lnTo>
                  <a:lnTo>
                    <a:pt x="504568" y="0"/>
                  </a:lnTo>
                  <a:lnTo>
                    <a:pt x="556065" y="1027"/>
                  </a:lnTo>
                  <a:lnTo>
                    <a:pt x="606076" y="3595"/>
                  </a:lnTo>
                  <a:lnTo>
                    <a:pt x="654601" y="8732"/>
                  </a:lnTo>
                  <a:lnTo>
                    <a:pt x="700651" y="14896"/>
                  </a:lnTo>
                  <a:lnTo>
                    <a:pt x="744721" y="23115"/>
                  </a:lnTo>
                  <a:lnTo>
                    <a:pt x="786314" y="32875"/>
                  </a:lnTo>
                  <a:lnTo>
                    <a:pt x="825432" y="44176"/>
                  </a:lnTo>
                  <a:lnTo>
                    <a:pt x="893764" y="70374"/>
                  </a:lnTo>
                  <a:lnTo>
                    <a:pt x="969523" y="118660"/>
                  </a:lnTo>
                  <a:lnTo>
                    <a:pt x="998738" y="155131"/>
                  </a:lnTo>
                  <a:lnTo>
                    <a:pt x="1009136" y="194171"/>
                  </a:lnTo>
                  <a:lnTo>
                    <a:pt x="1006165" y="214204"/>
                  </a:lnTo>
                  <a:lnTo>
                    <a:pt x="986359" y="252216"/>
                  </a:lnTo>
                  <a:lnTo>
                    <a:pt x="948232" y="287147"/>
                  </a:lnTo>
                  <a:lnTo>
                    <a:pt x="893764" y="317967"/>
                  </a:lnTo>
                  <a:lnTo>
                    <a:pt x="825432" y="344679"/>
                  </a:lnTo>
                  <a:lnTo>
                    <a:pt x="786314" y="355466"/>
                  </a:lnTo>
                  <a:lnTo>
                    <a:pt x="744721" y="365226"/>
                  </a:lnTo>
                  <a:lnTo>
                    <a:pt x="700651" y="373445"/>
                  </a:lnTo>
                  <a:lnTo>
                    <a:pt x="654601" y="380123"/>
                  </a:lnTo>
                  <a:lnTo>
                    <a:pt x="606076" y="384746"/>
                  </a:lnTo>
                  <a:lnTo>
                    <a:pt x="556065" y="387828"/>
                  </a:lnTo>
                  <a:lnTo>
                    <a:pt x="504568" y="388855"/>
                  </a:lnTo>
                  <a:lnTo>
                    <a:pt x="453071" y="387828"/>
                  </a:lnTo>
                  <a:lnTo>
                    <a:pt x="402565" y="384746"/>
                  </a:lnTo>
                  <a:lnTo>
                    <a:pt x="354534" y="380123"/>
                  </a:lnTo>
                  <a:lnTo>
                    <a:pt x="307989" y="373445"/>
                  </a:lnTo>
                  <a:lnTo>
                    <a:pt x="263920" y="365226"/>
                  </a:lnTo>
                  <a:lnTo>
                    <a:pt x="222326" y="355466"/>
                  </a:lnTo>
                  <a:lnTo>
                    <a:pt x="183704" y="344679"/>
                  </a:lnTo>
                  <a:lnTo>
                    <a:pt x="147557" y="331837"/>
                  </a:lnTo>
                  <a:lnTo>
                    <a:pt x="86157" y="303071"/>
                  </a:lnTo>
                  <a:lnTo>
                    <a:pt x="39612" y="270195"/>
                  </a:lnTo>
                  <a:lnTo>
                    <a:pt x="10398" y="233724"/>
                  </a:lnTo>
                  <a:lnTo>
                    <a:pt x="0" y="194171"/>
                  </a:lnTo>
                  <a:close/>
                </a:path>
              </a:pathLst>
            </a:custGeom>
            <a:ln w="20451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88462" y="1521472"/>
              <a:ext cx="2981960" cy="2161540"/>
            </a:xfrm>
            <a:custGeom>
              <a:avLst/>
              <a:gdLst/>
              <a:ahLst/>
              <a:cxnLst/>
              <a:rect l="l" t="t" r="r" b="b"/>
              <a:pathLst>
                <a:path w="2981960" h="2161540">
                  <a:moveTo>
                    <a:pt x="71310" y="2084514"/>
                  </a:moveTo>
                  <a:lnTo>
                    <a:pt x="70319" y="2082457"/>
                  </a:lnTo>
                  <a:lnTo>
                    <a:pt x="69329" y="2080920"/>
                  </a:lnTo>
                  <a:lnTo>
                    <a:pt x="66852" y="2080399"/>
                  </a:lnTo>
                  <a:lnTo>
                    <a:pt x="65366" y="2081428"/>
                  </a:lnTo>
                  <a:lnTo>
                    <a:pt x="0" y="2120468"/>
                  </a:lnTo>
                  <a:lnTo>
                    <a:pt x="65366" y="2160016"/>
                  </a:lnTo>
                  <a:lnTo>
                    <a:pt x="66852" y="2161044"/>
                  </a:lnTo>
                  <a:lnTo>
                    <a:pt x="69329" y="2160016"/>
                  </a:lnTo>
                  <a:lnTo>
                    <a:pt x="70319" y="2158479"/>
                  </a:lnTo>
                  <a:lnTo>
                    <a:pt x="71310" y="2156422"/>
                  </a:lnTo>
                  <a:lnTo>
                    <a:pt x="70815" y="2154364"/>
                  </a:lnTo>
                  <a:lnTo>
                    <a:pt x="68834" y="2153348"/>
                  </a:lnTo>
                  <a:lnTo>
                    <a:pt x="21297" y="2124583"/>
                  </a:lnTo>
                  <a:lnTo>
                    <a:pt x="20307" y="2124062"/>
                  </a:lnTo>
                  <a:lnTo>
                    <a:pt x="14859" y="2120468"/>
                  </a:lnTo>
                  <a:lnTo>
                    <a:pt x="20307" y="2117382"/>
                  </a:lnTo>
                  <a:lnTo>
                    <a:pt x="21297" y="2116874"/>
                  </a:lnTo>
                  <a:lnTo>
                    <a:pt x="68834" y="2088108"/>
                  </a:lnTo>
                  <a:lnTo>
                    <a:pt x="70815" y="2086559"/>
                  </a:lnTo>
                  <a:lnTo>
                    <a:pt x="71310" y="2084514"/>
                  </a:lnTo>
                  <a:close/>
                </a:path>
                <a:path w="2981960" h="2161540">
                  <a:moveTo>
                    <a:pt x="2909074" y="1921675"/>
                  </a:moveTo>
                  <a:lnTo>
                    <a:pt x="2901645" y="1921675"/>
                  </a:lnTo>
                  <a:lnTo>
                    <a:pt x="2901645" y="2116874"/>
                  </a:lnTo>
                  <a:lnTo>
                    <a:pt x="21297" y="2116874"/>
                  </a:lnTo>
                  <a:lnTo>
                    <a:pt x="14859" y="2120468"/>
                  </a:lnTo>
                  <a:lnTo>
                    <a:pt x="21297" y="2124583"/>
                  </a:lnTo>
                  <a:lnTo>
                    <a:pt x="2907588" y="2124583"/>
                  </a:lnTo>
                  <a:lnTo>
                    <a:pt x="2909074" y="2122525"/>
                  </a:lnTo>
                  <a:lnTo>
                    <a:pt x="2909074" y="2120468"/>
                  </a:lnTo>
                  <a:lnTo>
                    <a:pt x="2909074" y="2116874"/>
                  </a:lnTo>
                  <a:lnTo>
                    <a:pt x="2909074" y="1921675"/>
                  </a:lnTo>
                  <a:close/>
                </a:path>
                <a:path w="2981960" h="2161540">
                  <a:moveTo>
                    <a:pt x="2939275" y="40068"/>
                  </a:moveTo>
                  <a:lnTo>
                    <a:pt x="2932836" y="36461"/>
                  </a:lnTo>
                  <a:lnTo>
                    <a:pt x="1983613" y="36461"/>
                  </a:lnTo>
                  <a:lnTo>
                    <a:pt x="1983117" y="44170"/>
                  </a:lnTo>
                  <a:lnTo>
                    <a:pt x="2932531" y="44170"/>
                  </a:lnTo>
                  <a:lnTo>
                    <a:pt x="2939275" y="40068"/>
                  </a:lnTo>
                  <a:close/>
                </a:path>
                <a:path w="2981960" h="2161540">
                  <a:moveTo>
                    <a:pt x="2944723" y="1565694"/>
                  </a:moveTo>
                  <a:lnTo>
                    <a:pt x="2943733" y="1563636"/>
                  </a:lnTo>
                  <a:lnTo>
                    <a:pt x="2942247" y="1562608"/>
                  </a:lnTo>
                  <a:lnTo>
                    <a:pt x="2940266" y="1561579"/>
                  </a:lnTo>
                  <a:lnTo>
                    <a:pt x="2938284" y="1562100"/>
                  </a:lnTo>
                  <a:lnTo>
                    <a:pt x="2937294" y="1563636"/>
                  </a:lnTo>
                  <a:lnTo>
                    <a:pt x="2909570" y="1612950"/>
                  </a:lnTo>
                  <a:lnTo>
                    <a:pt x="2909074" y="1627339"/>
                  </a:lnTo>
                  <a:lnTo>
                    <a:pt x="2909074" y="1625282"/>
                  </a:lnTo>
                  <a:lnTo>
                    <a:pt x="2909074" y="1613471"/>
                  </a:lnTo>
                  <a:lnTo>
                    <a:pt x="2909074" y="1325803"/>
                  </a:lnTo>
                  <a:lnTo>
                    <a:pt x="2901645" y="1325803"/>
                  </a:lnTo>
                  <a:lnTo>
                    <a:pt x="2902140" y="1613471"/>
                  </a:lnTo>
                  <a:lnTo>
                    <a:pt x="2905607" y="1619631"/>
                  </a:lnTo>
                  <a:lnTo>
                    <a:pt x="2901645" y="1612950"/>
                  </a:lnTo>
                  <a:lnTo>
                    <a:pt x="2873921" y="1563636"/>
                  </a:lnTo>
                  <a:lnTo>
                    <a:pt x="2872930" y="1562100"/>
                  </a:lnTo>
                  <a:lnTo>
                    <a:pt x="2870949" y="1561579"/>
                  </a:lnTo>
                  <a:lnTo>
                    <a:pt x="2868968" y="1562608"/>
                  </a:lnTo>
                  <a:lnTo>
                    <a:pt x="2867482" y="1563636"/>
                  </a:lnTo>
                  <a:lnTo>
                    <a:pt x="2866491" y="1565694"/>
                  </a:lnTo>
                  <a:lnTo>
                    <a:pt x="2867977" y="1567751"/>
                  </a:lnTo>
                  <a:lnTo>
                    <a:pt x="2905607" y="1635036"/>
                  </a:lnTo>
                  <a:lnTo>
                    <a:pt x="2910065" y="1627339"/>
                  </a:lnTo>
                  <a:lnTo>
                    <a:pt x="2943237" y="1567751"/>
                  </a:lnTo>
                  <a:lnTo>
                    <a:pt x="2944723" y="1565694"/>
                  </a:lnTo>
                  <a:close/>
                </a:path>
                <a:path w="2981960" h="2161540">
                  <a:moveTo>
                    <a:pt x="2954134" y="40068"/>
                  </a:moveTo>
                  <a:lnTo>
                    <a:pt x="2947695" y="36461"/>
                  </a:lnTo>
                  <a:lnTo>
                    <a:pt x="2888767" y="1028"/>
                  </a:lnTo>
                  <a:lnTo>
                    <a:pt x="2887281" y="0"/>
                  </a:lnTo>
                  <a:lnTo>
                    <a:pt x="2884805" y="508"/>
                  </a:lnTo>
                  <a:lnTo>
                    <a:pt x="2883814" y="2044"/>
                  </a:lnTo>
                  <a:lnTo>
                    <a:pt x="2882823" y="4102"/>
                  </a:lnTo>
                  <a:lnTo>
                    <a:pt x="2883319" y="6159"/>
                  </a:lnTo>
                  <a:lnTo>
                    <a:pt x="2885300" y="7696"/>
                  </a:lnTo>
                  <a:lnTo>
                    <a:pt x="2939275" y="40068"/>
                  </a:lnTo>
                  <a:lnTo>
                    <a:pt x="2932836" y="44170"/>
                  </a:lnTo>
                  <a:lnTo>
                    <a:pt x="2932531" y="44170"/>
                  </a:lnTo>
                  <a:lnTo>
                    <a:pt x="2885300" y="72936"/>
                  </a:lnTo>
                  <a:lnTo>
                    <a:pt x="2883319" y="73964"/>
                  </a:lnTo>
                  <a:lnTo>
                    <a:pt x="2882823" y="76022"/>
                  </a:lnTo>
                  <a:lnTo>
                    <a:pt x="2883814" y="78079"/>
                  </a:lnTo>
                  <a:lnTo>
                    <a:pt x="2884805" y="79616"/>
                  </a:lnTo>
                  <a:lnTo>
                    <a:pt x="2887281" y="80645"/>
                  </a:lnTo>
                  <a:lnTo>
                    <a:pt x="2888767" y="79616"/>
                  </a:lnTo>
                  <a:lnTo>
                    <a:pt x="2947695" y="44170"/>
                  </a:lnTo>
                  <a:lnTo>
                    <a:pt x="2954134" y="40068"/>
                  </a:lnTo>
                  <a:close/>
                </a:path>
                <a:path w="2981960" h="2161540">
                  <a:moveTo>
                    <a:pt x="2981858" y="449973"/>
                  </a:moveTo>
                  <a:lnTo>
                    <a:pt x="2980867" y="447408"/>
                  </a:lnTo>
                  <a:lnTo>
                    <a:pt x="2979382" y="446379"/>
                  </a:lnTo>
                  <a:lnTo>
                    <a:pt x="2977400" y="445350"/>
                  </a:lnTo>
                  <a:lnTo>
                    <a:pt x="2975419" y="445871"/>
                  </a:lnTo>
                  <a:lnTo>
                    <a:pt x="2974429" y="447929"/>
                  </a:lnTo>
                  <a:lnTo>
                    <a:pt x="2946704" y="497243"/>
                  </a:lnTo>
                  <a:lnTo>
                    <a:pt x="2946209" y="511619"/>
                  </a:lnTo>
                  <a:lnTo>
                    <a:pt x="2946209" y="509562"/>
                  </a:lnTo>
                  <a:lnTo>
                    <a:pt x="2946209" y="497243"/>
                  </a:lnTo>
                  <a:lnTo>
                    <a:pt x="2946209" y="67284"/>
                  </a:lnTo>
                  <a:lnTo>
                    <a:pt x="2938780" y="67284"/>
                  </a:lnTo>
                  <a:lnTo>
                    <a:pt x="2939275" y="497243"/>
                  </a:lnTo>
                  <a:lnTo>
                    <a:pt x="2942742" y="503910"/>
                  </a:lnTo>
                  <a:lnTo>
                    <a:pt x="2938780" y="497243"/>
                  </a:lnTo>
                  <a:lnTo>
                    <a:pt x="2911056" y="447929"/>
                  </a:lnTo>
                  <a:lnTo>
                    <a:pt x="2910065" y="445871"/>
                  </a:lnTo>
                  <a:lnTo>
                    <a:pt x="2908084" y="445350"/>
                  </a:lnTo>
                  <a:lnTo>
                    <a:pt x="2906103" y="446379"/>
                  </a:lnTo>
                  <a:lnTo>
                    <a:pt x="2904617" y="447408"/>
                  </a:lnTo>
                  <a:lnTo>
                    <a:pt x="2903626" y="449973"/>
                  </a:lnTo>
                  <a:lnTo>
                    <a:pt x="2905112" y="452031"/>
                  </a:lnTo>
                  <a:lnTo>
                    <a:pt x="2942742" y="519328"/>
                  </a:lnTo>
                  <a:lnTo>
                    <a:pt x="2947200" y="511619"/>
                  </a:lnTo>
                  <a:lnTo>
                    <a:pt x="2980372" y="452031"/>
                  </a:lnTo>
                  <a:lnTo>
                    <a:pt x="2981858" y="449973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5712" y="3895178"/>
              <a:ext cx="1687830" cy="450850"/>
            </a:xfrm>
            <a:custGeom>
              <a:avLst/>
              <a:gdLst/>
              <a:ahLst/>
              <a:cxnLst/>
              <a:rect l="l" t="t" r="r" b="b"/>
              <a:pathLst>
                <a:path w="1687829" h="450850">
                  <a:moveTo>
                    <a:pt x="1614717" y="0"/>
                  </a:moveTo>
                  <a:lnTo>
                    <a:pt x="72293" y="0"/>
                  </a:lnTo>
                  <a:lnTo>
                    <a:pt x="21291" y="21574"/>
                  </a:lnTo>
                  <a:lnTo>
                    <a:pt x="0" y="74997"/>
                  </a:lnTo>
                  <a:lnTo>
                    <a:pt x="0" y="375469"/>
                  </a:lnTo>
                  <a:lnTo>
                    <a:pt x="5446" y="404749"/>
                  </a:lnTo>
                  <a:lnTo>
                    <a:pt x="21291" y="428378"/>
                  </a:lnTo>
                  <a:lnTo>
                    <a:pt x="44069" y="444816"/>
                  </a:lnTo>
                  <a:lnTo>
                    <a:pt x="72293" y="450466"/>
                  </a:lnTo>
                  <a:lnTo>
                    <a:pt x="1614717" y="450466"/>
                  </a:lnTo>
                  <a:lnTo>
                    <a:pt x="1642941" y="444816"/>
                  </a:lnTo>
                  <a:lnTo>
                    <a:pt x="1666214" y="428378"/>
                  </a:lnTo>
                  <a:lnTo>
                    <a:pt x="1681564" y="404749"/>
                  </a:lnTo>
                  <a:lnTo>
                    <a:pt x="1687506" y="375469"/>
                  </a:lnTo>
                  <a:lnTo>
                    <a:pt x="1687506" y="74997"/>
                  </a:lnTo>
                  <a:lnTo>
                    <a:pt x="1681564" y="45717"/>
                  </a:lnTo>
                  <a:lnTo>
                    <a:pt x="1666214" y="21574"/>
                  </a:lnTo>
                  <a:lnTo>
                    <a:pt x="1642941" y="5650"/>
                  </a:lnTo>
                  <a:lnTo>
                    <a:pt x="1614717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5712" y="3895178"/>
              <a:ext cx="1687830" cy="450850"/>
            </a:xfrm>
            <a:custGeom>
              <a:avLst/>
              <a:gdLst/>
              <a:ahLst/>
              <a:cxnLst/>
              <a:rect l="l" t="t" r="r" b="b"/>
              <a:pathLst>
                <a:path w="1687829" h="450850">
                  <a:moveTo>
                    <a:pt x="0" y="74997"/>
                  </a:moveTo>
                  <a:lnTo>
                    <a:pt x="21291" y="21574"/>
                  </a:lnTo>
                  <a:lnTo>
                    <a:pt x="72293" y="0"/>
                  </a:lnTo>
                  <a:lnTo>
                    <a:pt x="1614717" y="0"/>
                  </a:lnTo>
                  <a:lnTo>
                    <a:pt x="1642941" y="5650"/>
                  </a:lnTo>
                  <a:lnTo>
                    <a:pt x="1666214" y="21574"/>
                  </a:lnTo>
                  <a:lnTo>
                    <a:pt x="1681564" y="45717"/>
                  </a:lnTo>
                  <a:lnTo>
                    <a:pt x="1687506" y="74997"/>
                  </a:lnTo>
                  <a:lnTo>
                    <a:pt x="1687506" y="375469"/>
                  </a:lnTo>
                  <a:lnTo>
                    <a:pt x="1681564" y="404749"/>
                  </a:lnTo>
                  <a:lnTo>
                    <a:pt x="1666214" y="428378"/>
                  </a:lnTo>
                  <a:lnTo>
                    <a:pt x="1642941" y="444816"/>
                  </a:lnTo>
                  <a:lnTo>
                    <a:pt x="1614717" y="450466"/>
                  </a:lnTo>
                  <a:lnTo>
                    <a:pt x="72293" y="450466"/>
                  </a:lnTo>
                  <a:lnTo>
                    <a:pt x="44069" y="444816"/>
                  </a:lnTo>
                  <a:lnTo>
                    <a:pt x="21291" y="428378"/>
                  </a:lnTo>
                  <a:lnTo>
                    <a:pt x="5446" y="404749"/>
                  </a:lnTo>
                  <a:lnTo>
                    <a:pt x="0" y="375469"/>
                  </a:lnTo>
                  <a:lnTo>
                    <a:pt x="0" y="74997"/>
                  </a:lnTo>
                  <a:close/>
                </a:path>
              </a:pathLst>
            </a:custGeom>
            <a:ln w="20497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9852" y="3641933"/>
              <a:ext cx="77740" cy="2532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62503" y="1548173"/>
              <a:ext cx="628015" cy="80645"/>
            </a:xfrm>
            <a:custGeom>
              <a:avLst/>
              <a:gdLst/>
              <a:ahLst/>
              <a:cxnLst/>
              <a:rect l="l" t="t" r="r" b="b"/>
              <a:pathLst>
                <a:path w="628014" h="80644">
                  <a:moveTo>
                    <a:pt x="613008" y="40580"/>
                  </a:moveTo>
                  <a:lnTo>
                    <a:pt x="559035" y="72942"/>
                  </a:lnTo>
                  <a:lnTo>
                    <a:pt x="557055" y="73969"/>
                  </a:lnTo>
                  <a:lnTo>
                    <a:pt x="556560" y="76538"/>
                  </a:lnTo>
                  <a:lnTo>
                    <a:pt x="557550" y="78079"/>
                  </a:lnTo>
                  <a:lnTo>
                    <a:pt x="558540" y="80134"/>
                  </a:lnTo>
                  <a:lnTo>
                    <a:pt x="561016" y="80647"/>
                  </a:lnTo>
                  <a:lnTo>
                    <a:pt x="562502" y="79620"/>
                  </a:lnTo>
                  <a:lnTo>
                    <a:pt x="621426" y="44176"/>
                  </a:lnTo>
                  <a:lnTo>
                    <a:pt x="620435" y="44176"/>
                  </a:lnTo>
                  <a:lnTo>
                    <a:pt x="620435" y="43662"/>
                  </a:lnTo>
                  <a:lnTo>
                    <a:pt x="618455" y="43662"/>
                  </a:lnTo>
                  <a:lnTo>
                    <a:pt x="613008" y="40580"/>
                  </a:lnTo>
                  <a:close/>
                </a:path>
                <a:path w="628014" h="80644">
                  <a:moveTo>
                    <a:pt x="606261" y="36471"/>
                  </a:moveTo>
                  <a:lnTo>
                    <a:pt x="0" y="36471"/>
                  </a:lnTo>
                  <a:lnTo>
                    <a:pt x="0" y="44176"/>
                  </a:lnTo>
                  <a:lnTo>
                    <a:pt x="606571" y="44176"/>
                  </a:lnTo>
                  <a:lnTo>
                    <a:pt x="613008" y="40580"/>
                  </a:lnTo>
                  <a:lnTo>
                    <a:pt x="606261" y="36471"/>
                  </a:lnTo>
                  <a:close/>
                </a:path>
                <a:path w="628014" h="80644">
                  <a:moveTo>
                    <a:pt x="561016" y="0"/>
                  </a:moveTo>
                  <a:lnTo>
                    <a:pt x="558540" y="513"/>
                  </a:lnTo>
                  <a:lnTo>
                    <a:pt x="557550" y="2568"/>
                  </a:lnTo>
                  <a:lnTo>
                    <a:pt x="556560" y="4109"/>
                  </a:lnTo>
                  <a:lnTo>
                    <a:pt x="557055" y="6677"/>
                  </a:lnTo>
                  <a:lnTo>
                    <a:pt x="559035" y="7705"/>
                  </a:lnTo>
                  <a:lnTo>
                    <a:pt x="606261" y="36471"/>
                  </a:lnTo>
                  <a:lnTo>
                    <a:pt x="620435" y="36471"/>
                  </a:lnTo>
                  <a:lnTo>
                    <a:pt x="620435" y="44176"/>
                  </a:lnTo>
                  <a:lnTo>
                    <a:pt x="621426" y="44176"/>
                  </a:lnTo>
                  <a:lnTo>
                    <a:pt x="627863" y="40580"/>
                  </a:lnTo>
                  <a:lnTo>
                    <a:pt x="621426" y="36471"/>
                  </a:lnTo>
                  <a:lnTo>
                    <a:pt x="562502" y="1027"/>
                  </a:lnTo>
                  <a:lnTo>
                    <a:pt x="561016" y="0"/>
                  </a:lnTo>
                  <a:close/>
                </a:path>
                <a:path w="628014" h="80644">
                  <a:moveTo>
                    <a:pt x="618455" y="36984"/>
                  </a:moveTo>
                  <a:lnTo>
                    <a:pt x="613008" y="40580"/>
                  </a:lnTo>
                  <a:lnTo>
                    <a:pt x="618455" y="43662"/>
                  </a:lnTo>
                  <a:lnTo>
                    <a:pt x="618455" y="36984"/>
                  </a:lnTo>
                  <a:close/>
                </a:path>
                <a:path w="628014" h="80644">
                  <a:moveTo>
                    <a:pt x="620435" y="36984"/>
                  </a:moveTo>
                  <a:lnTo>
                    <a:pt x="618455" y="36984"/>
                  </a:lnTo>
                  <a:lnTo>
                    <a:pt x="618455" y="43662"/>
                  </a:lnTo>
                  <a:lnTo>
                    <a:pt x="620435" y="43662"/>
                  </a:lnTo>
                  <a:lnTo>
                    <a:pt x="620435" y="36984"/>
                  </a:lnTo>
                  <a:close/>
                </a:path>
                <a:path w="628014" h="80644">
                  <a:moveTo>
                    <a:pt x="620435" y="36471"/>
                  </a:moveTo>
                  <a:lnTo>
                    <a:pt x="606571" y="36471"/>
                  </a:lnTo>
                  <a:lnTo>
                    <a:pt x="613008" y="40580"/>
                  </a:lnTo>
                  <a:lnTo>
                    <a:pt x="618455" y="36984"/>
                  </a:lnTo>
                  <a:lnTo>
                    <a:pt x="620435" y="36984"/>
                  </a:lnTo>
                  <a:lnTo>
                    <a:pt x="620435" y="36471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89871" y="1400234"/>
              <a:ext cx="915035" cy="389890"/>
            </a:xfrm>
            <a:custGeom>
              <a:avLst/>
              <a:gdLst/>
              <a:ahLst/>
              <a:cxnLst/>
              <a:rect l="l" t="t" r="r" b="b"/>
              <a:pathLst>
                <a:path w="915035" h="389889">
                  <a:moveTo>
                    <a:pt x="457032" y="0"/>
                  </a:moveTo>
                  <a:lnTo>
                    <a:pt x="407516" y="1027"/>
                  </a:lnTo>
                  <a:lnTo>
                    <a:pt x="358991" y="4623"/>
                  </a:lnTo>
                  <a:lnTo>
                    <a:pt x="312446" y="9759"/>
                  </a:lnTo>
                  <a:lnTo>
                    <a:pt x="268376" y="17465"/>
                  </a:lnTo>
                  <a:lnTo>
                    <a:pt x="226288" y="26711"/>
                  </a:lnTo>
                  <a:lnTo>
                    <a:pt x="187170" y="37498"/>
                  </a:lnTo>
                  <a:lnTo>
                    <a:pt x="150528" y="50340"/>
                  </a:lnTo>
                  <a:lnTo>
                    <a:pt x="88138" y="79620"/>
                  </a:lnTo>
                  <a:lnTo>
                    <a:pt x="23272" y="133043"/>
                  </a:lnTo>
                  <a:lnTo>
                    <a:pt x="2475" y="173110"/>
                  </a:lnTo>
                  <a:lnTo>
                    <a:pt x="0" y="194684"/>
                  </a:lnTo>
                  <a:lnTo>
                    <a:pt x="2475" y="215745"/>
                  </a:lnTo>
                  <a:lnTo>
                    <a:pt x="23272" y="255812"/>
                  </a:lnTo>
                  <a:lnTo>
                    <a:pt x="62390" y="292797"/>
                  </a:lnTo>
                  <a:lnTo>
                    <a:pt x="117848" y="325159"/>
                  </a:lnTo>
                  <a:lnTo>
                    <a:pt x="187170" y="351357"/>
                  </a:lnTo>
                  <a:lnTo>
                    <a:pt x="226288" y="362658"/>
                  </a:lnTo>
                  <a:lnTo>
                    <a:pt x="268376" y="371904"/>
                  </a:lnTo>
                  <a:lnTo>
                    <a:pt x="312446" y="379095"/>
                  </a:lnTo>
                  <a:lnTo>
                    <a:pt x="358991" y="384746"/>
                  </a:lnTo>
                  <a:lnTo>
                    <a:pt x="407516" y="387828"/>
                  </a:lnTo>
                  <a:lnTo>
                    <a:pt x="457032" y="389369"/>
                  </a:lnTo>
                  <a:lnTo>
                    <a:pt x="507044" y="387828"/>
                  </a:lnTo>
                  <a:lnTo>
                    <a:pt x="555074" y="384746"/>
                  </a:lnTo>
                  <a:lnTo>
                    <a:pt x="601619" y="379095"/>
                  </a:lnTo>
                  <a:lnTo>
                    <a:pt x="646184" y="371904"/>
                  </a:lnTo>
                  <a:lnTo>
                    <a:pt x="687777" y="362658"/>
                  </a:lnTo>
                  <a:lnTo>
                    <a:pt x="727390" y="351357"/>
                  </a:lnTo>
                  <a:lnTo>
                    <a:pt x="763537" y="339028"/>
                  </a:lnTo>
                  <a:lnTo>
                    <a:pt x="826422" y="309235"/>
                  </a:lnTo>
                  <a:lnTo>
                    <a:pt x="891288" y="255812"/>
                  </a:lnTo>
                  <a:lnTo>
                    <a:pt x="912085" y="215745"/>
                  </a:lnTo>
                  <a:lnTo>
                    <a:pt x="914561" y="194684"/>
                  </a:lnTo>
                  <a:lnTo>
                    <a:pt x="912085" y="173110"/>
                  </a:lnTo>
                  <a:lnTo>
                    <a:pt x="891288" y="133043"/>
                  </a:lnTo>
                  <a:lnTo>
                    <a:pt x="852170" y="96571"/>
                  </a:lnTo>
                  <a:lnTo>
                    <a:pt x="796712" y="64210"/>
                  </a:lnTo>
                  <a:lnTo>
                    <a:pt x="727390" y="37498"/>
                  </a:lnTo>
                  <a:lnTo>
                    <a:pt x="687777" y="26711"/>
                  </a:lnTo>
                  <a:lnTo>
                    <a:pt x="646184" y="17465"/>
                  </a:lnTo>
                  <a:lnTo>
                    <a:pt x="601619" y="9759"/>
                  </a:lnTo>
                  <a:lnTo>
                    <a:pt x="555074" y="4623"/>
                  </a:lnTo>
                  <a:lnTo>
                    <a:pt x="507044" y="1027"/>
                  </a:lnTo>
                  <a:lnTo>
                    <a:pt x="457032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9871" y="1400234"/>
              <a:ext cx="915035" cy="389890"/>
            </a:xfrm>
            <a:custGeom>
              <a:avLst/>
              <a:gdLst/>
              <a:ahLst/>
              <a:cxnLst/>
              <a:rect l="l" t="t" r="r" b="b"/>
              <a:pathLst>
                <a:path w="915035" h="389889">
                  <a:moveTo>
                    <a:pt x="0" y="194684"/>
                  </a:moveTo>
                  <a:lnTo>
                    <a:pt x="10398" y="153076"/>
                  </a:lnTo>
                  <a:lnTo>
                    <a:pt x="40603" y="114036"/>
                  </a:lnTo>
                  <a:lnTo>
                    <a:pt x="88138" y="79620"/>
                  </a:lnTo>
                  <a:lnTo>
                    <a:pt x="150528" y="50340"/>
                  </a:lnTo>
                  <a:lnTo>
                    <a:pt x="187170" y="37498"/>
                  </a:lnTo>
                  <a:lnTo>
                    <a:pt x="226288" y="26711"/>
                  </a:lnTo>
                  <a:lnTo>
                    <a:pt x="268376" y="17465"/>
                  </a:lnTo>
                  <a:lnTo>
                    <a:pt x="312446" y="9759"/>
                  </a:lnTo>
                  <a:lnTo>
                    <a:pt x="358991" y="4623"/>
                  </a:lnTo>
                  <a:lnTo>
                    <a:pt x="407516" y="1027"/>
                  </a:lnTo>
                  <a:lnTo>
                    <a:pt x="457032" y="0"/>
                  </a:lnTo>
                  <a:lnTo>
                    <a:pt x="507044" y="1027"/>
                  </a:lnTo>
                  <a:lnTo>
                    <a:pt x="555074" y="4623"/>
                  </a:lnTo>
                  <a:lnTo>
                    <a:pt x="601619" y="9759"/>
                  </a:lnTo>
                  <a:lnTo>
                    <a:pt x="646184" y="17465"/>
                  </a:lnTo>
                  <a:lnTo>
                    <a:pt x="687777" y="26711"/>
                  </a:lnTo>
                  <a:lnTo>
                    <a:pt x="727390" y="37498"/>
                  </a:lnTo>
                  <a:lnTo>
                    <a:pt x="763537" y="50340"/>
                  </a:lnTo>
                  <a:lnTo>
                    <a:pt x="826422" y="79620"/>
                  </a:lnTo>
                  <a:lnTo>
                    <a:pt x="891288" y="133043"/>
                  </a:lnTo>
                  <a:lnTo>
                    <a:pt x="912085" y="173110"/>
                  </a:lnTo>
                  <a:lnTo>
                    <a:pt x="914561" y="194684"/>
                  </a:lnTo>
                  <a:lnTo>
                    <a:pt x="912085" y="215745"/>
                  </a:lnTo>
                  <a:lnTo>
                    <a:pt x="891288" y="255812"/>
                  </a:lnTo>
                  <a:lnTo>
                    <a:pt x="852170" y="292797"/>
                  </a:lnTo>
                  <a:lnTo>
                    <a:pt x="796712" y="325159"/>
                  </a:lnTo>
                  <a:lnTo>
                    <a:pt x="727390" y="351357"/>
                  </a:lnTo>
                  <a:lnTo>
                    <a:pt x="687777" y="362658"/>
                  </a:lnTo>
                  <a:lnTo>
                    <a:pt x="646184" y="371904"/>
                  </a:lnTo>
                  <a:lnTo>
                    <a:pt x="601619" y="379095"/>
                  </a:lnTo>
                  <a:lnTo>
                    <a:pt x="555074" y="384746"/>
                  </a:lnTo>
                  <a:lnTo>
                    <a:pt x="507044" y="387828"/>
                  </a:lnTo>
                  <a:lnTo>
                    <a:pt x="457032" y="389369"/>
                  </a:lnTo>
                  <a:lnTo>
                    <a:pt x="407516" y="387828"/>
                  </a:lnTo>
                  <a:lnTo>
                    <a:pt x="358991" y="384746"/>
                  </a:lnTo>
                  <a:lnTo>
                    <a:pt x="312446" y="379095"/>
                  </a:lnTo>
                  <a:lnTo>
                    <a:pt x="268376" y="371904"/>
                  </a:lnTo>
                  <a:lnTo>
                    <a:pt x="226288" y="362658"/>
                  </a:lnTo>
                  <a:lnTo>
                    <a:pt x="187170" y="351357"/>
                  </a:lnTo>
                  <a:lnTo>
                    <a:pt x="150528" y="339028"/>
                  </a:lnTo>
                  <a:lnTo>
                    <a:pt x="88138" y="309235"/>
                  </a:lnTo>
                  <a:lnTo>
                    <a:pt x="23272" y="255812"/>
                  </a:lnTo>
                  <a:lnTo>
                    <a:pt x="2475" y="215745"/>
                  </a:lnTo>
                  <a:lnTo>
                    <a:pt x="0" y="194684"/>
                  </a:lnTo>
                  <a:close/>
                </a:path>
              </a:pathLst>
            </a:custGeom>
            <a:ln w="20433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45712" y="4538788"/>
              <a:ext cx="1687830" cy="351155"/>
            </a:xfrm>
            <a:custGeom>
              <a:avLst/>
              <a:gdLst/>
              <a:ahLst/>
              <a:cxnLst/>
              <a:rect l="l" t="t" r="r" b="b"/>
              <a:pathLst>
                <a:path w="1687829" h="351154">
                  <a:moveTo>
                    <a:pt x="1631058" y="0"/>
                  </a:moveTo>
                  <a:lnTo>
                    <a:pt x="56448" y="0"/>
                  </a:lnTo>
                  <a:lnTo>
                    <a:pt x="16340" y="16951"/>
                  </a:lnTo>
                  <a:lnTo>
                    <a:pt x="0" y="58559"/>
                  </a:lnTo>
                  <a:lnTo>
                    <a:pt x="0" y="292283"/>
                  </a:lnTo>
                  <a:lnTo>
                    <a:pt x="4456" y="314885"/>
                  </a:lnTo>
                  <a:lnTo>
                    <a:pt x="16340" y="333378"/>
                  </a:lnTo>
                  <a:lnTo>
                    <a:pt x="34661" y="346220"/>
                  </a:lnTo>
                  <a:lnTo>
                    <a:pt x="56448" y="350843"/>
                  </a:lnTo>
                  <a:lnTo>
                    <a:pt x="1631058" y="350843"/>
                  </a:lnTo>
                  <a:lnTo>
                    <a:pt x="1652845" y="346220"/>
                  </a:lnTo>
                  <a:lnTo>
                    <a:pt x="1670670" y="333378"/>
                  </a:lnTo>
                  <a:lnTo>
                    <a:pt x="1683049" y="314885"/>
                  </a:lnTo>
                  <a:lnTo>
                    <a:pt x="1687506" y="292283"/>
                  </a:lnTo>
                  <a:lnTo>
                    <a:pt x="1687506" y="58559"/>
                  </a:lnTo>
                  <a:lnTo>
                    <a:pt x="1683049" y="35957"/>
                  </a:lnTo>
                  <a:lnTo>
                    <a:pt x="1670670" y="16951"/>
                  </a:lnTo>
                  <a:lnTo>
                    <a:pt x="1652845" y="4623"/>
                  </a:lnTo>
                  <a:lnTo>
                    <a:pt x="1631058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5712" y="4538788"/>
              <a:ext cx="1687830" cy="351155"/>
            </a:xfrm>
            <a:custGeom>
              <a:avLst/>
              <a:gdLst/>
              <a:ahLst/>
              <a:cxnLst/>
              <a:rect l="l" t="t" r="r" b="b"/>
              <a:pathLst>
                <a:path w="1687829" h="351154">
                  <a:moveTo>
                    <a:pt x="0" y="58559"/>
                  </a:moveTo>
                  <a:lnTo>
                    <a:pt x="16340" y="16951"/>
                  </a:lnTo>
                  <a:lnTo>
                    <a:pt x="56448" y="0"/>
                  </a:lnTo>
                  <a:lnTo>
                    <a:pt x="1631058" y="0"/>
                  </a:lnTo>
                  <a:lnTo>
                    <a:pt x="1652845" y="4623"/>
                  </a:lnTo>
                  <a:lnTo>
                    <a:pt x="1670670" y="16951"/>
                  </a:lnTo>
                  <a:lnTo>
                    <a:pt x="1683049" y="35957"/>
                  </a:lnTo>
                  <a:lnTo>
                    <a:pt x="1687506" y="58559"/>
                  </a:lnTo>
                  <a:lnTo>
                    <a:pt x="1687506" y="292283"/>
                  </a:lnTo>
                  <a:lnTo>
                    <a:pt x="1683049" y="314885"/>
                  </a:lnTo>
                  <a:lnTo>
                    <a:pt x="1670670" y="333378"/>
                  </a:lnTo>
                  <a:lnTo>
                    <a:pt x="1652845" y="346220"/>
                  </a:lnTo>
                  <a:lnTo>
                    <a:pt x="1631058" y="350843"/>
                  </a:lnTo>
                  <a:lnTo>
                    <a:pt x="56448" y="350843"/>
                  </a:lnTo>
                  <a:lnTo>
                    <a:pt x="34661" y="346220"/>
                  </a:lnTo>
                  <a:lnTo>
                    <a:pt x="16340" y="333378"/>
                  </a:lnTo>
                  <a:lnTo>
                    <a:pt x="4456" y="314885"/>
                  </a:lnTo>
                  <a:lnTo>
                    <a:pt x="0" y="292283"/>
                  </a:lnTo>
                  <a:lnTo>
                    <a:pt x="0" y="58559"/>
                  </a:lnTo>
                  <a:close/>
                </a:path>
              </a:pathLst>
            </a:custGeom>
            <a:ln w="20516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9852" y="4345645"/>
              <a:ext cx="77740" cy="19314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739900" y="1275757"/>
            <a:ext cx="40449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25" dirty="0">
                <a:solidFill>
                  <a:srgbClr val="1F477B"/>
                </a:solidFill>
                <a:latin typeface="Arial MT"/>
                <a:cs typeface="Arial MT"/>
              </a:rPr>
              <a:t>.J</a:t>
            </a:r>
            <a:r>
              <a:rPr sz="1300" spc="-30" dirty="0">
                <a:solidFill>
                  <a:srgbClr val="1F477B"/>
                </a:solidFill>
                <a:latin typeface="Arial MT"/>
                <a:cs typeface="Arial MT"/>
              </a:rPr>
              <a:t>av</a:t>
            </a:r>
            <a:r>
              <a:rPr sz="1300" spc="-35" dirty="0">
                <a:solidFill>
                  <a:srgbClr val="1F477B"/>
                </a:solidFill>
                <a:latin typeface="Arial MT"/>
                <a:cs typeface="Arial MT"/>
              </a:rPr>
              <a:t>a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6679" y="1275757"/>
            <a:ext cx="43116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25" dirty="0">
                <a:solidFill>
                  <a:srgbClr val="1F477B"/>
                </a:solidFill>
                <a:latin typeface="Arial MT"/>
                <a:cs typeface="Arial MT"/>
              </a:rPr>
              <a:t>.c</a:t>
            </a:r>
            <a:r>
              <a:rPr sz="1300" spc="-15" dirty="0">
                <a:solidFill>
                  <a:srgbClr val="1F477B"/>
                </a:solidFill>
                <a:latin typeface="Arial MT"/>
                <a:cs typeface="Arial MT"/>
              </a:rPr>
              <a:t>l</a:t>
            </a:r>
            <a:r>
              <a:rPr sz="1300" spc="-30" dirty="0">
                <a:solidFill>
                  <a:srgbClr val="1F477B"/>
                </a:solidFill>
                <a:latin typeface="Arial MT"/>
                <a:cs typeface="Arial MT"/>
              </a:rPr>
              <a:t>ass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0985" y="1489037"/>
            <a:ext cx="45275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70" dirty="0">
                <a:solidFill>
                  <a:srgbClr val="1F477B"/>
                </a:solidFill>
                <a:latin typeface="Arial MT"/>
                <a:cs typeface="Arial MT"/>
              </a:rPr>
              <a:t>co</a:t>
            </a:r>
            <a:r>
              <a:rPr sz="1100" spc="-95" dirty="0">
                <a:solidFill>
                  <a:srgbClr val="1F477B"/>
                </a:solidFill>
                <a:latin typeface="Arial MT"/>
                <a:cs typeface="Arial MT"/>
              </a:rPr>
              <a:t>m</a:t>
            </a:r>
            <a:r>
              <a:rPr sz="1100" spc="-75" dirty="0">
                <a:solidFill>
                  <a:srgbClr val="1F477B"/>
                </a:solidFill>
                <a:latin typeface="Arial MT"/>
                <a:cs typeface="Arial MT"/>
              </a:rPr>
              <a:t>p</a:t>
            </a:r>
            <a:r>
              <a:rPr sz="1100" spc="-45" dirty="0">
                <a:solidFill>
                  <a:srgbClr val="1F477B"/>
                </a:solidFill>
                <a:latin typeface="Arial MT"/>
                <a:cs typeface="Arial MT"/>
              </a:rPr>
              <a:t>ile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93275" y="1458216"/>
            <a:ext cx="55372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40" dirty="0">
                <a:solidFill>
                  <a:srgbClr val="1F477B"/>
                </a:solidFill>
                <a:latin typeface="Arial MT"/>
                <a:cs typeface="Arial MT"/>
              </a:rPr>
              <a:t>by</a:t>
            </a:r>
            <a:r>
              <a:rPr sz="1100" spc="-30" dirty="0">
                <a:solidFill>
                  <a:srgbClr val="1F477B"/>
                </a:solidFill>
                <a:latin typeface="Arial MT"/>
                <a:cs typeface="Arial MT"/>
              </a:rPr>
              <a:t>t</a:t>
            </a:r>
            <a:r>
              <a:rPr sz="1100" spc="-40" dirty="0">
                <a:solidFill>
                  <a:srgbClr val="1F477B"/>
                </a:solidFill>
                <a:latin typeface="Arial MT"/>
                <a:cs typeface="Arial MT"/>
              </a:rPr>
              <a:t>e</a:t>
            </a:r>
            <a:r>
              <a:rPr sz="1100" spc="-50" dirty="0">
                <a:solidFill>
                  <a:srgbClr val="1F477B"/>
                </a:solidFill>
                <a:latin typeface="Arial MT"/>
                <a:cs typeface="Arial MT"/>
              </a:rPr>
              <a:t>c</a:t>
            </a:r>
            <a:r>
              <a:rPr sz="1100" spc="-40" dirty="0">
                <a:solidFill>
                  <a:srgbClr val="1F477B"/>
                </a:solidFill>
                <a:latin typeface="Arial MT"/>
                <a:cs typeface="Arial MT"/>
              </a:rPr>
              <a:t>o</a:t>
            </a:r>
            <a:r>
              <a:rPr sz="1100" spc="-50" dirty="0">
                <a:solidFill>
                  <a:srgbClr val="1F477B"/>
                </a:solidFill>
                <a:latin typeface="Arial MT"/>
                <a:cs typeface="Arial MT"/>
              </a:rPr>
              <a:t>d</a:t>
            </a:r>
            <a:r>
              <a:rPr sz="1100" spc="-40" dirty="0">
                <a:solidFill>
                  <a:srgbClr val="1F477B"/>
                </a:solidFill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6037" y="3409070"/>
            <a:ext cx="2264410" cy="1421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22375">
              <a:lnSpc>
                <a:spcPct val="100000"/>
              </a:lnSpc>
              <a:spcBef>
                <a:spcPts val="90"/>
              </a:spcBef>
            </a:pPr>
            <a:r>
              <a:rPr sz="1300" spc="-30" dirty="0">
                <a:solidFill>
                  <a:srgbClr val="1F477B"/>
                </a:solidFill>
                <a:latin typeface="Arial MT"/>
                <a:cs typeface="Arial MT"/>
              </a:rPr>
              <a:t>safe</a:t>
            </a:r>
            <a:r>
              <a:rPr sz="1300" spc="-55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1F477B"/>
                </a:solidFill>
                <a:latin typeface="Arial MT"/>
                <a:cs typeface="Arial MT"/>
              </a:rPr>
              <a:t>byte</a:t>
            </a:r>
            <a:r>
              <a:rPr sz="1300" spc="-50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1F477B"/>
                </a:solidFill>
                <a:latin typeface="Arial MT"/>
                <a:cs typeface="Arial MT"/>
              </a:rPr>
              <a:t>code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R="1026794" algn="ctr">
              <a:lnSpc>
                <a:spcPct val="100000"/>
              </a:lnSpc>
              <a:spcBef>
                <a:spcPts val="830"/>
              </a:spcBef>
            </a:pPr>
            <a:r>
              <a:rPr sz="1300" spc="-140" dirty="0">
                <a:solidFill>
                  <a:srgbClr val="1F477B"/>
                </a:solidFill>
                <a:latin typeface="Arial MT"/>
                <a:cs typeface="Arial MT"/>
              </a:rPr>
              <a:t>JVM—</a:t>
            </a:r>
            <a:r>
              <a:rPr sz="1300" spc="-45" dirty="0">
                <a:solidFill>
                  <a:srgbClr val="1F477B"/>
                </a:solidFill>
                <a:latin typeface="Arial MT"/>
                <a:cs typeface="Arial MT"/>
              </a:rPr>
              <a:t>j</a:t>
            </a:r>
            <a:r>
              <a:rPr sz="1300" spc="-105" dirty="0">
                <a:solidFill>
                  <a:srgbClr val="1F477B"/>
                </a:solidFill>
                <a:latin typeface="Arial MT"/>
                <a:cs typeface="Arial MT"/>
              </a:rPr>
              <a:t>a</a:t>
            </a:r>
            <a:r>
              <a:rPr sz="1300" spc="-100" dirty="0">
                <a:solidFill>
                  <a:srgbClr val="1F477B"/>
                </a:solidFill>
                <a:latin typeface="Arial MT"/>
                <a:cs typeface="Arial MT"/>
              </a:rPr>
              <a:t>va</a:t>
            </a:r>
            <a:r>
              <a:rPr sz="1300" spc="-45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300" spc="-65" dirty="0">
                <a:solidFill>
                  <a:srgbClr val="1F477B"/>
                </a:solidFill>
                <a:latin typeface="Arial MT"/>
                <a:cs typeface="Arial MT"/>
              </a:rPr>
              <a:t>r</a:t>
            </a:r>
            <a:r>
              <a:rPr sz="1300" spc="-110" dirty="0">
                <a:solidFill>
                  <a:srgbClr val="1F477B"/>
                </a:solidFill>
                <a:latin typeface="Arial MT"/>
                <a:cs typeface="Arial MT"/>
              </a:rPr>
              <a:t>u</a:t>
            </a:r>
            <a:r>
              <a:rPr sz="1300" spc="-105" dirty="0">
                <a:solidFill>
                  <a:srgbClr val="1F477B"/>
                </a:solidFill>
                <a:latin typeface="Arial MT"/>
                <a:cs typeface="Arial MT"/>
              </a:rPr>
              <a:t>n</a:t>
            </a:r>
            <a:r>
              <a:rPr sz="1300" spc="-50" dirty="0">
                <a:solidFill>
                  <a:srgbClr val="1F477B"/>
                </a:solidFill>
                <a:latin typeface="Arial MT"/>
                <a:cs typeface="Arial MT"/>
              </a:rPr>
              <a:t>ti</a:t>
            </a:r>
            <a:r>
              <a:rPr sz="1300" spc="-150" dirty="0">
                <a:solidFill>
                  <a:srgbClr val="1F477B"/>
                </a:solidFill>
                <a:latin typeface="Arial MT"/>
                <a:cs typeface="Arial MT"/>
              </a:rPr>
              <a:t>m</a:t>
            </a:r>
            <a:r>
              <a:rPr sz="1300" spc="-105" dirty="0">
                <a:solidFill>
                  <a:srgbClr val="1F477B"/>
                </a:solidFill>
                <a:latin typeface="Arial MT"/>
                <a:cs typeface="Arial MT"/>
              </a:rPr>
              <a:t>e</a:t>
            </a:r>
            <a:endParaRPr sz="1300">
              <a:latin typeface="Arial MT"/>
              <a:cs typeface="Arial MT"/>
            </a:endParaRPr>
          </a:p>
          <a:p>
            <a:pPr marR="996315"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1F477B"/>
                </a:solidFill>
                <a:latin typeface="Arial MT"/>
                <a:cs typeface="Arial MT"/>
              </a:rPr>
              <a:t>Interpreter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R="1026794" algn="ctr">
              <a:lnSpc>
                <a:spcPct val="100000"/>
              </a:lnSpc>
              <a:spcBef>
                <a:spcPts val="990"/>
              </a:spcBef>
            </a:pPr>
            <a:r>
              <a:rPr sz="1450" spc="-145" dirty="0">
                <a:solidFill>
                  <a:srgbClr val="1F477B"/>
                </a:solidFill>
                <a:latin typeface="Arial MT"/>
                <a:cs typeface="Arial MT"/>
              </a:rPr>
              <a:t>N</a:t>
            </a:r>
            <a:r>
              <a:rPr sz="1450" spc="-105" dirty="0">
                <a:solidFill>
                  <a:srgbClr val="1F477B"/>
                </a:solidFill>
                <a:latin typeface="Arial MT"/>
                <a:cs typeface="Arial MT"/>
              </a:rPr>
              <a:t>a</a:t>
            </a:r>
            <a:r>
              <a:rPr sz="1450" spc="-50" dirty="0">
                <a:solidFill>
                  <a:srgbClr val="1F477B"/>
                </a:solidFill>
                <a:latin typeface="Arial MT"/>
                <a:cs typeface="Arial MT"/>
              </a:rPr>
              <a:t>ti</a:t>
            </a:r>
            <a:r>
              <a:rPr sz="1450" spc="-95" dirty="0">
                <a:solidFill>
                  <a:srgbClr val="1F477B"/>
                </a:solidFill>
                <a:latin typeface="Arial MT"/>
                <a:cs typeface="Arial MT"/>
              </a:rPr>
              <a:t>v</a:t>
            </a:r>
            <a:r>
              <a:rPr sz="1450" spc="-110" dirty="0">
                <a:solidFill>
                  <a:srgbClr val="1F477B"/>
                </a:solidFill>
                <a:latin typeface="Arial MT"/>
                <a:cs typeface="Arial MT"/>
              </a:rPr>
              <a:t>e</a:t>
            </a:r>
            <a:r>
              <a:rPr sz="1450" spc="-210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450" spc="-140" dirty="0">
                <a:solidFill>
                  <a:srgbClr val="1F477B"/>
                </a:solidFill>
                <a:latin typeface="Arial MT"/>
                <a:cs typeface="Arial MT"/>
              </a:rPr>
              <a:t>OS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47374" y="3168320"/>
            <a:ext cx="1494790" cy="285115"/>
            <a:chOff x="4947374" y="3168320"/>
            <a:chExt cx="1494790" cy="285115"/>
          </a:xfrm>
        </p:grpSpPr>
        <p:sp>
          <p:nvSpPr>
            <p:cNvPr id="25" name="object 25"/>
            <p:cNvSpPr/>
            <p:nvPr/>
          </p:nvSpPr>
          <p:spPr>
            <a:xfrm>
              <a:off x="4957277" y="3178594"/>
              <a:ext cx="1475105" cy="264795"/>
            </a:xfrm>
            <a:custGeom>
              <a:avLst/>
              <a:gdLst/>
              <a:ahLst/>
              <a:cxnLst/>
              <a:rect l="l" t="t" r="r" b="b"/>
              <a:pathLst>
                <a:path w="1475104" h="264795">
                  <a:moveTo>
                    <a:pt x="1474587" y="0"/>
                  </a:moveTo>
                  <a:lnTo>
                    <a:pt x="0" y="0"/>
                  </a:lnTo>
                  <a:lnTo>
                    <a:pt x="0" y="264545"/>
                  </a:lnTo>
                  <a:lnTo>
                    <a:pt x="1474587" y="264545"/>
                  </a:lnTo>
                  <a:lnTo>
                    <a:pt x="1474587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47374" y="3168320"/>
              <a:ext cx="1494790" cy="285115"/>
            </a:xfrm>
            <a:custGeom>
              <a:avLst/>
              <a:gdLst/>
              <a:ahLst/>
              <a:cxnLst/>
              <a:rect l="l" t="t" r="r" b="b"/>
              <a:pathLst>
                <a:path w="1494789" h="285114">
                  <a:moveTo>
                    <a:pt x="1494393" y="0"/>
                  </a:moveTo>
                  <a:lnTo>
                    <a:pt x="0" y="0"/>
                  </a:lnTo>
                  <a:lnTo>
                    <a:pt x="0" y="285092"/>
                  </a:lnTo>
                  <a:lnTo>
                    <a:pt x="1494393" y="285092"/>
                  </a:lnTo>
                  <a:lnTo>
                    <a:pt x="1494393" y="274818"/>
                  </a:lnTo>
                  <a:lnTo>
                    <a:pt x="19806" y="274818"/>
                  </a:lnTo>
                  <a:lnTo>
                    <a:pt x="9903" y="264545"/>
                  </a:lnTo>
                  <a:lnTo>
                    <a:pt x="19806" y="264545"/>
                  </a:lnTo>
                  <a:lnTo>
                    <a:pt x="19806" y="20547"/>
                  </a:lnTo>
                  <a:lnTo>
                    <a:pt x="9903" y="20547"/>
                  </a:lnTo>
                  <a:lnTo>
                    <a:pt x="19806" y="10273"/>
                  </a:lnTo>
                  <a:lnTo>
                    <a:pt x="1494393" y="10273"/>
                  </a:lnTo>
                  <a:lnTo>
                    <a:pt x="1494393" y="0"/>
                  </a:lnTo>
                  <a:close/>
                </a:path>
                <a:path w="1494789" h="285114">
                  <a:moveTo>
                    <a:pt x="19806" y="264545"/>
                  </a:moveTo>
                  <a:lnTo>
                    <a:pt x="9903" y="264545"/>
                  </a:lnTo>
                  <a:lnTo>
                    <a:pt x="19806" y="274818"/>
                  </a:lnTo>
                  <a:lnTo>
                    <a:pt x="19806" y="264545"/>
                  </a:lnTo>
                  <a:close/>
                </a:path>
                <a:path w="1494789" h="285114">
                  <a:moveTo>
                    <a:pt x="1474587" y="264545"/>
                  </a:moveTo>
                  <a:lnTo>
                    <a:pt x="19806" y="264545"/>
                  </a:lnTo>
                  <a:lnTo>
                    <a:pt x="19806" y="274818"/>
                  </a:lnTo>
                  <a:lnTo>
                    <a:pt x="1474587" y="274818"/>
                  </a:lnTo>
                  <a:lnTo>
                    <a:pt x="1474587" y="264545"/>
                  </a:lnTo>
                  <a:close/>
                </a:path>
                <a:path w="1494789" h="285114">
                  <a:moveTo>
                    <a:pt x="1474587" y="10273"/>
                  </a:moveTo>
                  <a:lnTo>
                    <a:pt x="1474587" y="274818"/>
                  </a:lnTo>
                  <a:lnTo>
                    <a:pt x="1484490" y="264545"/>
                  </a:lnTo>
                  <a:lnTo>
                    <a:pt x="1494393" y="264545"/>
                  </a:lnTo>
                  <a:lnTo>
                    <a:pt x="1494393" y="20547"/>
                  </a:lnTo>
                  <a:lnTo>
                    <a:pt x="1484490" y="20547"/>
                  </a:lnTo>
                  <a:lnTo>
                    <a:pt x="1474587" y="10273"/>
                  </a:lnTo>
                  <a:close/>
                </a:path>
                <a:path w="1494789" h="285114">
                  <a:moveTo>
                    <a:pt x="1494393" y="264545"/>
                  </a:moveTo>
                  <a:lnTo>
                    <a:pt x="1484490" y="264545"/>
                  </a:lnTo>
                  <a:lnTo>
                    <a:pt x="1474587" y="274818"/>
                  </a:lnTo>
                  <a:lnTo>
                    <a:pt x="1494393" y="274818"/>
                  </a:lnTo>
                  <a:lnTo>
                    <a:pt x="1494393" y="264545"/>
                  </a:lnTo>
                  <a:close/>
                </a:path>
                <a:path w="1494789" h="285114">
                  <a:moveTo>
                    <a:pt x="19806" y="10273"/>
                  </a:moveTo>
                  <a:lnTo>
                    <a:pt x="9903" y="20547"/>
                  </a:lnTo>
                  <a:lnTo>
                    <a:pt x="19806" y="20547"/>
                  </a:lnTo>
                  <a:lnTo>
                    <a:pt x="19806" y="10273"/>
                  </a:lnTo>
                  <a:close/>
                </a:path>
                <a:path w="1494789" h="285114">
                  <a:moveTo>
                    <a:pt x="1474587" y="10273"/>
                  </a:moveTo>
                  <a:lnTo>
                    <a:pt x="19806" y="10273"/>
                  </a:lnTo>
                  <a:lnTo>
                    <a:pt x="19806" y="20547"/>
                  </a:lnTo>
                  <a:lnTo>
                    <a:pt x="1474587" y="20547"/>
                  </a:lnTo>
                  <a:lnTo>
                    <a:pt x="1474587" y="10273"/>
                  </a:lnTo>
                  <a:close/>
                </a:path>
                <a:path w="1494789" h="285114">
                  <a:moveTo>
                    <a:pt x="1494393" y="10273"/>
                  </a:moveTo>
                  <a:lnTo>
                    <a:pt x="1474587" y="10273"/>
                  </a:lnTo>
                  <a:lnTo>
                    <a:pt x="1484490" y="20547"/>
                  </a:lnTo>
                  <a:lnTo>
                    <a:pt x="1494393" y="20547"/>
                  </a:lnTo>
                  <a:lnTo>
                    <a:pt x="1494393" y="10273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57277" y="3178594"/>
            <a:ext cx="1475105" cy="2647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85"/>
              </a:spcBef>
            </a:pPr>
            <a:r>
              <a:rPr sz="1450" spc="-30" dirty="0">
                <a:solidFill>
                  <a:srgbClr val="1F477B"/>
                </a:solidFill>
                <a:latin typeface="Arial MT"/>
                <a:cs typeface="Arial MT"/>
              </a:rPr>
              <a:t>B</a:t>
            </a:r>
            <a:r>
              <a:rPr sz="1450" spc="-45" dirty="0">
                <a:solidFill>
                  <a:srgbClr val="1F477B"/>
                </a:solidFill>
                <a:latin typeface="Arial MT"/>
                <a:cs typeface="Arial MT"/>
              </a:rPr>
              <a:t>y</a:t>
            </a:r>
            <a:r>
              <a:rPr sz="1450" spc="-20" dirty="0">
                <a:solidFill>
                  <a:srgbClr val="1F477B"/>
                </a:solidFill>
                <a:latin typeface="Arial MT"/>
                <a:cs typeface="Arial MT"/>
              </a:rPr>
              <a:t>te</a:t>
            </a:r>
            <a:r>
              <a:rPr sz="1450" spc="-235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1F477B"/>
                </a:solidFill>
                <a:latin typeface="Arial MT"/>
                <a:cs typeface="Arial MT"/>
              </a:rPr>
              <a:t>co</a:t>
            </a:r>
            <a:r>
              <a:rPr sz="1450" spc="-30" dirty="0">
                <a:solidFill>
                  <a:srgbClr val="1F477B"/>
                </a:solidFill>
                <a:latin typeface="Arial MT"/>
                <a:cs typeface="Arial MT"/>
              </a:rPr>
              <a:t>de</a:t>
            </a:r>
            <a:r>
              <a:rPr sz="1450" spc="-235" dirty="0">
                <a:solidFill>
                  <a:srgbClr val="1F477B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1F477B"/>
                </a:solidFill>
                <a:latin typeface="Arial MT"/>
                <a:cs typeface="Arial MT"/>
              </a:rPr>
              <a:t>veri</a:t>
            </a:r>
            <a:r>
              <a:rPr sz="1450" spc="-15" dirty="0">
                <a:solidFill>
                  <a:srgbClr val="1F477B"/>
                </a:solidFill>
                <a:latin typeface="Arial MT"/>
                <a:cs typeface="Arial MT"/>
              </a:rPr>
              <a:t>f</a:t>
            </a:r>
            <a:r>
              <a:rPr sz="1450" spc="-10" dirty="0">
                <a:solidFill>
                  <a:srgbClr val="1F477B"/>
                </a:solidFill>
                <a:latin typeface="Arial MT"/>
                <a:cs typeface="Arial MT"/>
              </a:rPr>
              <a:t>i</a:t>
            </a:r>
            <a:r>
              <a:rPr sz="1450" spc="-25" dirty="0">
                <a:solidFill>
                  <a:srgbClr val="1F477B"/>
                </a:solidFill>
                <a:latin typeface="Arial MT"/>
                <a:cs typeface="Arial MT"/>
              </a:rPr>
              <a:t>er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27657" y="2030519"/>
            <a:ext cx="733425" cy="827405"/>
            <a:chOff x="5327657" y="2030519"/>
            <a:chExt cx="733425" cy="827405"/>
          </a:xfrm>
        </p:grpSpPr>
        <p:sp>
          <p:nvSpPr>
            <p:cNvPr id="29" name="object 29"/>
            <p:cNvSpPr/>
            <p:nvPr/>
          </p:nvSpPr>
          <p:spPr>
            <a:xfrm>
              <a:off x="5337560" y="2040793"/>
              <a:ext cx="713105" cy="807085"/>
            </a:xfrm>
            <a:custGeom>
              <a:avLst/>
              <a:gdLst/>
              <a:ahLst/>
              <a:cxnLst/>
              <a:rect l="l" t="t" r="r" b="b"/>
              <a:pathLst>
                <a:path w="713104" h="807085">
                  <a:moveTo>
                    <a:pt x="713030" y="0"/>
                  </a:moveTo>
                  <a:lnTo>
                    <a:pt x="0" y="0"/>
                  </a:lnTo>
                  <a:lnTo>
                    <a:pt x="0" y="806477"/>
                  </a:lnTo>
                  <a:lnTo>
                    <a:pt x="713030" y="806477"/>
                  </a:lnTo>
                  <a:lnTo>
                    <a:pt x="713030" y="0"/>
                  </a:lnTo>
                  <a:close/>
                </a:path>
              </a:pathLst>
            </a:custGeom>
            <a:solidFill>
              <a:srgbClr val="DCE6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27657" y="2030519"/>
              <a:ext cx="733425" cy="827405"/>
            </a:xfrm>
            <a:custGeom>
              <a:avLst/>
              <a:gdLst/>
              <a:ahLst/>
              <a:cxnLst/>
              <a:rect l="l" t="t" r="r" b="b"/>
              <a:pathLst>
                <a:path w="733425" h="827405">
                  <a:moveTo>
                    <a:pt x="732837" y="0"/>
                  </a:moveTo>
                  <a:lnTo>
                    <a:pt x="0" y="0"/>
                  </a:lnTo>
                  <a:lnTo>
                    <a:pt x="0" y="827024"/>
                  </a:lnTo>
                  <a:lnTo>
                    <a:pt x="732837" y="827024"/>
                  </a:lnTo>
                  <a:lnTo>
                    <a:pt x="732837" y="816751"/>
                  </a:lnTo>
                  <a:lnTo>
                    <a:pt x="19806" y="816751"/>
                  </a:lnTo>
                  <a:lnTo>
                    <a:pt x="9903" y="806477"/>
                  </a:lnTo>
                  <a:lnTo>
                    <a:pt x="19806" y="806477"/>
                  </a:lnTo>
                  <a:lnTo>
                    <a:pt x="19806" y="20547"/>
                  </a:lnTo>
                  <a:lnTo>
                    <a:pt x="9903" y="20547"/>
                  </a:lnTo>
                  <a:lnTo>
                    <a:pt x="19806" y="10273"/>
                  </a:lnTo>
                  <a:lnTo>
                    <a:pt x="732837" y="10273"/>
                  </a:lnTo>
                  <a:lnTo>
                    <a:pt x="732837" y="0"/>
                  </a:lnTo>
                  <a:close/>
                </a:path>
                <a:path w="733425" h="827405">
                  <a:moveTo>
                    <a:pt x="19806" y="806477"/>
                  </a:moveTo>
                  <a:lnTo>
                    <a:pt x="9903" y="806477"/>
                  </a:lnTo>
                  <a:lnTo>
                    <a:pt x="19806" y="816751"/>
                  </a:lnTo>
                  <a:lnTo>
                    <a:pt x="19806" y="806477"/>
                  </a:lnTo>
                  <a:close/>
                </a:path>
                <a:path w="733425" h="827405">
                  <a:moveTo>
                    <a:pt x="713030" y="806477"/>
                  </a:moveTo>
                  <a:lnTo>
                    <a:pt x="19806" y="806477"/>
                  </a:lnTo>
                  <a:lnTo>
                    <a:pt x="19806" y="816751"/>
                  </a:lnTo>
                  <a:lnTo>
                    <a:pt x="713030" y="816751"/>
                  </a:lnTo>
                  <a:lnTo>
                    <a:pt x="713030" y="806477"/>
                  </a:lnTo>
                  <a:close/>
                </a:path>
                <a:path w="733425" h="827405">
                  <a:moveTo>
                    <a:pt x="713030" y="10273"/>
                  </a:moveTo>
                  <a:lnTo>
                    <a:pt x="713030" y="816751"/>
                  </a:lnTo>
                  <a:lnTo>
                    <a:pt x="722934" y="806477"/>
                  </a:lnTo>
                  <a:lnTo>
                    <a:pt x="732837" y="806477"/>
                  </a:lnTo>
                  <a:lnTo>
                    <a:pt x="732837" y="20547"/>
                  </a:lnTo>
                  <a:lnTo>
                    <a:pt x="722934" y="20547"/>
                  </a:lnTo>
                  <a:lnTo>
                    <a:pt x="713030" y="10273"/>
                  </a:lnTo>
                  <a:close/>
                </a:path>
                <a:path w="733425" h="827405">
                  <a:moveTo>
                    <a:pt x="732837" y="806477"/>
                  </a:moveTo>
                  <a:lnTo>
                    <a:pt x="722934" y="806477"/>
                  </a:lnTo>
                  <a:lnTo>
                    <a:pt x="713030" y="816751"/>
                  </a:lnTo>
                  <a:lnTo>
                    <a:pt x="732837" y="816751"/>
                  </a:lnTo>
                  <a:lnTo>
                    <a:pt x="732837" y="806477"/>
                  </a:lnTo>
                  <a:close/>
                </a:path>
                <a:path w="733425" h="827405">
                  <a:moveTo>
                    <a:pt x="19806" y="10273"/>
                  </a:moveTo>
                  <a:lnTo>
                    <a:pt x="9903" y="20547"/>
                  </a:lnTo>
                  <a:lnTo>
                    <a:pt x="19806" y="20547"/>
                  </a:lnTo>
                  <a:lnTo>
                    <a:pt x="19806" y="10273"/>
                  </a:lnTo>
                  <a:close/>
                </a:path>
                <a:path w="733425" h="827405">
                  <a:moveTo>
                    <a:pt x="713030" y="10273"/>
                  </a:moveTo>
                  <a:lnTo>
                    <a:pt x="19806" y="10273"/>
                  </a:lnTo>
                  <a:lnTo>
                    <a:pt x="19806" y="20547"/>
                  </a:lnTo>
                  <a:lnTo>
                    <a:pt x="713030" y="20547"/>
                  </a:lnTo>
                  <a:lnTo>
                    <a:pt x="713030" y="10273"/>
                  </a:lnTo>
                  <a:close/>
                </a:path>
                <a:path w="733425" h="827405">
                  <a:moveTo>
                    <a:pt x="732837" y="10273"/>
                  </a:moveTo>
                  <a:lnTo>
                    <a:pt x="713030" y="10273"/>
                  </a:lnTo>
                  <a:lnTo>
                    <a:pt x="722934" y="20547"/>
                  </a:lnTo>
                  <a:lnTo>
                    <a:pt x="732837" y="20547"/>
                  </a:lnTo>
                  <a:lnTo>
                    <a:pt x="732837" y="10273"/>
                  </a:lnTo>
                  <a:close/>
                </a:path>
              </a:pathLst>
            </a:custGeom>
            <a:solidFill>
              <a:srgbClr val="385D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37560" y="2040793"/>
            <a:ext cx="713105" cy="80708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06045" marR="101600" indent="68580">
              <a:lnSpc>
                <a:spcPct val="100000"/>
              </a:lnSpc>
              <a:spcBef>
                <a:spcPts val="1325"/>
              </a:spcBef>
            </a:pPr>
            <a:r>
              <a:rPr sz="1450" spc="-100" dirty="0">
                <a:solidFill>
                  <a:srgbClr val="1F477B"/>
                </a:solidFill>
                <a:latin typeface="Arial MT"/>
                <a:cs typeface="Arial MT"/>
              </a:rPr>
              <a:t>C</a:t>
            </a:r>
            <a:r>
              <a:rPr sz="1450" spc="-50" dirty="0">
                <a:solidFill>
                  <a:srgbClr val="1F477B"/>
                </a:solidFill>
                <a:latin typeface="Arial MT"/>
                <a:cs typeface="Arial MT"/>
              </a:rPr>
              <a:t>la</a:t>
            </a:r>
            <a:r>
              <a:rPr sz="1450" spc="-55" dirty="0">
                <a:solidFill>
                  <a:srgbClr val="1F477B"/>
                </a:solidFill>
                <a:latin typeface="Arial MT"/>
                <a:cs typeface="Arial MT"/>
              </a:rPr>
              <a:t>ss  </a:t>
            </a:r>
            <a:r>
              <a:rPr sz="1450" spc="-110" dirty="0">
                <a:solidFill>
                  <a:srgbClr val="1F477B"/>
                </a:solidFill>
                <a:latin typeface="Arial MT"/>
                <a:cs typeface="Arial MT"/>
              </a:rPr>
              <a:t>Load</a:t>
            </a:r>
            <a:r>
              <a:rPr sz="1450" spc="-114" dirty="0">
                <a:solidFill>
                  <a:srgbClr val="1F477B"/>
                </a:solidFill>
                <a:latin typeface="Arial MT"/>
                <a:cs typeface="Arial MT"/>
              </a:rPr>
              <a:t>e</a:t>
            </a:r>
            <a:r>
              <a:rPr sz="1450" spc="-65" dirty="0">
                <a:solidFill>
                  <a:srgbClr val="1F477B"/>
                </a:solidFill>
                <a:latin typeface="Arial MT"/>
                <a:cs typeface="Arial MT"/>
              </a:rPr>
              <a:t>r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4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1582</Words>
  <Application>Microsoft Office PowerPoint</Application>
  <PresentationFormat>Custom</PresentationFormat>
  <Paragraphs>270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MT</vt:lpstr>
      <vt:lpstr>Calibri</vt:lpstr>
      <vt:lpstr>Segoe UI</vt:lpstr>
      <vt:lpstr>Segoe UI Light</vt:lpstr>
      <vt:lpstr>Tahoma</vt:lpstr>
      <vt:lpstr>Times New Roman</vt:lpstr>
      <vt:lpstr>Office Theme</vt:lpstr>
      <vt:lpstr>PowerPoint Presentation</vt:lpstr>
      <vt:lpstr>Agenda</vt:lpstr>
      <vt:lpstr>History of Java</vt:lpstr>
      <vt:lpstr>Features of Java</vt:lpstr>
      <vt:lpstr>Simple</vt:lpstr>
      <vt:lpstr>Robust</vt:lpstr>
      <vt:lpstr>Architecture Neutral</vt:lpstr>
      <vt:lpstr>PowerPoint Presentation</vt:lpstr>
      <vt:lpstr>Java Environment</vt:lpstr>
      <vt:lpstr>Secured, Interpreted</vt:lpstr>
      <vt:lpstr>Portable</vt:lpstr>
      <vt:lpstr>PowerPoint Presentation</vt:lpstr>
      <vt:lpstr>Default Values of Datatype</vt:lpstr>
      <vt:lpstr>Access Modifiers</vt:lpstr>
      <vt:lpstr>PowerPoint Presentation</vt:lpstr>
      <vt:lpstr>Writing First Java Class</vt:lpstr>
      <vt:lpstr>Class is a blueprint for Object</vt:lpstr>
      <vt:lpstr>Accessors and Mutators</vt:lpstr>
      <vt:lpstr>Accessing Object Members</vt:lpstr>
      <vt:lpstr>Accessors and Mutators</vt:lpstr>
      <vt:lpstr>Constructor</vt:lpstr>
      <vt:lpstr>Default Constructor</vt:lpstr>
      <vt:lpstr>Constructor With Parameter</vt:lpstr>
      <vt:lpstr>“this” Keyword</vt:lpstr>
      <vt:lpstr>Demo : ‘this’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1</cp:revision>
  <dcterms:created xsi:type="dcterms:W3CDTF">2022-02-18T08:55:41Z</dcterms:created>
  <dcterms:modified xsi:type="dcterms:W3CDTF">2022-02-18T08:56:35Z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2022-02-18T00:00:00Z</vt:filetime>
  </property>
</Properties>
</file>