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8" y="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1489506"/>
            <a:ext cx="5532120" cy="1256665"/>
          </a:xfrm>
          <a:custGeom>
            <a:avLst/>
            <a:gdLst/>
            <a:ahLst/>
            <a:cxnLst/>
            <a:rect l="l" t="t" r="r" b="b"/>
            <a:pathLst>
              <a:path w="5532120" h="1256664">
                <a:moveTo>
                  <a:pt x="5532120" y="0"/>
                </a:moveTo>
                <a:lnTo>
                  <a:pt x="0" y="0"/>
                </a:lnTo>
                <a:lnTo>
                  <a:pt x="0" y="1256487"/>
                </a:lnTo>
                <a:lnTo>
                  <a:pt x="5532120" y="1256487"/>
                </a:lnTo>
                <a:lnTo>
                  <a:pt x="5532120" y="0"/>
                </a:lnTo>
                <a:close/>
              </a:path>
            </a:pathLst>
          </a:custGeom>
          <a:solidFill>
            <a:srgbClr val="2B3A4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1201" y="1656968"/>
            <a:ext cx="481964" cy="18846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2863" y="5196981"/>
            <a:ext cx="191759" cy="132155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933942" y="5208077"/>
            <a:ext cx="152400" cy="110489"/>
          </a:xfrm>
          <a:custGeom>
            <a:avLst/>
            <a:gdLst/>
            <a:ahLst/>
            <a:cxnLst/>
            <a:rect l="l" t="t" r="r" b="b"/>
            <a:pathLst>
              <a:path w="152400" h="110489">
                <a:moveTo>
                  <a:pt x="152095" y="0"/>
                </a:moveTo>
                <a:lnTo>
                  <a:pt x="0" y="0"/>
                </a:lnTo>
                <a:lnTo>
                  <a:pt x="0" y="110021"/>
                </a:lnTo>
                <a:lnTo>
                  <a:pt x="152095" y="110021"/>
                </a:lnTo>
                <a:lnTo>
                  <a:pt x="152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33815" y="5191924"/>
            <a:ext cx="152400" cy="136525"/>
          </a:xfrm>
          <a:custGeom>
            <a:avLst/>
            <a:gdLst/>
            <a:ahLst/>
            <a:cxnLst/>
            <a:rect l="l" t="t" r="r" b="b"/>
            <a:pathLst>
              <a:path w="152400" h="136525">
                <a:moveTo>
                  <a:pt x="146684" y="0"/>
                </a:moveTo>
                <a:lnTo>
                  <a:pt x="8381" y="0"/>
                </a:lnTo>
                <a:lnTo>
                  <a:pt x="0" y="5143"/>
                </a:lnTo>
                <a:lnTo>
                  <a:pt x="0" y="131292"/>
                </a:lnTo>
                <a:lnTo>
                  <a:pt x="8381" y="136436"/>
                </a:lnTo>
                <a:lnTo>
                  <a:pt x="146684" y="136436"/>
                </a:lnTo>
                <a:lnTo>
                  <a:pt x="152273" y="131292"/>
                </a:lnTo>
                <a:lnTo>
                  <a:pt x="152273" y="120992"/>
                </a:lnTo>
                <a:lnTo>
                  <a:pt x="22478" y="120992"/>
                </a:lnTo>
                <a:lnTo>
                  <a:pt x="22478" y="51485"/>
                </a:lnTo>
                <a:lnTo>
                  <a:pt x="90226" y="51485"/>
                </a:lnTo>
                <a:lnTo>
                  <a:pt x="93090" y="48907"/>
                </a:lnTo>
                <a:lnTo>
                  <a:pt x="152273" y="48907"/>
                </a:lnTo>
                <a:lnTo>
                  <a:pt x="152273" y="43764"/>
                </a:lnTo>
                <a:lnTo>
                  <a:pt x="25400" y="43764"/>
                </a:lnTo>
                <a:lnTo>
                  <a:pt x="19684" y="38608"/>
                </a:lnTo>
                <a:lnTo>
                  <a:pt x="19684" y="20586"/>
                </a:lnTo>
                <a:lnTo>
                  <a:pt x="25400" y="15443"/>
                </a:lnTo>
                <a:lnTo>
                  <a:pt x="152273" y="15443"/>
                </a:lnTo>
                <a:lnTo>
                  <a:pt x="152273" y="5143"/>
                </a:lnTo>
                <a:lnTo>
                  <a:pt x="146684" y="0"/>
                </a:lnTo>
                <a:close/>
              </a:path>
              <a:path w="152400" h="136525">
                <a:moveTo>
                  <a:pt x="59181" y="51485"/>
                </a:moveTo>
                <a:lnTo>
                  <a:pt x="47878" y="51485"/>
                </a:lnTo>
                <a:lnTo>
                  <a:pt x="47878" y="120992"/>
                </a:lnTo>
                <a:lnTo>
                  <a:pt x="59181" y="120992"/>
                </a:lnTo>
                <a:lnTo>
                  <a:pt x="59181" y="51485"/>
                </a:lnTo>
                <a:close/>
              </a:path>
              <a:path w="152400" h="136525">
                <a:moveTo>
                  <a:pt x="112775" y="69507"/>
                </a:moveTo>
                <a:lnTo>
                  <a:pt x="87375" y="69507"/>
                </a:lnTo>
                <a:lnTo>
                  <a:pt x="84581" y="79806"/>
                </a:lnTo>
                <a:lnTo>
                  <a:pt x="84581" y="120992"/>
                </a:lnTo>
                <a:lnTo>
                  <a:pt x="109981" y="120992"/>
                </a:lnTo>
                <a:lnTo>
                  <a:pt x="109981" y="84950"/>
                </a:lnTo>
                <a:lnTo>
                  <a:pt x="112775" y="69507"/>
                </a:lnTo>
                <a:close/>
              </a:path>
              <a:path w="152400" h="136525">
                <a:moveTo>
                  <a:pt x="152273" y="48907"/>
                </a:moveTo>
                <a:lnTo>
                  <a:pt x="107187" y="48907"/>
                </a:lnTo>
                <a:lnTo>
                  <a:pt x="123487" y="53131"/>
                </a:lnTo>
                <a:lnTo>
                  <a:pt x="131857" y="63388"/>
                </a:lnTo>
                <a:lnTo>
                  <a:pt x="134941" y="76061"/>
                </a:lnTo>
                <a:lnTo>
                  <a:pt x="135282" y="84950"/>
                </a:lnTo>
                <a:lnTo>
                  <a:pt x="135381" y="120992"/>
                </a:lnTo>
                <a:lnTo>
                  <a:pt x="152273" y="120992"/>
                </a:lnTo>
                <a:lnTo>
                  <a:pt x="152273" y="48907"/>
                </a:lnTo>
                <a:close/>
              </a:path>
              <a:path w="152400" h="136525">
                <a:moveTo>
                  <a:pt x="90226" y="51485"/>
                </a:moveTo>
                <a:lnTo>
                  <a:pt x="84581" y="51485"/>
                </a:lnTo>
                <a:lnTo>
                  <a:pt x="84581" y="59207"/>
                </a:lnTo>
                <a:lnTo>
                  <a:pt x="87375" y="54051"/>
                </a:lnTo>
                <a:lnTo>
                  <a:pt x="90226" y="51485"/>
                </a:lnTo>
                <a:close/>
              </a:path>
              <a:path w="152400" h="136525">
                <a:moveTo>
                  <a:pt x="152273" y="15443"/>
                </a:moveTo>
                <a:lnTo>
                  <a:pt x="45084" y="15443"/>
                </a:lnTo>
                <a:lnTo>
                  <a:pt x="50673" y="20586"/>
                </a:lnTo>
                <a:lnTo>
                  <a:pt x="50673" y="38608"/>
                </a:lnTo>
                <a:lnTo>
                  <a:pt x="45084" y="43764"/>
                </a:lnTo>
                <a:lnTo>
                  <a:pt x="152273" y="43764"/>
                </a:lnTo>
                <a:lnTo>
                  <a:pt x="152273" y="15443"/>
                </a:lnTo>
                <a:close/>
              </a:path>
            </a:pathLst>
          </a:custGeom>
          <a:solidFill>
            <a:srgbClr val="057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110599" y="5191912"/>
            <a:ext cx="154305" cy="142875"/>
          </a:xfrm>
          <a:custGeom>
            <a:avLst/>
            <a:gdLst/>
            <a:ahLst/>
            <a:cxnLst/>
            <a:rect l="l" t="t" r="r" b="b"/>
            <a:pathLst>
              <a:path w="154304" h="142875">
                <a:moveTo>
                  <a:pt x="153936" y="0"/>
                </a:moveTo>
                <a:lnTo>
                  <a:pt x="0" y="0"/>
                </a:lnTo>
                <a:lnTo>
                  <a:pt x="0" y="142316"/>
                </a:lnTo>
                <a:lnTo>
                  <a:pt x="153936" y="142316"/>
                </a:lnTo>
                <a:lnTo>
                  <a:pt x="153936" y="0"/>
                </a:lnTo>
                <a:close/>
              </a:path>
            </a:pathLst>
          </a:custGeom>
          <a:solidFill>
            <a:srgbClr val="5D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29395" y="5208091"/>
            <a:ext cx="320040" cy="125730"/>
          </a:xfrm>
          <a:custGeom>
            <a:avLst/>
            <a:gdLst/>
            <a:ahLst/>
            <a:cxnLst/>
            <a:rect l="l" t="t" r="r" b="b"/>
            <a:pathLst>
              <a:path w="320040" h="125729">
                <a:moveTo>
                  <a:pt x="102730" y="45999"/>
                </a:moveTo>
                <a:lnTo>
                  <a:pt x="17018" y="45999"/>
                </a:lnTo>
                <a:lnTo>
                  <a:pt x="11303" y="45999"/>
                </a:lnTo>
                <a:lnTo>
                  <a:pt x="5575" y="45999"/>
                </a:lnTo>
                <a:lnTo>
                  <a:pt x="5562" y="46291"/>
                </a:lnTo>
                <a:lnTo>
                  <a:pt x="6731" y="52870"/>
                </a:lnTo>
                <a:lnTo>
                  <a:pt x="11607" y="59931"/>
                </a:lnTo>
                <a:lnTo>
                  <a:pt x="22606" y="64287"/>
                </a:lnTo>
                <a:lnTo>
                  <a:pt x="19812" y="66903"/>
                </a:lnTo>
                <a:lnTo>
                  <a:pt x="14097" y="64287"/>
                </a:lnTo>
                <a:lnTo>
                  <a:pt x="17018" y="79971"/>
                </a:lnTo>
                <a:lnTo>
                  <a:pt x="33909" y="79971"/>
                </a:lnTo>
                <a:lnTo>
                  <a:pt x="31394" y="81978"/>
                </a:lnTo>
                <a:lnTo>
                  <a:pt x="24384" y="86182"/>
                </a:lnTo>
                <a:lnTo>
                  <a:pt x="13652" y="89903"/>
                </a:lnTo>
                <a:lnTo>
                  <a:pt x="0" y="90424"/>
                </a:lnTo>
                <a:lnTo>
                  <a:pt x="8509" y="93865"/>
                </a:lnTo>
                <a:lnTo>
                  <a:pt x="17297" y="96316"/>
                </a:lnTo>
                <a:lnTo>
                  <a:pt x="26606" y="97790"/>
                </a:lnTo>
                <a:lnTo>
                  <a:pt x="36703" y="98272"/>
                </a:lnTo>
                <a:lnTo>
                  <a:pt x="62826" y="93662"/>
                </a:lnTo>
                <a:lnTo>
                  <a:pt x="84416" y="80962"/>
                </a:lnTo>
                <a:lnTo>
                  <a:pt x="95237" y="66903"/>
                </a:lnTo>
                <a:lnTo>
                  <a:pt x="99098" y="61899"/>
                </a:lnTo>
                <a:lnTo>
                  <a:pt x="102730" y="45999"/>
                </a:lnTo>
                <a:close/>
              </a:path>
              <a:path w="320040" h="125729">
                <a:moveTo>
                  <a:pt x="115824" y="25095"/>
                </a:moveTo>
                <a:lnTo>
                  <a:pt x="107315" y="27698"/>
                </a:lnTo>
                <a:lnTo>
                  <a:pt x="101727" y="27698"/>
                </a:lnTo>
                <a:lnTo>
                  <a:pt x="110236" y="22479"/>
                </a:lnTo>
                <a:lnTo>
                  <a:pt x="111163" y="19862"/>
                </a:lnTo>
                <a:lnTo>
                  <a:pt x="113030" y="14643"/>
                </a:lnTo>
                <a:lnTo>
                  <a:pt x="107315" y="17246"/>
                </a:lnTo>
                <a:lnTo>
                  <a:pt x="101727" y="19862"/>
                </a:lnTo>
                <a:lnTo>
                  <a:pt x="96012" y="19862"/>
                </a:lnTo>
                <a:lnTo>
                  <a:pt x="93218" y="17246"/>
                </a:lnTo>
                <a:lnTo>
                  <a:pt x="87630" y="14643"/>
                </a:lnTo>
                <a:lnTo>
                  <a:pt x="79121" y="14643"/>
                </a:lnTo>
                <a:lnTo>
                  <a:pt x="70815" y="16078"/>
                </a:lnTo>
                <a:lnTo>
                  <a:pt x="63576" y="20205"/>
                </a:lnTo>
                <a:lnTo>
                  <a:pt x="58445" y="26771"/>
                </a:lnTo>
                <a:lnTo>
                  <a:pt x="56515" y="35547"/>
                </a:lnTo>
                <a:lnTo>
                  <a:pt x="56515" y="40767"/>
                </a:lnTo>
                <a:lnTo>
                  <a:pt x="51790" y="40043"/>
                </a:lnTo>
                <a:lnTo>
                  <a:pt x="39928" y="36855"/>
                </a:lnTo>
                <a:lnTo>
                  <a:pt x="24358" y="29756"/>
                </a:lnTo>
                <a:lnTo>
                  <a:pt x="8509" y="17246"/>
                </a:lnTo>
                <a:lnTo>
                  <a:pt x="7061" y="19862"/>
                </a:lnTo>
                <a:lnTo>
                  <a:pt x="5334" y="26733"/>
                </a:lnTo>
                <a:lnTo>
                  <a:pt x="7327" y="36004"/>
                </a:lnTo>
                <a:lnTo>
                  <a:pt x="14490" y="43395"/>
                </a:lnTo>
                <a:lnTo>
                  <a:pt x="103327" y="43395"/>
                </a:lnTo>
                <a:lnTo>
                  <a:pt x="103924" y="40767"/>
                </a:lnTo>
                <a:lnTo>
                  <a:pt x="104521" y="38163"/>
                </a:lnTo>
                <a:lnTo>
                  <a:pt x="104521" y="32931"/>
                </a:lnTo>
                <a:lnTo>
                  <a:pt x="113030" y="27698"/>
                </a:lnTo>
                <a:lnTo>
                  <a:pt x="115824" y="25095"/>
                </a:lnTo>
                <a:close/>
              </a:path>
              <a:path w="320040" h="125729">
                <a:moveTo>
                  <a:pt x="319430" y="0"/>
                </a:moveTo>
                <a:lnTo>
                  <a:pt x="189484" y="0"/>
                </a:lnTo>
                <a:lnTo>
                  <a:pt x="189484" y="125450"/>
                </a:lnTo>
                <a:lnTo>
                  <a:pt x="319430" y="125450"/>
                </a:lnTo>
                <a:lnTo>
                  <a:pt x="319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293225" y="5191924"/>
            <a:ext cx="155575" cy="142875"/>
          </a:xfrm>
          <a:custGeom>
            <a:avLst/>
            <a:gdLst/>
            <a:ahLst/>
            <a:cxnLst/>
            <a:rect l="l" t="t" r="r" b="b"/>
            <a:pathLst>
              <a:path w="155575" h="142875">
                <a:moveTo>
                  <a:pt x="155575" y="0"/>
                </a:moveTo>
                <a:lnTo>
                  <a:pt x="0" y="0"/>
                </a:lnTo>
                <a:lnTo>
                  <a:pt x="0" y="142303"/>
                </a:lnTo>
                <a:lnTo>
                  <a:pt x="82042" y="142303"/>
                </a:lnTo>
                <a:lnTo>
                  <a:pt x="82042" y="87972"/>
                </a:lnTo>
                <a:lnTo>
                  <a:pt x="62229" y="87972"/>
                </a:lnTo>
                <a:lnTo>
                  <a:pt x="62229" y="64681"/>
                </a:lnTo>
                <a:lnTo>
                  <a:pt x="82042" y="64681"/>
                </a:lnTo>
                <a:lnTo>
                  <a:pt x="82042" y="46570"/>
                </a:lnTo>
                <a:lnTo>
                  <a:pt x="84074" y="37067"/>
                </a:lnTo>
                <a:lnTo>
                  <a:pt x="89820" y="28776"/>
                </a:lnTo>
                <a:lnTo>
                  <a:pt x="98758" y="22912"/>
                </a:lnTo>
                <a:lnTo>
                  <a:pt x="110363" y="20688"/>
                </a:lnTo>
                <a:lnTo>
                  <a:pt x="155575" y="20688"/>
                </a:lnTo>
                <a:lnTo>
                  <a:pt x="155575" y="0"/>
                </a:lnTo>
                <a:close/>
              </a:path>
              <a:path w="155575" h="142875">
                <a:moveTo>
                  <a:pt x="155575" y="20688"/>
                </a:moveTo>
                <a:lnTo>
                  <a:pt x="130175" y="20688"/>
                </a:lnTo>
                <a:lnTo>
                  <a:pt x="130175" y="41389"/>
                </a:lnTo>
                <a:lnTo>
                  <a:pt x="110363" y="41389"/>
                </a:lnTo>
                <a:lnTo>
                  <a:pt x="107442" y="43980"/>
                </a:lnTo>
                <a:lnTo>
                  <a:pt x="107442" y="64681"/>
                </a:lnTo>
                <a:lnTo>
                  <a:pt x="130175" y="64681"/>
                </a:lnTo>
                <a:lnTo>
                  <a:pt x="127253" y="87972"/>
                </a:lnTo>
                <a:lnTo>
                  <a:pt x="107442" y="87972"/>
                </a:lnTo>
                <a:lnTo>
                  <a:pt x="107442" y="142303"/>
                </a:lnTo>
                <a:lnTo>
                  <a:pt x="155575" y="142303"/>
                </a:lnTo>
                <a:lnTo>
                  <a:pt x="155575" y="20688"/>
                </a:lnTo>
                <a:close/>
              </a:path>
            </a:pathLst>
          </a:custGeom>
          <a:solidFill>
            <a:srgbClr val="3A55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4400" y="5192816"/>
            <a:ext cx="154367" cy="15527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71164" y="5220639"/>
            <a:ext cx="89774" cy="897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9508" y="1637741"/>
            <a:ext cx="827938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2447467"/>
            <a:ext cx="3855720" cy="1256665"/>
          </a:xfrm>
          <a:custGeom>
            <a:avLst/>
            <a:gdLst/>
            <a:ahLst/>
            <a:cxnLst/>
            <a:rect l="l" t="t" r="r" b="b"/>
            <a:pathLst>
              <a:path w="3855720" h="1256664">
                <a:moveTo>
                  <a:pt x="3855720" y="0"/>
                </a:moveTo>
                <a:lnTo>
                  <a:pt x="0" y="0"/>
                </a:lnTo>
                <a:lnTo>
                  <a:pt x="0" y="1256487"/>
                </a:lnTo>
                <a:lnTo>
                  <a:pt x="3855720" y="1256487"/>
                </a:lnTo>
                <a:lnTo>
                  <a:pt x="3855720" y="0"/>
                </a:lnTo>
                <a:close/>
              </a:path>
            </a:pathLst>
          </a:custGeom>
          <a:solidFill>
            <a:srgbClr val="2B3A4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4801" y="2615056"/>
            <a:ext cx="481964" cy="1884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9882" y="2836925"/>
            <a:ext cx="635863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704" y="1415287"/>
            <a:ext cx="8482990" cy="233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ybage.com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ybage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cybag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508" y="1637741"/>
            <a:ext cx="3018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sz="2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Fundamentals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306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Garbage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Collection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Phases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0695" y="1510123"/>
            <a:ext cx="6049722" cy="25535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767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Arrays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04" y="1433575"/>
            <a:ext cx="8056245" cy="261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group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like-typed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referred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common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all</a:t>
            </a:r>
            <a:r>
              <a:rPr sz="1600" spc="-10" dirty="0">
                <a:latin typeface="Tahoma"/>
                <a:cs typeface="Tahoma"/>
              </a:rPr>
              <a:t> arrays </a:t>
            </a:r>
            <a:r>
              <a:rPr sz="1600" spc="-5" dirty="0">
                <a:latin typeface="Tahoma"/>
                <a:cs typeface="Tahoma"/>
              </a:rPr>
              <a:t>are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dynamically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allocated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i.e.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allocated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heap.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Since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arrays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objects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Java,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we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find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their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member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Array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contains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primitives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well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 objects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5" dirty="0">
                <a:latin typeface="Tahoma"/>
                <a:cs typeface="Tahoma"/>
              </a:rPr>
              <a:t> depending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-10" dirty="0">
                <a:latin typeface="Tahoma"/>
                <a:cs typeface="Tahoma"/>
              </a:rPr>
              <a:t> the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1155"/>
              </a:spcBef>
            </a:pPr>
            <a:r>
              <a:rPr sz="1600" spc="-5" dirty="0">
                <a:latin typeface="Tahoma"/>
                <a:cs typeface="Tahoma"/>
              </a:rPr>
              <a:t>definition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array.</a:t>
            </a:r>
            <a:endParaRPr sz="1600">
              <a:latin typeface="Tahoma"/>
              <a:cs typeface="Tahoma"/>
            </a:endParaRPr>
          </a:p>
          <a:p>
            <a:pPr marL="267335" marR="5265420" indent="-255270">
              <a:lnSpc>
                <a:spcPct val="160000"/>
              </a:lnSpc>
              <a:buClr>
                <a:srgbClr val="2B3A4A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Array elements accessed 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by </a:t>
            </a:r>
            <a:r>
              <a:rPr sz="1600" spc="-484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its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numerical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 index.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3561" y="3312749"/>
            <a:ext cx="4491166" cy="1169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036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Array</a:t>
            </a:r>
            <a:r>
              <a:rPr sz="1800" b="1" spc="-9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Declaration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875" y="1433575"/>
            <a:ext cx="1546860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type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var-name[];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00" spc="-5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10" dirty="0">
                <a:latin typeface="Tahoma"/>
                <a:cs typeface="Tahoma"/>
              </a:rPr>
              <a:t>type[]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var-name;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2865369"/>
            <a:ext cx="7442200" cy="156908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 declaration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two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components: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name.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100"/>
              </a:spcBef>
              <a:buSzPct val="96969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50" spc="-35" dirty="0">
                <a:latin typeface="Tahoma"/>
                <a:cs typeface="Tahoma"/>
              </a:rPr>
              <a:t>type</a:t>
            </a:r>
            <a:r>
              <a:rPr sz="16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declares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array.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determines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what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will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hold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Tahoma"/>
                <a:cs typeface="Tahoma"/>
              </a:rPr>
              <a:t>name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unique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identifier.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0580" y="1451863"/>
            <a:ext cx="123888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intArray[];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00" spc="-10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latin typeface="Tahoma"/>
                <a:cs typeface="Tahoma"/>
              </a:rPr>
              <a:t>int[]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intArray;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Instantiation</a:t>
            </a:r>
            <a:r>
              <a:rPr sz="18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Array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433575"/>
            <a:ext cx="7847965" cy="3001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When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declared,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only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reference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created.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9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actually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give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memory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array,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-10" dirty="0">
                <a:latin typeface="Tahoma"/>
                <a:cs typeface="Tahoma"/>
              </a:rPr>
              <a:t> array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like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this:</a:t>
            </a:r>
            <a:endParaRPr sz="16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100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general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form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new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 it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applies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one-dimensional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arrays </a:t>
            </a:r>
            <a:r>
              <a:rPr sz="1600" spc="-5" dirty="0">
                <a:latin typeface="Tahoma"/>
                <a:cs typeface="Tahoma"/>
              </a:rPr>
              <a:t>appears as follows: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10642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int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intArray[];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//declaring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array</a:t>
            </a:r>
            <a:endParaRPr sz="1600">
              <a:latin typeface="Calibri"/>
              <a:cs typeface="Calibri"/>
            </a:endParaRPr>
          </a:p>
          <a:p>
            <a:pPr marL="1064260">
              <a:lnSpc>
                <a:spcPct val="100000"/>
              </a:lnSpc>
              <a:spcBef>
                <a:spcPts val="1150"/>
              </a:spcBef>
            </a:pPr>
            <a:r>
              <a:rPr sz="1600" spc="-15" dirty="0">
                <a:latin typeface="Calibri"/>
                <a:cs typeface="Calibri"/>
              </a:rPr>
              <a:t>intArray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new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int[20]; //</a:t>
            </a:r>
            <a:r>
              <a:rPr sz="1600" spc="-10" dirty="0">
                <a:latin typeface="Calibri"/>
                <a:cs typeface="Calibri"/>
              </a:rPr>
              <a:t> allocating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memory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array</a:t>
            </a:r>
            <a:endParaRPr sz="1600">
              <a:latin typeface="Calibri"/>
              <a:cs typeface="Calibri"/>
            </a:endParaRPr>
          </a:p>
          <a:p>
            <a:pPr marL="202438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  <a:p>
            <a:pPr marL="1064260">
              <a:lnSpc>
                <a:spcPct val="100000"/>
              </a:lnSpc>
              <a:spcBef>
                <a:spcPts val="1155"/>
              </a:spcBef>
              <a:tabLst>
                <a:tab pos="3448050" algn="l"/>
              </a:tabLst>
            </a:pPr>
            <a:r>
              <a:rPr sz="1600" spc="-5" dirty="0">
                <a:latin typeface="Calibri"/>
                <a:cs typeface="Calibri"/>
              </a:rPr>
              <a:t>int[]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intArray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new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int[20];	//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combining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</a:t>
            </a:r>
            <a:r>
              <a:rPr sz="1600" spc="-10" dirty="0">
                <a:latin typeface="Calibri"/>
                <a:cs typeface="Calibri"/>
              </a:rPr>
              <a:t> statements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44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Array</a:t>
            </a:r>
            <a:r>
              <a:rPr sz="1800" b="1" spc="-8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Literal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433575"/>
            <a:ext cx="8325484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situation,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size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 are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already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known,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1155"/>
              </a:spcBef>
            </a:pPr>
            <a:r>
              <a:rPr sz="1600" spc="-10" dirty="0">
                <a:latin typeface="Tahoma"/>
                <a:cs typeface="Tahoma"/>
              </a:rPr>
              <a:t>literals </a:t>
            </a:r>
            <a:r>
              <a:rPr sz="1600" spc="-5" dirty="0">
                <a:latin typeface="Tahoma"/>
                <a:cs typeface="Tahoma"/>
              </a:rPr>
              <a:t>can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used.</a:t>
            </a:r>
            <a:endParaRPr sz="1600">
              <a:latin typeface="Tahoma"/>
              <a:cs typeface="Tahoma"/>
            </a:endParaRPr>
          </a:p>
          <a:p>
            <a:pPr marL="2024380" marR="594360" indent="-1005840">
              <a:lnSpc>
                <a:spcPct val="160000"/>
              </a:lnSpc>
              <a:tabLst>
                <a:tab pos="5597525" algn="l"/>
              </a:tabLst>
            </a:pPr>
            <a:r>
              <a:rPr sz="1600" spc="-5" dirty="0">
                <a:latin typeface="Tahoma"/>
                <a:cs typeface="Tahoma"/>
              </a:rPr>
              <a:t>int[]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intArray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new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int[]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1,2,3,4,5,6,7,8,9,10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};	// Declaring </a:t>
            </a:r>
            <a:r>
              <a:rPr sz="1600" spc="-10" dirty="0">
                <a:latin typeface="Tahoma"/>
                <a:cs typeface="Tahoma"/>
              </a:rPr>
              <a:t>array literal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  <a:p>
            <a:pPr marL="1082675">
              <a:lnSpc>
                <a:spcPct val="100000"/>
              </a:lnSpc>
              <a:spcBef>
                <a:spcPts val="1155"/>
              </a:spcBef>
            </a:pPr>
            <a:r>
              <a:rPr sz="1600" spc="-5" dirty="0">
                <a:latin typeface="Tahoma"/>
                <a:cs typeface="Tahoma"/>
              </a:rPr>
              <a:t>int[]</a:t>
            </a:r>
            <a:r>
              <a:rPr sz="1600" spc="-10" dirty="0">
                <a:latin typeface="Tahoma"/>
                <a:cs typeface="Tahoma"/>
              </a:rPr>
              <a:t> intArray</a:t>
            </a:r>
            <a:r>
              <a:rPr sz="1600" spc="-5" dirty="0">
                <a:latin typeface="Tahoma"/>
                <a:cs typeface="Tahoma"/>
              </a:rPr>
              <a:t> = {</a:t>
            </a:r>
            <a:r>
              <a:rPr sz="1600" spc="-10" dirty="0">
                <a:latin typeface="Tahoma"/>
                <a:cs typeface="Tahoma"/>
              </a:rPr>
              <a:t> 1,2,3,4,5,6,7,8,9,10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};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3848480"/>
            <a:ext cx="68351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determines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array.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int[]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part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5" dirty="0">
                <a:latin typeface="Tahoma"/>
                <a:cs typeface="Tahoma"/>
              </a:rPr>
              <a:t> latest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versions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7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One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Dimensional</a:t>
            </a:r>
            <a:r>
              <a:rPr sz="1800" b="1" spc="-6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Arrays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2207" y="1342136"/>
            <a:ext cx="1652905" cy="2358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Tahoma"/>
                <a:cs typeface="Tahoma"/>
              </a:rPr>
              <a:t>int[]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arr;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200000"/>
              </a:lnSpc>
            </a:pPr>
            <a:r>
              <a:rPr sz="1700" dirty="0">
                <a:latin typeface="Tahoma"/>
                <a:cs typeface="Tahoma"/>
              </a:rPr>
              <a:t>arr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new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int[5]; </a:t>
            </a:r>
            <a:r>
              <a:rPr sz="1700" spc="-5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arr[0]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10;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ahoma"/>
                <a:cs typeface="Tahoma"/>
              </a:rPr>
              <a:t>arr[1]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20;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ahoma"/>
                <a:cs typeface="Tahoma"/>
              </a:rPr>
              <a:t>arr[2]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30;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ahoma"/>
                <a:cs typeface="Tahoma"/>
              </a:rPr>
              <a:t>arr[3]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40;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ahoma"/>
                <a:cs typeface="Tahoma"/>
              </a:rPr>
              <a:t>arr[4]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50;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1693300"/>
            <a:ext cx="5013132" cy="26603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93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Multi-Dimensional</a:t>
            </a:r>
            <a:r>
              <a:rPr sz="1800" b="1" spc="-10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Arrays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9714" y="1433575"/>
            <a:ext cx="3662679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7790" algn="l"/>
              </a:tabLst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arr[][]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	</a:t>
            </a:r>
            <a:r>
              <a:rPr sz="1600" spc="-15" dirty="0">
                <a:latin typeface="Tahoma"/>
                <a:cs typeface="Tahoma"/>
              </a:rPr>
              <a:t>{2,7,9},{3,6,1},{7,4,2}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};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00" spc="-5" dirty="0">
                <a:latin typeface="Tahoma"/>
                <a:cs typeface="Tahoma"/>
              </a:rPr>
              <a:t>int arr[][]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 new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int[3][3];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274489"/>
            <a:ext cx="7147179" cy="28276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4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Creating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Reference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Arrays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319275"/>
            <a:ext cx="5382260" cy="3342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Example: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MClass{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018540" marR="967105">
              <a:lnSpc>
                <a:spcPts val="173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MClass(int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x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, int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y){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System.out.println("constr"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x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y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);</a:t>
            </a:r>
            <a:endParaRPr sz="1600">
              <a:latin typeface="Tahoma"/>
              <a:cs typeface="Tahoma"/>
            </a:endParaRPr>
          </a:p>
          <a:p>
            <a:pPr marL="1018540">
              <a:lnSpc>
                <a:spcPts val="17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018540">
              <a:lnSpc>
                <a:spcPts val="1825"/>
              </a:lnSpc>
              <a:spcBef>
                <a:spcPts val="1535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main(String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[]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a){</a:t>
            </a:r>
            <a:endParaRPr sz="1600">
              <a:latin typeface="Tahoma"/>
              <a:cs typeface="Tahoma"/>
            </a:endParaRPr>
          </a:p>
          <a:p>
            <a:pPr marL="2024380">
              <a:lnSpc>
                <a:spcPts val="1730"/>
              </a:lnSpc>
            </a:pPr>
            <a:r>
              <a:rPr sz="1600" spc="-5" dirty="0">
                <a:latin typeface="Tahoma"/>
                <a:cs typeface="Tahoma"/>
              </a:rPr>
              <a:t>MClass[]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p;</a:t>
            </a:r>
            <a:endParaRPr sz="1600">
              <a:latin typeface="Tahoma"/>
              <a:cs typeface="Tahoma"/>
            </a:endParaRPr>
          </a:p>
          <a:p>
            <a:pPr marL="2024380">
              <a:lnSpc>
                <a:spcPts val="1730"/>
              </a:lnSpc>
            </a:pPr>
            <a:r>
              <a:rPr sz="1600" spc="-5" dirty="0">
                <a:latin typeface="Tahoma"/>
                <a:cs typeface="Tahoma"/>
              </a:rPr>
              <a:t>p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new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MClass[10];</a:t>
            </a:r>
            <a:endParaRPr sz="1600">
              <a:latin typeface="Tahoma"/>
              <a:cs typeface="Tahoma"/>
            </a:endParaRPr>
          </a:p>
          <a:p>
            <a:pPr marL="2024380">
              <a:lnSpc>
                <a:spcPts val="1730"/>
              </a:lnSpc>
            </a:pP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 int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i=0;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i&lt;10;</a:t>
            </a:r>
            <a:r>
              <a:rPr sz="1600" spc="-10" dirty="0">
                <a:latin typeface="Tahoma"/>
                <a:cs typeface="Tahoma"/>
              </a:rPr>
              <a:t> i++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)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3030220">
              <a:lnSpc>
                <a:spcPts val="1730"/>
              </a:lnSpc>
            </a:pPr>
            <a:r>
              <a:rPr sz="1600" spc="-5" dirty="0">
                <a:latin typeface="Tahoma"/>
                <a:cs typeface="Tahoma"/>
              </a:rPr>
              <a:t>p[i]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10" dirty="0">
                <a:latin typeface="Tahoma"/>
                <a:cs typeface="Tahoma"/>
              </a:rPr>
              <a:t> new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MClass(i,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i+1);</a:t>
            </a:r>
            <a:endParaRPr sz="1600">
              <a:latin typeface="Tahoma"/>
              <a:cs typeface="Tahoma"/>
            </a:endParaRPr>
          </a:p>
          <a:p>
            <a:pPr marL="2024380">
              <a:lnSpc>
                <a:spcPts val="173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018540">
              <a:lnSpc>
                <a:spcPts val="173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406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Creating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Reference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Arrays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(Contid)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0575" y="1418678"/>
            <a:ext cx="4861230" cy="3333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56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Array</a:t>
            </a:r>
            <a:r>
              <a:rPr sz="1800" b="1" spc="-9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Bounds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587499"/>
            <a:ext cx="5200650" cy="245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All </a:t>
            </a:r>
            <a:r>
              <a:rPr sz="1600" spc="-10" dirty="0">
                <a:latin typeface="Tahoma"/>
                <a:cs typeface="Tahoma"/>
              </a:rPr>
              <a:t>array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index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begin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0: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10" dirty="0">
                <a:latin typeface="Tahoma"/>
                <a:cs typeface="Tahoma"/>
              </a:rPr>
              <a:t> void</a:t>
            </a:r>
            <a:r>
              <a:rPr sz="1600" spc="-5" dirty="0">
                <a:latin typeface="Tahoma"/>
                <a:cs typeface="Tahoma"/>
              </a:rPr>
              <a:t> disp() {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Int []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x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10" dirty="0">
                <a:latin typeface="Tahoma"/>
                <a:cs typeface="Tahoma"/>
              </a:rPr>
              <a:t> new </a:t>
            </a:r>
            <a:r>
              <a:rPr sz="1600" spc="-5" dirty="0">
                <a:latin typeface="Tahoma"/>
                <a:cs typeface="Tahoma"/>
              </a:rPr>
              <a:t>int[5];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851660"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(int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0; i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&lt;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x.length;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i++)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3017520"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System.out.println(x[i]);</a:t>
            </a:r>
            <a:endParaRPr sz="1600">
              <a:latin typeface="Tahoma"/>
              <a:cs typeface="Tahoma"/>
            </a:endParaRPr>
          </a:p>
          <a:p>
            <a:pPr marR="1045844" algn="ctr">
              <a:lnSpc>
                <a:spcPts val="188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R="3057525" algn="ctr">
              <a:lnSpc>
                <a:spcPts val="188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Agen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384" y="696594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09">
                <a:moveTo>
                  <a:pt x="306793" y="305436"/>
                </a:moveTo>
                <a:lnTo>
                  <a:pt x="113705" y="305436"/>
                </a:lnTo>
                <a:lnTo>
                  <a:pt x="125447" y="308229"/>
                </a:lnTo>
                <a:lnTo>
                  <a:pt x="135924" y="314640"/>
                </a:lnTo>
                <a:lnTo>
                  <a:pt x="143752" y="323802"/>
                </a:lnTo>
                <a:lnTo>
                  <a:pt x="148502" y="334893"/>
                </a:lnTo>
                <a:lnTo>
                  <a:pt x="149742" y="347091"/>
                </a:lnTo>
                <a:lnTo>
                  <a:pt x="149310" y="352298"/>
                </a:lnTo>
                <a:lnTo>
                  <a:pt x="153247" y="356870"/>
                </a:lnTo>
                <a:lnTo>
                  <a:pt x="158505" y="357505"/>
                </a:lnTo>
                <a:lnTo>
                  <a:pt x="165287" y="358394"/>
                </a:lnTo>
                <a:lnTo>
                  <a:pt x="172285" y="358902"/>
                </a:lnTo>
                <a:lnTo>
                  <a:pt x="185632" y="358902"/>
                </a:lnTo>
                <a:lnTo>
                  <a:pt x="192198" y="358394"/>
                </a:lnTo>
                <a:lnTo>
                  <a:pt x="198764" y="357759"/>
                </a:lnTo>
                <a:lnTo>
                  <a:pt x="204022" y="357124"/>
                </a:lnTo>
                <a:lnTo>
                  <a:pt x="207743" y="352679"/>
                </a:lnTo>
                <a:lnTo>
                  <a:pt x="207787" y="347091"/>
                </a:lnTo>
                <a:lnTo>
                  <a:pt x="209139" y="335353"/>
                </a:lnTo>
                <a:lnTo>
                  <a:pt x="214002" y="324437"/>
                </a:lnTo>
                <a:lnTo>
                  <a:pt x="221864" y="315450"/>
                </a:lnTo>
                <a:lnTo>
                  <a:pt x="232254" y="309118"/>
                </a:lnTo>
                <a:lnTo>
                  <a:pt x="243869" y="306597"/>
                </a:lnTo>
                <a:lnTo>
                  <a:pt x="305684" y="306597"/>
                </a:lnTo>
                <a:lnTo>
                  <a:pt x="306793" y="305436"/>
                </a:lnTo>
                <a:close/>
              </a:path>
              <a:path w="358775" h="359409">
                <a:moveTo>
                  <a:pt x="305684" y="306597"/>
                </a:moveTo>
                <a:lnTo>
                  <a:pt x="243869" y="306597"/>
                </a:lnTo>
                <a:lnTo>
                  <a:pt x="255938" y="307625"/>
                </a:lnTo>
                <a:lnTo>
                  <a:pt x="267271" y="311939"/>
                </a:lnTo>
                <a:lnTo>
                  <a:pt x="276679" y="319278"/>
                </a:lnTo>
                <a:lnTo>
                  <a:pt x="280184" y="323215"/>
                </a:lnTo>
                <a:lnTo>
                  <a:pt x="286089" y="323596"/>
                </a:lnTo>
                <a:lnTo>
                  <a:pt x="290026" y="320294"/>
                </a:lnTo>
                <a:lnTo>
                  <a:pt x="297896" y="313844"/>
                </a:lnTo>
                <a:lnTo>
                  <a:pt x="305400" y="306895"/>
                </a:lnTo>
                <a:lnTo>
                  <a:pt x="305684" y="306597"/>
                </a:lnTo>
                <a:close/>
              </a:path>
              <a:path w="358775" h="359409">
                <a:moveTo>
                  <a:pt x="5965" y="149479"/>
                </a:moveTo>
                <a:lnTo>
                  <a:pt x="1800" y="153416"/>
                </a:lnTo>
                <a:lnTo>
                  <a:pt x="1152" y="158496"/>
                </a:lnTo>
                <a:lnTo>
                  <a:pt x="288" y="168687"/>
                </a:lnTo>
                <a:lnTo>
                  <a:pt x="0" y="178879"/>
                </a:lnTo>
                <a:lnTo>
                  <a:pt x="288" y="189071"/>
                </a:lnTo>
                <a:lnTo>
                  <a:pt x="1152" y="199263"/>
                </a:lnTo>
                <a:lnTo>
                  <a:pt x="1800" y="204470"/>
                </a:lnTo>
                <a:lnTo>
                  <a:pt x="7718" y="208153"/>
                </a:lnTo>
                <a:lnTo>
                  <a:pt x="12963" y="208153"/>
                </a:lnTo>
                <a:lnTo>
                  <a:pt x="24405" y="209680"/>
                </a:lnTo>
                <a:lnTo>
                  <a:pt x="34880" y="214566"/>
                </a:lnTo>
                <a:lnTo>
                  <a:pt x="43588" y="222404"/>
                </a:lnTo>
                <a:lnTo>
                  <a:pt x="49730" y="232791"/>
                </a:lnTo>
                <a:lnTo>
                  <a:pt x="52594" y="244558"/>
                </a:lnTo>
                <a:lnTo>
                  <a:pt x="51785" y="256444"/>
                </a:lnTo>
                <a:lnTo>
                  <a:pt x="47488" y="267616"/>
                </a:lnTo>
                <a:lnTo>
                  <a:pt x="39887" y="277241"/>
                </a:lnTo>
                <a:lnTo>
                  <a:pt x="35950" y="280670"/>
                </a:lnTo>
                <a:lnTo>
                  <a:pt x="35506" y="286639"/>
                </a:lnTo>
                <a:lnTo>
                  <a:pt x="38795" y="290576"/>
                </a:lnTo>
                <a:lnTo>
                  <a:pt x="45231" y="298382"/>
                </a:lnTo>
                <a:lnTo>
                  <a:pt x="52081" y="305784"/>
                </a:lnTo>
                <a:lnTo>
                  <a:pt x="59342" y="312757"/>
                </a:lnTo>
                <a:lnTo>
                  <a:pt x="67014" y="319278"/>
                </a:lnTo>
                <a:lnTo>
                  <a:pt x="71180" y="322707"/>
                </a:lnTo>
                <a:lnTo>
                  <a:pt x="77085" y="322072"/>
                </a:lnTo>
                <a:lnTo>
                  <a:pt x="80806" y="318135"/>
                </a:lnTo>
                <a:lnTo>
                  <a:pt x="90212" y="310711"/>
                </a:lnTo>
                <a:lnTo>
                  <a:pt x="101569" y="306371"/>
                </a:lnTo>
                <a:lnTo>
                  <a:pt x="113705" y="305436"/>
                </a:lnTo>
                <a:lnTo>
                  <a:pt x="306793" y="305436"/>
                </a:lnTo>
                <a:lnTo>
                  <a:pt x="312493" y="299469"/>
                </a:lnTo>
                <a:lnTo>
                  <a:pt x="319135" y="291592"/>
                </a:lnTo>
                <a:lnTo>
                  <a:pt x="322411" y="287655"/>
                </a:lnTo>
                <a:lnTo>
                  <a:pt x="321979" y="281559"/>
                </a:lnTo>
                <a:lnTo>
                  <a:pt x="318042" y="278130"/>
                </a:lnTo>
                <a:lnTo>
                  <a:pt x="310309" y="268466"/>
                </a:lnTo>
                <a:lnTo>
                  <a:pt x="305944" y="257206"/>
                </a:lnTo>
                <a:lnTo>
                  <a:pt x="305110" y="245233"/>
                </a:lnTo>
                <a:lnTo>
                  <a:pt x="306494" y="239522"/>
                </a:lnTo>
                <a:lnTo>
                  <a:pt x="179511" y="239522"/>
                </a:lnTo>
                <a:lnTo>
                  <a:pt x="156324" y="234836"/>
                </a:lnTo>
                <a:lnTo>
                  <a:pt x="137323" y="222043"/>
                </a:lnTo>
                <a:lnTo>
                  <a:pt x="124477" y="203035"/>
                </a:lnTo>
                <a:lnTo>
                  <a:pt x="119757" y="179705"/>
                </a:lnTo>
                <a:lnTo>
                  <a:pt x="124477" y="156555"/>
                </a:lnTo>
                <a:lnTo>
                  <a:pt x="129094" y="149733"/>
                </a:lnTo>
                <a:lnTo>
                  <a:pt x="11655" y="149733"/>
                </a:lnTo>
                <a:lnTo>
                  <a:pt x="5965" y="149479"/>
                </a:lnTo>
                <a:close/>
              </a:path>
              <a:path w="358775" h="359409">
                <a:moveTo>
                  <a:pt x="307389" y="120015"/>
                </a:moveTo>
                <a:lnTo>
                  <a:pt x="179511" y="120015"/>
                </a:lnTo>
                <a:lnTo>
                  <a:pt x="202820" y="124733"/>
                </a:lnTo>
                <a:lnTo>
                  <a:pt x="221881" y="137572"/>
                </a:lnTo>
                <a:lnTo>
                  <a:pt x="234746" y="156555"/>
                </a:lnTo>
                <a:lnTo>
                  <a:pt x="239299" y="178879"/>
                </a:lnTo>
                <a:lnTo>
                  <a:pt x="239416" y="179959"/>
                </a:lnTo>
                <a:lnTo>
                  <a:pt x="234746" y="203035"/>
                </a:lnTo>
                <a:lnTo>
                  <a:pt x="221881" y="222043"/>
                </a:lnTo>
                <a:lnTo>
                  <a:pt x="202820" y="234836"/>
                </a:lnTo>
                <a:lnTo>
                  <a:pt x="179511" y="239522"/>
                </a:lnTo>
                <a:lnTo>
                  <a:pt x="306494" y="239522"/>
                </a:lnTo>
                <a:lnTo>
                  <a:pt x="333116" y="210780"/>
                </a:lnTo>
                <a:lnTo>
                  <a:pt x="344738" y="209042"/>
                </a:lnTo>
                <a:lnTo>
                  <a:pt x="352585" y="209042"/>
                </a:lnTo>
                <a:lnTo>
                  <a:pt x="356777" y="205613"/>
                </a:lnTo>
                <a:lnTo>
                  <a:pt x="357425" y="200279"/>
                </a:lnTo>
                <a:lnTo>
                  <a:pt x="358290" y="190107"/>
                </a:lnTo>
                <a:lnTo>
                  <a:pt x="358578" y="179959"/>
                </a:lnTo>
                <a:lnTo>
                  <a:pt x="358290" y="169810"/>
                </a:lnTo>
                <a:lnTo>
                  <a:pt x="356993" y="154305"/>
                </a:lnTo>
                <a:lnTo>
                  <a:pt x="351088" y="150622"/>
                </a:lnTo>
                <a:lnTo>
                  <a:pt x="346046" y="150622"/>
                </a:lnTo>
                <a:lnTo>
                  <a:pt x="334172" y="148881"/>
                </a:lnTo>
                <a:lnTo>
                  <a:pt x="323589" y="143938"/>
                </a:lnTo>
                <a:lnTo>
                  <a:pt x="314935" y="136209"/>
                </a:lnTo>
                <a:lnTo>
                  <a:pt x="308848" y="126111"/>
                </a:lnTo>
                <a:lnTo>
                  <a:pt x="307389" y="120015"/>
                </a:lnTo>
                <a:close/>
              </a:path>
              <a:path w="358775" h="359409">
                <a:moveTo>
                  <a:pt x="352585" y="209042"/>
                </a:moveTo>
                <a:lnTo>
                  <a:pt x="346922" y="209042"/>
                </a:lnTo>
                <a:lnTo>
                  <a:pt x="351964" y="209550"/>
                </a:lnTo>
                <a:lnTo>
                  <a:pt x="352585" y="209042"/>
                </a:lnTo>
                <a:close/>
              </a:path>
              <a:path w="358775" h="359409">
                <a:moveTo>
                  <a:pt x="72717" y="35179"/>
                </a:moveTo>
                <a:lnTo>
                  <a:pt x="39443" y="67183"/>
                </a:lnTo>
                <a:lnTo>
                  <a:pt x="36166" y="71120"/>
                </a:lnTo>
                <a:lnTo>
                  <a:pt x="36598" y="77216"/>
                </a:lnTo>
                <a:lnTo>
                  <a:pt x="40535" y="80772"/>
                </a:lnTo>
                <a:lnTo>
                  <a:pt x="48298" y="90310"/>
                </a:lnTo>
                <a:lnTo>
                  <a:pt x="52714" y="101552"/>
                </a:lnTo>
                <a:lnTo>
                  <a:pt x="53558" y="113579"/>
                </a:lnTo>
                <a:lnTo>
                  <a:pt x="50606" y="125476"/>
                </a:lnTo>
                <a:lnTo>
                  <a:pt x="44398" y="135534"/>
                </a:lnTo>
                <a:lnTo>
                  <a:pt x="35398" y="143176"/>
                </a:lnTo>
                <a:lnTo>
                  <a:pt x="24263" y="148032"/>
                </a:lnTo>
                <a:lnTo>
                  <a:pt x="11655" y="149733"/>
                </a:lnTo>
                <a:lnTo>
                  <a:pt x="129094" y="149733"/>
                </a:lnTo>
                <a:lnTo>
                  <a:pt x="137323" y="137572"/>
                </a:lnTo>
                <a:lnTo>
                  <a:pt x="156324" y="124733"/>
                </a:lnTo>
                <a:lnTo>
                  <a:pt x="179511" y="120015"/>
                </a:lnTo>
                <a:lnTo>
                  <a:pt x="307389" y="120015"/>
                </a:lnTo>
                <a:lnTo>
                  <a:pt x="306019" y="114290"/>
                </a:lnTo>
                <a:lnTo>
                  <a:pt x="306906" y="102409"/>
                </a:lnTo>
                <a:lnTo>
                  <a:pt x="311282" y="91267"/>
                </a:lnTo>
                <a:lnTo>
                  <a:pt x="318919" y="81661"/>
                </a:lnTo>
                <a:lnTo>
                  <a:pt x="322640" y="78105"/>
                </a:lnTo>
                <a:lnTo>
                  <a:pt x="323288" y="72263"/>
                </a:lnTo>
                <a:lnTo>
                  <a:pt x="313442" y="60448"/>
                </a:lnTo>
                <a:lnTo>
                  <a:pt x="306836" y="53355"/>
                </a:lnTo>
                <a:lnTo>
                  <a:pt x="244906" y="53355"/>
                </a:lnTo>
                <a:lnTo>
                  <a:pt x="240199" y="52232"/>
                </a:lnTo>
                <a:lnTo>
                  <a:pt x="114803" y="52232"/>
                </a:lnTo>
                <a:lnTo>
                  <a:pt x="102749" y="51212"/>
                </a:lnTo>
                <a:lnTo>
                  <a:pt x="91433" y="46906"/>
                </a:lnTo>
                <a:lnTo>
                  <a:pt x="82127" y="39624"/>
                </a:lnTo>
                <a:lnTo>
                  <a:pt x="78622" y="35687"/>
                </a:lnTo>
                <a:lnTo>
                  <a:pt x="72717" y="35179"/>
                </a:lnTo>
                <a:close/>
              </a:path>
              <a:path w="358775" h="359409">
                <a:moveTo>
                  <a:pt x="287397" y="36322"/>
                </a:moveTo>
                <a:lnTo>
                  <a:pt x="281492" y="36703"/>
                </a:lnTo>
                <a:lnTo>
                  <a:pt x="277987" y="40640"/>
                </a:lnTo>
                <a:lnTo>
                  <a:pt x="268547" y="48117"/>
                </a:lnTo>
                <a:lnTo>
                  <a:pt x="257116" y="52451"/>
                </a:lnTo>
                <a:lnTo>
                  <a:pt x="244906" y="53355"/>
                </a:lnTo>
                <a:lnTo>
                  <a:pt x="306836" y="53355"/>
                </a:lnTo>
                <a:lnTo>
                  <a:pt x="306525" y="53022"/>
                </a:lnTo>
                <a:lnTo>
                  <a:pt x="299239" y="46073"/>
                </a:lnTo>
                <a:lnTo>
                  <a:pt x="291563" y="39624"/>
                </a:lnTo>
                <a:lnTo>
                  <a:pt x="287397" y="36322"/>
                </a:lnTo>
                <a:close/>
              </a:path>
              <a:path w="358775" h="359409">
                <a:moveTo>
                  <a:pt x="180052" y="0"/>
                </a:moveTo>
                <a:lnTo>
                  <a:pt x="169952" y="198"/>
                </a:lnTo>
                <a:lnTo>
                  <a:pt x="159813" y="1016"/>
                </a:lnTo>
                <a:lnTo>
                  <a:pt x="154555" y="1651"/>
                </a:lnTo>
                <a:lnTo>
                  <a:pt x="150834" y="6096"/>
                </a:lnTo>
                <a:lnTo>
                  <a:pt x="151063" y="11303"/>
                </a:lnTo>
                <a:lnTo>
                  <a:pt x="149535" y="23421"/>
                </a:lnTo>
                <a:lnTo>
                  <a:pt x="144603" y="34337"/>
                </a:lnTo>
                <a:lnTo>
                  <a:pt x="136716" y="43324"/>
                </a:lnTo>
                <a:lnTo>
                  <a:pt x="126323" y="49657"/>
                </a:lnTo>
                <a:lnTo>
                  <a:pt x="114803" y="52232"/>
                </a:lnTo>
                <a:lnTo>
                  <a:pt x="240199" y="52232"/>
                </a:lnTo>
                <a:lnTo>
                  <a:pt x="210197" y="23989"/>
                </a:lnTo>
                <a:lnTo>
                  <a:pt x="209051" y="11811"/>
                </a:lnTo>
                <a:lnTo>
                  <a:pt x="209267" y="6350"/>
                </a:lnTo>
                <a:lnTo>
                  <a:pt x="205546" y="1905"/>
                </a:lnTo>
                <a:lnTo>
                  <a:pt x="200301" y="1270"/>
                </a:lnTo>
                <a:lnTo>
                  <a:pt x="190154" y="373"/>
                </a:lnTo>
                <a:lnTo>
                  <a:pt x="180052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5210" y="1445679"/>
            <a:ext cx="6948170" cy="35941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819150" indent="-378460">
              <a:lnSpc>
                <a:spcPct val="100000"/>
              </a:lnSpc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Variables</a:t>
            </a:r>
            <a:r>
              <a:rPr sz="1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4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‘static’</a:t>
            </a:r>
            <a:r>
              <a:rPr sz="1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keyword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Memory</a:t>
            </a:r>
            <a:r>
              <a:rPr sz="1400" spc="-6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layout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Concept</a:t>
            </a:r>
            <a:r>
              <a:rPr sz="1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Garbage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Collector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Parameter</a:t>
            </a:r>
            <a:r>
              <a:rPr sz="1400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Passing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Arrays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Enhanced</a:t>
            </a:r>
            <a:r>
              <a:rPr sz="1400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loop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Packages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10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Packages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343659"/>
            <a:ext cx="800925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335" marR="1927225" indent="-25527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package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grouping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related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classes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providing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access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protection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space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management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Programmers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bundle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groups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related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packages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make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easier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find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related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 </a:t>
            </a:r>
            <a:r>
              <a:rPr sz="1600" spc="-10" dirty="0">
                <a:latin typeface="Tahoma"/>
                <a:cs typeface="Tahoma"/>
              </a:rPr>
              <a:t>interfaces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Packages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help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avoid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naming </a:t>
            </a:r>
            <a:r>
              <a:rPr sz="1600" spc="-10" dirty="0">
                <a:latin typeface="Tahoma"/>
                <a:cs typeface="Tahoma"/>
              </a:rPr>
              <a:t>conflicts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only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package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declaration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per </a:t>
            </a:r>
            <a:r>
              <a:rPr sz="1600" spc="-10" dirty="0">
                <a:latin typeface="Tahoma"/>
                <a:cs typeface="Tahoma"/>
              </a:rPr>
              <a:t>source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marR="2161540" indent="-2990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case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package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declared,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placed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into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default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package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i.e.,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current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folder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92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Packages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Contd.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04" y="1415287"/>
            <a:ext cx="8060690" cy="2334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If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want 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package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,the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package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statement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should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first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statement.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fully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qualified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: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packageName.className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425450" indent="-413384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425450" algn="l"/>
                <a:tab pos="426084" algn="l"/>
              </a:tabLst>
            </a:pPr>
            <a:r>
              <a:rPr sz="1600" spc="-10" dirty="0">
                <a:latin typeface="Tahoma"/>
                <a:cs typeface="Tahoma"/>
              </a:rPr>
              <a:t>Fully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qualified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ahoma"/>
              <a:cs typeface="Tahoma"/>
            </a:endParaRPr>
          </a:p>
          <a:p>
            <a:pPr marL="25958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java.util.Date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854" y="4028313"/>
            <a:ext cx="1156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4028313"/>
            <a:ext cx="86804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  </a:t>
            </a:r>
            <a:r>
              <a:rPr sz="2000" spc="-5" dirty="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5515" y="4028313"/>
            <a:ext cx="12357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sub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  </a:t>
            </a:r>
            <a:r>
              <a:rPr sz="2000" spc="-5" dirty="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7479" y="3744086"/>
            <a:ext cx="655320" cy="385445"/>
          </a:xfrm>
          <a:custGeom>
            <a:avLst/>
            <a:gdLst/>
            <a:ahLst/>
            <a:cxnLst/>
            <a:rect l="l" t="t" r="r" b="b"/>
            <a:pathLst>
              <a:path w="655320" h="385445">
                <a:moveTo>
                  <a:pt x="644779" y="635"/>
                </a:moveTo>
                <a:lnTo>
                  <a:pt x="0" y="376936"/>
                </a:lnTo>
                <a:lnTo>
                  <a:pt x="4699" y="385191"/>
                </a:lnTo>
                <a:lnTo>
                  <a:pt x="634287" y="17827"/>
                </a:lnTo>
                <a:lnTo>
                  <a:pt x="643000" y="2412"/>
                </a:lnTo>
                <a:lnTo>
                  <a:pt x="645818" y="2412"/>
                </a:lnTo>
                <a:lnTo>
                  <a:pt x="644779" y="635"/>
                </a:lnTo>
                <a:close/>
              </a:path>
              <a:path w="655320" h="385445">
                <a:moveTo>
                  <a:pt x="654961" y="635"/>
                </a:moveTo>
                <a:lnTo>
                  <a:pt x="644779" y="635"/>
                </a:lnTo>
                <a:lnTo>
                  <a:pt x="649605" y="8890"/>
                </a:lnTo>
                <a:lnTo>
                  <a:pt x="634287" y="17827"/>
                </a:lnTo>
                <a:lnTo>
                  <a:pt x="599567" y="79248"/>
                </a:lnTo>
                <a:lnTo>
                  <a:pt x="598296" y="81534"/>
                </a:lnTo>
                <a:lnTo>
                  <a:pt x="599185" y="84455"/>
                </a:lnTo>
                <a:lnTo>
                  <a:pt x="603757" y="86994"/>
                </a:lnTo>
                <a:lnTo>
                  <a:pt x="606552" y="86232"/>
                </a:lnTo>
                <a:lnTo>
                  <a:pt x="607948" y="83947"/>
                </a:lnTo>
                <a:lnTo>
                  <a:pt x="654961" y="635"/>
                </a:lnTo>
                <a:close/>
              </a:path>
              <a:path w="655320" h="385445">
                <a:moveTo>
                  <a:pt x="643000" y="2412"/>
                </a:moveTo>
                <a:lnTo>
                  <a:pt x="634287" y="17827"/>
                </a:lnTo>
                <a:lnTo>
                  <a:pt x="648516" y="9525"/>
                </a:lnTo>
                <a:lnTo>
                  <a:pt x="647192" y="9525"/>
                </a:lnTo>
                <a:lnTo>
                  <a:pt x="643000" y="2412"/>
                </a:lnTo>
                <a:close/>
              </a:path>
              <a:path w="655320" h="385445">
                <a:moveTo>
                  <a:pt x="655319" y="0"/>
                </a:moveTo>
                <a:lnTo>
                  <a:pt x="556386" y="0"/>
                </a:lnTo>
                <a:lnTo>
                  <a:pt x="554228" y="2159"/>
                </a:lnTo>
                <a:lnTo>
                  <a:pt x="554228" y="7366"/>
                </a:lnTo>
                <a:lnTo>
                  <a:pt x="556386" y="9525"/>
                </a:lnTo>
                <a:lnTo>
                  <a:pt x="629546" y="9525"/>
                </a:lnTo>
                <a:lnTo>
                  <a:pt x="644779" y="635"/>
                </a:lnTo>
                <a:lnTo>
                  <a:pt x="654961" y="635"/>
                </a:lnTo>
                <a:lnTo>
                  <a:pt x="655319" y="0"/>
                </a:lnTo>
                <a:close/>
              </a:path>
              <a:path w="655320" h="385445">
                <a:moveTo>
                  <a:pt x="645818" y="2412"/>
                </a:moveTo>
                <a:lnTo>
                  <a:pt x="643000" y="2412"/>
                </a:lnTo>
                <a:lnTo>
                  <a:pt x="647192" y="9525"/>
                </a:lnTo>
                <a:lnTo>
                  <a:pt x="648516" y="9525"/>
                </a:lnTo>
                <a:lnTo>
                  <a:pt x="649605" y="8890"/>
                </a:lnTo>
                <a:lnTo>
                  <a:pt x="645818" y="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2489" y="3667886"/>
            <a:ext cx="100330" cy="457200"/>
          </a:xfrm>
          <a:custGeom>
            <a:avLst/>
            <a:gdLst/>
            <a:ahLst/>
            <a:cxnLst/>
            <a:rect l="l" t="t" r="r" b="b"/>
            <a:pathLst>
              <a:path w="100329" h="457200">
                <a:moveTo>
                  <a:pt x="49911" y="18777"/>
                </a:moveTo>
                <a:lnTo>
                  <a:pt x="45212" y="26833"/>
                </a:lnTo>
                <a:lnTo>
                  <a:pt x="45085" y="457200"/>
                </a:lnTo>
                <a:lnTo>
                  <a:pt x="54610" y="457200"/>
                </a:lnTo>
                <a:lnTo>
                  <a:pt x="54610" y="26833"/>
                </a:lnTo>
                <a:lnTo>
                  <a:pt x="49911" y="18777"/>
                </a:lnTo>
                <a:close/>
              </a:path>
              <a:path w="100329" h="457200">
                <a:moveTo>
                  <a:pt x="49911" y="0"/>
                </a:moveTo>
                <a:lnTo>
                  <a:pt x="1397" y="83312"/>
                </a:lnTo>
                <a:lnTo>
                  <a:pt x="0" y="85471"/>
                </a:lnTo>
                <a:lnTo>
                  <a:pt x="762" y="88392"/>
                </a:lnTo>
                <a:lnTo>
                  <a:pt x="3048" y="89788"/>
                </a:lnTo>
                <a:lnTo>
                  <a:pt x="5334" y="91059"/>
                </a:lnTo>
                <a:lnTo>
                  <a:pt x="8255" y="90297"/>
                </a:lnTo>
                <a:lnTo>
                  <a:pt x="9525" y="88011"/>
                </a:lnTo>
                <a:lnTo>
                  <a:pt x="45085" y="27050"/>
                </a:lnTo>
                <a:lnTo>
                  <a:pt x="45085" y="9398"/>
                </a:lnTo>
                <a:lnTo>
                  <a:pt x="55383" y="9398"/>
                </a:lnTo>
                <a:lnTo>
                  <a:pt x="49911" y="0"/>
                </a:lnTo>
                <a:close/>
              </a:path>
              <a:path w="100329" h="457200">
                <a:moveTo>
                  <a:pt x="55383" y="9398"/>
                </a:moveTo>
                <a:lnTo>
                  <a:pt x="54610" y="9398"/>
                </a:lnTo>
                <a:lnTo>
                  <a:pt x="54737" y="27050"/>
                </a:lnTo>
                <a:lnTo>
                  <a:pt x="90297" y="88011"/>
                </a:lnTo>
                <a:lnTo>
                  <a:pt x="91566" y="90297"/>
                </a:lnTo>
                <a:lnTo>
                  <a:pt x="94487" y="91059"/>
                </a:lnTo>
                <a:lnTo>
                  <a:pt x="96774" y="89788"/>
                </a:lnTo>
                <a:lnTo>
                  <a:pt x="99060" y="88392"/>
                </a:lnTo>
                <a:lnTo>
                  <a:pt x="99822" y="85471"/>
                </a:lnTo>
                <a:lnTo>
                  <a:pt x="98425" y="83312"/>
                </a:lnTo>
                <a:lnTo>
                  <a:pt x="55383" y="9398"/>
                </a:lnTo>
                <a:close/>
              </a:path>
              <a:path w="100329" h="457200">
                <a:moveTo>
                  <a:pt x="54610" y="9398"/>
                </a:moveTo>
                <a:lnTo>
                  <a:pt x="45085" y="9398"/>
                </a:lnTo>
                <a:lnTo>
                  <a:pt x="45085" y="27050"/>
                </a:lnTo>
                <a:lnTo>
                  <a:pt x="49911" y="18777"/>
                </a:lnTo>
                <a:lnTo>
                  <a:pt x="45847" y="11811"/>
                </a:lnTo>
                <a:lnTo>
                  <a:pt x="54610" y="11811"/>
                </a:lnTo>
                <a:lnTo>
                  <a:pt x="54610" y="9398"/>
                </a:lnTo>
                <a:close/>
              </a:path>
              <a:path w="100329" h="457200">
                <a:moveTo>
                  <a:pt x="54610" y="11811"/>
                </a:moveTo>
                <a:lnTo>
                  <a:pt x="53975" y="11811"/>
                </a:lnTo>
                <a:lnTo>
                  <a:pt x="49911" y="18777"/>
                </a:lnTo>
                <a:lnTo>
                  <a:pt x="54610" y="26833"/>
                </a:lnTo>
                <a:lnTo>
                  <a:pt x="54610" y="11811"/>
                </a:lnTo>
                <a:close/>
              </a:path>
              <a:path w="100329" h="457200">
                <a:moveTo>
                  <a:pt x="53975" y="11811"/>
                </a:moveTo>
                <a:lnTo>
                  <a:pt x="45847" y="11811"/>
                </a:lnTo>
                <a:lnTo>
                  <a:pt x="49911" y="18777"/>
                </a:lnTo>
                <a:lnTo>
                  <a:pt x="53975" y="11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3667886"/>
            <a:ext cx="840740" cy="537845"/>
          </a:xfrm>
          <a:custGeom>
            <a:avLst/>
            <a:gdLst/>
            <a:ahLst/>
            <a:cxnLst/>
            <a:rect l="l" t="t" r="r" b="b"/>
            <a:pathLst>
              <a:path w="840739" h="537845">
                <a:moveTo>
                  <a:pt x="15950" y="10213"/>
                </a:moveTo>
                <a:lnTo>
                  <a:pt x="20310" y="18673"/>
                </a:lnTo>
                <a:lnTo>
                  <a:pt x="835660" y="537464"/>
                </a:lnTo>
                <a:lnTo>
                  <a:pt x="840739" y="529463"/>
                </a:lnTo>
                <a:lnTo>
                  <a:pt x="25555" y="10573"/>
                </a:lnTo>
                <a:lnTo>
                  <a:pt x="15950" y="10213"/>
                </a:lnTo>
                <a:close/>
              </a:path>
              <a:path w="840739" h="537845">
                <a:moveTo>
                  <a:pt x="0" y="0"/>
                </a:moveTo>
                <a:lnTo>
                  <a:pt x="44196" y="85725"/>
                </a:lnTo>
                <a:lnTo>
                  <a:pt x="45338" y="88011"/>
                </a:lnTo>
                <a:lnTo>
                  <a:pt x="48260" y="88900"/>
                </a:lnTo>
                <a:lnTo>
                  <a:pt x="50546" y="87756"/>
                </a:lnTo>
                <a:lnTo>
                  <a:pt x="52959" y="86487"/>
                </a:lnTo>
                <a:lnTo>
                  <a:pt x="53848" y="83693"/>
                </a:lnTo>
                <a:lnTo>
                  <a:pt x="52577" y="81280"/>
                </a:lnTo>
                <a:lnTo>
                  <a:pt x="20310" y="18673"/>
                </a:lnTo>
                <a:lnTo>
                  <a:pt x="5334" y="9143"/>
                </a:lnTo>
                <a:lnTo>
                  <a:pt x="10540" y="1016"/>
                </a:lnTo>
                <a:lnTo>
                  <a:pt x="26556" y="1016"/>
                </a:lnTo>
                <a:lnTo>
                  <a:pt x="0" y="0"/>
                </a:lnTo>
                <a:close/>
              </a:path>
              <a:path w="840739" h="537845">
                <a:moveTo>
                  <a:pt x="10540" y="1016"/>
                </a:moveTo>
                <a:lnTo>
                  <a:pt x="5334" y="9143"/>
                </a:lnTo>
                <a:lnTo>
                  <a:pt x="20310" y="18673"/>
                </a:lnTo>
                <a:lnTo>
                  <a:pt x="15950" y="10213"/>
                </a:lnTo>
                <a:lnTo>
                  <a:pt x="7747" y="9906"/>
                </a:lnTo>
                <a:lnTo>
                  <a:pt x="12191" y="2921"/>
                </a:lnTo>
                <a:lnTo>
                  <a:pt x="13533" y="2921"/>
                </a:lnTo>
                <a:lnTo>
                  <a:pt x="10540" y="1016"/>
                </a:lnTo>
                <a:close/>
              </a:path>
              <a:path w="840739" h="537845">
                <a:moveTo>
                  <a:pt x="26556" y="1016"/>
                </a:moveTo>
                <a:lnTo>
                  <a:pt x="10540" y="1016"/>
                </a:lnTo>
                <a:lnTo>
                  <a:pt x="25555" y="10573"/>
                </a:lnTo>
                <a:lnTo>
                  <a:pt x="95885" y="13207"/>
                </a:lnTo>
                <a:lnTo>
                  <a:pt x="98551" y="13335"/>
                </a:lnTo>
                <a:lnTo>
                  <a:pt x="100711" y="11303"/>
                </a:lnTo>
                <a:lnTo>
                  <a:pt x="100964" y="6096"/>
                </a:lnTo>
                <a:lnTo>
                  <a:pt x="98933" y="3810"/>
                </a:lnTo>
                <a:lnTo>
                  <a:pt x="26556" y="1016"/>
                </a:lnTo>
                <a:close/>
              </a:path>
              <a:path w="840739" h="537845">
                <a:moveTo>
                  <a:pt x="13533" y="2921"/>
                </a:moveTo>
                <a:lnTo>
                  <a:pt x="12191" y="2921"/>
                </a:lnTo>
                <a:lnTo>
                  <a:pt x="15950" y="10213"/>
                </a:lnTo>
                <a:lnTo>
                  <a:pt x="25555" y="10573"/>
                </a:lnTo>
                <a:lnTo>
                  <a:pt x="13533" y="2921"/>
                </a:lnTo>
                <a:close/>
              </a:path>
              <a:path w="840739" h="537845">
                <a:moveTo>
                  <a:pt x="12191" y="2921"/>
                </a:moveTo>
                <a:lnTo>
                  <a:pt x="7747" y="9906"/>
                </a:lnTo>
                <a:lnTo>
                  <a:pt x="15950" y="10213"/>
                </a:lnTo>
                <a:lnTo>
                  <a:pt x="12191" y="2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92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Packages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Contd.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6650" y="1527936"/>
            <a:ext cx="2832100" cy="3302635"/>
            <a:chOff x="1136650" y="1527936"/>
            <a:chExt cx="2832100" cy="3302635"/>
          </a:xfrm>
        </p:grpSpPr>
        <p:sp>
          <p:nvSpPr>
            <p:cNvPr id="4" name="object 4"/>
            <p:cNvSpPr/>
            <p:nvPr/>
          </p:nvSpPr>
          <p:spPr>
            <a:xfrm>
              <a:off x="1143000" y="1534324"/>
              <a:ext cx="2819400" cy="3276600"/>
            </a:xfrm>
            <a:custGeom>
              <a:avLst/>
              <a:gdLst/>
              <a:ahLst/>
              <a:cxnLst/>
              <a:rect l="l" t="t" r="r" b="b"/>
              <a:pathLst>
                <a:path w="2819400" h="3276600">
                  <a:moveTo>
                    <a:pt x="2819400" y="0"/>
                  </a:moveTo>
                  <a:lnTo>
                    <a:pt x="0" y="0"/>
                  </a:lnTo>
                  <a:lnTo>
                    <a:pt x="0" y="3276600"/>
                  </a:lnTo>
                  <a:lnTo>
                    <a:pt x="2819400" y="32766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1527936"/>
              <a:ext cx="2819400" cy="3302635"/>
            </a:xfrm>
            <a:custGeom>
              <a:avLst/>
              <a:gdLst/>
              <a:ahLst/>
              <a:cxnLst/>
              <a:rect l="l" t="t" r="r" b="b"/>
              <a:pathLst>
                <a:path w="2819400" h="3302635">
                  <a:moveTo>
                    <a:pt x="0" y="0"/>
                  </a:moveTo>
                  <a:lnTo>
                    <a:pt x="0" y="3302038"/>
                  </a:lnTo>
                </a:path>
                <a:path w="2819400" h="3302635">
                  <a:moveTo>
                    <a:pt x="2819400" y="0"/>
                  </a:moveTo>
                  <a:lnTo>
                    <a:pt x="2819400" y="330203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6650" y="1527936"/>
              <a:ext cx="2832100" cy="12700"/>
            </a:xfrm>
            <a:custGeom>
              <a:avLst/>
              <a:gdLst/>
              <a:ahLst/>
              <a:cxnLst/>
              <a:rect l="l" t="t" r="r" b="b"/>
              <a:pathLst>
                <a:path w="2832100" h="12700">
                  <a:moveTo>
                    <a:pt x="0" y="12700"/>
                  </a:moveTo>
                  <a:lnTo>
                    <a:pt x="2832100" y="12700"/>
                  </a:lnTo>
                  <a:lnTo>
                    <a:pt x="28321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650" y="4810924"/>
              <a:ext cx="2832100" cy="0"/>
            </a:xfrm>
            <a:custGeom>
              <a:avLst/>
              <a:gdLst/>
              <a:ahLst/>
              <a:cxnLst/>
              <a:rect l="l" t="t" r="r" b="b"/>
              <a:pathLst>
                <a:path w="2832100">
                  <a:moveTo>
                    <a:pt x="0" y="0"/>
                  </a:moveTo>
                  <a:lnTo>
                    <a:pt x="28321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9350" y="1872741"/>
            <a:ext cx="280670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package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p1;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85090" marR="81978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import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java.util.Date; </a:t>
            </a:r>
            <a:r>
              <a:rPr sz="1600" spc="-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import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java.sql.*;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MyClass</a:t>
            </a:r>
            <a:endParaRPr sz="160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  <a:spcBef>
                <a:spcPts val="117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22775" y="1932177"/>
            <a:ext cx="3106420" cy="2033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Basic Structure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Java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Package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statement……optional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Import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statements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…..optional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Standard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writing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860" y="1229512"/>
            <a:ext cx="8763889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2836925"/>
            <a:ext cx="141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40" dirty="0"/>
              <a:t>You!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03504" y="5329123"/>
            <a:ext cx="9272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7908925" algn="l"/>
                <a:tab pos="9048750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25330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3000" baseline="-18055" dirty="0">
                <a:latin typeface="Calibri"/>
                <a:cs typeface="Calibri"/>
              </a:rPr>
              <a:t>5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12</a:t>
            </a:r>
            <a:r>
              <a:rPr sz="3000" spc="15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2</a:t>
            </a:r>
            <a:r>
              <a:rPr sz="3000" spc="-15" baseline="-18055" dirty="0">
                <a:latin typeface="Calibri"/>
                <a:cs typeface="Calibri"/>
              </a:rPr>
              <a:t>02</a:t>
            </a:r>
            <a:r>
              <a:rPr sz="3000" baseline="-18055" dirty="0">
                <a:latin typeface="Calibri"/>
                <a:cs typeface="Calibri"/>
              </a:rPr>
              <a:t>1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com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1300" spc="-5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2B3A4A"/>
                </a:solidFill>
                <a:latin typeface="Segoe UI"/>
                <a:cs typeface="Segoe UI"/>
                <a:hlinkClick r:id="rId5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08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433575"/>
            <a:ext cx="8020684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variable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is</a:t>
            </a:r>
            <a:r>
              <a:rPr sz="1600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 name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given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 to</a:t>
            </a:r>
            <a:r>
              <a:rPr sz="1600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memory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location.</a:t>
            </a:r>
            <a:r>
              <a:rPr sz="1600" spc="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That memory</a:t>
            </a:r>
            <a:r>
              <a:rPr sz="1600" spc="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is associated</a:t>
            </a:r>
            <a:r>
              <a:rPr sz="1600" spc="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to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 data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type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6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can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be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assigned a</a:t>
            </a:r>
            <a:r>
              <a:rPr sz="16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value.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9714" y="2775330"/>
            <a:ext cx="181228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int</a:t>
            </a:r>
            <a:r>
              <a:rPr sz="16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id</a:t>
            </a:r>
            <a:r>
              <a:rPr sz="16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;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200000"/>
              </a:lnSpc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float rateOfInterest; </a:t>
            </a:r>
            <a:r>
              <a:rPr sz="1600" spc="-484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char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status;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double</a:t>
            </a:r>
            <a:r>
              <a:rPr sz="1600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salary;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08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433575"/>
            <a:ext cx="5436870" cy="273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Assigning</a:t>
            </a:r>
            <a:r>
              <a:rPr sz="1600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 </a:t>
            </a:r>
            <a:r>
              <a:rPr sz="1600" spc="-15" dirty="0">
                <a:solidFill>
                  <a:srgbClr val="2B3A4A"/>
                </a:solidFill>
                <a:latin typeface="Tahoma"/>
                <a:cs typeface="Tahoma"/>
              </a:rPr>
              <a:t>value</a:t>
            </a:r>
            <a:r>
              <a:rPr sz="1600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to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variable.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Initialization</a:t>
            </a:r>
            <a:r>
              <a:rPr sz="1600" spc="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600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variable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 with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primary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value.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B3A4A"/>
              </a:buClr>
              <a:buFont typeface="Arial MT"/>
              <a:buChar char="•"/>
            </a:pPr>
            <a:endParaRPr sz="2400">
              <a:latin typeface="Tahoma"/>
              <a:cs typeface="Tahoma"/>
            </a:endParaRPr>
          </a:p>
          <a:p>
            <a:pPr marL="1254760" lvl="1" indent="-236854">
              <a:lnSpc>
                <a:spcPct val="100000"/>
              </a:lnSpc>
              <a:buAutoNum type="arabicPeriod"/>
              <a:tabLst>
                <a:tab pos="1255395" algn="l"/>
              </a:tabLst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accountNumber;</a:t>
            </a:r>
            <a:endParaRPr sz="1600">
              <a:latin typeface="Tahoma"/>
              <a:cs typeface="Tahoma"/>
            </a:endParaRPr>
          </a:p>
          <a:p>
            <a:pPr marL="1254760" lvl="1" indent="-236854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1255395" algn="l"/>
              </a:tabLst>
            </a:pPr>
            <a:r>
              <a:rPr sz="1600" spc="-5" dirty="0">
                <a:latin typeface="Tahoma"/>
                <a:cs typeface="Tahoma"/>
              </a:rPr>
              <a:t>accountNumber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=2123457788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;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// assignment</a:t>
            </a:r>
            <a:endParaRPr sz="1600">
              <a:latin typeface="Tahoma"/>
              <a:cs typeface="Tahoma"/>
            </a:endParaRPr>
          </a:p>
          <a:p>
            <a:pPr marL="1254760" lvl="1" indent="-236854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55395" algn="l"/>
              </a:tabLst>
            </a:pPr>
            <a:r>
              <a:rPr sz="1600" spc="-10" dirty="0">
                <a:latin typeface="Tahoma"/>
                <a:cs typeface="Tahoma"/>
              </a:rPr>
              <a:t>char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choice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‘A’;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//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initialization</a:t>
            </a:r>
            <a:endParaRPr sz="1600">
              <a:latin typeface="Tahoma"/>
              <a:cs typeface="Tahoma"/>
            </a:endParaRPr>
          </a:p>
          <a:p>
            <a:pPr marL="1252855" lvl="1" indent="-23495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53490" algn="l"/>
              </a:tabLst>
            </a:pPr>
            <a:r>
              <a:rPr sz="1600" spc="-5" dirty="0">
                <a:latin typeface="Tahoma"/>
                <a:cs typeface="Tahoma"/>
              </a:rPr>
              <a:t>double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salary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56777.24d;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//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initialization</a:t>
            </a:r>
            <a:endParaRPr sz="1600">
              <a:latin typeface="Tahoma"/>
              <a:cs typeface="Tahoma"/>
            </a:endParaRPr>
          </a:p>
          <a:p>
            <a:pPr marL="1254760" lvl="1" indent="-236854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55395" algn="l"/>
              </a:tabLst>
            </a:pPr>
            <a:r>
              <a:rPr sz="1600" spc="-5" dirty="0">
                <a:latin typeface="Tahoma"/>
                <a:cs typeface="Tahoma"/>
              </a:rPr>
              <a:t>float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rateOfInterest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10.45F;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12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Types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659127"/>
            <a:ext cx="8255000" cy="209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Instance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Variables</a:t>
            </a:r>
            <a:r>
              <a:rPr sz="1600" spc="-5" dirty="0">
                <a:latin typeface="Tahoma"/>
                <a:cs typeface="Tahoma"/>
              </a:rPr>
              <a:t> :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Copy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exists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per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instance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Variables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level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i.e.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copy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exists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per </a:t>
            </a:r>
            <a:r>
              <a:rPr sz="1600" spc="-10" dirty="0">
                <a:latin typeface="Tahoma"/>
                <a:cs typeface="Tahoma"/>
              </a:rPr>
              <a:t>class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Local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Variables</a:t>
            </a:r>
            <a:r>
              <a:rPr sz="1600" spc="-5" dirty="0">
                <a:latin typeface="Tahoma"/>
                <a:cs typeface="Tahoma"/>
              </a:rPr>
              <a:t> :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Variables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within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blocks.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local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block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where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they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declared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737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static</a:t>
            </a:r>
            <a:r>
              <a:rPr sz="1800" b="1" spc="-7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Keyword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102" y="1163853"/>
            <a:ext cx="2877820" cy="17786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Date</a:t>
            </a:r>
            <a:endParaRPr sz="16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307975">
              <a:lnSpc>
                <a:spcPct val="100000"/>
              </a:lnSpc>
              <a:spcBef>
                <a:spcPts val="145"/>
              </a:spcBef>
              <a:tabLst>
                <a:tab pos="2864485" algn="l"/>
              </a:tabLst>
            </a:pP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ctr;</a:t>
            </a:r>
            <a:r>
              <a:rPr sz="1600" u="sng" dirty="0">
                <a:uFill>
                  <a:solidFill>
                    <a:srgbClr val="E6B8B8"/>
                  </a:solidFill>
                </a:uFill>
                <a:latin typeface="Tahoma"/>
                <a:cs typeface="Tahoma"/>
              </a:rPr>
              <a:t> 	</a:t>
            </a:r>
            <a:endParaRPr sz="1600">
              <a:latin typeface="Tahoma"/>
              <a:cs typeface="Tahoma"/>
            </a:endParaRPr>
          </a:p>
          <a:p>
            <a:pPr marL="236220" marR="1939289">
              <a:lnSpc>
                <a:spcPct val="120000"/>
              </a:lnSpc>
            </a:pPr>
            <a:r>
              <a:rPr sz="1600" spc="-5" dirty="0">
                <a:latin typeface="Tahoma"/>
                <a:cs typeface="Tahoma"/>
              </a:rPr>
              <a:t>int </a:t>
            </a:r>
            <a:r>
              <a:rPr sz="1600" dirty="0">
                <a:latin typeface="Tahoma"/>
                <a:cs typeface="Tahoma"/>
              </a:rPr>
              <a:t>dd; 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;  int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yy;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142" y="2999689"/>
            <a:ext cx="123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7767" y="1458112"/>
            <a:ext cx="3208274" cy="30270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32703" y="3120643"/>
            <a:ext cx="5003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 algn="just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Arial MT"/>
                <a:cs typeface="Arial MT"/>
              </a:rPr>
              <a:t>dd=2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400" spc="-65" dirty="0">
                <a:latin typeface="Arial MT"/>
                <a:cs typeface="Arial MT"/>
              </a:rPr>
              <a:t>mm</a:t>
            </a:r>
            <a:r>
              <a:rPr sz="1400" spc="-80" dirty="0">
                <a:latin typeface="Arial MT"/>
                <a:cs typeface="Arial MT"/>
              </a:rPr>
              <a:t>=</a:t>
            </a:r>
            <a:r>
              <a:rPr sz="1400" dirty="0">
                <a:latin typeface="Arial MT"/>
                <a:cs typeface="Arial MT"/>
              </a:rPr>
              <a:t>2  </a:t>
            </a:r>
            <a:r>
              <a:rPr sz="1600" spc="-85" dirty="0">
                <a:latin typeface="Arial MT"/>
                <a:cs typeface="Arial MT"/>
              </a:rPr>
              <a:t>yy=2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7765" y="3120643"/>
            <a:ext cx="4997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 algn="just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Arial MT"/>
                <a:cs typeface="Arial MT"/>
              </a:rPr>
              <a:t>dd=1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400" spc="-65" dirty="0">
                <a:latin typeface="Arial MT"/>
                <a:cs typeface="Arial MT"/>
              </a:rPr>
              <a:t>mm</a:t>
            </a:r>
            <a:r>
              <a:rPr sz="1400" spc="-80" dirty="0">
                <a:latin typeface="Arial MT"/>
                <a:cs typeface="Arial MT"/>
              </a:rPr>
              <a:t>=</a:t>
            </a:r>
            <a:r>
              <a:rPr sz="1400" dirty="0">
                <a:latin typeface="Arial MT"/>
                <a:cs typeface="Arial MT"/>
              </a:rPr>
              <a:t>1  </a:t>
            </a:r>
            <a:r>
              <a:rPr sz="1600" spc="-85" dirty="0">
                <a:latin typeface="Arial MT"/>
                <a:cs typeface="Arial MT"/>
              </a:rPr>
              <a:t>yy=1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9950" y="3120643"/>
            <a:ext cx="4997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 algn="just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Arial MT"/>
                <a:cs typeface="Arial MT"/>
              </a:rPr>
              <a:t>dd=3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400" spc="-65" dirty="0">
                <a:latin typeface="Arial MT"/>
                <a:cs typeface="Arial MT"/>
              </a:rPr>
              <a:t>mm</a:t>
            </a:r>
            <a:r>
              <a:rPr sz="1400" spc="-80" dirty="0">
                <a:latin typeface="Arial MT"/>
                <a:cs typeface="Arial MT"/>
              </a:rPr>
              <a:t>=</a:t>
            </a:r>
            <a:r>
              <a:rPr sz="1400" dirty="0">
                <a:latin typeface="Arial MT"/>
                <a:cs typeface="Arial MT"/>
              </a:rPr>
              <a:t>3  </a:t>
            </a:r>
            <a:r>
              <a:rPr sz="1600" spc="-85" dirty="0">
                <a:latin typeface="Arial MT"/>
                <a:cs typeface="Arial MT"/>
              </a:rPr>
              <a:t>yy=3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7557" y="4676724"/>
            <a:ext cx="843280" cy="355600"/>
          </a:xfrm>
          <a:prstGeom prst="rect">
            <a:avLst/>
          </a:prstGeom>
          <a:ln w="25400">
            <a:solidFill>
              <a:srgbClr val="4F81BB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latin typeface="Arial MT"/>
                <a:cs typeface="Arial MT"/>
              </a:rPr>
              <a:t>d1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1733" y="4676724"/>
            <a:ext cx="843280" cy="355600"/>
          </a:xfrm>
          <a:prstGeom prst="rect">
            <a:avLst/>
          </a:prstGeom>
          <a:ln w="25400">
            <a:solidFill>
              <a:srgbClr val="4F81BB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latin typeface="Arial MT"/>
                <a:cs typeface="Arial MT"/>
              </a:rPr>
              <a:t>d2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3782" y="4676724"/>
            <a:ext cx="841375" cy="355600"/>
          </a:xfrm>
          <a:prstGeom prst="rect">
            <a:avLst/>
          </a:prstGeom>
          <a:ln w="25400">
            <a:solidFill>
              <a:srgbClr val="4F81BB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65"/>
              </a:spcBef>
            </a:pPr>
            <a:r>
              <a:rPr sz="1800" spc="-85" dirty="0">
                <a:latin typeface="Arial MT"/>
                <a:cs typeface="Arial MT"/>
              </a:rPr>
              <a:t>d3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08753" y="1764537"/>
            <a:ext cx="2837815" cy="1535430"/>
            <a:chOff x="4508753" y="1764537"/>
            <a:chExt cx="2837815" cy="1535430"/>
          </a:xfrm>
        </p:grpSpPr>
        <p:sp>
          <p:nvSpPr>
            <p:cNvPr id="13" name="object 13"/>
            <p:cNvSpPr/>
            <p:nvPr/>
          </p:nvSpPr>
          <p:spPr>
            <a:xfrm>
              <a:off x="4508754" y="1764537"/>
              <a:ext cx="1395095" cy="267970"/>
            </a:xfrm>
            <a:custGeom>
              <a:avLst/>
              <a:gdLst/>
              <a:ahLst/>
              <a:cxnLst/>
              <a:rect l="l" t="t" r="r" b="b"/>
              <a:pathLst>
                <a:path w="1395095" h="267969">
                  <a:moveTo>
                    <a:pt x="1394587" y="49911"/>
                  </a:moveTo>
                  <a:lnTo>
                    <a:pt x="1386332" y="45085"/>
                  </a:lnTo>
                  <a:lnTo>
                    <a:pt x="1309116" y="0"/>
                  </a:lnTo>
                  <a:lnTo>
                    <a:pt x="1306195" y="762"/>
                  </a:lnTo>
                  <a:lnTo>
                    <a:pt x="1303528" y="5334"/>
                  </a:lnTo>
                  <a:lnTo>
                    <a:pt x="1304290" y="8255"/>
                  </a:lnTo>
                  <a:lnTo>
                    <a:pt x="1367497" y="45085"/>
                  </a:lnTo>
                  <a:lnTo>
                    <a:pt x="2159" y="45085"/>
                  </a:lnTo>
                  <a:lnTo>
                    <a:pt x="0" y="47244"/>
                  </a:lnTo>
                  <a:lnTo>
                    <a:pt x="0" y="267462"/>
                  </a:lnTo>
                  <a:lnTo>
                    <a:pt x="4699" y="262636"/>
                  </a:lnTo>
                  <a:lnTo>
                    <a:pt x="9525" y="262636"/>
                  </a:lnTo>
                  <a:lnTo>
                    <a:pt x="9525" y="54610"/>
                  </a:lnTo>
                  <a:lnTo>
                    <a:pt x="1367713" y="54610"/>
                  </a:lnTo>
                  <a:lnTo>
                    <a:pt x="1304290" y="91567"/>
                  </a:lnTo>
                  <a:lnTo>
                    <a:pt x="1303528" y="94488"/>
                  </a:lnTo>
                  <a:lnTo>
                    <a:pt x="1306195" y="99060"/>
                  </a:lnTo>
                  <a:lnTo>
                    <a:pt x="1309116" y="99822"/>
                  </a:lnTo>
                  <a:lnTo>
                    <a:pt x="1386586" y="54610"/>
                  </a:lnTo>
                  <a:lnTo>
                    <a:pt x="1394587" y="49911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1399" y="3190112"/>
              <a:ext cx="100964" cy="93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4564" y="3200018"/>
              <a:ext cx="95250" cy="9436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9286" y="3204082"/>
              <a:ext cx="97282" cy="95503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440813" y="2315082"/>
            <a:ext cx="4897755" cy="952500"/>
          </a:xfrm>
          <a:custGeom>
            <a:avLst/>
            <a:gdLst/>
            <a:ahLst/>
            <a:cxnLst/>
            <a:rect l="l" t="t" r="r" b="b"/>
            <a:pathLst>
              <a:path w="4897755" h="952500">
                <a:moveTo>
                  <a:pt x="2503805" y="944245"/>
                </a:moveTo>
                <a:lnTo>
                  <a:pt x="2487930" y="938276"/>
                </a:lnTo>
                <a:lnTo>
                  <a:pt x="3429" y="0"/>
                </a:lnTo>
                <a:lnTo>
                  <a:pt x="0" y="9017"/>
                </a:lnTo>
                <a:lnTo>
                  <a:pt x="2484628" y="947166"/>
                </a:lnTo>
                <a:lnTo>
                  <a:pt x="2493899" y="945642"/>
                </a:lnTo>
                <a:lnTo>
                  <a:pt x="2501900" y="944245"/>
                </a:lnTo>
                <a:lnTo>
                  <a:pt x="2503805" y="944245"/>
                </a:lnTo>
                <a:close/>
              </a:path>
              <a:path w="4897755" h="952500">
                <a:moveTo>
                  <a:pt x="4897755" y="946785"/>
                </a:moveTo>
                <a:lnTo>
                  <a:pt x="4880229" y="943229"/>
                </a:lnTo>
                <a:lnTo>
                  <a:pt x="169672" y="22352"/>
                </a:lnTo>
                <a:lnTo>
                  <a:pt x="168770" y="26670"/>
                </a:lnTo>
                <a:lnTo>
                  <a:pt x="152273" y="22352"/>
                </a:lnTo>
                <a:lnTo>
                  <a:pt x="149987" y="31496"/>
                </a:lnTo>
                <a:lnTo>
                  <a:pt x="3672713" y="950849"/>
                </a:lnTo>
                <a:lnTo>
                  <a:pt x="3681476" y="948309"/>
                </a:lnTo>
                <a:lnTo>
                  <a:pt x="3689096" y="946150"/>
                </a:lnTo>
                <a:lnTo>
                  <a:pt x="3691382" y="946150"/>
                </a:lnTo>
                <a:lnTo>
                  <a:pt x="3675126" y="941832"/>
                </a:lnTo>
                <a:lnTo>
                  <a:pt x="245630" y="46723"/>
                </a:lnTo>
                <a:lnTo>
                  <a:pt x="4878451" y="952500"/>
                </a:lnTo>
                <a:lnTo>
                  <a:pt x="4887341" y="949452"/>
                </a:lnTo>
                <a:lnTo>
                  <a:pt x="4894961" y="946785"/>
                </a:lnTo>
                <a:lnTo>
                  <a:pt x="4897755" y="946785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2616835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Memory</a:t>
            </a:r>
            <a:r>
              <a:rPr sz="18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Layout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ahoma"/>
              <a:cs typeface="Tahoma"/>
            </a:endParaRPr>
          </a:p>
          <a:p>
            <a:pPr marL="1160145">
              <a:lnSpc>
                <a:spcPct val="100000"/>
              </a:lnSpc>
            </a:pP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Local</a:t>
            </a:r>
            <a:r>
              <a:rPr sz="1700" spc="-70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variables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9471" y="2515590"/>
            <a:ext cx="2106295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080" indent="-466725">
              <a:lnSpc>
                <a:spcPct val="119400"/>
              </a:lnSpc>
              <a:spcBef>
                <a:spcPts val="100"/>
              </a:spcBef>
            </a:pP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D</a:t>
            </a:r>
            <a:r>
              <a:rPr sz="1700" spc="-25" dirty="0">
                <a:solidFill>
                  <a:srgbClr val="1F477B"/>
                </a:solidFill>
                <a:latin typeface="Arial MT"/>
                <a:cs typeface="Arial MT"/>
              </a:rPr>
              <a:t>y</a:t>
            </a: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namica</a:t>
            </a:r>
            <a:r>
              <a:rPr sz="1700" spc="5" dirty="0">
                <a:solidFill>
                  <a:srgbClr val="1F477B"/>
                </a:solidFill>
                <a:latin typeface="Arial MT"/>
                <a:cs typeface="Arial MT"/>
              </a:rPr>
              <a:t>l</a:t>
            </a: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ly</a:t>
            </a:r>
            <a:r>
              <a:rPr sz="1700" spc="-95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a</a:t>
            </a:r>
            <a:r>
              <a:rPr sz="1700" spc="5" dirty="0">
                <a:solidFill>
                  <a:srgbClr val="1F477B"/>
                </a:solidFill>
                <a:latin typeface="Arial MT"/>
                <a:cs typeface="Arial MT"/>
              </a:rPr>
              <a:t>l</a:t>
            </a: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located  Area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7153" y="4040251"/>
            <a:ext cx="1180846" cy="1662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8380" y="3306190"/>
            <a:ext cx="1363472" cy="1667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8311" y="2617088"/>
            <a:ext cx="945261" cy="19494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43286" y="1349946"/>
          <a:ext cx="2060575" cy="3076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B"/>
                      </a:solidFill>
                      <a:prstDash val="solid"/>
                    </a:lnL>
                    <a:lnR w="28575">
                      <a:solidFill>
                        <a:srgbClr val="4F81BB"/>
                      </a:solidFill>
                      <a:prstDash val="solid"/>
                    </a:lnR>
                    <a:lnT w="28575">
                      <a:solidFill>
                        <a:srgbClr val="4F81BB"/>
                      </a:solidFill>
                      <a:prstDash val="solid"/>
                    </a:lnT>
                    <a:lnB w="28575">
                      <a:solidFill>
                        <a:srgbClr val="4F81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B"/>
                      </a:solidFill>
                      <a:prstDash val="solid"/>
                    </a:lnL>
                    <a:lnR w="28575">
                      <a:solidFill>
                        <a:srgbClr val="4F81BB"/>
                      </a:solidFill>
                      <a:prstDash val="solid"/>
                    </a:lnR>
                    <a:lnT w="28575">
                      <a:solidFill>
                        <a:srgbClr val="4F81BB"/>
                      </a:solidFill>
                      <a:prstDash val="solid"/>
                    </a:lnT>
                    <a:lnB w="28575">
                      <a:solidFill>
                        <a:srgbClr val="4F81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B"/>
                      </a:solidFill>
                      <a:prstDash val="solid"/>
                    </a:lnL>
                    <a:lnR w="28575">
                      <a:solidFill>
                        <a:srgbClr val="4F81BB"/>
                      </a:solidFill>
                      <a:prstDash val="solid"/>
                    </a:lnR>
                    <a:lnT w="28575">
                      <a:solidFill>
                        <a:srgbClr val="4F81BB"/>
                      </a:solidFill>
                      <a:prstDash val="solid"/>
                    </a:lnT>
                    <a:lnB w="28575">
                      <a:solidFill>
                        <a:srgbClr val="4F81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B"/>
                      </a:solidFill>
                      <a:prstDash val="solid"/>
                    </a:lnL>
                    <a:lnR w="28575">
                      <a:solidFill>
                        <a:srgbClr val="4F81BB"/>
                      </a:solidFill>
                      <a:prstDash val="solid"/>
                    </a:lnR>
                    <a:lnT w="28575">
                      <a:solidFill>
                        <a:srgbClr val="4F81BB"/>
                      </a:solidFill>
                      <a:prstDash val="solid"/>
                    </a:lnT>
                    <a:lnB w="28575">
                      <a:solidFill>
                        <a:srgbClr val="4F81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9484" y="1695703"/>
            <a:ext cx="465454" cy="1667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55486" y="1166037"/>
            <a:ext cx="1643888" cy="122702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451479" y="1730120"/>
            <a:ext cx="409575" cy="99695"/>
          </a:xfrm>
          <a:custGeom>
            <a:avLst/>
            <a:gdLst/>
            <a:ahLst/>
            <a:cxnLst/>
            <a:rect l="l" t="t" r="r" b="b"/>
            <a:pathLst>
              <a:path w="409575" h="99694">
                <a:moveTo>
                  <a:pt x="409575" y="49911"/>
                </a:moveTo>
                <a:lnTo>
                  <a:pt x="401320" y="45085"/>
                </a:lnTo>
                <a:lnTo>
                  <a:pt x="400050" y="44348"/>
                </a:lnTo>
                <a:lnTo>
                  <a:pt x="400050" y="45720"/>
                </a:lnTo>
                <a:lnTo>
                  <a:pt x="397637" y="45732"/>
                </a:lnTo>
                <a:lnTo>
                  <a:pt x="400050" y="45720"/>
                </a:lnTo>
                <a:lnTo>
                  <a:pt x="400050" y="44348"/>
                </a:lnTo>
                <a:lnTo>
                  <a:pt x="390652" y="38874"/>
                </a:lnTo>
                <a:lnTo>
                  <a:pt x="390652" y="49784"/>
                </a:lnTo>
                <a:lnTo>
                  <a:pt x="385724" y="52666"/>
                </a:lnTo>
                <a:lnTo>
                  <a:pt x="385724" y="50165"/>
                </a:lnTo>
                <a:lnTo>
                  <a:pt x="386905" y="50165"/>
                </a:lnTo>
                <a:lnTo>
                  <a:pt x="386905" y="47612"/>
                </a:lnTo>
                <a:lnTo>
                  <a:pt x="390652" y="49784"/>
                </a:lnTo>
                <a:lnTo>
                  <a:pt x="390652" y="38874"/>
                </a:lnTo>
                <a:lnTo>
                  <a:pt x="323977" y="0"/>
                </a:lnTo>
                <a:lnTo>
                  <a:pt x="321183" y="762"/>
                </a:lnTo>
                <a:lnTo>
                  <a:pt x="318389" y="5207"/>
                </a:lnTo>
                <a:lnTo>
                  <a:pt x="319151" y="8128"/>
                </a:lnTo>
                <a:lnTo>
                  <a:pt x="382574" y="45085"/>
                </a:lnTo>
                <a:lnTo>
                  <a:pt x="0" y="45085"/>
                </a:lnTo>
                <a:lnTo>
                  <a:pt x="0" y="50165"/>
                </a:lnTo>
                <a:lnTo>
                  <a:pt x="0" y="55245"/>
                </a:lnTo>
                <a:lnTo>
                  <a:pt x="381304" y="55245"/>
                </a:lnTo>
                <a:lnTo>
                  <a:pt x="319151" y="91567"/>
                </a:lnTo>
                <a:lnTo>
                  <a:pt x="318389" y="94488"/>
                </a:lnTo>
                <a:lnTo>
                  <a:pt x="321183" y="98933"/>
                </a:lnTo>
                <a:lnTo>
                  <a:pt x="323977" y="99695"/>
                </a:lnTo>
                <a:lnTo>
                  <a:pt x="401447" y="54610"/>
                </a:lnTo>
                <a:lnTo>
                  <a:pt x="409575" y="49911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0751" y="2938144"/>
            <a:ext cx="900430" cy="100330"/>
          </a:xfrm>
          <a:custGeom>
            <a:avLst/>
            <a:gdLst/>
            <a:ahLst/>
            <a:cxnLst/>
            <a:rect l="l" t="t" r="r" b="b"/>
            <a:pathLst>
              <a:path w="900429" h="100330">
                <a:moveTo>
                  <a:pt x="900176" y="49911"/>
                </a:moveTo>
                <a:lnTo>
                  <a:pt x="891921" y="45085"/>
                </a:lnTo>
                <a:lnTo>
                  <a:pt x="881507" y="39014"/>
                </a:lnTo>
                <a:lnTo>
                  <a:pt x="881507" y="49911"/>
                </a:lnTo>
                <a:lnTo>
                  <a:pt x="877112" y="52476"/>
                </a:lnTo>
                <a:lnTo>
                  <a:pt x="877112" y="49911"/>
                </a:lnTo>
                <a:lnTo>
                  <a:pt x="877087" y="47345"/>
                </a:lnTo>
                <a:lnTo>
                  <a:pt x="881507" y="49911"/>
                </a:lnTo>
                <a:lnTo>
                  <a:pt x="881507" y="39014"/>
                </a:lnTo>
                <a:lnTo>
                  <a:pt x="814705" y="0"/>
                </a:lnTo>
                <a:lnTo>
                  <a:pt x="811784" y="762"/>
                </a:lnTo>
                <a:lnTo>
                  <a:pt x="809117" y="5334"/>
                </a:lnTo>
                <a:lnTo>
                  <a:pt x="809879" y="8255"/>
                </a:lnTo>
                <a:lnTo>
                  <a:pt x="872769" y="44831"/>
                </a:lnTo>
                <a:lnTo>
                  <a:pt x="0" y="44831"/>
                </a:lnTo>
                <a:lnTo>
                  <a:pt x="0" y="49911"/>
                </a:lnTo>
                <a:lnTo>
                  <a:pt x="0" y="54991"/>
                </a:lnTo>
                <a:lnTo>
                  <a:pt x="872769" y="54991"/>
                </a:lnTo>
                <a:lnTo>
                  <a:pt x="809879" y="91567"/>
                </a:lnTo>
                <a:lnTo>
                  <a:pt x="809117" y="94488"/>
                </a:lnTo>
                <a:lnTo>
                  <a:pt x="811784" y="99060"/>
                </a:lnTo>
                <a:lnTo>
                  <a:pt x="814705" y="99822"/>
                </a:lnTo>
                <a:lnTo>
                  <a:pt x="892175" y="54610"/>
                </a:lnTo>
                <a:lnTo>
                  <a:pt x="900176" y="49911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7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955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Memory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3794" y="4810759"/>
            <a:ext cx="5143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Tahoma"/>
                <a:cs typeface="Tahoma"/>
              </a:rPr>
              <a:t>s</a:t>
            </a:r>
            <a:r>
              <a:rPr sz="1700" spc="-20" dirty="0">
                <a:latin typeface="Tahoma"/>
                <a:cs typeface="Tahoma"/>
              </a:rPr>
              <a:t>t</a:t>
            </a:r>
            <a:r>
              <a:rPr sz="1700" dirty="0">
                <a:latin typeface="Tahoma"/>
                <a:cs typeface="Tahoma"/>
              </a:rPr>
              <a:t>ack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7869" y="4810759"/>
            <a:ext cx="4940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Tahoma"/>
                <a:cs typeface="Tahoma"/>
              </a:rPr>
              <a:t>h</a:t>
            </a:r>
            <a:r>
              <a:rPr sz="1700" dirty="0">
                <a:latin typeface="Tahoma"/>
                <a:cs typeface="Tahoma"/>
              </a:rPr>
              <a:t>e</a:t>
            </a:r>
            <a:r>
              <a:rPr sz="1700" spc="5" dirty="0">
                <a:latin typeface="Tahoma"/>
                <a:cs typeface="Tahoma"/>
              </a:rPr>
              <a:t>a</a:t>
            </a:r>
            <a:r>
              <a:rPr sz="1700" dirty="0">
                <a:latin typeface="Tahoma"/>
                <a:cs typeface="Tahoma"/>
              </a:rPr>
              <a:t>p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892" y="3818102"/>
            <a:ext cx="3055238" cy="8306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5786" y="1354073"/>
            <a:ext cx="6127115" cy="2179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Local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variables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stack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where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on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heap.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43751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Demo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614680">
              <a:lnSpc>
                <a:spcPct val="100000"/>
              </a:lnSpc>
              <a:spcBef>
                <a:spcPts val="395"/>
              </a:spcBef>
            </a:pPr>
            <a:r>
              <a:rPr sz="1600" spc="-15" dirty="0">
                <a:latin typeface="Tahoma"/>
                <a:cs typeface="Tahoma"/>
              </a:rPr>
              <a:t>public</a:t>
            </a:r>
            <a:r>
              <a:rPr sz="1600" spc="-10" dirty="0">
                <a:latin typeface="Tahoma"/>
                <a:cs typeface="Tahoma"/>
              </a:rPr>
              <a:t> static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-5" dirty="0">
                <a:latin typeface="Tahoma"/>
                <a:cs typeface="Tahoma"/>
              </a:rPr>
              <a:t> main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(String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args[])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1399540">
              <a:lnSpc>
                <a:spcPct val="100000"/>
              </a:lnSpc>
              <a:spcBef>
                <a:spcPts val="400"/>
              </a:spcBef>
            </a:pPr>
            <a:r>
              <a:rPr sz="1600" spc="-10" dirty="0">
                <a:latin typeface="Tahoma"/>
                <a:cs typeface="Tahoma"/>
              </a:rPr>
              <a:t>Date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 = new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();</a:t>
            </a:r>
            <a:endParaRPr sz="1600">
              <a:latin typeface="Tahoma"/>
              <a:cs typeface="Tahoma"/>
            </a:endParaRPr>
          </a:p>
          <a:p>
            <a:pPr marL="916305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779145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37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Concept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Garbage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Collector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506728"/>
            <a:ext cx="62585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Garbage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collector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generally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reclaims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orphaned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spaces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Finalize()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executed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just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before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garbage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collected.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Override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finalize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clean</a:t>
            </a:r>
            <a:r>
              <a:rPr sz="1600" spc="-5" dirty="0">
                <a:latin typeface="Tahoma"/>
                <a:cs typeface="Tahoma"/>
              </a:rPr>
              <a:t> up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1521</Words>
  <Application>Microsoft Office PowerPoint</Application>
  <PresentationFormat>Custom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MT</vt:lpstr>
      <vt:lpstr>Calibri</vt:lpstr>
      <vt:lpstr>Segoe UI</vt:lpstr>
      <vt:lpstr>Segoe UI Light</vt:lpstr>
      <vt:lpstr>Tahoma</vt:lpstr>
      <vt:lpstr>Times New Roman</vt:lpstr>
      <vt:lpstr>Office Theme</vt:lpstr>
      <vt:lpstr>PowerPoint Presentation</vt:lpstr>
      <vt:lpstr>Agenda</vt:lpstr>
      <vt:lpstr>Variables</vt:lpstr>
      <vt:lpstr>Variables</vt:lpstr>
      <vt:lpstr>Types of Variables</vt:lpstr>
      <vt:lpstr>static Keyword</vt:lpstr>
      <vt:lpstr>PowerPoint Presentation</vt:lpstr>
      <vt:lpstr>Memory</vt:lpstr>
      <vt:lpstr>Concept of Garbage Collector</vt:lpstr>
      <vt:lpstr>PowerPoint Presentation</vt:lpstr>
      <vt:lpstr>Arrays</vt:lpstr>
      <vt:lpstr>Array Declaration</vt:lpstr>
      <vt:lpstr>Instantiation of Array</vt:lpstr>
      <vt:lpstr>Array Literal</vt:lpstr>
      <vt:lpstr>One Dimensional Arrays</vt:lpstr>
      <vt:lpstr>Multi-Dimensional Arrays</vt:lpstr>
      <vt:lpstr>Creating Reference Arrays</vt:lpstr>
      <vt:lpstr>PowerPoint Presentation</vt:lpstr>
      <vt:lpstr>Array Bounds</vt:lpstr>
      <vt:lpstr>Packages</vt:lpstr>
      <vt:lpstr>Packages Contd.</vt:lpstr>
      <vt:lpstr>Packages Contd.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2</cp:revision>
  <dcterms:created xsi:type="dcterms:W3CDTF">2022-02-21T03:51:42Z</dcterms:created>
  <dcterms:modified xsi:type="dcterms:W3CDTF">2022-06-13T07:18:27Z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2022-02-21T00:00:00Z</vt:filetime>
  </property>
</Properties>
</file>