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8" y="5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A0D-FAE2-4F60-BDA1-7D4F549D92C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708025"/>
            <a:ext cx="3394075" cy="191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2725738"/>
            <a:ext cx="8045450" cy="2230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DF07-E6B2-4148-AB49-D28FA7C4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CDF07-E6B2-4148-AB49-D28FA7C43D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489506"/>
            <a:ext cx="5532120" cy="1256665"/>
          </a:xfrm>
          <a:custGeom>
            <a:avLst/>
            <a:gdLst/>
            <a:ahLst/>
            <a:cxnLst/>
            <a:rect l="l" t="t" r="r" b="b"/>
            <a:pathLst>
              <a:path w="5532120" h="1256664">
                <a:moveTo>
                  <a:pt x="5532120" y="0"/>
                </a:moveTo>
                <a:lnTo>
                  <a:pt x="0" y="0"/>
                </a:lnTo>
                <a:lnTo>
                  <a:pt x="0" y="1256487"/>
                </a:lnTo>
                <a:lnTo>
                  <a:pt x="5532120" y="1256487"/>
                </a:lnTo>
                <a:lnTo>
                  <a:pt x="55321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201" y="1656968"/>
            <a:ext cx="481964" cy="18846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863" y="5196981"/>
            <a:ext cx="191759" cy="13215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933942" y="5208077"/>
            <a:ext cx="152400" cy="110489"/>
          </a:xfrm>
          <a:custGeom>
            <a:avLst/>
            <a:gdLst/>
            <a:ahLst/>
            <a:cxnLst/>
            <a:rect l="l" t="t" r="r" b="b"/>
            <a:pathLst>
              <a:path w="152400" h="110489">
                <a:moveTo>
                  <a:pt x="152095" y="0"/>
                </a:moveTo>
                <a:lnTo>
                  <a:pt x="0" y="0"/>
                </a:lnTo>
                <a:lnTo>
                  <a:pt x="0" y="110021"/>
                </a:lnTo>
                <a:lnTo>
                  <a:pt x="152095" y="110021"/>
                </a:lnTo>
                <a:lnTo>
                  <a:pt x="152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33815" y="5191924"/>
            <a:ext cx="152400" cy="136525"/>
          </a:xfrm>
          <a:custGeom>
            <a:avLst/>
            <a:gdLst/>
            <a:ahLst/>
            <a:cxnLst/>
            <a:rect l="l" t="t" r="r" b="b"/>
            <a:pathLst>
              <a:path w="152400" h="136525">
                <a:moveTo>
                  <a:pt x="146684" y="0"/>
                </a:moveTo>
                <a:lnTo>
                  <a:pt x="8381" y="0"/>
                </a:lnTo>
                <a:lnTo>
                  <a:pt x="0" y="5143"/>
                </a:lnTo>
                <a:lnTo>
                  <a:pt x="0" y="131292"/>
                </a:lnTo>
                <a:lnTo>
                  <a:pt x="8381" y="136436"/>
                </a:lnTo>
                <a:lnTo>
                  <a:pt x="146684" y="136436"/>
                </a:lnTo>
                <a:lnTo>
                  <a:pt x="152273" y="131292"/>
                </a:lnTo>
                <a:lnTo>
                  <a:pt x="152273" y="120992"/>
                </a:lnTo>
                <a:lnTo>
                  <a:pt x="22478" y="120992"/>
                </a:lnTo>
                <a:lnTo>
                  <a:pt x="22478" y="51485"/>
                </a:lnTo>
                <a:lnTo>
                  <a:pt x="90226" y="51485"/>
                </a:lnTo>
                <a:lnTo>
                  <a:pt x="93090" y="48907"/>
                </a:lnTo>
                <a:lnTo>
                  <a:pt x="152273" y="48907"/>
                </a:lnTo>
                <a:lnTo>
                  <a:pt x="152273" y="43764"/>
                </a:lnTo>
                <a:lnTo>
                  <a:pt x="25400" y="43764"/>
                </a:lnTo>
                <a:lnTo>
                  <a:pt x="19684" y="38608"/>
                </a:lnTo>
                <a:lnTo>
                  <a:pt x="19684" y="20586"/>
                </a:lnTo>
                <a:lnTo>
                  <a:pt x="25400" y="15443"/>
                </a:lnTo>
                <a:lnTo>
                  <a:pt x="152273" y="15443"/>
                </a:lnTo>
                <a:lnTo>
                  <a:pt x="152273" y="5143"/>
                </a:lnTo>
                <a:lnTo>
                  <a:pt x="146684" y="0"/>
                </a:lnTo>
                <a:close/>
              </a:path>
              <a:path w="152400" h="136525">
                <a:moveTo>
                  <a:pt x="59181" y="51485"/>
                </a:moveTo>
                <a:lnTo>
                  <a:pt x="47878" y="51485"/>
                </a:lnTo>
                <a:lnTo>
                  <a:pt x="47878" y="120992"/>
                </a:lnTo>
                <a:lnTo>
                  <a:pt x="59181" y="120992"/>
                </a:lnTo>
                <a:lnTo>
                  <a:pt x="59181" y="51485"/>
                </a:lnTo>
                <a:close/>
              </a:path>
              <a:path w="152400" h="136525">
                <a:moveTo>
                  <a:pt x="112775" y="69507"/>
                </a:moveTo>
                <a:lnTo>
                  <a:pt x="87375" y="69507"/>
                </a:lnTo>
                <a:lnTo>
                  <a:pt x="84581" y="79806"/>
                </a:lnTo>
                <a:lnTo>
                  <a:pt x="84581" y="120992"/>
                </a:lnTo>
                <a:lnTo>
                  <a:pt x="109981" y="120992"/>
                </a:lnTo>
                <a:lnTo>
                  <a:pt x="109981" y="84950"/>
                </a:lnTo>
                <a:lnTo>
                  <a:pt x="112775" y="69507"/>
                </a:lnTo>
                <a:close/>
              </a:path>
              <a:path w="152400" h="136525">
                <a:moveTo>
                  <a:pt x="152273" y="48907"/>
                </a:moveTo>
                <a:lnTo>
                  <a:pt x="107187" y="48907"/>
                </a:lnTo>
                <a:lnTo>
                  <a:pt x="123487" y="53131"/>
                </a:lnTo>
                <a:lnTo>
                  <a:pt x="131857" y="63388"/>
                </a:lnTo>
                <a:lnTo>
                  <a:pt x="134941" y="76061"/>
                </a:lnTo>
                <a:lnTo>
                  <a:pt x="135282" y="84950"/>
                </a:lnTo>
                <a:lnTo>
                  <a:pt x="135381" y="120992"/>
                </a:lnTo>
                <a:lnTo>
                  <a:pt x="152273" y="120992"/>
                </a:lnTo>
                <a:lnTo>
                  <a:pt x="152273" y="48907"/>
                </a:lnTo>
                <a:close/>
              </a:path>
              <a:path w="152400" h="136525">
                <a:moveTo>
                  <a:pt x="90226" y="51485"/>
                </a:moveTo>
                <a:lnTo>
                  <a:pt x="84581" y="51485"/>
                </a:lnTo>
                <a:lnTo>
                  <a:pt x="84581" y="59207"/>
                </a:lnTo>
                <a:lnTo>
                  <a:pt x="87375" y="54051"/>
                </a:lnTo>
                <a:lnTo>
                  <a:pt x="90226" y="51485"/>
                </a:lnTo>
                <a:close/>
              </a:path>
              <a:path w="152400" h="136525">
                <a:moveTo>
                  <a:pt x="152273" y="15443"/>
                </a:moveTo>
                <a:lnTo>
                  <a:pt x="45084" y="15443"/>
                </a:lnTo>
                <a:lnTo>
                  <a:pt x="50673" y="20586"/>
                </a:lnTo>
                <a:lnTo>
                  <a:pt x="50673" y="38608"/>
                </a:lnTo>
                <a:lnTo>
                  <a:pt x="45084" y="43764"/>
                </a:lnTo>
                <a:lnTo>
                  <a:pt x="152273" y="43764"/>
                </a:lnTo>
                <a:lnTo>
                  <a:pt x="152273" y="15443"/>
                </a:lnTo>
                <a:close/>
              </a:path>
            </a:pathLst>
          </a:custGeom>
          <a:solidFill>
            <a:srgbClr val="057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10599" y="5191912"/>
            <a:ext cx="154305" cy="142875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153936" y="0"/>
                </a:moveTo>
                <a:lnTo>
                  <a:pt x="0" y="0"/>
                </a:lnTo>
                <a:lnTo>
                  <a:pt x="0" y="142316"/>
                </a:lnTo>
                <a:lnTo>
                  <a:pt x="153936" y="142316"/>
                </a:lnTo>
                <a:lnTo>
                  <a:pt x="153936" y="0"/>
                </a:lnTo>
                <a:close/>
              </a:path>
            </a:pathLst>
          </a:custGeom>
          <a:solidFill>
            <a:srgbClr val="5D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29395" y="5208091"/>
            <a:ext cx="320040" cy="125730"/>
          </a:xfrm>
          <a:custGeom>
            <a:avLst/>
            <a:gdLst/>
            <a:ahLst/>
            <a:cxnLst/>
            <a:rect l="l" t="t" r="r" b="b"/>
            <a:pathLst>
              <a:path w="320040" h="125729">
                <a:moveTo>
                  <a:pt x="102730" y="45999"/>
                </a:moveTo>
                <a:lnTo>
                  <a:pt x="17018" y="45999"/>
                </a:lnTo>
                <a:lnTo>
                  <a:pt x="11303" y="45999"/>
                </a:lnTo>
                <a:lnTo>
                  <a:pt x="5575" y="45999"/>
                </a:lnTo>
                <a:lnTo>
                  <a:pt x="5562" y="46291"/>
                </a:lnTo>
                <a:lnTo>
                  <a:pt x="6731" y="52870"/>
                </a:lnTo>
                <a:lnTo>
                  <a:pt x="11607" y="59931"/>
                </a:lnTo>
                <a:lnTo>
                  <a:pt x="22606" y="64287"/>
                </a:lnTo>
                <a:lnTo>
                  <a:pt x="19812" y="66903"/>
                </a:lnTo>
                <a:lnTo>
                  <a:pt x="14097" y="64287"/>
                </a:lnTo>
                <a:lnTo>
                  <a:pt x="17018" y="79971"/>
                </a:lnTo>
                <a:lnTo>
                  <a:pt x="33909" y="79971"/>
                </a:lnTo>
                <a:lnTo>
                  <a:pt x="31394" y="81978"/>
                </a:lnTo>
                <a:lnTo>
                  <a:pt x="24384" y="86182"/>
                </a:lnTo>
                <a:lnTo>
                  <a:pt x="13652" y="89903"/>
                </a:lnTo>
                <a:lnTo>
                  <a:pt x="0" y="90424"/>
                </a:lnTo>
                <a:lnTo>
                  <a:pt x="8509" y="93865"/>
                </a:lnTo>
                <a:lnTo>
                  <a:pt x="17297" y="96316"/>
                </a:lnTo>
                <a:lnTo>
                  <a:pt x="26606" y="97790"/>
                </a:lnTo>
                <a:lnTo>
                  <a:pt x="36703" y="98272"/>
                </a:lnTo>
                <a:lnTo>
                  <a:pt x="62826" y="93662"/>
                </a:lnTo>
                <a:lnTo>
                  <a:pt x="84416" y="80962"/>
                </a:lnTo>
                <a:lnTo>
                  <a:pt x="95237" y="66903"/>
                </a:lnTo>
                <a:lnTo>
                  <a:pt x="99098" y="61899"/>
                </a:lnTo>
                <a:lnTo>
                  <a:pt x="102730" y="45999"/>
                </a:lnTo>
                <a:close/>
              </a:path>
              <a:path w="320040" h="125729">
                <a:moveTo>
                  <a:pt x="115824" y="25095"/>
                </a:moveTo>
                <a:lnTo>
                  <a:pt x="107315" y="27698"/>
                </a:lnTo>
                <a:lnTo>
                  <a:pt x="101727" y="27698"/>
                </a:lnTo>
                <a:lnTo>
                  <a:pt x="110236" y="22479"/>
                </a:lnTo>
                <a:lnTo>
                  <a:pt x="111163" y="19862"/>
                </a:lnTo>
                <a:lnTo>
                  <a:pt x="113030" y="14643"/>
                </a:lnTo>
                <a:lnTo>
                  <a:pt x="107315" y="17246"/>
                </a:lnTo>
                <a:lnTo>
                  <a:pt x="101727" y="19862"/>
                </a:lnTo>
                <a:lnTo>
                  <a:pt x="96012" y="19862"/>
                </a:lnTo>
                <a:lnTo>
                  <a:pt x="93218" y="17246"/>
                </a:lnTo>
                <a:lnTo>
                  <a:pt x="87630" y="14643"/>
                </a:lnTo>
                <a:lnTo>
                  <a:pt x="79121" y="14643"/>
                </a:lnTo>
                <a:lnTo>
                  <a:pt x="70815" y="16078"/>
                </a:lnTo>
                <a:lnTo>
                  <a:pt x="63576" y="20205"/>
                </a:lnTo>
                <a:lnTo>
                  <a:pt x="58445" y="26771"/>
                </a:lnTo>
                <a:lnTo>
                  <a:pt x="56515" y="35547"/>
                </a:lnTo>
                <a:lnTo>
                  <a:pt x="56515" y="40767"/>
                </a:lnTo>
                <a:lnTo>
                  <a:pt x="51790" y="40043"/>
                </a:lnTo>
                <a:lnTo>
                  <a:pt x="39928" y="36855"/>
                </a:lnTo>
                <a:lnTo>
                  <a:pt x="24358" y="29756"/>
                </a:lnTo>
                <a:lnTo>
                  <a:pt x="8509" y="17246"/>
                </a:lnTo>
                <a:lnTo>
                  <a:pt x="7061" y="19862"/>
                </a:lnTo>
                <a:lnTo>
                  <a:pt x="5334" y="26733"/>
                </a:lnTo>
                <a:lnTo>
                  <a:pt x="7327" y="36004"/>
                </a:lnTo>
                <a:lnTo>
                  <a:pt x="14490" y="43395"/>
                </a:lnTo>
                <a:lnTo>
                  <a:pt x="103327" y="43395"/>
                </a:lnTo>
                <a:lnTo>
                  <a:pt x="103924" y="40767"/>
                </a:lnTo>
                <a:lnTo>
                  <a:pt x="104521" y="38163"/>
                </a:lnTo>
                <a:lnTo>
                  <a:pt x="104521" y="32931"/>
                </a:lnTo>
                <a:lnTo>
                  <a:pt x="113030" y="27698"/>
                </a:lnTo>
                <a:lnTo>
                  <a:pt x="115824" y="25095"/>
                </a:lnTo>
                <a:close/>
              </a:path>
              <a:path w="320040" h="125729">
                <a:moveTo>
                  <a:pt x="319430" y="0"/>
                </a:moveTo>
                <a:lnTo>
                  <a:pt x="189484" y="0"/>
                </a:lnTo>
                <a:lnTo>
                  <a:pt x="189484" y="125450"/>
                </a:lnTo>
                <a:lnTo>
                  <a:pt x="319430" y="125450"/>
                </a:lnTo>
                <a:lnTo>
                  <a:pt x="319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93225" y="5191924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155575" y="0"/>
                </a:moveTo>
                <a:lnTo>
                  <a:pt x="0" y="0"/>
                </a:lnTo>
                <a:lnTo>
                  <a:pt x="0" y="142303"/>
                </a:lnTo>
                <a:lnTo>
                  <a:pt x="82042" y="142303"/>
                </a:lnTo>
                <a:lnTo>
                  <a:pt x="82042" y="87972"/>
                </a:lnTo>
                <a:lnTo>
                  <a:pt x="62229" y="87972"/>
                </a:lnTo>
                <a:lnTo>
                  <a:pt x="62229" y="64681"/>
                </a:lnTo>
                <a:lnTo>
                  <a:pt x="82042" y="64681"/>
                </a:lnTo>
                <a:lnTo>
                  <a:pt x="82042" y="46570"/>
                </a:lnTo>
                <a:lnTo>
                  <a:pt x="84074" y="37067"/>
                </a:lnTo>
                <a:lnTo>
                  <a:pt x="89820" y="28776"/>
                </a:lnTo>
                <a:lnTo>
                  <a:pt x="98758" y="22912"/>
                </a:lnTo>
                <a:lnTo>
                  <a:pt x="110363" y="20688"/>
                </a:lnTo>
                <a:lnTo>
                  <a:pt x="155575" y="20688"/>
                </a:lnTo>
                <a:lnTo>
                  <a:pt x="155575" y="0"/>
                </a:lnTo>
                <a:close/>
              </a:path>
              <a:path w="155575" h="142875">
                <a:moveTo>
                  <a:pt x="155575" y="20688"/>
                </a:moveTo>
                <a:lnTo>
                  <a:pt x="130175" y="20688"/>
                </a:lnTo>
                <a:lnTo>
                  <a:pt x="130175" y="41389"/>
                </a:lnTo>
                <a:lnTo>
                  <a:pt x="110363" y="41389"/>
                </a:lnTo>
                <a:lnTo>
                  <a:pt x="107442" y="43980"/>
                </a:lnTo>
                <a:lnTo>
                  <a:pt x="107442" y="64681"/>
                </a:lnTo>
                <a:lnTo>
                  <a:pt x="130175" y="64681"/>
                </a:lnTo>
                <a:lnTo>
                  <a:pt x="127253" y="87972"/>
                </a:lnTo>
                <a:lnTo>
                  <a:pt x="107442" y="87972"/>
                </a:lnTo>
                <a:lnTo>
                  <a:pt x="107442" y="142303"/>
                </a:lnTo>
                <a:lnTo>
                  <a:pt x="155575" y="142303"/>
                </a:lnTo>
                <a:lnTo>
                  <a:pt x="155575" y="20688"/>
                </a:lnTo>
                <a:close/>
              </a:path>
            </a:pathLst>
          </a:custGeom>
          <a:solidFill>
            <a:srgbClr val="3A55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5192816"/>
            <a:ext cx="154367" cy="1552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1164" y="5220639"/>
            <a:ext cx="89774" cy="897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1637741"/>
            <a:ext cx="8236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47546" y="1454658"/>
            <a:ext cx="2800350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9882" y="2836925"/>
            <a:ext cx="635863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300" y="2343810"/>
            <a:ext cx="862901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://www.cybag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1637741"/>
            <a:ext cx="4090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2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Orientation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541270" cy="311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Major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Pillars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OOPS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1135380" indent="-287020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1135380" algn="l"/>
                <a:tab pos="1136015" algn="l"/>
              </a:tabLst>
            </a:pPr>
            <a:r>
              <a:rPr sz="1800" spc="-10" dirty="0">
                <a:latin typeface="Tahoma"/>
                <a:cs typeface="Tahoma"/>
              </a:rPr>
              <a:t>Abstraction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11353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35380" algn="l"/>
                <a:tab pos="1136015" algn="l"/>
              </a:tabLst>
            </a:pPr>
            <a:r>
              <a:rPr sz="1800" spc="-10" dirty="0">
                <a:latin typeface="Tahoma"/>
                <a:cs typeface="Tahoma"/>
              </a:rPr>
              <a:t>Encapsulation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1135380" indent="-287020">
              <a:lnSpc>
                <a:spcPct val="100000"/>
              </a:lnSpc>
              <a:buFont typeface="Arial MT"/>
              <a:buChar char="•"/>
              <a:tabLst>
                <a:tab pos="1135380" algn="l"/>
                <a:tab pos="1136015" algn="l"/>
              </a:tabLst>
            </a:pPr>
            <a:r>
              <a:rPr sz="1800" spc="-10" dirty="0">
                <a:latin typeface="Tahoma"/>
                <a:cs typeface="Tahoma"/>
              </a:rPr>
              <a:t>Inheritance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1135380" indent="-287020">
              <a:lnSpc>
                <a:spcPct val="100000"/>
              </a:lnSpc>
              <a:buFont typeface="Arial MT"/>
              <a:buChar char="•"/>
              <a:tabLst>
                <a:tab pos="1135380" algn="l"/>
                <a:tab pos="1136015" algn="l"/>
              </a:tabLst>
            </a:pPr>
            <a:r>
              <a:rPr sz="1800" spc="-20" dirty="0"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4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Tahoma"/>
                <a:cs typeface="Tahoma"/>
              </a:rPr>
              <a:t>Abstraction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1164996"/>
            <a:ext cx="6339205" cy="13620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229"/>
              </a:spcBef>
              <a:buChar char="•"/>
              <a:tabLst>
                <a:tab pos="492125" algn="l"/>
                <a:tab pos="492759" algn="l"/>
              </a:tabLst>
            </a:pPr>
            <a:r>
              <a:rPr sz="1600" spc="-10" dirty="0">
                <a:latin typeface="Tahoma"/>
                <a:cs typeface="Tahoma"/>
              </a:rPr>
              <a:t>Selective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negligence</a:t>
            </a:r>
            <a:endParaRPr sz="1600">
              <a:latin typeface="Tahoma"/>
              <a:cs typeface="Tahoma"/>
            </a:endParaRPr>
          </a:p>
          <a:p>
            <a:pPr marL="492759" indent="-480059">
              <a:lnSpc>
                <a:spcPct val="100000"/>
              </a:lnSpc>
              <a:spcBef>
                <a:spcPts val="135"/>
              </a:spcBef>
              <a:buChar char="•"/>
              <a:tabLst>
                <a:tab pos="492125" algn="l"/>
                <a:tab pos="492759" algn="l"/>
              </a:tabLst>
            </a:pPr>
            <a:r>
              <a:rPr sz="1600" spc="-10" dirty="0">
                <a:latin typeface="Tahoma"/>
                <a:cs typeface="Tahoma"/>
              </a:rPr>
              <a:t>Process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identifying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aspects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concentrating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them</a:t>
            </a:r>
            <a:endParaRPr sz="1600">
              <a:latin typeface="Tahoma"/>
              <a:cs typeface="Tahoma"/>
            </a:endParaRPr>
          </a:p>
          <a:p>
            <a:pPr marL="492759">
              <a:lnSpc>
                <a:spcPct val="100000"/>
              </a:lnSpc>
              <a:spcBef>
                <a:spcPts val="380"/>
              </a:spcBef>
              <a:tabLst>
                <a:tab pos="833119" algn="l"/>
              </a:tabLst>
            </a:pPr>
            <a:r>
              <a:rPr sz="1600" spc="-5" dirty="0">
                <a:latin typeface="Tahoma"/>
                <a:cs typeface="Tahoma"/>
              </a:rPr>
              <a:t>by	</a:t>
            </a:r>
            <a:r>
              <a:rPr sz="1600" spc="-10" dirty="0">
                <a:latin typeface="Tahoma"/>
                <a:cs typeface="Tahoma"/>
              </a:rPr>
              <a:t>ignoring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rest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(Ignore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-10" dirty="0">
                <a:latin typeface="Tahoma"/>
                <a:cs typeface="Tahoma"/>
              </a:rPr>
              <a:t> what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insignificant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ahoma"/>
              <a:cs typeface="Tahoma"/>
            </a:endParaRPr>
          </a:p>
          <a:p>
            <a:pPr marL="365760" algn="ctr">
              <a:lnSpc>
                <a:spcPct val="100000"/>
              </a:lnSpc>
            </a:pPr>
            <a:r>
              <a:rPr sz="1650" spc="-30" dirty="0">
                <a:latin typeface="Tahoma"/>
                <a:cs typeface="Tahoma"/>
              </a:rPr>
              <a:t>Abstraction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of</a:t>
            </a:r>
            <a:r>
              <a:rPr sz="1650" spc="-30" dirty="0">
                <a:latin typeface="Tahoma"/>
                <a:cs typeface="Tahoma"/>
              </a:rPr>
              <a:t> 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Person</a:t>
            </a:r>
            <a:endParaRPr sz="165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5494" y="2672894"/>
          <a:ext cx="6788149" cy="1953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358">
                <a:tc>
                  <a:txBody>
                    <a:bodyPr/>
                    <a:lstStyle/>
                    <a:p>
                      <a:pPr marL="127000">
                        <a:lnSpc>
                          <a:spcPts val="1885"/>
                        </a:lnSpc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7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7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Employee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Name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age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935" algn="ctr">
                        <a:lnSpc>
                          <a:spcPts val="1885"/>
                        </a:lnSpc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7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Patient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Name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R="89471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age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1885"/>
                        </a:lnSpc>
                      </a:pPr>
                      <a:r>
                        <a:rPr sz="1700" b="1" i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7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i="1" dirty="0">
                          <a:latin typeface="Arial"/>
                          <a:cs typeface="Arial"/>
                        </a:rPr>
                        <a:t>Student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8426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Name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5059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age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80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Educational</a:t>
                      </a:r>
                      <a:r>
                        <a:rPr sz="1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Qualification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353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4">
                <a:tc>
                  <a:txBody>
                    <a:bodyPr/>
                    <a:lstStyle/>
                    <a:p>
                      <a:pPr marL="548640">
                        <a:lnSpc>
                          <a:spcPts val="20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blood</a:t>
                      </a:r>
                      <a:r>
                        <a:rPr sz="1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group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805">
                        <a:lnSpc>
                          <a:spcPts val="20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76">
                <a:tc>
                  <a:txBody>
                    <a:bodyPr/>
                    <a:lstStyle/>
                    <a:p>
                      <a:pPr marL="548640">
                        <a:lnSpc>
                          <a:spcPts val="20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2010"/>
                        </a:lnSpc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Medical</a:t>
                      </a:r>
                      <a:r>
                        <a:rPr sz="17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history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8360">
                        <a:lnSpc>
                          <a:spcPts val="20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59">
                <a:tc>
                  <a:txBody>
                    <a:bodyPr/>
                    <a:lstStyle/>
                    <a:p>
                      <a:pPr marL="548640">
                        <a:lnSpc>
                          <a:spcPts val="19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1910"/>
                        </a:lnSpc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--------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ts val="1910"/>
                        </a:lnSpc>
                      </a:pPr>
                      <a:r>
                        <a:rPr sz="1700" dirty="0">
                          <a:latin typeface="Arial MT"/>
                          <a:cs typeface="Arial MT"/>
                        </a:rPr>
                        <a:t>batch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01521" y="4812283"/>
            <a:ext cx="5752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Abstraction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same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 different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users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3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Encapsulation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821" y="1505458"/>
            <a:ext cx="665480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Software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conceptually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similar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real-world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1355"/>
              </a:spcBef>
            </a:pP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consist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behavior.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stores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fields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exposes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behavior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through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650" spc="-30" dirty="0">
                <a:latin typeface="Tahoma"/>
                <a:cs typeface="Tahoma"/>
              </a:rPr>
              <a:t>methods</a:t>
            </a:r>
            <a:r>
              <a:rPr sz="1600" spc="-3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Methods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operate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object's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internal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primary</a:t>
            </a:r>
            <a:endParaRPr sz="1600">
              <a:latin typeface="Tahoma"/>
              <a:cs typeface="Tahoma"/>
            </a:endParaRPr>
          </a:p>
          <a:p>
            <a:pPr marL="299085" algn="just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ahoma"/>
                <a:cs typeface="Tahoma"/>
              </a:rPr>
              <a:t>mechanism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object-to-object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communication.</a:t>
            </a:r>
            <a:endParaRPr sz="1600">
              <a:latin typeface="Tahoma"/>
              <a:cs typeface="Tahoma"/>
            </a:endParaRPr>
          </a:p>
          <a:p>
            <a:pPr marL="299085" marR="506730" indent="-287020" algn="just">
              <a:lnSpc>
                <a:spcPct val="150100"/>
              </a:lnSpc>
              <a:spcBef>
                <a:spcPts val="395"/>
              </a:spcBef>
              <a:buChar char="•"/>
              <a:tabLst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Hiding internal </a:t>
            </a:r>
            <a:r>
              <a:rPr sz="1600" spc="-5" dirty="0">
                <a:latin typeface="Tahoma"/>
                <a:cs typeface="Tahoma"/>
              </a:rPr>
              <a:t>state and </a:t>
            </a:r>
            <a:r>
              <a:rPr sz="1600" spc="-10" dirty="0">
                <a:latin typeface="Tahoma"/>
                <a:cs typeface="Tahoma"/>
              </a:rPr>
              <a:t>requiring </a:t>
            </a:r>
            <a:r>
              <a:rPr sz="1600" spc="-5" dirty="0">
                <a:latin typeface="Tahoma"/>
                <a:cs typeface="Tahoma"/>
              </a:rPr>
              <a:t>all </a:t>
            </a:r>
            <a:r>
              <a:rPr sz="1600" spc="-10" dirty="0">
                <a:latin typeface="Tahoma"/>
                <a:cs typeface="Tahoma"/>
              </a:rPr>
              <a:t>interaction to </a:t>
            </a:r>
            <a:r>
              <a:rPr sz="1600" spc="-5" dirty="0">
                <a:latin typeface="Tahoma"/>
                <a:cs typeface="Tahoma"/>
              </a:rPr>
              <a:t>be performed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through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object's </a:t>
            </a:r>
            <a:r>
              <a:rPr sz="1600" spc="-5" dirty="0">
                <a:latin typeface="Tahoma"/>
                <a:cs typeface="Tahoma"/>
              </a:rPr>
              <a:t>methods is known as data </a:t>
            </a:r>
            <a:r>
              <a:rPr sz="1600" spc="-10" dirty="0">
                <a:latin typeface="Tahoma"/>
                <a:cs typeface="Tahoma"/>
              </a:rPr>
              <a:t>encapsulation </a:t>
            </a:r>
            <a:r>
              <a:rPr sz="1600" spc="-5" dirty="0">
                <a:latin typeface="Tahoma"/>
                <a:cs typeface="Tahoma"/>
              </a:rPr>
              <a:t>— 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fundamental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principle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object-oriented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programming.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52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Encapsulation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929" y="1562718"/>
            <a:ext cx="5741715" cy="27432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6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Inheritance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231478"/>
            <a:ext cx="7741920" cy="4093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"/>
              </a:spcBef>
              <a:buClr>
                <a:srgbClr val="40404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Inheritance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 </a:t>
            </a:r>
            <a:r>
              <a:rPr sz="1600" spc="-30" dirty="0">
                <a:latin typeface="Tahoma"/>
                <a:cs typeface="Tahoma"/>
              </a:rPr>
              <a:t>“</a:t>
            </a:r>
            <a:r>
              <a:rPr sz="1650" spc="-30" dirty="0">
                <a:latin typeface="Tahoma"/>
                <a:cs typeface="Tahoma"/>
              </a:rPr>
              <a:t>Is-a”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-type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relationship</a:t>
            </a:r>
            <a:endParaRPr sz="1600">
              <a:latin typeface="Tahoma"/>
              <a:cs typeface="Tahoma"/>
            </a:endParaRPr>
          </a:p>
          <a:p>
            <a:pPr marL="311150" indent="-287020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Properties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parent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inherited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child.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Properties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Vehicle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inherited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four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wheeler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wheeler</a:t>
            </a:r>
            <a:r>
              <a:rPr sz="1600" spc="4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addition,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ahoma"/>
                <a:cs typeface="Tahoma"/>
              </a:rPr>
              <a:t>four wheeler</a:t>
            </a:r>
            <a:r>
              <a:rPr sz="1600" spc="-5" dirty="0">
                <a:latin typeface="Tahoma"/>
                <a:cs typeface="Tahoma"/>
              </a:rPr>
              <a:t> can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properties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specific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311150" indent="-28702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child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moving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generic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specific.</a:t>
            </a:r>
            <a:endParaRPr sz="1600">
              <a:latin typeface="Tahoma"/>
              <a:cs typeface="Tahoma"/>
            </a:endParaRPr>
          </a:p>
          <a:p>
            <a:pPr marL="34163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child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parent :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specialization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generalization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311150" indent="-28702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Advantage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50" b="1" i="1" spc="-130" dirty="0">
                <a:latin typeface="Verdana"/>
                <a:cs typeface="Verdana"/>
              </a:rPr>
              <a:t>Reusability</a:t>
            </a:r>
            <a:endParaRPr sz="1650">
              <a:latin typeface="Verdana"/>
              <a:cs typeface="Verdana"/>
            </a:endParaRPr>
          </a:p>
          <a:p>
            <a:pPr marL="311150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Tahoma"/>
                <a:cs typeface="Tahoma"/>
              </a:rPr>
              <a:t>Another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advantage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50" b="1" i="1" spc="-140" dirty="0">
                <a:latin typeface="Verdana"/>
                <a:cs typeface="Verdana"/>
              </a:rPr>
              <a:t>Inheritance</a:t>
            </a:r>
            <a:r>
              <a:rPr sz="1650" b="1" i="1" spc="-40" dirty="0">
                <a:latin typeface="Verdana"/>
                <a:cs typeface="Verdana"/>
              </a:rPr>
              <a:t> </a:t>
            </a:r>
            <a:r>
              <a:rPr sz="1650" b="1" i="1" spc="-130" dirty="0">
                <a:latin typeface="Verdana"/>
                <a:cs typeface="Verdana"/>
              </a:rPr>
              <a:t>builds</a:t>
            </a:r>
            <a:r>
              <a:rPr sz="1650" b="1" i="1" spc="-50" dirty="0">
                <a:latin typeface="Verdana"/>
                <a:cs typeface="Verdan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foundation</a:t>
            </a:r>
            <a:r>
              <a:rPr sz="1650" b="1" i="1" spc="-50" dirty="0">
                <a:latin typeface="Verdana"/>
                <a:cs typeface="Verdana"/>
              </a:rPr>
              <a:t> </a:t>
            </a:r>
            <a:r>
              <a:rPr sz="1650" b="1" i="1" spc="-125" dirty="0">
                <a:latin typeface="Verdana"/>
                <a:cs typeface="Verdana"/>
              </a:rPr>
              <a:t>for</a:t>
            </a:r>
            <a:r>
              <a:rPr sz="1650" b="1" i="1" spc="-95" dirty="0">
                <a:latin typeface="Verdana"/>
                <a:cs typeface="Verdana"/>
              </a:rPr>
              <a:t> </a:t>
            </a:r>
            <a:r>
              <a:rPr sz="1650" b="1" i="1" spc="-155" dirty="0">
                <a:latin typeface="Verdana"/>
                <a:cs typeface="Verdana"/>
              </a:rPr>
              <a:t>dynamic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55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Inheritance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18259"/>
            <a:ext cx="4732528" cy="1790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6441" y="3343147"/>
            <a:ext cx="6956425" cy="1267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9085" marR="895985" indent="-287020">
              <a:lnSpc>
                <a:spcPct val="101400"/>
              </a:lnSpc>
              <a:spcBef>
                <a:spcPts val="70"/>
              </a:spcBef>
              <a:buClr>
                <a:srgbClr val="404040"/>
              </a:buClr>
              <a:buSzPct val="109375"/>
              <a:buFont typeface="Arial MT"/>
              <a:buChar char="•"/>
              <a:tabLst>
                <a:tab pos="299085" algn="l"/>
                <a:tab pos="299720" algn="l"/>
                <a:tab pos="4758055" algn="l"/>
              </a:tabLst>
            </a:pPr>
            <a:r>
              <a:rPr sz="1600" spc="-10" dirty="0">
                <a:latin typeface="Tahoma"/>
                <a:cs typeface="Tahoma"/>
              </a:rPr>
              <a:t>Inheritance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capability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	</a:t>
            </a:r>
            <a:r>
              <a:rPr sz="1600" spc="-5" dirty="0">
                <a:latin typeface="Tahoma"/>
                <a:cs typeface="Tahoma"/>
              </a:rPr>
              <a:t>properties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another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while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adding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functionality.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6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536956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"</a:t>
            </a:r>
            <a:r>
              <a:rPr sz="1650" spc="-30" dirty="0">
                <a:latin typeface="Tahoma"/>
                <a:cs typeface="Tahoma"/>
              </a:rPr>
              <a:t>extends“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relationship	between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parent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child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55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Inheritance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514093"/>
            <a:ext cx="6852284" cy="15113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965" marR="735965" indent="-342900">
              <a:lnSpc>
                <a:spcPct val="101299"/>
              </a:lnSpc>
              <a:spcBef>
                <a:spcPts val="70"/>
              </a:spcBef>
              <a:buClr>
                <a:srgbClr val="404040"/>
              </a:buClr>
              <a:buSzPct val="109375"/>
              <a:buFont typeface="Arial MT"/>
              <a:buChar char="•"/>
              <a:tabLst>
                <a:tab pos="354965" algn="l"/>
                <a:tab pos="355600" algn="l"/>
                <a:tab pos="4813935" algn="l"/>
              </a:tabLst>
            </a:pPr>
            <a:r>
              <a:rPr sz="1600" spc="-10" dirty="0">
                <a:latin typeface="Tahoma"/>
                <a:cs typeface="Tahoma"/>
              </a:rPr>
              <a:t>Inheritance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capability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	</a:t>
            </a:r>
            <a:r>
              <a:rPr sz="1600" spc="-5" dirty="0">
                <a:latin typeface="Tahoma"/>
                <a:cs typeface="Tahoma"/>
              </a:rPr>
              <a:t>properties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another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adding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functionality.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  <a:tab pos="355600" algn="l"/>
                <a:tab pos="526415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extends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relationship	between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parent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2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il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2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774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Super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Keyword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953" y="1593621"/>
            <a:ext cx="6516370" cy="18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651000" indent="-355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keyword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super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refer</a:t>
            </a:r>
            <a:r>
              <a:rPr sz="1600" spc="-10" dirty="0">
                <a:latin typeface="Tahoma"/>
                <a:cs typeface="Tahoma"/>
              </a:rPr>
              <a:t> 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superclass.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0" dirty="0">
                <a:latin typeface="Tahoma"/>
                <a:cs typeface="Tahoma"/>
              </a:rPr>
              <a:t> can</a:t>
            </a:r>
            <a:r>
              <a:rPr sz="1600" spc="-20" dirty="0">
                <a:latin typeface="Tahoma"/>
                <a:cs typeface="Tahoma"/>
              </a:rPr>
              <a:t> refer</a:t>
            </a:r>
            <a:r>
              <a:rPr sz="1600" spc="-10" dirty="0">
                <a:latin typeface="Tahoma"/>
                <a:cs typeface="Tahoma"/>
              </a:rPr>
              <a:t> 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both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methods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super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367665" indent="-343535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subclass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may </a:t>
            </a:r>
            <a:r>
              <a:rPr sz="1600" spc="-25" dirty="0">
                <a:latin typeface="Tahoma"/>
                <a:cs typeface="Tahoma"/>
              </a:rPr>
              <a:t>invoke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 super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5" dirty="0">
                <a:latin typeface="Tahoma"/>
                <a:cs typeface="Tahoma"/>
              </a:rPr>
              <a:t> method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super</a:t>
            </a:r>
            <a:endParaRPr sz="16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ahoma"/>
                <a:cs typeface="Tahoma"/>
              </a:rPr>
              <a:t>keyword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86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Invoking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Super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172" y="1043457"/>
            <a:ext cx="6303010" cy="356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23800"/>
              </a:lnSpc>
              <a:spcBef>
                <a:spcPts val="100"/>
              </a:spcBef>
              <a:buSzPct val="109375"/>
              <a:buFont typeface="Arial MT"/>
              <a:buChar char="•"/>
              <a:tabLst>
                <a:tab pos="507365" algn="l"/>
                <a:tab pos="508000" algn="l"/>
                <a:tab pos="5781675" algn="l"/>
              </a:tabLst>
            </a:pPr>
            <a:r>
              <a:rPr sz="1600" spc="-5" dirty="0">
                <a:latin typeface="Tahoma"/>
                <a:cs typeface="Tahoma"/>
              </a:rPr>
              <a:t>When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 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created,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called	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order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Super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sub.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600">
              <a:latin typeface="Tahoma"/>
              <a:cs typeface="Tahoma"/>
            </a:endParaRPr>
          </a:p>
          <a:p>
            <a:pPr marL="582295" indent="-5581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2295" algn="l"/>
                <a:tab pos="582930" algn="l"/>
                <a:tab pos="1480185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there	is</a:t>
            </a:r>
            <a:r>
              <a:rPr sz="1600" spc="-5" dirty="0">
                <a:latin typeface="Tahoma"/>
                <a:cs typeface="Tahoma"/>
              </a:rPr>
              <a:t> 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explicit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call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super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sub</a:t>
            </a:r>
            <a:endParaRPr sz="1600">
              <a:latin typeface="Tahoma"/>
              <a:cs typeface="Tahoma"/>
            </a:endParaRPr>
          </a:p>
          <a:p>
            <a:pPr marL="596265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-5" dirty="0">
                <a:latin typeface="Tahoma"/>
                <a:cs typeface="Tahoma"/>
              </a:rPr>
              <a:t> then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should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first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</a:t>
            </a:r>
            <a:endParaRPr sz="1600">
              <a:latin typeface="Tahoma"/>
              <a:cs typeface="Tahoma"/>
            </a:endParaRPr>
          </a:p>
          <a:p>
            <a:pPr marL="952500" marR="3264535" indent="-356870">
              <a:lnSpc>
                <a:spcPts val="488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5" dirty="0">
                <a:latin typeface="Tahoma"/>
                <a:cs typeface="Tahoma"/>
              </a:rPr>
              <a:t> Car </a:t>
            </a:r>
            <a:r>
              <a:rPr sz="1600" spc="-10" dirty="0">
                <a:latin typeface="Tahoma"/>
                <a:cs typeface="Tahoma"/>
              </a:rPr>
              <a:t>extends </a:t>
            </a:r>
            <a:r>
              <a:rPr sz="1600" spc="-40" dirty="0">
                <a:latin typeface="Tahoma"/>
                <a:cs typeface="Tahoma"/>
              </a:rPr>
              <a:t>Vehicle </a:t>
            </a:r>
            <a:r>
              <a:rPr sz="1600" spc="-5" dirty="0">
                <a:latin typeface="Tahoma"/>
                <a:cs typeface="Tahoma"/>
              </a:rPr>
              <a:t>{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(int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now){</a:t>
            </a:r>
            <a:endParaRPr sz="1600">
              <a:latin typeface="Tahoma"/>
              <a:cs typeface="Tahoma"/>
            </a:endParaRPr>
          </a:p>
          <a:p>
            <a:pPr marL="1585595">
              <a:lnSpc>
                <a:spcPts val="1685"/>
              </a:lnSpc>
              <a:spcBef>
                <a:spcPts val="140"/>
              </a:spcBef>
            </a:pPr>
            <a:r>
              <a:rPr sz="1600" spc="-10" dirty="0">
                <a:latin typeface="Tahoma"/>
                <a:cs typeface="Tahoma"/>
              </a:rPr>
              <a:t>super(now);</a:t>
            </a:r>
            <a:endParaRPr sz="1600">
              <a:latin typeface="Tahoma"/>
              <a:cs typeface="Tahoma"/>
            </a:endParaRPr>
          </a:p>
          <a:p>
            <a:pPr marL="1178560">
              <a:lnSpc>
                <a:spcPts val="1685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73215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Subclassing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4914" y="1714347"/>
            <a:ext cx="341630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Vehicle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Vehicle{</a:t>
            </a:r>
            <a:endParaRPr sz="2000">
              <a:latin typeface="Arial MT"/>
              <a:cs typeface="Arial MT"/>
            </a:endParaRPr>
          </a:p>
          <a:p>
            <a:pPr marL="12700" marR="662940">
              <a:lnSpc>
                <a:spcPct val="120000"/>
              </a:lnSpc>
            </a:pPr>
            <a:r>
              <a:rPr sz="2000" dirty="0">
                <a:latin typeface="Arial MT"/>
                <a:cs typeface="Arial MT"/>
              </a:rPr>
              <a:t>public int noofwheels;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maxSpeed(){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150" y="2495041"/>
            <a:ext cx="2247900" cy="12973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5210" y="1445679"/>
            <a:ext cx="6948170" cy="24314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>
                <a:solidFill>
                  <a:srgbClr val="2B3A4A"/>
                </a:solidFill>
                <a:latin typeface="Tahoma"/>
                <a:cs typeface="Tahoma"/>
              </a:rPr>
              <a:t>Procedural</a:t>
            </a:r>
            <a:r>
              <a:rPr sz="1400" spc="-35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OOP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Characteristics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Major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Pillars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OOPS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Inheritance</a:t>
            </a:r>
            <a:r>
              <a:rPr sz="1400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Abstract</a:t>
            </a:r>
            <a:r>
              <a:rPr sz="14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400" dirty="0">
              <a:latin typeface="Tahoma"/>
              <a:cs typeface="Tahoma"/>
            </a:endParaRPr>
          </a:p>
          <a:p>
            <a:pPr marL="81915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Lambda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Expression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3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Subclassing</a:t>
            </a:r>
            <a:r>
              <a:rPr sz="1800" b="1" spc="-9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4914" y="1700784"/>
            <a:ext cx="271399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Bike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class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follows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public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class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Bike{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Tahoma"/>
                <a:cs typeface="Tahoma"/>
              </a:rPr>
              <a:t>public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noofwheels;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public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void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maxSpeed(){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0529" y="1839213"/>
            <a:ext cx="2247900" cy="14215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9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Diagram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8224" y="1226058"/>
            <a:ext cx="5640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Class</a:t>
            </a:r>
            <a:r>
              <a:rPr sz="16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diagram</a:t>
            </a:r>
            <a:r>
              <a:rPr sz="16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000000"/>
                </a:solidFill>
                <a:latin typeface="Arial MT"/>
                <a:cs typeface="Arial MT"/>
              </a:rPr>
              <a:t>Vehicle</a:t>
            </a:r>
            <a:r>
              <a:rPr sz="160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Bike</a:t>
            </a:r>
            <a:r>
              <a:rPr sz="16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without</a:t>
            </a:r>
            <a:r>
              <a:rPr sz="1600" spc="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1600" spc="-9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Arial MT"/>
                <a:cs typeface="Arial MT"/>
              </a:rPr>
              <a:t>inheritence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23390"/>
            <a:ext cx="6629400" cy="33173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230629"/>
            <a:ext cx="4782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Polymorphism: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message and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responses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346" y="1852675"/>
            <a:ext cx="85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0338" y="1768246"/>
            <a:ext cx="5053965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940" marR="120014" indent="-1031875">
              <a:lnSpc>
                <a:spcPct val="120000"/>
              </a:lnSpc>
              <a:spcBef>
                <a:spcPts val="100"/>
              </a:spcBef>
              <a:tabLst>
                <a:tab pos="4652645" algn="l"/>
              </a:tabLst>
            </a:pPr>
            <a:r>
              <a:rPr sz="1600" spc="-160" dirty="0">
                <a:latin typeface="Tahoma"/>
                <a:cs typeface="Tahoma"/>
              </a:rPr>
              <a:t>T</a:t>
            </a:r>
            <a:r>
              <a:rPr sz="1600" spc="-45" dirty="0">
                <a:latin typeface="Tahoma"/>
                <a:cs typeface="Tahoma"/>
              </a:rPr>
              <a:t>r</a:t>
            </a:r>
            <a:r>
              <a:rPr sz="1600" spc="-15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f</a:t>
            </a:r>
            <a:r>
              <a:rPr sz="1600" spc="-25" dirty="0">
                <a:latin typeface="Tahoma"/>
                <a:cs typeface="Tahoma"/>
              </a:rPr>
              <a:t>fi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gnal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oes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 –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ngle</a:t>
            </a:r>
            <a:r>
              <a:rPr sz="1600" dirty="0">
                <a:latin typeface="Tahoma"/>
                <a:cs typeface="Tahoma"/>
              </a:rPr>
              <a:t> m</a:t>
            </a:r>
            <a:r>
              <a:rPr sz="1600" spc="-10" dirty="0">
                <a:latin typeface="Tahoma"/>
                <a:cs typeface="Tahoma"/>
              </a:rPr>
              <a:t>es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g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: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-15" dirty="0">
                <a:latin typeface="Tahoma"/>
                <a:cs typeface="Tahoma"/>
              </a:rPr>
              <a:t> t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op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car  will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0" dirty="0">
                <a:latin typeface="Tahoma"/>
                <a:cs typeface="Tahoma"/>
              </a:rPr>
              <a:t> way</a:t>
            </a:r>
            <a:endParaRPr sz="1600">
              <a:latin typeface="Tahoma"/>
              <a:cs typeface="Tahoma"/>
            </a:endParaRPr>
          </a:p>
          <a:p>
            <a:pPr marL="1043940" marR="1211580">
              <a:lnSpc>
                <a:spcPct val="120000"/>
              </a:lnSpc>
            </a:pPr>
            <a:r>
              <a:rPr sz="1600" spc="-10" dirty="0">
                <a:latin typeface="Tahoma"/>
                <a:cs typeface="Tahoma"/>
              </a:rPr>
              <a:t>scooter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way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bicycle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own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way</a:t>
            </a:r>
            <a:endParaRPr sz="1600">
              <a:latin typeface="Tahoma"/>
              <a:cs typeface="Tahoma"/>
            </a:endParaRPr>
          </a:p>
          <a:p>
            <a:pPr marL="13589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Tahoma"/>
                <a:cs typeface="Tahoma"/>
              </a:rPr>
              <a:t>This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behavior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polymorphic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behavior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346" y="3978706"/>
            <a:ext cx="118110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•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138" y="3701313"/>
            <a:ext cx="5876290" cy="83946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Software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Programming,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achieved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two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ways</a:t>
            </a:r>
            <a:endParaRPr sz="16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135"/>
              </a:spcBef>
            </a:pPr>
            <a:r>
              <a:rPr sz="1600" b="1" spc="-5" dirty="0">
                <a:latin typeface="Tahoma"/>
                <a:cs typeface="Tahoma"/>
              </a:rPr>
              <a:t>method</a:t>
            </a:r>
            <a:r>
              <a:rPr sz="1600" b="1" spc="-10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overloading</a:t>
            </a:r>
            <a:endParaRPr sz="16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Tahoma"/>
                <a:cs typeface="Tahoma"/>
              </a:rPr>
              <a:t>method</a:t>
            </a:r>
            <a:r>
              <a:rPr sz="1600" b="1" spc="39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overriding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138" y="4962550"/>
            <a:ext cx="6136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Polymorphism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helps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maintainable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extensible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155871"/>
            <a:ext cx="6205220" cy="38906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75945" indent="-563880">
              <a:lnSpc>
                <a:spcPct val="100000"/>
              </a:lnSpc>
              <a:spcBef>
                <a:spcPts val="590"/>
              </a:spcBef>
              <a:buClr>
                <a:srgbClr val="404040"/>
              </a:buClr>
              <a:buSzPct val="109375"/>
              <a:buFont typeface="Arial MT"/>
              <a:buChar char="•"/>
              <a:tabLst>
                <a:tab pos="575945" algn="l"/>
                <a:tab pos="576580" algn="l"/>
              </a:tabLst>
            </a:pPr>
            <a:r>
              <a:rPr sz="1600" spc="-20" dirty="0">
                <a:latin typeface="Tahoma"/>
                <a:cs typeface="Tahoma"/>
              </a:rPr>
              <a:t>Polymorphism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(one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message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 </a:t>
            </a:r>
            <a:r>
              <a:rPr sz="1600" spc="-20" dirty="0">
                <a:latin typeface="Tahoma"/>
                <a:cs typeface="Tahoma"/>
              </a:rPr>
              <a:t>different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responses):</a:t>
            </a:r>
            <a:endParaRPr sz="1600">
              <a:latin typeface="Tahoma"/>
              <a:cs typeface="Tahoma"/>
            </a:endParaRPr>
          </a:p>
          <a:p>
            <a:pPr marL="810895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-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involves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no.of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different</a:t>
            </a:r>
            <a:endParaRPr sz="1600">
              <a:latin typeface="Tahoma"/>
              <a:cs typeface="Tahoma"/>
            </a:endParaRPr>
          </a:p>
          <a:p>
            <a:pPr marL="1024255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Tahoma"/>
                <a:cs typeface="Tahoma"/>
              </a:rPr>
              <a:t>implementations</a:t>
            </a:r>
            <a:endParaRPr sz="1600">
              <a:latin typeface="Tahoma"/>
              <a:cs typeface="Tahoma"/>
            </a:endParaRPr>
          </a:p>
          <a:p>
            <a:pPr marL="582295" marR="1112520" indent="-570230">
              <a:lnSpc>
                <a:spcPct val="120100"/>
              </a:lnSpc>
              <a:spcBef>
                <a:spcPts val="1664"/>
              </a:spcBef>
              <a:buFont typeface="Arial MT"/>
              <a:buChar char="•"/>
              <a:tabLst>
                <a:tab pos="582295" algn="l"/>
                <a:tab pos="582930" algn="l"/>
              </a:tabLst>
            </a:pPr>
            <a:r>
              <a:rPr sz="1600" spc="-5" dirty="0">
                <a:latin typeface="Tahoma"/>
                <a:cs typeface="Tahoma"/>
              </a:rPr>
              <a:t>The method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20" dirty="0">
                <a:latin typeface="Tahoma"/>
                <a:cs typeface="Tahoma"/>
              </a:rPr>
              <a:t>resolved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appropriate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implementation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900">
              <a:latin typeface="Tahoma"/>
              <a:cs typeface="Tahoma"/>
            </a:endParaRPr>
          </a:p>
          <a:p>
            <a:pPr marL="544195" marR="924560" lvl="1" indent="-443865">
              <a:lnSpc>
                <a:spcPct val="120000"/>
              </a:lnSpc>
              <a:buFont typeface="Arial MT"/>
              <a:buChar char="•"/>
              <a:tabLst>
                <a:tab pos="544195" algn="l"/>
                <a:tab pos="544830" algn="l"/>
                <a:tab pos="1691639" algn="l"/>
              </a:tabLst>
            </a:pPr>
            <a:r>
              <a:rPr sz="1600" spc="-20" dirty="0">
                <a:latin typeface="Tahoma"/>
                <a:cs typeface="Tahoma"/>
              </a:rPr>
              <a:t>Polymorphism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achieved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0" dirty="0">
                <a:latin typeface="Tahoma"/>
                <a:cs typeface="Tahoma"/>
              </a:rPr>
              <a:t> two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ways: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overloading	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overriding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582295" indent="-57023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582295" algn="l"/>
                <a:tab pos="582930" algn="l"/>
              </a:tabLst>
            </a:pPr>
            <a:r>
              <a:rPr sz="1600" spc="-20" dirty="0">
                <a:latin typeface="Tahoma"/>
                <a:cs typeface="Tahoma"/>
              </a:rPr>
              <a:t>Polymorphism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helps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desgin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systems</a:t>
            </a:r>
            <a:r>
              <a:rPr sz="1600" spc="50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which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endParaRPr sz="1600">
              <a:latin typeface="Tahoma"/>
              <a:cs typeface="Tahoma"/>
            </a:endParaRPr>
          </a:p>
          <a:p>
            <a:pPr marL="58229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ahoma"/>
                <a:cs typeface="Tahoma"/>
              </a:rPr>
              <a:t>more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easily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extensible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maintainable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0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458594"/>
            <a:ext cx="60363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types</a:t>
            </a:r>
            <a:r>
              <a:rPr sz="1600" spc="-5" dirty="0">
                <a:latin typeface="Tahoma"/>
                <a:cs typeface="Tahoma"/>
              </a:rPr>
              <a:t> 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Static </a:t>
            </a:r>
            <a:r>
              <a:rPr sz="1600" spc="-20" dirty="0">
                <a:latin typeface="Tahoma"/>
                <a:cs typeface="Tahoma"/>
              </a:rPr>
              <a:t>Polymorphism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Compile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time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arenR"/>
            </a:pPr>
            <a:endParaRPr sz="15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Dynamic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Polymorphism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Run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time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Static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515008"/>
            <a:ext cx="432308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20" dirty="0">
                <a:latin typeface="Tahoma"/>
                <a:cs typeface="Tahoma"/>
              </a:rPr>
              <a:t>Function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Overloading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example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575" y="3820439"/>
            <a:ext cx="467614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415925" indent="-94615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400" dirty="0">
                <a:latin typeface="Tahoma"/>
                <a:cs typeface="Tahoma"/>
              </a:rPr>
              <a:t>m</a:t>
            </a:r>
            <a:r>
              <a:rPr sz="2400" spc="-600" baseline="-8680" dirty="0">
                <a:latin typeface="Arial MT"/>
                <a:cs typeface="Arial MT"/>
              </a:rPr>
              <a:t>•</a:t>
            </a:r>
            <a:r>
              <a:rPr sz="2400" spc="-577" baseline="-86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Tahoma"/>
                <a:cs typeface="Tahoma"/>
              </a:rPr>
              <a:t>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resolved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suitable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implementation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compile</a:t>
            </a:r>
            <a:r>
              <a:rPr sz="1600" spc="-10" dirty="0">
                <a:latin typeface="Tahoma"/>
                <a:cs typeface="Tahoma"/>
              </a:rPr>
              <a:t> time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Tahoma"/>
                <a:cs typeface="Tahoma"/>
              </a:rPr>
              <a:t>(compiler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searches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matching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 </a:t>
            </a:r>
            <a:r>
              <a:rPr sz="1600" spc="-20" dirty="0">
                <a:latin typeface="Tahoma"/>
                <a:cs typeface="Tahoma"/>
              </a:rPr>
              <a:t>signature)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2784475" indent="-427355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439420" algn="l"/>
                <a:tab pos="440055" algn="l"/>
                <a:tab pos="5156835" algn="l"/>
              </a:tabLst>
            </a:pPr>
            <a:r>
              <a:rPr spc="-5" dirty="0"/>
              <a:t>O</a:t>
            </a:r>
            <a:r>
              <a:rPr spc="-25" dirty="0"/>
              <a:t>v</a:t>
            </a:r>
            <a:r>
              <a:rPr spc="-10" dirty="0"/>
              <a:t>erl</a:t>
            </a:r>
            <a:r>
              <a:rPr spc="-15" dirty="0"/>
              <a:t>o</a:t>
            </a:r>
            <a:r>
              <a:rPr spc="-5" dirty="0"/>
              <a:t>a</a:t>
            </a:r>
            <a:r>
              <a:rPr dirty="0"/>
              <a:t>d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5" dirty="0"/>
              <a:t>meth</a:t>
            </a:r>
            <a:r>
              <a:rPr spc="-15" dirty="0"/>
              <a:t>o</a:t>
            </a:r>
            <a:r>
              <a:rPr spc="-5" dirty="0"/>
              <a:t>ds</a:t>
            </a:r>
            <a:r>
              <a:rPr spc="25" dirty="0"/>
              <a:t> </a:t>
            </a:r>
            <a:r>
              <a:rPr spc="-5" dirty="0"/>
              <a:t>h</a:t>
            </a:r>
            <a:r>
              <a:rPr spc="-20" dirty="0"/>
              <a:t>av</a:t>
            </a:r>
            <a:r>
              <a:rPr spc="-5" dirty="0"/>
              <a:t>e</a:t>
            </a:r>
            <a:r>
              <a:rPr spc="-25" dirty="0"/>
              <a:t> </a:t>
            </a:r>
            <a:r>
              <a:rPr spc="-10" dirty="0"/>
              <a:t>sam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5" dirty="0"/>
              <a:t>name</a:t>
            </a:r>
            <a:r>
              <a:rPr dirty="0"/>
              <a:t> </a:t>
            </a:r>
            <a:r>
              <a:rPr spc="-5" dirty="0"/>
              <a:t>but</a:t>
            </a:r>
            <a:r>
              <a:rPr spc="-25" dirty="0"/>
              <a:t> </a:t>
            </a:r>
            <a:r>
              <a:rPr spc="-15" dirty="0"/>
              <a:t>d</a:t>
            </a:r>
            <a:r>
              <a:rPr spc="-25" dirty="0"/>
              <a:t>i</a:t>
            </a:r>
            <a:r>
              <a:rPr spc="-35" dirty="0"/>
              <a:t>ff</a:t>
            </a:r>
            <a:r>
              <a:rPr spc="-20" dirty="0"/>
              <a:t>e</a:t>
            </a:r>
            <a:r>
              <a:rPr spc="-30" dirty="0"/>
              <a:t>r</a:t>
            </a:r>
            <a:r>
              <a:rPr spc="-20" dirty="0"/>
              <a:t>en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meth</a:t>
            </a:r>
            <a:r>
              <a:rPr spc="-15" dirty="0"/>
              <a:t>o</a:t>
            </a:r>
            <a:r>
              <a:rPr spc="-5" dirty="0"/>
              <a:t>d  </a:t>
            </a:r>
            <a:r>
              <a:rPr spc="-10" dirty="0"/>
              <a:t>signatures.</a:t>
            </a:r>
            <a:r>
              <a:rPr spc="-40" dirty="0"/>
              <a:t> </a:t>
            </a:r>
            <a:r>
              <a:rPr spc="-10" dirty="0"/>
              <a:t>(Method</a:t>
            </a:r>
            <a:r>
              <a:rPr spc="-5" dirty="0"/>
              <a:t> </a:t>
            </a:r>
            <a:r>
              <a:rPr spc="-10" dirty="0"/>
              <a:t>signature</a:t>
            </a:r>
            <a:r>
              <a:rPr spc="-40" dirty="0"/>
              <a:t> </a:t>
            </a:r>
            <a:r>
              <a:rPr spc="-10" dirty="0"/>
              <a:t>may </a:t>
            </a:r>
            <a:r>
              <a:rPr spc="-25" dirty="0"/>
              <a:t>vary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3</a:t>
            </a:r>
            <a:r>
              <a:rPr spc="5" dirty="0"/>
              <a:t> </a:t>
            </a:r>
            <a:r>
              <a:rPr spc="-20" dirty="0"/>
              <a:t>ways)</a:t>
            </a:r>
          </a:p>
          <a:p>
            <a:pPr marL="5664200">
              <a:lnSpc>
                <a:spcPts val="1645"/>
              </a:lnSpc>
            </a:pPr>
            <a:r>
              <a:rPr spc="-15" dirty="0"/>
              <a:t>Example:</a:t>
            </a:r>
          </a:p>
          <a:p>
            <a:pPr marL="56642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public</a:t>
            </a:r>
            <a:r>
              <a:rPr spc="-50" dirty="0"/>
              <a:t> </a:t>
            </a:r>
            <a:r>
              <a:rPr spc="-10" dirty="0"/>
              <a:t>class</a:t>
            </a:r>
            <a:r>
              <a:rPr spc="-35" dirty="0"/>
              <a:t> </a:t>
            </a:r>
            <a:r>
              <a:rPr spc="-10" dirty="0"/>
              <a:t>Mclass</a:t>
            </a:r>
          </a:p>
          <a:p>
            <a:pPr marL="5664200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{</a:t>
            </a:r>
          </a:p>
          <a:p>
            <a:pPr marL="58928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20" dirty="0"/>
              <a:t>void</a:t>
            </a:r>
            <a:r>
              <a:rPr dirty="0"/>
              <a:t> </a:t>
            </a:r>
            <a:r>
              <a:rPr spc="-5" dirty="0"/>
              <a:t>add(int</a:t>
            </a:r>
            <a:r>
              <a:rPr spc="-40" dirty="0"/>
              <a:t> </a:t>
            </a:r>
            <a:r>
              <a:rPr spc="-15" dirty="0"/>
              <a:t>x){}</a:t>
            </a:r>
            <a:r>
              <a:rPr spc="465" dirty="0"/>
              <a:t> </a:t>
            </a:r>
            <a:r>
              <a:rPr spc="-5" dirty="0"/>
              <a:t>public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781" y="3955846"/>
            <a:ext cx="2845435" cy="9721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add(int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10" dirty="0">
                <a:latin typeface="Tahoma"/>
                <a:cs typeface="Tahoma"/>
              </a:rPr>
              <a:t>y){}</a:t>
            </a:r>
            <a:endParaRPr sz="16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add(int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x,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float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y){}</a:t>
            </a:r>
            <a:endParaRPr sz="16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add(float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x,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y){}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1180" y="4953406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2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Dynamic</a:t>
            </a:r>
            <a:r>
              <a:rPr sz="1800" b="1" spc="-6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378458"/>
            <a:ext cx="6472555" cy="356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5780" algn="l"/>
                <a:tab pos="526415" algn="l"/>
              </a:tabLst>
            </a:pPr>
            <a:r>
              <a:rPr sz="1600" spc="-5" dirty="0">
                <a:latin typeface="Tahoma"/>
                <a:cs typeface="Tahoma"/>
              </a:rPr>
              <a:t>Dynamic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achieved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through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Overriding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 dirty="0">
              <a:latin typeface="Tahoma"/>
              <a:cs typeface="Tahoma"/>
            </a:endParaRPr>
          </a:p>
          <a:p>
            <a:pPr marL="525780" indent="-513715">
              <a:lnSpc>
                <a:spcPct val="100000"/>
              </a:lnSpc>
              <a:spcBef>
                <a:spcPts val="1550"/>
              </a:spcBef>
              <a:buChar char="•"/>
              <a:tabLst>
                <a:tab pos="525780" algn="l"/>
                <a:tab pos="526415" algn="l"/>
              </a:tabLst>
            </a:pPr>
            <a:r>
              <a:rPr sz="1600" spc="-10" dirty="0">
                <a:latin typeface="Tahoma"/>
                <a:cs typeface="Tahoma"/>
              </a:rPr>
              <a:t>Overriding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directly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-classing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900" dirty="0">
              <a:latin typeface="Tahoma"/>
              <a:cs typeface="Tahoma"/>
            </a:endParaRPr>
          </a:p>
          <a:p>
            <a:pPr marL="525780" indent="-513715">
              <a:lnSpc>
                <a:spcPct val="100000"/>
              </a:lnSpc>
              <a:spcBef>
                <a:spcPts val="1545"/>
              </a:spcBef>
              <a:buChar char="•"/>
              <a:tabLst>
                <a:tab pos="525780" algn="l"/>
                <a:tab pos="526415" algn="l"/>
              </a:tabLst>
            </a:pPr>
            <a:r>
              <a:rPr sz="1600" spc="-10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said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0" dirty="0">
                <a:latin typeface="Tahoma"/>
                <a:cs typeface="Tahoma"/>
              </a:rPr>
              <a:t> overridden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when</a:t>
            </a:r>
            <a:r>
              <a:rPr sz="1600" spc="-5" dirty="0">
                <a:latin typeface="Tahoma"/>
                <a:cs typeface="Tahoma"/>
              </a:rPr>
              <a:t> 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modifies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 dirty="0">
              <a:latin typeface="Tahoma"/>
              <a:cs typeface="Tahoma"/>
            </a:endParaRPr>
          </a:p>
          <a:p>
            <a:pPr marL="52578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behavior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superclass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suit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requirement.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469265" marR="5080" indent="-457200">
              <a:lnSpc>
                <a:spcPct val="1501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  <a:tab pos="5307965" algn="l"/>
                <a:tab pos="5632450" algn="l"/>
              </a:tabLst>
            </a:pPr>
            <a:r>
              <a:rPr sz="1600" spc="-5" dirty="0">
                <a:latin typeface="Tahoma"/>
                <a:cs typeface="Tahoma"/>
              </a:rPr>
              <a:t>The new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ef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it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20" dirty="0">
                <a:latin typeface="Tahoma"/>
                <a:cs typeface="Tahoma"/>
              </a:rPr>
              <a:t>av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sam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gna</a:t>
            </a:r>
            <a:r>
              <a:rPr sz="1600" spc="-1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e  </a:t>
            </a:r>
            <a:r>
              <a:rPr sz="1600" spc="-25" dirty="0">
                <a:latin typeface="Tahoma"/>
                <a:cs typeface="Tahoma"/>
              </a:rPr>
              <a:t>(i.e.,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parameters)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return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	should</a:t>
            </a:r>
            <a:r>
              <a:rPr sz="1600" spc="-5" dirty="0">
                <a:latin typeface="Tahoma"/>
                <a:cs typeface="Tahoma"/>
              </a:rPr>
              <a:t> also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match.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61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Dynamic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545" y="1089377"/>
            <a:ext cx="4195445" cy="42278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50" spc="-45" dirty="0">
                <a:latin typeface="Tahoma"/>
                <a:cs typeface="Tahoma"/>
              </a:rPr>
              <a:t>Vehicle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showSpeedRange()</a:t>
            </a:r>
            <a:endParaRPr sz="16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System.out.println(“No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range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specified”)}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659765" algn="l"/>
              </a:tabLst>
            </a:pPr>
            <a:r>
              <a:rPr sz="1600" spc="-10" dirty="0">
                <a:latin typeface="Tahoma"/>
                <a:cs typeface="Tahoma"/>
              </a:rPr>
              <a:t>class	</a:t>
            </a:r>
            <a:r>
              <a:rPr sz="1650" spc="-30" dirty="0">
                <a:latin typeface="Tahoma"/>
                <a:cs typeface="Tahoma"/>
              </a:rPr>
              <a:t>Car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extends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spc="-45" dirty="0">
                <a:latin typeface="Tahoma"/>
                <a:cs typeface="Tahoma"/>
              </a:rPr>
              <a:t>Vehicle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48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showSpeedRange()</a:t>
            </a:r>
            <a:endParaRPr sz="16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System.out.println(“Range: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0-300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”)}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659765" algn="l"/>
              </a:tabLst>
            </a:pPr>
            <a:r>
              <a:rPr sz="1600" spc="-5" dirty="0">
                <a:latin typeface="Tahoma"/>
                <a:cs typeface="Tahoma"/>
              </a:rPr>
              <a:t>class	</a:t>
            </a:r>
            <a:r>
              <a:rPr sz="1650" spc="-35" dirty="0">
                <a:latin typeface="Tahoma"/>
                <a:cs typeface="Tahoma"/>
              </a:rPr>
              <a:t>Bike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extends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spc="-45" dirty="0">
                <a:latin typeface="Tahoma"/>
                <a:cs typeface="Tahoma"/>
              </a:rPr>
              <a:t>Vehicle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48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showSpeedRange()</a:t>
            </a:r>
            <a:endParaRPr sz="16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System.out.println(“Range: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0-120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”)}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61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Dynamic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Polymorphism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1177" y="1160424"/>
            <a:ext cx="6785609" cy="3763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SpeedDemo</a:t>
            </a:r>
            <a:endParaRPr sz="16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451484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main(String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args[])</a:t>
            </a:r>
            <a:endParaRPr sz="1600">
              <a:latin typeface="Tahoma"/>
              <a:cs typeface="Tahoma"/>
            </a:endParaRPr>
          </a:p>
          <a:p>
            <a:pPr marL="68453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054735">
              <a:lnSpc>
                <a:spcPct val="100000"/>
              </a:lnSpc>
              <a:spcBef>
                <a:spcPts val="130"/>
              </a:spcBef>
            </a:pPr>
            <a:r>
              <a:rPr sz="1600" spc="-30" dirty="0">
                <a:latin typeface="Tahoma"/>
                <a:cs typeface="Tahoma"/>
              </a:rPr>
              <a:t>Vehicle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v[]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 {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 Car()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,new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Bike(),new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Car}</a:t>
            </a:r>
            <a:endParaRPr sz="1600">
              <a:latin typeface="Tahoma"/>
              <a:cs typeface="Tahoma"/>
            </a:endParaRPr>
          </a:p>
          <a:p>
            <a:pPr marR="2992755" algn="r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for(int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i=0;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i&lt;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v.length;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i++)</a:t>
            </a:r>
            <a:endParaRPr sz="1600">
              <a:latin typeface="Tahoma"/>
              <a:cs typeface="Tahoma"/>
            </a:endParaRPr>
          </a:p>
          <a:p>
            <a:pPr marR="2995295" algn="r">
              <a:lnSpc>
                <a:spcPct val="100000"/>
              </a:lnSpc>
              <a:spcBef>
                <a:spcPts val="650"/>
              </a:spcBef>
            </a:pPr>
            <a:r>
              <a:rPr sz="1600" spc="-10" dirty="0">
                <a:latin typeface="Tahoma"/>
                <a:cs typeface="Tahoma"/>
              </a:rPr>
              <a:t>v[i].shoeSpeedRange();</a:t>
            </a:r>
            <a:endParaRPr sz="1600">
              <a:latin typeface="Tahoma"/>
              <a:cs typeface="Tahoma"/>
            </a:endParaRPr>
          </a:p>
          <a:p>
            <a:pPr marL="68453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4922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29209" marR="5080" algn="just">
              <a:lnSpc>
                <a:spcPct val="119400"/>
              </a:lnSpc>
              <a:spcBef>
                <a:spcPts val="1620"/>
              </a:spcBef>
            </a:pPr>
            <a:r>
              <a:rPr sz="1650" spc="-30" dirty="0">
                <a:latin typeface="Tahoma"/>
                <a:cs typeface="Tahoma"/>
              </a:rPr>
              <a:t>Static data </a:t>
            </a:r>
            <a:r>
              <a:rPr sz="1650" spc="-35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v[i]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vehicle </a:t>
            </a:r>
            <a:r>
              <a:rPr sz="1600" spc="-5" dirty="0">
                <a:latin typeface="Tahoma"/>
                <a:cs typeface="Tahoma"/>
              </a:rPr>
              <a:t>&amp; </a:t>
            </a:r>
            <a:r>
              <a:rPr sz="1650" spc="-35" dirty="0">
                <a:latin typeface="Tahoma"/>
                <a:cs typeface="Tahoma"/>
              </a:rPr>
              <a:t>dynamic </a:t>
            </a:r>
            <a:r>
              <a:rPr sz="1650" spc="-30" dirty="0">
                <a:latin typeface="Tahoma"/>
                <a:cs typeface="Tahoma"/>
              </a:rPr>
              <a:t>data </a:t>
            </a:r>
            <a:r>
              <a:rPr sz="1650" spc="-35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either </a:t>
            </a:r>
            <a:r>
              <a:rPr sz="1600" spc="-5" dirty="0">
                <a:latin typeface="Tahoma"/>
                <a:cs typeface="Tahoma"/>
              </a:rPr>
              <a:t>Car </a:t>
            </a:r>
            <a:r>
              <a:rPr sz="1600" spc="-10" dirty="0">
                <a:latin typeface="Tahoma"/>
                <a:cs typeface="Tahoma"/>
              </a:rPr>
              <a:t>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Bike.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Here </a:t>
            </a:r>
            <a:r>
              <a:rPr sz="1600" b="1" spc="-10" dirty="0">
                <a:latin typeface="Tahoma"/>
                <a:cs typeface="Tahoma"/>
              </a:rPr>
              <a:t>Dynamic </a:t>
            </a:r>
            <a:r>
              <a:rPr sz="1600" b="1" spc="-5" dirty="0">
                <a:latin typeface="Tahoma"/>
                <a:cs typeface="Tahoma"/>
              </a:rPr>
              <a:t>Data </a:t>
            </a:r>
            <a:r>
              <a:rPr sz="1600" b="1" spc="-35" dirty="0">
                <a:latin typeface="Tahoma"/>
                <a:cs typeface="Tahoma"/>
              </a:rPr>
              <a:t>Type </a:t>
            </a:r>
            <a:r>
              <a:rPr sz="1600" b="1" spc="-5" dirty="0">
                <a:latin typeface="Tahoma"/>
                <a:cs typeface="Tahoma"/>
              </a:rPr>
              <a:t>will </a:t>
            </a:r>
            <a:r>
              <a:rPr sz="1600" b="1" spc="-10" dirty="0">
                <a:latin typeface="Tahoma"/>
                <a:cs typeface="Tahoma"/>
              </a:rPr>
              <a:t>govern </a:t>
            </a:r>
            <a:r>
              <a:rPr sz="1600" b="1" spc="-5" dirty="0">
                <a:latin typeface="Tahoma"/>
                <a:cs typeface="Tahoma"/>
              </a:rPr>
              <a:t>the method </a:t>
            </a:r>
            <a:r>
              <a:rPr sz="1600" b="1" spc="-10" dirty="0">
                <a:latin typeface="Tahoma"/>
                <a:cs typeface="Tahoma"/>
              </a:rPr>
              <a:t>selection</a:t>
            </a:r>
            <a:r>
              <a:rPr sz="1600" spc="-10" dirty="0">
                <a:latin typeface="Tahoma"/>
                <a:cs typeface="Tahoma"/>
              </a:rPr>
              <a:t>….</a:t>
            </a:r>
            <a:r>
              <a:rPr sz="1600" spc="-5" dirty="0">
                <a:latin typeface="Tahoma"/>
                <a:cs typeface="Tahoma"/>
              </a:rPr>
              <a:t> So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5" dirty="0">
                <a:latin typeface="Tahoma"/>
                <a:cs typeface="Tahoma"/>
              </a:rPr>
              <a:t> dynamic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polymorphism.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Abstract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1350" y="1032509"/>
            <a:ext cx="4586605" cy="2987675"/>
            <a:chOff x="641350" y="1032509"/>
            <a:chExt cx="4586605" cy="2987675"/>
          </a:xfrm>
        </p:grpSpPr>
        <p:sp>
          <p:nvSpPr>
            <p:cNvPr id="4" name="object 4"/>
            <p:cNvSpPr/>
            <p:nvPr/>
          </p:nvSpPr>
          <p:spPr>
            <a:xfrm>
              <a:off x="641350" y="2423159"/>
              <a:ext cx="3253104" cy="1597025"/>
            </a:xfrm>
            <a:custGeom>
              <a:avLst/>
              <a:gdLst/>
              <a:ahLst/>
              <a:cxnLst/>
              <a:rect l="l" t="t" r="r" b="b"/>
              <a:pathLst>
                <a:path w="3253104" h="1597025">
                  <a:moveTo>
                    <a:pt x="1338326" y="1543050"/>
                  </a:moveTo>
                  <a:lnTo>
                    <a:pt x="669163" y="0"/>
                  </a:lnTo>
                  <a:lnTo>
                    <a:pt x="0" y="1543050"/>
                  </a:lnTo>
                  <a:lnTo>
                    <a:pt x="1338326" y="1543050"/>
                  </a:lnTo>
                  <a:close/>
                </a:path>
                <a:path w="3253104" h="1597025">
                  <a:moveTo>
                    <a:pt x="3252851" y="873887"/>
                  </a:moveTo>
                  <a:lnTo>
                    <a:pt x="3251200" y="828167"/>
                  </a:lnTo>
                  <a:lnTo>
                    <a:pt x="3246501" y="783209"/>
                  </a:lnTo>
                  <a:lnTo>
                    <a:pt x="3238627" y="739013"/>
                  </a:lnTo>
                  <a:lnTo>
                    <a:pt x="3227832" y="695833"/>
                  </a:lnTo>
                  <a:lnTo>
                    <a:pt x="3214243" y="653669"/>
                  </a:lnTo>
                  <a:lnTo>
                    <a:pt x="3197733" y="612521"/>
                  </a:lnTo>
                  <a:lnTo>
                    <a:pt x="3178683" y="572643"/>
                  </a:lnTo>
                  <a:lnTo>
                    <a:pt x="3156966" y="533908"/>
                  </a:lnTo>
                  <a:lnTo>
                    <a:pt x="3132836" y="496697"/>
                  </a:lnTo>
                  <a:lnTo>
                    <a:pt x="3106166" y="460756"/>
                  </a:lnTo>
                  <a:lnTo>
                    <a:pt x="3077337" y="426339"/>
                  </a:lnTo>
                  <a:lnTo>
                    <a:pt x="3046349" y="393700"/>
                  </a:lnTo>
                  <a:lnTo>
                    <a:pt x="3013202" y="362585"/>
                  </a:lnTo>
                  <a:lnTo>
                    <a:pt x="2978023" y="333248"/>
                  </a:lnTo>
                  <a:lnTo>
                    <a:pt x="2940939" y="305816"/>
                  </a:lnTo>
                  <a:lnTo>
                    <a:pt x="2902077" y="280289"/>
                  </a:lnTo>
                  <a:lnTo>
                    <a:pt x="2861437" y="256921"/>
                  </a:lnTo>
                  <a:lnTo>
                    <a:pt x="2819146" y="235458"/>
                  </a:lnTo>
                  <a:lnTo>
                    <a:pt x="2775458" y="216281"/>
                  </a:lnTo>
                  <a:lnTo>
                    <a:pt x="2730246" y="199390"/>
                  </a:lnTo>
                  <a:lnTo>
                    <a:pt x="2683764" y="184912"/>
                  </a:lnTo>
                  <a:lnTo>
                    <a:pt x="2636012" y="172847"/>
                  </a:lnTo>
                  <a:lnTo>
                    <a:pt x="2587117" y="163322"/>
                  </a:lnTo>
                  <a:lnTo>
                    <a:pt x="2537079" y="156464"/>
                  </a:lnTo>
                  <a:lnTo>
                    <a:pt x="2486279" y="152146"/>
                  </a:lnTo>
                  <a:lnTo>
                    <a:pt x="2434463" y="150749"/>
                  </a:lnTo>
                  <a:lnTo>
                    <a:pt x="2382647" y="152146"/>
                  </a:lnTo>
                  <a:lnTo>
                    <a:pt x="2331847" y="156464"/>
                  </a:lnTo>
                  <a:lnTo>
                    <a:pt x="2281809" y="163322"/>
                  </a:lnTo>
                  <a:lnTo>
                    <a:pt x="2232914" y="172847"/>
                  </a:lnTo>
                  <a:lnTo>
                    <a:pt x="2185162" y="184912"/>
                  </a:lnTo>
                  <a:lnTo>
                    <a:pt x="2138680" y="199390"/>
                  </a:lnTo>
                  <a:lnTo>
                    <a:pt x="2093468" y="216281"/>
                  </a:lnTo>
                  <a:lnTo>
                    <a:pt x="2049780" y="235458"/>
                  </a:lnTo>
                  <a:lnTo>
                    <a:pt x="2007489" y="256921"/>
                  </a:lnTo>
                  <a:lnTo>
                    <a:pt x="1966849" y="280289"/>
                  </a:lnTo>
                  <a:lnTo>
                    <a:pt x="1927987" y="305816"/>
                  </a:lnTo>
                  <a:lnTo>
                    <a:pt x="1890903" y="333248"/>
                  </a:lnTo>
                  <a:lnTo>
                    <a:pt x="1855724" y="362585"/>
                  </a:lnTo>
                  <a:lnTo>
                    <a:pt x="1822577" y="393700"/>
                  </a:lnTo>
                  <a:lnTo>
                    <a:pt x="1791589" y="426339"/>
                  </a:lnTo>
                  <a:lnTo>
                    <a:pt x="1762760" y="460756"/>
                  </a:lnTo>
                  <a:lnTo>
                    <a:pt x="1736090" y="496697"/>
                  </a:lnTo>
                  <a:lnTo>
                    <a:pt x="1711960" y="533908"/>
                  </a:lnTo>
                  <a:lnTo>
                    <a:pt x="1690243" y="572643"/>
                  </a:lnTo>
                  <a:lnTo>
                    <a:pt x="1671193" y="612521"/>
                  </a:lnTo>
                  <a:lnTo>
                    <a:pt x="1654683" y="653669"/>
                  </a:lnTo>
                  <a:lnTo>
                    <a:pt x="1641094" y="695833"/>
                  </a:lnTo>
                  <a:lnTo>
                    <a:pt x="1630299" y="739013"/>
                  </a:lnTo>
                  <a:lnTo>
                    <a:pt x="1622425" y="783209"/>
                  </a:lnTo>
                  <a:lnTo>
                    <a:pt x="1617726" y="828167"/>
                  </a:lnTo>
                  <a:lnTo>
                    <a:pt x="1616075" y="873887"/>
                  </a:lnTo>
                  <a:lnTo>
                    <a:pt x="1617726" y="919607"/>
                  </a:lnTo>
                  <a:lnTo>
                    <a:pt x="1622425" y="964565"/>
                  </a:lnTo>
                  <a:lnTo>
                    <a:pt x="1630299" y="1008761"/>
                  </a:lnTo>
                  <a:lnTo>
                    <a:pt x="1641094" y="1051941"/>
                  </a:lnTo>
                  <a:lnTo>
                    <a:pt x="1654683" y="1094105"/>
                  </a:lnTo>
                  <a:lnTo>
                    <a:pt x="1671193" y="1135253"/>
                  </a:lnTo>
                  <a:lnTo>
                    <a:pt x="1690243" y="1175131"/>
                  </a:lnTo>
                  <a:lnTo>
                    <a:pt x="1711960" y="1213866"/>
                  </a:lnTo>
                  <a:lnTo>
                    <a:pt x="1736090" y="1251204"/>
                  </a:lnTo>
                  <a:lnTo>
                    <a:pt x="1762760" y="1287018"/>
                  </a:lnTo>
                  <a:lnTo>
                    <a:pt x="1791589" y="1321435"/>
                  </a:lnTo>
                  <a:lnTo>
                    <a:pt x="1822577" y="1354201"/>
                  </a:lnTo>
                  <a:lnTo>
                    <a:pt x="1855724" y="1385189"/>
                  </a:lnTo>
                  <a:lnTo>
                    <a:pt x="1890903" y="1414526"/>
                  </a:lnTo>
                  <a:lnTo>
                    <a:pt x="1927987" y="1441958"/>
                  </a:lnTo>
                  <a:lnTo>
                    <a:pt x="1966849" y="1467485"/>
                  </a:lnTo>
                  <a:lnTo>
                    <a:pt x="2007489" y="1490980"/>
                  </a:lnTo>
                  <a:lnTo>
                    <a:pt x="2049780" y="1512316"/>
                  </a:lnTo>
                  <a:lnTo>
                    <a:pt x="2093468" y="1531493"/>
                  </a:lnTo>
                  <a:lnTo>
                    <a:pt x="2138680" y="1548384"/>
                  </a:lnTo>
                  <a:lnTo>
                    <a:pt x="2185162" y="1562862"/>
                  </a:lnTo>
                  <a:lnTo>
                    <a:pt x="2232914" y="1574927"/>
                  </a:lnTo>
                  <a:lnTo>
                    <a:pt x="2281809" y="1584452"/>
                  </a:lnTo>
                  <a:lnTo>
                    <a:pt x="2331847" y="1591437"/>
                  </a:lnTo>
                  <a:lnTo>
                    <a:pt x="2382647" y="1595628"/>
                  </a:lnTo>
                  <a:lnTo>
                    <a:pt x="2434463" y="1597025"/>
                  </a:lnTo>
                  <a:lnTo>
                    <a:pt x="2486279" y="1595628"/>
                  </a:lnTo>
                  <a:lnTo>
                    <a:pt x="2537079" y="1591437"/>
                  </a:lnTo>
                  <a:lnTo>
                    <a:pt x="2587117" y="1584452"/>
                  </a:lnTo>
                  <a:lnTo>
                    <a:pt x="2636012" y="1574927"/>
                  </a:lnTo>
                  <a:lnTo>
                    <a:pt x="2683764" y="1562862"/>
                  </a:lnTo>
                  <a:lnTo>
                    <a:pt x="2730246" y="1548384"/>
                  </a:lnTo>
                  <a:lnTo>
                    <a:pt x="2775458" y="1531493"/>
                  </a:lnTo>
                  <a:lnTo>
                    <a:pt x="2819146" y="1512316"/>
                  </a:lnTo>
                  <a:lnTo>
                    <a:pt x="2861437" y="1490980"/>
                  </a:lnTo>
                  <a:lnTo>
                    <a:pt x="2902077" y="1467485"/>
                  </a:lnTo>
                  <a:lnTo>
                    <a:pt x="2940939" y="1441958"/>
                  </a:lnTo>
                  <a:lnTo>
                    <a:pt x="2978023" y="1414526"/>
                  </a:lnTo>
                  <a:lnTo>
                    <a:pt x="3013202" y="1385189"/>
                  </a:lnTo>
                  <a:lnTo>
                    <a:pt x="3046349" y="1354201"/>
                  </a:lnTo>
                  <a:lnTo>
                    <a:pt x="3077337" y="1321435"/>
                  </a:lnTo>
                  <a:lnTo>
                    <a:pt x="3106166" y="1287018"/>
                  </a:lnTo>
                  <a:lnTo>
                    <a:pt x="3132836" y="1251204"/>
                  </a:lnTo>
                  <a:lnTo>
                    <a:pt x="3156966" y="1213866"/>
                  </a:lnTo>
                  <a:lnTo>
                    <a:pt x="3178683" y="1175131"/>
                  </a:lnTo>
                  <a:lnTo>
                    <a:pt x="3197733" y="1135253"/>
                  </a:lnTo>
                  <a:lnTo>
                    <a:pt x="3214243" y="1094105"/>
                  </a:lnTo>
                  <a:lnTo>
                    <a:pt x="3227832" y="1051941"/>
                  </a:lnTo>
                  <a:lnTo>
                    <a:pt x="3238627" y="1008761"/>
                  </a:lnTo>
                  <a:lnTo>
                    <a:pt x="3246501" y="964565"/>
                  </a:lnTo>
                  <a:lnTo>
                    <a:pt x="3251200" y="919607"/>
                  </a:lnTo>
                  <a:lnTo>
                    <a:pt x="3252851" y="873887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7591" y="1919096"/>
              <a:ext cx="1252220" cy="611505"/>
            </a:xfrm>
            <a:custGeom>
              <a:avLst/>
              <a:gdLst/>
              <a:ahLst/>
              <a:cxnLst/>
              <a:rect l="l" t="t" r="r" b="b"/>
              <a:pathLst>
                <a:path w="1252220" h="611505">
                  <a:moveTo>
                    <a:pt x="1242441" y="0"/>
                  </a:moveTo>
                  <a:lnTo>
                    <a:pt x="0" y="602488"/>
                  </a:lnTo>
                  <a:lnTo>
                    <a:pt x="4191" y="611124"/>
                  </a:lnTo>
                  <a:lnTo>
                    <a:pt x="1246632" y="8636"/>
                  </a:lnTo>
                  <a:lnTo>
                    <a:pt x="1251966" y="635"/>
                  </a:lnTo>
                  <a:lnTo>
                    <a:pt x="1242441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102" y="1903983"/>
              <a:ext cx="101473" cy="902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89275" y="1897125"/>
              <a:ext cx="9525" cy="664210"/>
            </a:xfrm>
            <a:custGeom>
              <a:avLst/>
              <a:gdLst/>
              <a:ahLst/>
              <a:cxnLst/>
              <a:rect l="l" t="t" r="r" b="b"/>
              <a:pathLst>
                <a:path w="9525" h="664210">
                  <a:moveTo>
                    <a:pt x="4699" y="0"/>
                  </a:moveTo>
                  <a:lnTo>
                    <a:pt x="0" y="8127"/>
                  </a:lnTo>
                  <a:lnTo>
                    <a:pt x="0" y="663702"/>
                  </a:lnTo>
                  <a:lnTo>
                    <a:pt x="9525" y="663702"/>
                  </a:lnTo>
                  <a:lnTo>
                    <a:pt x="9525" y="8127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4189" y="1878202"/>
              <a:ext cx="99695" cy="91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38676" y="2669158"/>
              <a:ext cx="1089025" cy="1256030"/>
            </a:xfrm>
            <a:custGeom>
              <a:avLst/>
              <a:gdLst/>
              <a:ahLst/>
              <a:cxnLst/>
              <a:rect l="l" t="t" r="r" b="b"/>
              <a:pathLst>
                <a:path w="1089025" h="1256029">
                  <a:moveTo>
                    <a:pt x="816737" y="0"/>
                  </a:moveTo>
                  <a:lnTo>
                    <a:pt x="272161" y="0"/>
                  </a:lnTo>
                  <a:lnTo>
                    <a:pt x="0" y="627888"/>
                  </a:lnTo>
                  <a:lnTo>
                    <a:pt x="272161" y="1255776"/>
                  </a:lnTo>
                  <a:lnTo>
                    <a:pt x="816737" y="1255776"/>
                  </a:lnTo>
                  <a:lnTo>
                    <a:pt x="1089025" y="627888"/>
                  </a:lnTo>
                  <a:lnTo>
                    <a:pt x="816737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400" y="1890521"/>
              <a:ext cx="897255" cy="769620"/>
            </a:xfrm>
            <a:custGeom>
              <a:avLst/>
              <a:gdLst/>
              <a:ahLst/>
              <a:cxnLst/>
              <a:rect l="l" t="t" r="r" b="b"/>
              <a:pathLst>
                <a:path w="897254" h="769619">
                  <a:moveTo>
                    <a:pt x="0" y="0"/>
                  </a:moveTo>
                  <a:lnTo>
                    <a:pt x="3175" y="9016"/>
                  </a:lnTo>
                  <a:lnTo>
                    <a:pt x="890651" y="769112"/>
                  </a:lnTo>
                  <a:lnTo>
                    <a:pt x="896874" y="762000"/>
                  </a:lnTo>
                  <a:lnTo>
                    <a:pt x="9271" y="1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1048" y="1878202"/>
              <a:ext cx="99187" cy="948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35250" y="1045209"/>
              <a:ext cx="2225675" cy="846455"/>
            </a:xfrm>
            <a:custGeom>
              <a:avLst/>
              <a:gdLst/>
              <a:ahLst/>
              <a:cxnLst/>
              <a:rect l="l" t="t" r="r" b="b"/>
              <a:pathLst>
                <a:path w="2225675" h="846455">
                  <a:moveTo>
                    <a:pt x="0" y="140970"/>
                  </a:moveTo>
                  <a:lnTo>
                    <a:pt x="7238" y="96392"/>
                  </a:lnTo>
                  <a:lnTo>
                    <a:pt x="27178" y="57785"/>
                  </a:lnTo>
                  <a:lnTo>
                    <a:pt x="57657" y="27177"/>
                  </a:lnTo>
                  <a:lnTo>
                    <a:pt x="96393" y="7238"/>
                  </a:lnTo>
                  <a:lnTo>
                    <a:pt x="140969" y="0"/>
                  </a:lnTo>
                  <a:lnTo>
                    <a:pt x="2084577" y="0"/>
                  </a:lnTo>
                  <a:lnTo>
                    <a:pt x="2129154" y="7238"/>
                  </a:lnTo>
                  <a:lnTo>
                    <a:pt x="2167890" y="27177"/>
                  </a:lnTo>
                  <a:lnTo>
                    <a:pt x="2198370" y="57785"/>
                  </a:lnTo>
                  <a:lnTo>
                    <a:pt x="2218436" y="96392"/>
                  </a:lnTo>
                  <a:lnTo>
                    <a:pt x="2225675" y="140970"/>
                  </a:lnTo>
                  <a:lnTo>
                    <a:pt x="2225675" y="705103"/>
                  </a:lnTo>
                  <a:lnTo>
                    <a:pt x="2218436" y="749680"/>
                  </a:lnTo>
                  <a:lnTo>
                    <a:pt x="2198370" y="788415"/>
                  </a:lnTo>
                  <a:lnTo>
                    <a:pt x="2167890" y="818896"/>
                  </a:lnTo>
                  <a:lnTo>
                    <a:pt x="2129154" y="838962"/>
                  </a:lnTo>
                  <a:lnTo>
                    <a:pt x="2084577" y="846074"/>
                  </a:lnTo>
                  <a:lnTo>
                    <a:pt x="140969" y="846074"/>
                  </a:lnTo>
                  <a:lnTo>
                    <a:pt x="96393" y="838962"/>
                  </a:lnTo>
                  <a:lnTo>
                    <a:pt x="57657" y="818896"/>
                  </a:lnTo>
                  <a:lnTo>
                    <a:pt x="27178" y="788415"/>
                  </a:lnTo>
                  <a:lnTo>
                    <a:pt x="7238" y="749680"/>
                  </a:lnTo>
                  <a:lnTo>
                    <a:pt x="0" y="705103"/>
                  </a:lnTo>
                  <a:lnTo>
                    <a:pt x="0" y="14097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61405" y="919734"/>
            <a:ext cx="26231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Method </a:t>
            </a:r>
            <a:r>
              <a:rPr sz="1600" spc="-10" dirty="0">
                <a:latin typeface="Arial MT"/>
                <a:cs typeface="Arial MT"/>
              </a:rPr>
              <a:t>calArea() </a:t>
            </a:r>
            <a:r>
              <a:rPr sz="1600" spc="-5" dirty="0">
                <a:latin typeface="Arial MT"/>
                <a:cs typeface="Arial MT"/>
              </a:rPr>
              <a:t>can not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</a:t>
            </a:r>
            <a:r>
              <a:rPr sz="1600" spc="-10" dirty="0">
                <a:latin typeface="Arial MT"/>
                <a:cs typeface="Arial MT"/>
              </a:rPr>
              <a:t>implemented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Shape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1405" y="1895678"/>
            <a:ext cx="26892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Such a method </a:t>
            </a:r>
            <a:r>
              <a:rPr sz="1600" spc="-15" dirty="0">
                <a:latin typeface="Arial MT"/>
                <a:cs typeface="Arial MT"/>
              </a:rPr>
              <a:t>which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abstract</a:t>
            </a:r>
            <a:r>
              <a:rPr sz="1600" b="1" i="1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1405" y="2871342"/>
            <a:ext cx="26612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600" spc="-5" dirty="0">
                <a:latin typeface="Arial MT"/>
                <a:cs typeface="Arial MT"/>
              </a:rPr>
              <a:t>So class Shape must be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 as abstract &amp;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Shape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instantiated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1405" y="4091177"/>
            <a:ext cx="27959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Implementation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calArea()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be provided 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subclasses i.e. </a:t>
            </a:r>
            <a:r>
              <a:rPr sz="1600" spc="-25" dirty="0">
                <a:latin typeface="Arial MT"/>
                <a:cs typeface="Arial MT"/>
              </a:rPr>
              <a:t>Triangle </a:t>
            </a:r>
            <a:r>
              <a:rPr sz="1600" spc="-5" dirty="0">
                <a:latin typeface="Arial MT"/>
                <a:cs typeface="Arial MT"/>
              </a:rPr>
              <a:t>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Circle,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Hexagon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1504" y="1147698"/>
            <a:ext cx="174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Arial MT"/>
                <a:cs typeface="Arial MT"/>
              </a:rPr>
              <a:t>Cl</a:t>
            </a:r>
            <a:r>
              <a:rPr sz="1800" spc="-195" dirty="0">
                <a:latin typeface="Arial MT"/>
                <a:cs typeface="Arial MT"/>
              </a:rPr>
              <a:t>a</a:t>
            </a:r>
            <a:r>
              <a:rPr sz="1800" spc="-18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60" dirty="0">
                <a:latin typeface="Arial MT"/>
                <a:cs typeface="Arial MT"/>
              </a:rPr>
              <a:t> </a:t>
            </a:r>
            <a:r>
              <a:rPr sz="1800" spc="-160" dirty="0">
                <a:latin typeface="Arial MT"/>
                <a:cs typeface="Arial MT"/>
              </a:rPr>
              <a:t>S</a:t>
            </a:r>
            <a:r>
              <a:rPr sz="1800" spc="-170" dirty="0">
                <a:latin typeface="Arial MT"/>
                <a:cs typeface="Arial MT"/>
              </a:rPr>
              <a:t>hap</a:t>
            </a:r>
            <a:r>
              <a:rPr sz="1800" spc="-5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18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c</a:t>
            </a:r>
            <a:r>
              <a:rPr sz="1800" spc="-95" dirty="0">
                <a:latin typeface="Arial MT"/>
                <a:cs typeface="Arial MT"/>
              </a:rPr>
              <a:t>al</a:t>
            </a:r>
            <a:r>
              <a:rPr sz="1800" spc="-85" dirty="0">
                <a:latin typeface="Arial MT"/>
                <a:cs typeface="Arial MT"/>
              </a:rPr>
              <a:t>c</a:t>
            </a:r>
            <a:r>
              <a:rPr sz="1800" spc="-95" dirty="0">
                <a:latin typeface="Arial MT"/>
                <a:cs typeface="Arial MT"/>
              </a:rPr>
              <a:t>ual</a:t>
            </a:r>
            <a:r>
              <a:rPr sz="1800" spc="-85" dirty="0">
                <a:latin typeface="Arial MT"/>
                <a:cs typeface="Arial MT"/>
              </a:rPr>
              <a:t>t</a:t>
            </a:r>
            <a:r>
              <a:rPr sz="1800" spc="-95" dirty="0">
                <a:latin typeface="Arial MT"/>
                <a:cs typeface="Arial MT"/>
              </a:rPr>
              <a:t>e</a:t>
            </a:r>
            <a:r>
              <a:rPr sz="1800" spc="-85" dirty="0">
                <a:latin typeface="Arial MT"/>
                <a:cs typeface="Arial MT"/>
              </a:rPr>
              <a:t>A</a:t>
            </a:r>
            <a:r>
              <a:rPr sz="1800" spc="-75" dirty="0">
                <a:latin typeface="Arial MT"/>
                <a:cs typeface="Arial MT"/>
              </a:rPr>
              <a:t>r</a:t>
            </a:r>
            <a:r>
              <a:rPr sz="1800" spc="-95" dirty="0">
                <a:latin typeface="Arial MT"/>
                <a:cs typeface="Arial MT"/>
              </a:rPr>
              <a:t>e</a:t>
            </a:r>
            <a:r>
              <a:rPr sz="1800" spc="-85" dirty="0">
                <a:latin typeface="Arial MT"/>
                <a:cs typeface="Arial MT"/>
              </a:rPr>
              <a:t>a(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7338" y="4503216"/>
            <a:ext cx="352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 MT"/>
                <a:cs typeface="Arial MT"/>
              </a:rPr>
              <a:t>c</a:t>
            </a:r>
            <a:r>
              <a:rPr sz="1800" spc="-11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l</a:t>
            </a:r>
            <a:r>
              <a:rPr sz="1800" spc="-100" dirty="0">
                <a:latin typeface="Arial MT"/>
                <a:cs typeface="Arial MT"/>
              </a:rPr>
              <a:t>Ar</a:t>
            </a:r>
            <a:r>
              <a:rPr sz="1800" spc="-110" dirty="0">
                <a:latin typeface="Arial MT"/>
                <a:cs typeface="Arial MT"/>
              </a:rPr>
              <a:t>ea</a:t>
            </a:r>
            <a:r>
              <a:rPr sz="1800" spc="-85" dirty="0">
                <a:latin typeface="Arial MT"/>
                <a:cs typeface="Arial MT"/>
              </a:rPr>
              <a:t>(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c</a:t>
            </a:r>
            <a:r>
              <a:rPr sz="1800" spc="-13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24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7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i</a:t>
            </a:r>
            <a:r>
              <a:rPr sz="1800" spc="-50" dirty="0">
                <a:latin typeface="Arial MT"/>
                <a:cs typeface="Arial MT"/>
              </a:rPr>
              <a:t>m</a:t>
            </a:r>
            <a:r>
              <a:rPr sz="1800" spc="-60" dirty="0">
                <a:latin typeface="Arial MT"/>
                <a:cs typeface="Arial MT"/>
              </a:rPr>
              <a:t>ple</a:t>
            </a:r>
            <a:r>
              <a:rPr sz="1800" spc="-50" dirty="0">
                <a:latin typeface="Arial MT"/>
                <a:cs typeface="Arial MT"/>
              </a:rPr>
              <a:t>m</a:t>
            </a:r>
            <a:r>
              <a:rPr sz="1800" spc="-60" dirty="0">
                <a:latin typeface="Arial MT"/>
                <a:cs typeface="Arial MT"/>
              </a:rPr>
              <a:t>en</a:t>
            </a:r>
            <a:r>
              <a:rPr sz="1800" spc="-45" dirty="0">
                <a:latin typeface="Arial MT"/>
                <a:cs typeface="Arial MT"/>
              </a:rPr>
              <a:t>t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20" dirty="0">
                <a:latin typeface="Arial MT"/>
                <a:cs typeface="Arial MT"/>
              </a:rPr>
              <a:t>ea</a:t>
            </a:r>
            <a:r>
              <a:rPr sz="1800" spc="-11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h  </a:t>
            </a:r>
            <a:r>
              <a:rPr sz="1800" spc="-125" dirty="0">
                <a:latin typeface="Arial MT"/>
                <a:cs typeface="Arial MT"/>
              </a:rPr>
              <a:t>s</a:t>
            </a:r>
            <a:r>
              <a:rPr sz="1800" spc="-130" dirty="0">
                <a:latin typeface="Arial MT"/>
                <a:cs typeface="Arial MT"/>
              </a:rPr>
              <a:t>ub</a:t>
            </a:r>
            <a:r>
              <a:rPr sz="1800" spc="-125" dirty="0">
                <a:latin typeface="Arial MT"/>
                <a:cs typeface="Arial MT"/>
              </a:rPr>
              <a:t>c</a:t>
            </a:r>
            <a:r>
              <a:rPr sz="1800" spc="-130" dirty="0">
                <a:latin typeface="Arial MT"/>
                <a:cs typeface="Arial MT"/>
              </a:rPr>
              <a:t>la</a:t>
            </a:r>
            <a:r>
              <a:rPr sz="1800" spc="-12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7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i</a:t>
            </a:r>
            <a:r>
              <a:rPr sz="1800" spc="-45" dirty="0">
                <a:latin typeface="Arial MT"/>
                <a:cs typeface="Arial MT"/>
              </a:rPr>
              <a:t>.</a:t>
            </a:r>
            <a:r>
              <a:rPr sz="1800" spc="-6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40" dirty="0">
                <a:latin typeface="Arial MT"/>
                <a:cs typeface="Arial MT"/>
              </a:rPr>
              <a:t> </a:t>
            </a:r>
            <a:r>
              <a:rPr sz="1800" spc="-155" dirty="0">
                <a:latin typeface="Arial MT"/>
                <a:cs typeface="Arial MT"/>
              </a:rPr>
              <a:t>T</a:t>
            </a:r>
            <a:r>
              <a:rPr sz="1800" spc="-100" dirty="0">
                <a:latin typeface="Arial MT"/>
                <a:cs typeface="Arial MT"/>
              </a:rPr>
              <a:t>r</a:t>
            </a:r>
            <a:r>
              <a:rPr sz="1800" spc="-11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i</a:t>
            </a:r>
            <a:r>
              <a:rPr sz="1800" spc="-110" dirty="0">
                <a:latin typeface="Arial MT"/>
                <a:cs typeface="Arial MT"/>
              </a:rPr>
              <a:t>ng</a:t>
            </a:r>
            <a:r>
              <a:rPr sz="1800" spc="-105" dirty="0">
                <a:latin typeface="Arial MT"/>
                <a:cs typeface="Arial MT"/>
              </a:rPr>
              <a:t>l</a:t>
            </a:r>
            <a:r>
              <a:rPr sz="1800" spc="-110" dirty="0">
                <a:latin typeface="Arial MT"/>
                <a:cs typeface="Arial MT"/>
              </a:rPr>
              <a:t>e</a:t>
            </a:r>
            <a:r>
              <a:rPr sz="1800" spc="-95" dirty="0">
                <a:latin typeface="Arial MT"/>
                <a:cs typeface="Arial MT"/>
              </a:rPr>
              <a:t>,</a:t>
            </a:r>
            <a:r>
              <a:rPr sz="1800" spc="-105" dirty="0">
                <a:latin typeface="Arial MT"/>
                <a:cs typeface="Arial MT"/>
              </a:rPr>
              <a:t>Ci</a:t>
            </a:r>
            <a:r>
              <a:rPr sz="1800" spc="-100" dirty="0">
                <a:latin typeface="Arial MT"/>
                <a:cs typeface="Arial MT"/>
              </a:rPr>
              <a:t>rc</a:t>
            </a:r>
            <a:r>
              <a:rPr sz="1800" spc="-105" dirty="0">
                <a:latin typeface="Arial MT"/>
                <a:cs typeface="Arial MT"/>
              </a:rPr>
              <a:t>l</a:t>
            </a:r>
            <a:r>
              <a:rPr sz="1800" spc="-1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H</a:t>
            </a:r>
            <a:r>
              <a:rPr sz="1800" spc="-145" dirty="0">
                <a:latin typeface="Arial MT"/>
                <a:cs typeface="Arial MT"/>
              </a:rPr>
              <a:t>exago</a:t>
            </a: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650" y="2945002"/>
            <a:ext cx="1479550" cy="774700"/>
            <a:chOff x="628650" y="2945002"/>
            <a:chExt cx="1479550" cy="774700"/>
          </a:xfrm>
        </p:grpSpPr>
        <p:sp>
          <p:nvSpPr>
            <p:cNvPr id="20" name="object 20"/>
            <p:cNvSpPr/>
            <p:nvPr/>
          </p:nvSpPr>
          <p:spPr>
            <a:xfrm>
              <a:off x="641350" y="2957702"/>
              <a:ext cx="1454150" cy="749300"/>
            </a:xfrm>
            <a:custGeom>
              <a:avLst/>
              <a:gdLst/>
              <a:ahLst/>
              <a:cxnLst/>
              <a:rect l="l" t="t" r="r" b="b"/>
              <a:pathLst>
                <a:path w="1454150" h="749300">
                  <a:moveTo>
                    <a:pt x="1329308" y="0"/>
                  </a:moveTo>
                  <a:lnTo>
                    <a:pt x="124891" y="0"/>
                  </a:lnTo>
                  <a:lnTo>
                    <a:pt x="76276" y="9778"/>
                  </a:lnTo>
                  <a:lnTo>
                    <a:pt x="36576" y="36575"/>
                  </a:lnTo>
                  <a:lnTo>
                    <a:pt x="9817" y="76326"/>
                  </a:lnTo>
                  <a:lnTo>
                    <a:pt x="0" y="124840"/>
                  </a:lnTo>
                  <a:lnTo>
                    <a:pt x="0" y="624458"/>
                  </a:lnTo>
                  <a:lnTo>
                    <a:pt x="9817" y="673100"/>
                  </a:lnTo>
                  <a:lnTo>
                    <a:pt x="36576" y="712724"/>
                  </a:lnTo>
                  <a:lnTo>
                    <a:pt x="76276" y="739520"/>
                  </a:lnTo>
                  <a:lnTo>
                    <a:pt x="124891" y="749300"/>
                  </a:lnTo>
                  <a:lnTo>
                    <a:pt x="1329308" y="749300"/>
                  </a:lnTo>
                  <a:lnTo>
                    <a:pt x="1377950" y="739520"/>
                  </a:lnTo>
                  <a:lnTo>
                    <a:pt x="1417574" y="712724"/>
                  </a:lnTo>
                  <a:lnTo>
                    <a:pt x="1444370" y="673100"/>
                  </a:lnTo>
                  <a:lnTo>
                    <a:pt x="1454150" y="624458"/>
                  </a:lnTo>
                  <a:lnTo>
                    <a:pt x="1454150" y="124840"/>
                  </a:lnTo>
                  <a:lnTo>
                    <a:pt x="1444370" y="76326"/>
                  </a:lnTo>
                  <a:lnTo>
                    <a:pt x="1417574" y="36575"/>
                  </a:lnTo>
                  <a:lnTo>
                    <a:pt x="1377950" y="9778"/>
                  </a:lnTo>
                  <a:lnTo>
                    <a:pt x="1329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350" y="2957702"/>
              <a:ext cx="1454150" cy="749300"/>
            </a:xfrm>
            <a:custGeom>
              <a:avLst/>
              <a:gdLst/>
              <a:ahLst/>
              <a:cxnLst/>
              <a:rect l="l" t="t" r="r" b="b"/>
              <a:pathLst>
                <a:path w="1454150" h="749300">
                  <a:moveTo>
                    <a:pt x="0" y="124840"/>
                  </a:moveTo>
                  <a:lnTo>
                    <a:pt x="9817" y="76326"/>
                  </a:lnTo>
                  <a:lnTo>
                    <a:pt x="36576" y="36575"/>
                  </a:lnTo>
                  <a:lnTo>
                    <a:pt x="76276" y="9778"/>
                  </a:lnTo>
                  <a:lnTo>
                    <a:pt x="124891" y="0"/>
                  </a:lnTo>
                  <a:lnTo>
                    <a:pt x="1329308" y="0"/>
                  </a:lnTo>
                  <a:lnTo>
                    <a:pt x="1377950" y="9778"/>
                  </a:lnTo>
                  <a:lnTo>
                    <a:pt x="1417574" y="36575"/>
                  </a:lnTo>
                  <a:lnTo>
                    <a:pt x="1444370" y="76326"/>
                  </a:lnTo>
                  <a:lnTo>
                    <a:pt x="1454150" y="124840"/>
                  </a:lnTo>
                  <a:lnTo>
                    <a:pt x="1454150" y="624458"/>
                  </a:lnTo>
                  <a:lnTo>
                    <a:pt x="1444370" y="673100"/>
                  </a:lnTo>
                  <a:lnTo>
                    <a:pt x="1417574" y="712724"/>
                  </a:lnTo>
                  <a:lnTo>
                    <a:pt x="1377950" y="739520"/>
                  </a:lnTo>
                  <a:lnTo>
                    <a:pt x="1329308" y="749300"/>
                  </a:lnTo>
                  <a:lnTo>
                    <a:pt x="124891" y="749300"/>
                  </a:lnTo>
                  <a:lnTo>
                    <a:pt x="76276" y="739520"/>
                  </a:lnTo>
                  <a:lnTo>
                    <a:pt x="36576" y="712724"/>
                  </a:lnTo>
                  <a:lnTo>
                    <a:pt x="9817" y="673100"/>
                  </a:lnTo>
                  <a:lnTo>
                    <a:pt x="0" y="624458"/>
                  </a:lnTo>
                  <a:lnTo>
                    <a:pt x="0" y="12484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6790" y="3056001"/>
            <a:ext cx="116967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Arial MT"/>
                <a:cs typeface="Arial MT"/>
              </a:rPr>
              <a:t>Cl</a:t>
            </a:r>
            <a:r>
              <a:rPr sz="1100" spc="-110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2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T</a:t>
            </a:r>
            <a:r>
              <a:rPr sz="1100" spc="-60" dirty="0">
                <a:latin typeface="Arial MT"/>
                <a:cs typeface="Arial MT"/>
              </a:rPr>
              <a:t>r</a:t>
            </a:r>
            <a:r>
              <a:rPr sz="1100" spc="-70" dirty="0">
                <a:latin typeface="Arial MT"/>
                <a:cs typeface="Arial MT"/>
              </a:rPr>
              <a:t>i</a:t>
            </a:r>
            <a:r>
              <a:rPr sz="1100" spc="-65" dirty="0">
                <a:latin typeface="Arial MT"/>
                <a:cs typeface="Arial MT"/>
              </a:rPr>
              <a:t>an</a:t>
            </a:r>
            <a:r>
              <a:rPr sz="1100" spc="-50" dirty="0">
                <a:latin typeface="Arial MT"/>
                <a:cs typeface="Arial MT"/>
              </a:rPr>
              <a:t>g</a:t>
            </a:r>
            <a:r>
              <a:rPr sz="1100" spc="-7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Arial MT"/>
                <a:cs typeface="Arial MT"/>
              </a:rPr>
              <a:t>extends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spc="80" dirty="0">
                <a:latin typeface="Arial MT"/>
                <a:cs typeface="Arial MT"/>
              </a:rPr>
              <a:t>v</a:t>
            </a:r>
            <a:r>
              <a:rPr sz="1100" spc="-40" dirty="0">
                <a:latin typeface="Arial MT"/>
                <a:cs typeface="Arial MT"/>
              </a:rPr>
              <a:t>ca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40" dirty="0">
                <a:latin typeface="Arial MT"/>
                <a:cs typeface="Arial MT"/>
              </a:rPr>
              <a:t>cua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35" dirty="0">
                <a:latin typeface="Arial MT"/>
                <a:cs typeface="Arial MT"/>
              </a:rPr>
              <a:t>t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r</a:t>
            </a:r>
            <a:r>
              <a:rPr sz="1100" spc="-50" dirty="0">
                <a:latin typeface="Arial MT"/>
                <a:cs typeface="Arial MT"/>
              </a:rPr>
              <a:t>e</a:t>
            </a:r>
            <a:r>
              <a:rPr sz="1100" spc="-4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()</a:t>
            </a:r>
            <a:r>
              <a:rPr sz="1100" spc="-50" dirty="0">
                <a:latin typeface="Arial MT"/>
                <a:cs typeface="Arial MT"/>
              </a:rPr>
              <a:t>{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25675" y="2924428"/>
            <a:ext cx="1554480" cy="774700"/>
            <a:chOff x="2225675" y="2924428"/>
            <a:chExt cx="1554480" cy="774700"/>
          </a:xfrm>
        </p:grpSpPr>
        <p:sp>
          <p:nvSpPr>
            <p:cNvPr id="24" name="object 24"/>
            <p:cNvSpPr/>
            <p:nvPr/>
          </p:nvSpPr>
          <p:spPr>
            <a:xfrm>
              <a:off x="2238375" y="2937128"/>
              <a:ext cx="1529080" cy="749300"/>
            </a:xfrm>
            <a:custGeom>
              <a:avLst/>
              <a:gdLst/>
              <a:ahLst/>
              <a:cxnLst/>
              <a:rect l="l" t="t" r="r" b="b"/>
              <a:pathLst>
                <a:path w="1529079" h="749300">
                  <a:moveTo>
                    <a:pt x="1403858" y="0"/>
                  </a:moveTo>
                  <a:lnTo>
                    <a:pt x="124841" y="0"/>
                  </a:lnTo>
                  <a:lnTo>
                    <a:pt x="76200" y="9779"/>
                  </a:lnTo>
                  <a:lnTo>
                    <a:pt x="36575" y="36575"/>
                  </a:lnTo>
                  <a:lnTo>
                    <a:pt x="9779" y="76326"/>
                  </a:lnTo>
                  <a:lnTo>
                    <a:pt x="0" y="124840"/>
                  </a:lnTo>
                  <a:lnTo>
                    <a:pt x="0" y="624332"/>
                  </a:lnTo>
                  <a:lnTo>
                    <a:pt x="9779" y="672973"/>
                  </a:lnTo>
                  <a:lnTo>
                    <a:pt x="36575" y="712724"/>
                  </a:lnTo>
                  <a:lnTo>
                    <a:pt x="76200" y="739520"/>
                  </a:lnTo>
                  <a:lnTo>
                    <a:pt x="124841" y="749300"/>
                  </a:lnTo>
                  <a:lnTo>
                    <a:pt x="1403858" y="749300"/>
                  </a:lnTo>
                  <a:lnTo>
                    <a:pt x="1452499" y="739520"/>
                  </a:lnTo>
                  <a:lnTo>
                    <a:pt x="1492250" y="712724"/>
                  </a:lnTo>
                  <a:lnTo>
                    <a:pt x="1519047" y="672973"/>
                  </a:lnTo>
                  <a:lnTo>
                    <a:pt x="1528826" y="624332"/>
                  </a:lnTo>
                  <a:lnTo>
                    <a:pt x="1528826" y="124840"/>
                  </a:lnTo>
                  <a:lnTo>
                    <a:pt x="1519047" y="76326"/>
                  </a:lnTo>
                  <a:lnTo>
                    <a:pt x="1492250" y="36575"/>
                  </a:lnTo>
                  <a:lnTo>
                    <a:pt x="1452499" y="9779"/>
                  </a:lnTo>
                  <a:lnTo>
                    <a:pt x="1403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8375" y="2937128"/>
              <a:ext cx="1529080" cy="749300"/>
            </a:xfrm>
            <a:custGeom>
              <a:avLst/>
              <a:gdLst/>
              <a:ahLst/>
              <a:cxnLst/>
              <a:rect l="l" t="t" r="r" b="b"/>
              <a:pathLst>
                <a:path w="1529079" h="749300">
                  <a:moveTo>
                    <a:pt x="0" y="124840"/>
                  </a:moveTo>
                  <a:lnTo>
                    <a:pt x="9779" y="76326"/>
                  </a:lnTo>
                  <a:lnTo>
                    <a:pt x="36575" y="36575"/>
                  </a:lnTo>
                  <a:lnTo>
                    <a:pt x="76200" y="9779"/>
                  </a:lnTo>
                  <a:lnTo>
                    <a:pt x="124841" y="0"/>
                  </a:lnTo>
                  <a:lnTo>
                    <a:pt x="1403858" y="0"/>
                  </a:lnTo>
                  <a:lnTo>
                    <a:pt x="1452499" y="9779"/>
                  </a:lnTo>
                  <a:lnTo>
                    <a:pt x="1492250" y="36575"/>
                  </a:lnTo>
                  <a:lnTo>
                    <a:pt x="1519047" y="76326"/>
                  </a:lnTo>
                  <a:lnTo>
                    <a:pt x="1528826" y="124840"/>
                  </a:lnTo>
                  <a:lnTo>
                    <a:pt x="1528826" y="624332"/>
                  </a:lnTo>
                  <a:lnTo>
                    <a:pt x="1519047" y="672973"/>
                  </a:lnTo>
                  <a:lnTo>
                    <a:pt x="1492250" y="712724"/>
                  </a:lnTo>
                  <a:lnTo>
                    <a:pt x="1452499" y="739520"/>
                  </a:lnTo>
                  <a:lnTo>
                    <a:pt x="1403858" y="749300"/>
                  </a:lnTo>
                  <a:lnTo>
                    <a:pt x="124841" y="749300"/>
                  </a:lnTo>
                  <a:lnTo>
                    <a:pt x="76200" y="739520"/>
                  </a:lnTo>
                  <a:lnTo>
                    <a:pt x="36575" y="712724"/>
                  </a:lnTo>
                  <a:lnTo>
                    <a:pt x="9779" y="672973"/>
                  </a:lnTo>
                  <a:lnTo>
                    <a:pt x="0" y="624332"/>
                  </a:lnTo>
                  <a:lnTo>
                    <a:pt x="0" y="12484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22905" y="3034995"/>
            <a:ext cx="11684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5"/>
              </a:spcBef>
            </a:pPr>
            <a:r>
              <a:rPr sz="1100" spc="-70" dirty="0">
                <a:latin typeface="Arial MT"/>
                <a:cs typeface="Arial MT"/>
              </a:rPr>
              <a:t>ClassCircle</a:t>
            </a:r>
            <a:endParaRPr sz="1100">
              <a:latin typeface="Arial MT"/>
              <a:cs typeface="Arial MT"/>
            </a:endParaRPr>
          </a:p>
          <a:p>
            <a:pPr marL="8255" algn="ctr">
              <a:lnSpc>
                <a:spcPct val="100000"/>
              </a:lnSpc>
            </a:pPr>
            <a:r>
              <a:rPr sz="1100" spc="-45" dirty="0">
                <a:latin typeface="Arial MT"/>
                <a:cs typeface="Arial MT"/>
              </a:rPr>
              <a:t>extends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spc="80" dirty="0">
                <a:latin typeface="Arial MT"/>
                <a:cs typeface="Arial MT"/>
              </a:rPr>
              <a:t>v</a:t>
            </a:r>
            <a:r>
              <a:rPr sz="1100" spc="-40" dirty="0">
                <a:latin typeface="Arial MT"/>
                <a:cs typeface="Arial MT"/>
              </a:rPr>
              <a:t>ca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40" dirty="0">
                <a:latin typeface="Arial MT"/>
                <a:cs typeface="Arial MT"/>
              </a:rPr>
              <a:t>cua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35" dirty="0">
                <a:latin typeface="Arial MT"/>
                <a:cs typeface="Arial MT"/>
              </a:rPr>
              <a:t>t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Ar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()</a:t>
            </a:r>
            <a:r>
              <a:rPr sz="1100" spc="-50" dirty="0">
                <a:latin typeface="Arial MT"/>
                <a:cs typeface="Arial MT"/>
              </a:rPr>
              <a:t>{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86276" y="2958083"/>
            <a:ext cx="1485900" cy="774700"/>
            <a:chOff x="3986276" y="2958083"/>
            <a:chExt cx="1485900" cy="774700"/>
          </a:xfrm>
        </p:grpSpPr>
        <p:sp>
          <p:nvSpPr>
            <p:cNvPr id="28" name="object 28"/>
            <p:cNvSpPr/>
            <p:nvPr/>
          </p:nvSpPr>
          <p:spPr>
            <a:xfrm>
              <a:off x="3998976" y="2970783"/>
              <a:ext cx="1460500" cy="749300"/>
            </a:xfrm>
            <a:custGeom>
              <a:avLst/>
              <a:gdLst/>
              <a:ahLst/>
              <a:cxnLst/>
              <a:rect l="l" t="t" r="r" b="b"/>
              <a:pathLst>
                <a:path w="1460500" h="749300">
                  <a:moveTo>
                    <a:pt x="1335532" y="0"/>
                  </a:moveTo>
                  <a:lnTo>
                    <a:pt x="124840" y="0"/>
                  </a:lnTo>
                  <a:lnTo>
                    <a:pt x="76200" y="9778"/>
                  </a:lnTo>
                  <a:lnTo>
                    <a:pt x="36575" y="36575"/>
                  </a:lnTo>
                  <a:lnTo>
                    <a:pt x="9778" y="76326"/>
                  </a:lnTo>
                  <a:lnTo>
                    <a:pt x="0" y="124840"/>
                  </a:lnTo>
                  <a:lnTo>
                    <a:pt x="0" y="624458"/>
                  </a:lnTo>
                  <a:lnTo>
                    <a:pt x="9778" y="673100"/>
                  </a:lnTo>
                  <a:lnTo>
                    <a:pt x="36575" y="712724"/>
                  </a:lnTo>
                  <a:lnTo>
                    <a:pt x="76200" y="739520"/>
                  </a:lnTo>
                  <a:lnTo>
                    <a:pt x="124840" y="749300"/>
                  </a:lnTo>
                  <a:lnTo>
                    <a:pt x="1335532" y="749300"/>
                  </a:lnTo>
                  <a:lnTo>
                    <a:pt x="1384173" y="739520"/>
                  </a:lnTo>
                  <a:lnTo>
                    <a:pt x="1423924" y="712724"/>
                  </a:lnTo>
                  <a:lnTo>
                    <a:pt x="1450721" y="673100"/>
                  </a:lnTo>
                  <a:lnTo>
                    <a:pt x="1460500" y="624458"/>
                  </a:lnTo>
                  <a:lnTo>
                    <a:pt x="1460500" y="124840"/>
                  </a:lnTo>
                  <a:lnTo>
                    <a:pt x="1450721" y="76326"/>
                  </a:lnTo>
                  <a:lnTo>
                    <a:pt x="1423924" y="36575"/>
                  </a:lnTo>
                  <a:lnTo>
                    <a:pt x="1384173" y="9778"/>
                  </a:lnTo>
                  <a:lnTo>
                    <a:pt x="1335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98976" y="2970783"/>
              <a:ext cx="1460500" cy="749300"/>
            </a:xfrm>
            <a:custGeom>
              <a:avLst/>
              <a:gdLst/>
              <a:ahLst/>
              <a:cxnLst/>
              <a:rect l="l" t="t" r="r" b="b"/>
              <a:pathLst>
                <a:path w="1460500" h="749300">
                  <a:moveTo>
                    <a:pt x="0" y="124840"/>
                  </a:moveTo>
                  <a:lnTo>
                    <a:pt x="9778" y="76326"/>
                  </a:lnTo>
                  <a:lnTo>
                    <a:pt x="36575" y="36575"/>
                  </a:lnTo>
                  <a:lnTo>
                    <a:pt x="76200" y="9778"/>
                  </a:lnTo>
                  <a:lnTo>
                    <a:pt x="124840" y="0"/>
                  </a:lnTo>
                  <a:lnTo>
                    <a:pt x="1335532" y="0"/>
                  </a:lnTo>
                  <a:lnTo>
                    <a:pt x="1384173" y="9778"/>
                  </a:lnTo>
                  <a:lnTo>
                    <a:pt x="1423924" y="36575"/>
                  </a:lnTo>
                  <a:lnTo>
                    <a:pt x="1450721" y="76326"/>
                  </a:lnTo>
                  <a:lnTo>
                    <a:pt x="1460500" y="124840"/>
                  </a:lnTo>
                  <a:lnTo>
                    <a:pt x="1460500" y="624458"/>
                  </a:lnTo>
                  <a:lnTo>
                    <a:pt x="1450721" y="673100"/>
                  </a:lnTo>
                  <a:lnTo>
                    <a:pt x="1423924" y="712724"/>
                  </a:lnTo>
                  <a:lnTo>
                    <a:pt x="1384173" y="739520"/>
                  </a:lnTo>
                  <a:lnTo>
                    <a:pt x="1335532" y="749300"/>
                  </a:lnTo>
                  <a:lnTo>
                    <a:pt x="124840" y="749300"/>
                  </a:lnTo>
                  <a:lnTo>
                    <a:pt x="76200" y="739520"/>
                  </a:lnTo>
                  <a:lnTo>
                    <a:pt x="36575" y="712724"/>
                  </a:lnTo>
                  <a:lnTo>
                    <a:pt x="9778" y="673100"/>
                  </a:lnTo>
                  <a:lnTo>
                    <a:pt x="0" y="624458"/>
                  </a:lnTo>
                  <a:lnTo>
                    <a:pt x="0" y="12484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48454" y="3056001"/>
            <a:ext cx="116967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Arial MT"/>
                <a:cs typeface="Arial MT"/>
              </a:rPr>
              <a:t>Cl</a:t>
            </a:r>
            <a:r>
              <a:rPr sz="1100" spc="-110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22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H</a:t>
            </a:r>
            <a:r>
              <a:rPr sz="1100" spc="-75" dirty="0">
                <a:latin typeface="Arial MT"/>
                <a:cs typeface="Arial MT"/>
              </a:rPr>
              <a:t>e</a:t>
            </a:r>
            <a:r>
              <a:rPr sz="1100" spc="-85" dirty="0">
                <a:latin typeface="Arial MT"/>
                <a:cs typeface="Arial MT"/>
              </a:rPr>
              <a:t>x</a:t>
            </a:r>
            <a:r>
              <a:rPr sz="1100" spc="-75" dirty="0">
                <a:latin typeface="Arial MT"/>
                <a:cs typeface="Arial MT"/>
              </a:rPr>
              <a:t>a</a:t>
            </a:r>
            <a:r>
              <a:rPr sz="1100" spc="-65" dirty="0">
                <a:latin typeface="Arial MT"/>
                <a:cs typeface="Arial MT"/>
              </a:rPr>
              <a:t>g</a:t>
            </a:r>
            <a:r>
              <a:rPr sz="1100" spc="-7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Arial MT"/>
                <a:cs typeface="Arial MT"/>
              </a:rPr>
              <a:t>extends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spc="80" dirty="0">
                <a:latin typeface="Arial MT"/>
                <a:cs typeface="Arial MT"/>
              </a:rPr>
              <a:t>v</a:t>
            </a:r>
            <a:r>
              <a:rPr sz="1100" spc="-40" dirty="0">
                <a:latin typeface="Arial MT"/>
                <a:cs typeface="Arial MT"/>
              </a:rPr>
              <a:t>ca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40" dirty="0">
                <a:latin typeface="Arial MT"/>
                <a:cs typeface="Arial MT"/>
              </a:rPr>
              <a:t>cua</a:t>
            </a:r>
            <a:r>
              <a:rPr sz="1100" spc="-45" dirty="0">
                <a:latin typeface="Arial MT"/>
                <a:cs typeface="Arial MT"/>
              </a:rPr>
              <a:t>l</a:t>
            </a:r>
            <a:r>
              <a:rPr sz="1100" spc="-35" dirty="0">
                <a:latin typeface="Arial MT"/>
                <a:cs typeface="Arial MT"/>
              </a:rPr>
              <a:t>t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r</a:t>
            </a:r>
            <a:r>
              <a:rPr sz="1100" spc="-50" dirty="0">
                <a:latin typeface="Arial MT"/>
                <a:cs typeface="Arial MT"/>
              </a:rPr>
              <a:t>e</a:t>
            </a:r>
            <a:r>
              <a:rPr sz="1100" spc="-4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()</a:t>
            </a:r>
            <a:r>
              <a:rPr sz="1100" spc="-50" dirty="0">
                <a:latin typeface="Arial MT"/>
                <a:cs typeface="Arial MT"/>
              </a:rPr>
              <a:t>{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0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Procedural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OOP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0822" y="1223899"/>
            <a:ext cx="22040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Procedural</a:t>
            </a:r>
            <a:r>
              <a:rPr sz="1700" spc="-5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Languages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992" y="1229994"/>
            <a:ext cx="25571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Object</a:t>
            </a:r>
            <a:r>
              <a:rPr sz="1700" spc="-3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Oriented</a:t>
            </a:r>
            <a:r>
              <a:rPr sz="1700" spc="-80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1F477B"/>
                </a:solidFill>
                <a:latin typeface="Arial MT"/>
                <a:cs typeface="Arial MT"/>
              </a:rPr>
              <a:t>Language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448" y="4215180"/>
            <a:ext cx="1022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933735"/>
                </a:solidFill>
                <a:latin typeface="Arial MT"/>
                <a:cs typeface="Arial MT"/>
              </a:rPr>
              <a:t>Separated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225" y="1762886"/>
            <a:ext cx="887730" cy="1843405"/>
          </a:xfrm>
          <a:prstGeom prst="rect">
            <a:avLst/>
          </a:prstGeom>
          <a:solidFill>
            <a:srgbClr val="C5D9EF"/>
          </a:solidFill>
          <a:ln w="25400">
            <a:solidFill>
              <a:srgbClr val="385D8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1400" spc="-45" dirty="0">
                <a:solidFill>
                  <a:srgbClr val="1F477B"/>
                </a:solidFill>
                <a:latin typeface="Arial MT"/>
                <a:cs typeface="Arial MT"/>
              </a:rPr>
              <a:t>Methods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1762886"/>
            <a:ext cx="749300" cy="1843405"/>
          </a:xfrm>
          <a:prstGeom prst="rect">
            <a:avLst/>
          </a:prstGeom>
          <a:solidFill>
            <a:srgbClr val="C5D9EF"/>
          </a:solidFill>
          <a:ln w="25400">
            <a:solidFill>
              <a:srgbClr val="385D8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400" spc="-65" dirty="0">
                <a:solidFill>
                  <a:srgbClr val="1F477B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3605" y="3997083"/>
            <a:ext cx="1308735" cy="201295"/>
          </a:xfrm>
          <a:custGeom>
            <a:avLst/>
            <a:gdLst/>
            <a:ahLst/>
            <a:cxnLst/>
            <a:rect l="l" t="t" r="r" b="b"/>
            <a:pathLst>
              <a:path w="1308735" h="201295">
                <a:moveTo>
                  <a:pt x="143637" y="47358"/>
                </a:moveTo>
                <a:lnTo>
                  <a:pt x="71755" y="0"/>
                </a:lnTo>
                <a:lnTo>
                  <a:pt x="0" y="47358"/>
                </a:lnTo>
                <a:lnTo>
                  <a:pt x="143637" y="47358"/>
                </a:lnTo>
                <a:close/>
              </a:path>
              <a:path w="1308735" h="201295">
                <a:moveTo>
                  <a:pt x="642874" y="141592"/>
                </a:moveTo>
                <a:lnTo>
                  <a:pt x="107696" y="141592"/>
                </a:lnTo>
                <a:lnTo>
                  <a:pt x="107696" y="47612"/>
                </a:lnTo>
                <a:lnTo>
                  <a:pt x="35814" y="47612"/>
                </a:lnTo>
                <a:lnTo>
                  <a:pt x="35814" y="141592"/>
                </a:lnTo>
                <a:lnTo>
                  <a:pt x="35814" y="189852"/>
                </a:lnTo>
                <a:lnTo>
                  <a:pt x="642874" y="189852"/>
                </a:lnTo>
                <a:lnTo>
                  <a:pt x="642874" y="141592"/>
                </a:lnTo>
                <a:close/>
              </a:path>
              <a:path w="1308735" h="201295">
                <a:moveTo>
                  <a:pt x="1308481" y="50406"/>
                </a:moveTo>
                <a:lnTo>
                  <a:pt x="1245362" y="0"/>
                </a:lnTo>
                <a:lnTo>
                  <a:pt x="1182243" y="50406"/>
                </a:lnTo>
                <a:lnTo>
                  <a:pt x="1213739" y="50406"/>
                </a:lnTo>
                <a:lnTo>
                  <a:pt x="1213739" y="150482"/>
                </a:lnTo>
                <a:lnTo>
                  <a:pt x="643255" y="150482"/>
                </a:lnTo>
                <a:lnTo>
                  <a:pt x="643255" y="201282"/>
                </a:lnTo>
                <a:lnTo>
                  <a:pt x="1276858" y="201282"/>
                </a:lnTo>
                <a:lnTo>
                  <a:pt x="1276858" y="150482"/>
                </a:lnTo>
                <a:lnTo>
                  <a:pt x="1276858" y="50406"/>
                </a:lnTo>
                <a:lnTo>
                  <a:pt x="1308481" y="50406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8100" y="2683636"/>
            <a:ext cx="492125" cy="212725"/>
          </a:xfrm>
          <a:custGeom>
            <a:avLst/>
            <a:gdLst/>
            <a:ahLst/>
            <a:cxnLst/>
            <a:rect l="l" t="t" r="r" b="b"/>
            <a:pathLst>
              <a:path w="492125" h="212725">
                <a:moveTo>
                  <a:pt x="492125" y="106299"/>
                </a:moveTo>
                <a:lnTo>
                  <a:pt x="438785" y="53086"/>
                </a:lnTo>
                <a:lnTo>
                  <a:pt x="385699" y="0"/>
                </a:lnTo>
                <a:lnTo>
                  <a:pt x="385699" y="53086"/>
                </a:lnTo>
                <a:lnTo>
                  <a:pt x="106299" y="53086"/>
                </a:lnTo>
                <a:lnTo>
                  <a:pt x="106299" y="0"/>
                </a:lnTo>
                <a:lnTo>
                  <a:pt x="0" y="106299"/>
                </a:lnTo>
                <a:lnTo>
                  <a:pt x="106299" y="212725"/>
                </a:lnTo>
                <a:lnTo>
                  <a:pt x="106299" y="159512"/>
                </a:lnTo>
                <a:lnTo>
                  <a:pt x="385699" y="159512"/>
                </a:lnTo>
                <a:lnTo>
                  <a:pt x="385699" y="212725"/>
                </a:lnTo>
                <a:lnTo>
                  <a:pt x="438912" y="159512"/>
                </a:lnTo>
                <a:lnTo>
                  <a:pt x="492125" y="106299"/>
                </a:lnTo>
                <a:close/>
              </a:path>
            </a:pathLst>
          </a:custGeom>
          <a:solidFill>
            <a:srgbClr val="C5D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03846" y="4498644"/>
            <a:ext cx="1699260" cy="644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700" spc="-5" dirty="0">
                <a:solidFill>
                  <a:srgbClr val="933735"/>
                </a:solidFill>
                <a:latin typeface="Arial MT"/>
                <a:cs typeface="Arial MT"/>
              </a:rPr>
              <a:t>Data</a:t>
            </a:r>
            <a:endParaRPr sz="1700">
              <a:latin typeface="Arial MT"/>
              <a:cs typeface="Arial MT"/>
            </a:endParaRPr>
          </a:p>
          <a:p>
            <a:pPr marL="858519">
              <a:lnSpc>
                <a:spcPct val="100000"/>
              </a:lnSpc>
              <a:spcBef>
                <a:spcPts val="395"/>
              </a:spcBef>
            </a:pPr>
            <a:r>
              <a:rPr sz="1700" spc="-5" dirty="0">
                <a:solidFill>
                  <a:srgbClr val="933735"/>
                </a:solidFill>
                <a:latin typeface="Arial MT"/>
                <a:cs typeface="Arial MT"/>
              </a:rPr>
              <a:t>M</a:t>
            </a:r>
            <a:r>
              <a:rPr sz="1700" dirty="0">
                <a:solidFill>
                  <a:srgbClr val="933735"/>
                </a:solidFill>
                <a:latin typeface="Arial MT"/>
                <a:cs typeface="Arial MT"/>
              </a:rPr>
              <a:t>e</a:t>
            </a:r>
            <a:r>
              <a:rPr sz="1700" spc="-20" dirty="0">
                <a:solidFill>
                  <a:srgbClr val="933735"/>
                </a:solidFill>
                <a:latin typeface="Arial MT"/>
                <a:cs typeface="Arial MT"/>
              </a:rPr>
              <a:t>t</a:t>
            </a:r>
            <a:r>
              <a:rPr sz="1700" dirty="0">
                <a:solidFill>
                  <a:srgbClr val="933735"/>
                </a:solidFill>
                <a:latin typeface="Arial MT"/>
                <a:cs typeface="Arial MT"/>
              </a:rPr>
              <a:t>hods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696" y="3070986"/>
            <a:ext cx="99695" cy="91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1570" y="2438145"/>
            <a:ext cx="99821" cy="9118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5204" y="3786885"/>
            <a:ext cx="91186" cy="998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0245" y="3493261"/>
            <a:ext cx="99695" cy="911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4269" y="2438145"/>
            <a:ext cx="99822" cy="9118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6120" y="3286886"/>
            <a:ext cx="99695" cy="9118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18019" y="2731896"/>
            <a:ext cx="99822" cy="910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8595" y="3997070"/>
            <a:ext cx="78612" cy="7645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953380" y="1789836"/>
            <a:ext cx="3206750" cy="3097530"/>
            <a:chOff x="4953380" y="1789836"/>
            <a:chExt cx="3206750" cy="309753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3380" y="1789836"/>
              <a:ext cx="1533652" cy="9555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3730" y="2889897"/>
              <a:ext cx="1535176" cy="9540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5805" y="3336734"/>
              <a:ext cx="1584325" cy="10017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7143" y="2457068"/>
              <a:ext cx="1767839" cy="1750695"/>
            </a:xfrm>
            <a:custGeom>
              <a:avLst/>
              <a:gdLst/>
              <a:ahLst/>
              <a:cxnLst/>
              <a:rect l="l" t="t" r="r" b="b"/>
              <a:pathLst>
                <a:path w="1767840" h="1750695">
                  <a:moveTo>
                    <a:pt x="415163" y="340487"/>
                  </a:moveTo>
                  <a:lnTo>
                    <a:pt x="413004" y="338328"/>
                  </a:lnTo>
                  <a:lnTo>
                    <a:pt x="169037" y="338328"/>
                  </a:lnTo>
                  <a:lnTo>
                    <a:pt x="169037" y="8128"/>
                  </a:lnTo>
                  <a:lnTo>
                    <a:pt x="164338" y="0"/>
                  </a:lnTo>
                  <a:lnTo>
                    <a:pt x="159639" y="8128"/>
                  </a:lnTo>
                  <a:lnTo>
                    <a:pt x="159639" y="345694"/>
                  </a:lnTo>
                  <a:lnTo>
                    <a:pt x="161671" y="347853"/>
                  </a:lnTo>
                  <a:lnTo>
                    <a:pt x="405638" y="347853"/>
                  </a:lnTo>
                  <a:lnTo>
                    <a:pt x="405638" y="348107"/>
                  </a:lnTo>
                  <a:lnTo>
                    <a:pt x="405638" y="678307"/>
                  </a:lnTo>
                  <a:lnTo>
                    <a:pt x="415163" y="678307"/>
                  </a:lnTo>
                  <a:lnTo>
                    <a:pt x="415163" y="348107"/>
                  </a:lnTo>
                  <a:lnTo>
                    <a:pt x="408165" y="348107"/>
                  </a:lnTo>
                  <a:lnTo>
                    <a:pt x="408165" y="345567"/>
                  </a:lnTo>
                  <a:lnTo>
                    <a:pt x="410451" y="347853"/>
                  </a:lnTo>
                  <a:lnTo>
                    <a:pt x="415163" y="347853"/>
                  </a:lnTo>
                  <a:lnTo>
                    <a:pt x="415163" y="340487"/>
                  </a:lnTo>
                  <a:close/>
                </a:path>
                <a:path w="1767840" h="1750695">
                  <a:moveTo>
                    <a:pt x="970788" y="1700403"/>
                  </a:moveTo>
                  <a:lnTo>
                    <a:pt x="962406" y="1695577"/>
                  </a:lnTo>
                  <a:lnTo>
                    <a:pt x="961390" y="1694992"/>
                  </a:lnTo>
                  <a:lnTo>
                    <a:pt x="961390" y="1696339"/>
                  </a:lnTo>
                  <a:lnTo>
                    <a:pt x="961390" y="1704467"/>
                  </a:lnTo>
                  <a:lnTo>
                    <a:pt x="961377" y="1696339"/>
                  </a:lnTo>
                  <a:lnTo>
                    <a:pt x="961390" y="1694992"/>
                  </a:lnTo>
                  <a:lnTo>
                    <a:pt x="885317" y="1650492"/>
                  </a:lnTo>
                  <a:lnTo>
                    <a:pt x="882396" y="1651254"/>
                  </a:lnTo>
                  <a:lnTo>
                    <a:pt x="879729" y="1655826"/>
                  </a:lnTo>
                  <a:lnTo>
                    <a:pt x="880491" y="1658747"/>
                  </a:lnTo>
                  <a:lnTo>
                    <a:pt x="943698" y="1695577"/>
                  </a:lnTo>
                  <a:lnTo>
                    <a:pt x="484251" y="1695577"/>
                  </a:lnTo>
                  <a:lnTo>
                    <a:pt x="484251" y="1384427"/>
                  </a:lnTo>
                  <a:lnTo>
                    <a:pt x="484251" y="1379728"/>
                  </a:lnTo>
                  <a:lnTo>
                    <a:pt x="474726" y="1379728"/>
                  </a:lnTo>
                  <a:lnTo>
                    <a:pt x="474726" y="1379347"/>
                  </a:lnTo>
                  <a:lnTo>
                    <a:pt x="484251" y="1379347"/>
                  </a:lnTo>
                  <a:lnTo>
                    <a:pt x="484251" y="1376807"/>
                  </a:lnTo>
                  <a:lnTo>
                    <a:pt x="483362" y="1376807"/>
                  </a:lnTo>
                  <a:lnTo>
                    <a:pt x="483362" y="1375537"/>
                  </a:lnTo>
                  <a:lnTo>
                    <a:pt x="13030" y="1375537"/>
                  </a:lnTo>
                  <a:lnTo>
                    <a:pt x="13030" y="1375664"/>
                  </a:lnTo>
                  <a:lnTo>
                    <a:pt x="13030" y="1376146"/>
                  </a:lnTo>
                  <a:lnTo>
                    <a:pt x="13030" y="1376807"/>
                  </a:lnTo>
                  <a:lnTo>
                    <a:pt x="11874" y="1376807"/>
                  </a:lnTo>
                  <a:lnTo>
                    <a:pt x="13030" y="1376146"/>
                  </a:lnTo>
                  <a:lnTo>
                    <a:pt x="13030" y="1375664"/>
                  </a:lnTo>
                  <a:lnTo>
                    <a:pt x="10591" y="1375664"/>
                  </a:lnTo>
                  <a:lnTo>
                    <a:pt x="10591" y="1379347"/>
                  </a:lnTo>
                  <a:lnTo>
                    <a:pt x="10591" y="1381912"/>
                  </a:lnTo>
                  <a:lnTo>
                    <a:pt x="6858" y="1379728"/>
                  </a:lnTo>
                  <a:lnTo>
                    <a:pt x="9715" y="1378077"/>
                  </a:lnTo>
                  <a:lnTo>
                    <a:pt x="9715" y="1379347"/>
                  </a:lnTo>
                  <a:lnTo>
                    <a:pt x="10591" y="1379347"/>
                  </a:lnTo>
                  <a:lnTo>
                    <a:pt x="10591" y="1375664"/>
                  </a:lnTo>
                  <a:lnTo>
                    <a:pt x="0" y="1375664"/>
                  </a:lnTo>
                  <a:lnTo>
                    <a:pt x="0" y="1383792"/>
                  </a:lnTo>
                  <a:lnTo>
                    <a:pt x="10591" y="1383792"/>
                  </a:lnTo>
                  <a:lnTo>
                    <a:pt x="10591" y="1384427"/>
                  </a:lnTo>
                  <a:lnTo>
                    <a:pt x="474726" y="1384427"/>
                  </a:lnTo>
                  <a:lnTo>
                    <a:pt x="474726" y="1703070"/>
                  </a:lnTo>
                  <a:lnTo>
                    <a:pt x="476885" y="1705102"/>
                  </a:lnTo>
                  <a:lnTo>
                    <a:pt x="943864" y="1705102"/>
                  </a:lnTo>
                  <a:lnTo>
                    <a:pt x="951992" y="1700403"/>
                  </a:lnTo>
                  <a:lnTo>
                    <a:pt x="880491" y="1742059"/>
                  </a:lnTo>
                  <a:lnTo>
                    <a:pt x="879729" y="1744980"/>
                  </a:lnTo>
                  <a:lnTo>
                    <a:pt x="882396" y="1749552"/>
                  </a:lnTo>
                  <a:lnTo>
                    <a:pt x="885317" y="1750314"/>
                  </a:lnTo>
                  <a:lnTo>
                    <a:pt x="962660" y="1705102"/>
                  </a:lnTo>
                  <a:lnTo>
                    <a:pt x="970788" y="1700403"/>
                  </a:lnTo>
                  <a:close/>
                </a:path>
                <a:path w="1767840" h="1750695">
                  <a:moveTo>
                    <a:pt x="975487" y="302387"/>
                  </a:moveTo>
                  <a:lnTo>
                    <a:pt x="970661" y="302387"/>
                  </a:lnTo>
                  <a:lnTo>
                    <a:pt x="970661" y="593217"/>
                  </a:lnTo>
                  <a:lnTo>
                    <a:pt x="968108" y="595769"/>
                  </a:lnTo>
                  <a:lnTo>
                    <a:pt x="968108" y="593217"/>
                  </a:lnTo>
                  <a:lnTo>
                    <a:pt x="970661" y="593217"/>
                  </a:lnTo>
                  <a:lnTo>
                    <a:pt x="970661" y="302387"/>
                  </a:lnTo>
                  <a:lnTo>
                    <a:pt x="966025" y="302387"/>
                  </a:lnTo>
                  <a:lnTo>
                    <a:pt x="966025" y="593217"/>
                  </a:lnTo>
                  <a:lnTo>
                    <a:pt x="965962" y="593090"/>
                  </a:lnTo>
                  <a:lnTo>
                    <a:pt x="506222" y="593090"/>
                  </a:lnTo>
                  <a:lnTo>
                    <a:pt x="504063" y="595249"/>
                  </a:lnTo>
                  <a:lnTo>
                    <a:pt x="504063" y="893826"/>
                  </a:lnTo>
                  <a:lnTo>
                    <a:pt x="508762" y="902081"/>
                  </a:lnTo>
                  <a:lnTo>
                    <a:pt x="513588" y="893826"/>
                  </a:lnTo>
                  <a:lnTo>
                    <a:pt x="513588" y="602615"/>
                  </a:lnTo>
                  <a:lnTo>
                    <a:pt x="973455" y="602615"/>
                  </a:lnTo>
                  <a:lnTo>
                    <a:pt x="975487" y="600456"/>
                  </a:lnTo>
                  <a:lnTo>
                    <a:pt x="975487" y="593217"/>
                  </a:lnTo>
                  <a:lnTo>
                    <a:pt x="975487" y="593090"/>
                  </a:lnTo>
                  <a:lnTo>
                    <a:pt x="975487" y="302387"/>
                  </a:lnTo>
                  <a:close/>
                </a:path>
                <a:path w="1767840" h="1750695">
                  <a:moveTo>
                    <a:pt x="1767713" y="551561"/>
                  </a:moveTo>
                  <a:lnTo>
                    <a:pt x="1765554" y="549529"/>
                  </a:lnTo>
                  <a:lnTo>
                    <a:pt x="1762760" y="549529"/>
                  </a:lnTo>
                  <a:lnTo>
                    <a:pt x="1762760" y="558927"/>
                  </a:lnTo>
                  <a:lnTo>
                    <a:pt x="1760283" y="558927"/>
                  </a:lnTo>
                  <a:lnTo>
                    <a:pt x="1760283" y="556387"/>
                  </a:lnTo>
                  <a:lnTo>
                    <a:pt x="1762760" y="558927"/>
                  </a:lnTo>
                  <a:lnTo>
                    <a:pt x="1762760" y="549529"/>
                  </a:lnTo>
                  <a:lnTo>
                    <a:pt x="1451737" y="549529"/>
                  </a:lnTo>
                  <a:lnTo>
                    <a:pt x="1451737" y="8128"/>
                  </a:lnTo>
                  <a:lnTo>
                    <a:pt x="1447038" y="0"/>
                  </a:lnTo>
                  <a:lnTo>
                    <a:pt x="1442339" y="8128"/>
                  </a:lnTo>
                  <a:lnTo>
                    <a:pt x="1442339" y="556895"/>
                  </a:lnTo>
                  <a:lnTo>
                    <a:pt x="1444371" y="559054"/>
                  </a:lnTo>
                  <a:lnTo>
                    <a:pt x="1758188" y="559054"/>
                  </a:lnTo>
                  <a:lnTo>
                    <a:pt x="1758188" y="1099947"/>
                  </a:lnTo>
                  <a:lnTo>
                    <a:pt x="1767713" y="1099947"/>
                  </a:lnTo>
                  <a:lnTo>
                    <a:pt x="1767713" y="559054"/>
                  </a:lnTo>
                  <a:lnTo>
                    <a:pt x="1767713" y="558927"/>
                  </a:lnTo>
                  <a:lnTo>
                    <a:pt x="1767713" y="551561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18096" y="4010786"/>
              <a:ext cx="958850" cy="876935"/>
            </a:xfrm>
            <a:custGeom>
              <a:avLst/>
              <a:gdLst/>
              <a:ahLst/>
              <a:cxnLst/>
              <a:rect l="l" t="t" r="r" b="b"/>
              <a:pathLst>
                <a:path w="958850" h="876935">
                  <a:moveTo>
                    <a:pt x="249428" y="6985"/>
                  </a:moveTo>
                  <a:lnTo>
                    <a:pt x="247904" y="0"/>
                  </a:lnTo>
                  <a:lnTo>
                    <a:pt x="242062" y="4584"/>
                  </a:lnTo>
                  <a:lnTo>
                    <a:pt x="0" y="645134"/>
                  </a:lnTo>
                  <a:lnTo>
                    <a:pt x="7366" y="647534"/>
                  </a:lnTo>
                  <a:lnTo>
                    <a:pt x="249428" y="6985"/>
                  </a:lnTo>
                  <a:close/>
                </a:path>
                <a:path w="958850" h="876935">
                  <a:moveTo>
                    <a:pt x="958723" y="872464"/>
                  </a:moveTo>
                  <a:lnTo>
                    <a:pt x="442087" y="162179"/>
                  </a:lnTo>
                  <a:lnTo>
                    <a:pt x="434848" y="158877"/>
                  </a:lnTo>
                  <a:lnTo>
                    <a:pt x="435229" y="165989"/>
                  </a:lnTo>
                  <a:lnTo>
                    <a:pt x="951738" y="876338"/>
                  </a:lnTo>
                  <a:lnTo>
                    <a:pt x="958723" y="872464"/>
                  </a:lnTo>
                  <a:close/>
                </a:path>
              </a:pathLst>
            </a:custGeom>
            <a:solidFill>
              <a:srgbClr val="93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44181" y="4157471"/>
            <a:ext cx="76580" cy="7696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1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Abstract</a:t>
            </a:r>
            <a:r>
              <a:rPr sz="1800" b="1" spc="-9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163" y="1382928"/>
            <a:ext cx="6668134" cy="272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080" indent="-311150">
              <a:lnSpc>
                <a:spcPct val="120600"/>
              </a:lnSpc>
              <a:spcBef>
                <a:spcPts val="100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1600" b="1" spc="-15" dirty="0">
                <a:latin typeface="Tahoma"/>
                <a:cs typeface="Tahoma"/>
              </a:rPr>
              <a:t>Java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Abstract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classes</a:t>
            </a:r>
            <a:r>
              <a:rPr sz="1600" b="1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common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characteristics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of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subclasses.</a:t>
            </a:r>
            <a:endParaRPr sz="1600">
              <a:latin typeface="Tahoma"/>
              <a:cs typeface="Tahoma"/>
            </a:endParaRPr>
          </a:p>
          <a:p>
            <a:pPr marL="311150" marR="88265" indent="-299085">
              <a:lnSpc>
                <a:spcPct val="120000"/>
              </a:lnSpc>
              <a:spcBef>
                <a:spcPts val="1670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template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design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concrete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down</a:t>
            </a:r>
            <a:r>
              <a:rPr sz="1600" spc="-10" dirty="0">
                <a:latin typeface="Tahoma"/>
                <a:cs typeface="Tahoma"/>
              </a:rPr>
              <a:t> 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inheritance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tree.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1800">
              <a:latin typeface="Tahoma"/>
              <a:cs typeface="Tahoma"/>
            </a:endParaRPr>
          </a:p>
          <a:p>
            <a:pPr marL="311150" indent="-299085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with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keyword.</a:t>
            </a:r>
            <a:endParaRPr sz="1600">
              <a:latin typeface="Tahoma"/>
              <a:cs typeface="Tahoma"/>
            </a:endParaRPr>
          </a:p>
          <a:p>
            <a:pPr marL="311150" marR="727075" indent="-299085">
              <a:lnSpc>
                <a:spcPct val="120000"/>
              </a:lnSpc>
              <a:spcBef>
                <a:spcPts val="1670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more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but not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defined.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3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Abstract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Continued..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454658"/>
            <a:ext cx="659320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1849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Any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single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1600" spc="-5" dirty="0">
                <a:latin typeface="Arial MT"/>
                <a:cs typeface="Arial MT"/>
              </a:rPr>
              <a:t>An abstract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 may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concrete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well.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1600" spc="-5" dirty="0">
                <a:latin typeface="Arial MT"/>
                <a:cs typeface="Arial MT"/>
              </a:rPr>
              <a:t>An abstract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can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not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be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instantiated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 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abstract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 must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 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419100" indent="-407034">
              <a:lnSpc>
                <a:spcPct val="100000"/>
              </a:lnSpc>
              <a:buChar char="•"/>
              <a:tabLst>
                <a:tab pos="419100" algn="l"/>
                <a:tab pos="419734" algn="l"/>
              </a:tabLst>
            </a:pPr>
            <a:r>
              <a:rPr sz="1600" spc="-5" dirty="0">
                <a:latin typeface="Arial MT"/>
                <a:cs typeface="Arial MT"/>
              </a:rPr>
              <a:t>Constructors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6507" y="2902432"/>
            <a:ext cx="7111365" cy="19100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5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Arial MT"/>
                <a:cs typeface="Arial MT"/>
              </a:rPr>
              <a:t>an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i="1" spc="-5" dirty="0">
                <a:latin typeface="Arial"/>
                <a:cs typeface="Arial"/>
              </a:rPr>
              <a:t>interface</a:t>
            </a:r>
            <a:r>
              <a:rPr sz="1700" i="1" spc="-3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is 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reference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type,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similar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dirty="0">
                <a:latin typeface="Arial MT"/>
                <a:cs typeface="Arial MT"/>
              </a:rPr>
              <a:t> 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class,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can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contain</a:t>
            </a:r>
            <a:r>
              <a:rPr sz="1700" spc="145" dirty="0">
                <a:latin typeface="Arial MT"/>
                <a:cs typeface="Arial MT"/>
              </a:rPr>
              <a:t> </a:t>
            </a:r>
            <a:r>
              <a:rPr sz="1700" i="1" dirty="0">
                <a:latin typeface="Arial"/>
                <a:cs typeface="Arial"/>
              </a:rPr>
              <a:t>only</a:t>
            </a:r>
            <a:endParaRPr sz="17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Arial MT"/>
                <a:cs typeface="Arial MT"/>
              </a:rPr>
              <a:t>constants &amp;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method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signatures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Arial MT"/>
                <a:cs typeface="Arial MT"/>
              </a:rPr>
              <a:t>There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 no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method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bodies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inside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interface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Arial MT"/>
                <a:cs typeface="Arial MT"/>
              </a:rPr>
              <a:t>Interfaces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cannot be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instantiated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1382013"/>
            <a:ext cx="6605905" cy="1490345"/>
          </a:xfrm>
          <a:prstGeom prst="rect">
            <a:avLst/>
          </a:prstGeom>
          <a:solidFill>
            <a:srgbClr val="F0F0F0"/>
          </a:solidFill>
          <a:ln w="25400">
            <a:solidFill>
              <a:srgbClr val="385D8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800" spc="-70" dirty="0">
                <a:latin typeface="Arial MT"/>
                <a:cs typeface="Arial MT"/>
              </a:rPr>
              <a:t>in</a:t>
            </a:r>
            <a:r>
              <a:rPr sz="1800" spc="-60" dirty="0">
                <a:latin typeface="Arial MT"/>
                <a:cs typeface="Arial MT"/>
              </a:rPr>
              <a:t>t</a:t>
            </a:r>
            <a:r>
              <a:rPr sz="1800" spc="-70" dirty="0">
                <a:latin typeface="Arial MT"/>
                <a:cs typeface="Arial MT"/>
              </a:rPr>
              <a:t>e</a:t>
            </a:r>
            <a:r>
              <a:rPr sz="1800" spc="-60" dirty="0">
                <a:latin typeface="Arial MT"/>
                <a:cs typeface="Arial MT"/>
              </a:rPr>
              <a:t>rf</a:t>
            </a:r>
            <a:r>
              <a:rPr sz="1800" spc="-70" dirty="0">
                <a:latin typeface="Arial MT"/>
                <a:cs typeface="Arial MT"/>
              </a:rPr>
              <a:t>a</a:t>
            </a:r>
            <a:r>
              <a:rPr sz="1800" spc="-6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P</a:t>
            </a:r>
            <a:r>
              <a:rPr sz="1800" spc="-60" dirty="0">
                <a:latin typeface="Arial MT"/>
                <a:cs typeface="Arial MT"/>
              </a:rPr>
              <a:t>r</a:t>
            </a:r>
            <a:r>
              <a:rPr sz="1800" spc="-70" dirty="0">
                <a:latin typeface="Arial MT"/>
                <a:cs typeface="Arial MT"/>
              </a:rPr>
              <a:t>in</a:t>
            </a:r>
            <a:r>
              <a:rPr sz="1800" spc="-60" dirty="0">
                <a:latin typeface="Arial MT"/>
                <a:cs typeface="Arial MT"/>
              </a:rPr>
              <a:t>t</a:t>
            </a:r>
            <a:r>
              <a:rPr sz="1800" spc="-70" dirty="0">
                <a:latin typeface="Arial MT"/>
                <a:cs typeface="Arial MT"/>
              </a:rPr>
              <a:t>abl</a:t>
            </a:r>
            <a:r>
              <a:rPr sz="1800" spc="-5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466090">
              <a:lnSpc>
                <a:spcPct val="100000"/>
              </a:lnSpc>
            </a:pPr>
            <a:r>
              <a:rPr sz="1800" spc="-70" dirty="0">
                <a:latin typeface="Arial MT"/>
                <a:cs typeface="Arial MT"/>
              </a:rPr>
              <a:t>pub</a:t>
            </a:r>
            <a:r>
              <a:rPr sz="1800" spc="-65" dirty="0">
                <a:latin typeface="Arial MT"/>
                <a:cs typeface="Arial MT"/>
              </a:rPr>
              <a:t>li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v</a:t>
            </a:r>
            <a:r>
              <a:rPr sz="1800" spc="-70" dirty="0">
                <a:latin typeface="Arial MT"/>
                <a:cs typeface="Arial MT"/>
              </a:rPr>
              <a:t>o</a:t>
            </a:r>
            <a:r>
              <a:rPr sz="1800" spc="-6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p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-35" dirty="0">
                <a:latin typeface="Arial MT"/>
                <a:cs typeface="Arial MT"/>
              </a:rPr>
              <a:t>n</a:t>
            </a:r>
            <a:r>
              <a:rPr sz="1800" spc="-25" dirty="0">
                <a:latin typeface="Arial MT"/>
                <a:cs typeface="Arial MT"/>
              </a:rPr>
              <a:t>t(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153" y="1301622"/>
            <a:ext cx="7212965" cy="344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95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Methods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 default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67665" indent="-343535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1600" spc="-40" dirty="0">
                <a:latin typeface="Arial MT"/>
                <a:cs typeface="Arial MT"/>
              </a:rPr>
              <a:t>Variables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default</a:t>
            </a:r>
            <a:endParaRPr sz="16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  <a:spcBef>
                <a:spcPts val="400"/>
              </a:spcBef>
            </a:pPr>
            <a:r>
              <a:rPr sz="1600" b="1" i="1" spc="-5" dirty="0">
                <a:latin typeface="Arial"/>
                <a:cs typeface="Arial"/>
              </a:rPr>
              <a:t>public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,static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&amp;</a:t>
            </a:r>
            <a:r>
              <a:rPr sz="1600" b="1" i="1" spc="-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final</a:t>
            </a:r>
            <a:endParaRPr sz="160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395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Interfaces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club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non-related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roof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367665" indent="-355600" algn="just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 MT"/>
                <a:cs typeface="Arial MT"/>
              </a:rPr>
              <a:t>Interfaces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support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inheritance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Java.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(They</a:t>
            </a:r>
            <a:endParaRPr sz="1600">
              <a:latin typeface="Arial MT"/>
              <a:cs typeface="Arial MT"/>
            </a:endParaRPr>
          </a:p>
          <a:p>
            <a:pPr marL="367665" algn="just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 MT"/>
                <a:cs typeface="Arial MT"/>
              </a:rPr>
              <a:t>support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dynamic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polymorphism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 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code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reusability)</a:t>
            </a:r>
            <a:endParaRPr sz="1600">
              <a:latin typeface="Arial MT"/>
              <a:cs typeface="Arial MT"/>
            </a:endParaRPr>
          </a:p>
          <a:p>
            <a:pPr marL="367665" marR="5080" indent="-342900" algn="just">
              <a:lnSpc>
                <a:spcPct val="100000"/>
              </a:lnSpc>
              <a:spcBef>
                <a:spcPts val="610"/>
              </a:spcBef>
              <a:buChar char="•"/>
              <a:tabLst>
                <a:tab pos="368300" algn="l"/>
              </a:tabLst>
            </a:pPr>
            <a:r>
              <a:rPr sz="1600" spc="-5" dirty="0">
                <a:latin typeface="Arial MT"/>
                <a:cs typeface="Arial MT"/>
              </a:rPr>
              <a:t>Interfaces</a:t>
            </a:r>
            <a:r>
              <a:rPr sz="1600" spc="8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some times </a:t>
            </a:r>
            <a:r>
              <a:rPr sz="1600" spc="-20" dirty="0">
                <a:latin typeface="Arial MT"/>
                <a:cs typeface="Arial MT"/>
              </a:rPr>
              <a:t>known </a:t>
            </a:r>
            <a:r>
              <a:rPr sz="1600" spc="-5" dirty="0">
                <a:latin typeface="Arial MT"/>
                <a:cs typeface="Arial MT"/>
              </a:rPr>
              <a:t>as “Programming by contract”. A class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implements the interface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bound to implement all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methods defined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Interface.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11150" indent="-287020" algn="just">
              <a:lnSpc>
                <a:spcPct val="100000"/>
              </a:lnSpc>
              <a:buChar char="•"/>
              <a:tabLst>
                <a:tab pos="311785" algn="l"/>
              </a:tabLst>
            </a:pPr>
            <a:r>
              <a:rPr sz="1600" spc="-5" dirty="0">
                <a:latin typeface="Arial MT"/>
                <a:cs typeface="Arial MT"/>
              </a:rPr>
              <a:t>Interfaces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‘Lose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Coupling’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295" y="1739645"/>
            <a:ext cx="6903084" cy="282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If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define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50">
              <a:latin typeface="Tahoma"/>
              <a:cs typeface="Tahoma"/>
            </a:endParaRPr>
          </a:p>
          <a:p>
            <a:pPr marL="320040" marR="194945" indent="-287020">
              <a:lnSpc>
                <a:spcPct val="100000"/>
              </a:lnSpc>
              <a:buFont typeface="Arial MT"/>
              <a:buChar char="•"/>
              <a:tabLst>
                <a:tab pos="384175" algn="l"/>
                <a:tab pos="384810" algn="l"/>
                <a:tab pos="1480185" algn="l"/>
              </a:tabLst>
            </a:pPr>
            <a:r>
              <a:rPr dirty="0"/>
              <a:t>	</a:t>
            </a:r>
            <a:r>
              <a:rPr sz="1600" spc="-5" dirty="0">
                <a:latin typeface="Tahoma"/>
                <a:cs typeface="Tahoma"/>
              </a:rPr>
              <a:t>All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	</a:t>
            </a:r>
            <a:r>
              <a:rPr sz="1600" spc="-10" dirty="0">
                <a:latin typeface="Tahoma"/>
                <a:cs typeface="Tahoma"/>
              </a:rPr>
              <a:t>definitions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0" dirty="0">
                <a:latin typeface="Tahoma"/>
                <a:cs typeface="Tahoma"/>
              </a:rPr>
              <a:t> provided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extends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6179185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without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(empty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interface)	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-10" dirty="0">
                <a:latin typeface="Tahoma"/>
                <a:cs typeface="Tahoma"/>
              </a:rPr>
              <a:t> Marker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30" dirty="0">
                <a:latin typeface="Tahoma"/>
                <a:cs typeface="Tahoma"/>
              </a:rPr>
              <a:t>Tagging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Ex: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Serializable,Cloneable.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12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Abstract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  <a:r>
              <a:rPr spc="30" dirty="0"/>
              <a:t> </a:t>
            </a:r>
            <a:r>
              <a:rPr spc="-10" dirty="0"/>
              <a:t>Classes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/>
          </a:p>
          <a:p>
            <a:pPr marL="71755" marR="90805" indent="-59690">
              <a:lnSpc>
                <a:spcPct val="120000"/>
              </a:lnSpc>
              <a:spcBef>
                <a:spcPts val="5"/>
              </a:spcBef>
            </a:pPr>
            <a:r>
              <a:rPr b="0" spc="-5" dirty="0">
                <a:latin typeface="Arial MT"/>
                <a:cs typeface="Arial MT"/>
              </a:rPr>
              <a:t>“Is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a”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type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relationship exists 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between abstract super class </a:t>
            </a:r>
            <a:r>
              <a:rPr b="0" spc="-4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&amp;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subclass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extending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Can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contain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implemented</a:t>
            </a:r>
          </a:p>
          <a:p>
            <a:pPr marL="180340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methods as</a:t>
            </a:r>
            <a:r>
              <a:rPr b="0" spc="-10" dirty="0">
                <a:latin typeface="Arial MT"/>
                <a:cs typeface="Arial MT"/>
              </a:rPr>
              <a:t> well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80340" marR="5080" indent="-47625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subclass can not extend from </a:t>
            </a:r>
            <a:r>
              <a:rPr b="0" spc="-4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more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than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one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abstract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8044" y="1478406"/>
            <a:ext cx="2662555" cy="282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68580" marR="5080" indent="1206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Interfaces are used to club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together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 only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endParaRPr sz="16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methods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59690" marR="26034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mp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no.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 interfaces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545" y="1604898"/>
            <a:ext cx="47669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43635" algn="l"/>
              </a:tabLst>
            </a:pPr>
            <a:r>
              <a:rPr sz="1800" spc="-5" dirty="0">
                <a:latin typeface="Arial MT"/>
                <a:cs typeface="Arial MT"/>
              </a:rPr>
              <a:t>Object	class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cosmic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super class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ultimate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ancestor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Arial MT"/>
                <a:cs typeface="Arial MT"/>
              </a:rPr>
              <a:t>Every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implicitly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extends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264" y="180847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toString()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0591" y="1816100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9264" y="2478988"/>
            <a:ext cx="1698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equals(Object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591" y="2486609"/>
            <a:ext cx="569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 MT"/>
                <a:cs typeface="Arial MT"/>
              </a:rPr>
              <a:t>w</a:t>
            </a:r>
            <a:r>
              <a:rPr sz="1800" spc="-20" dirty="0">
                <a:latin typeface="Arial MT"/>
                <a:cs typeface="Arial MT"/>
              </a:rPr>
              <a:t>ai</a:t>
            </a:r>
            <a:r>
              <a:rPr sz="1800" spc="-10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264" y="3149853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sh</a:t>
            </a:r>
            <a:r>
              <a:rPr sz="1800" spc="-15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0591" y="3157473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tif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9264" y="3820794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25" dirty="0">
                <a:latin typeface="Arial MT"/>
                <a:cs typeface="Arial MT"/>
              </a:rPr>
              <a:t>n</a:t>
            </a:r>
            <a:r>
              <a:rPr sz="1800" spc="-2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z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0591" y="3828414"/>
            <a:ext cx="96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2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tif</a:t>
            </a:r>
            <a:r>
              <a:rPr sz="1800" spc="-5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Al</a:t>
            </a:r>
            <a:r>
              <a:rPr sz="1800" spc="-2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()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toString()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3563" y="1458594"/>
            <a:ext cx="5519420" cy="286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String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toString()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1670"/>
              </a:spcBef>
            </a:pPr>
            <a:r>
              <a:rPr sz="1600" spc="-10" dirty="0">
                <a:latin typeface="Tahoma"/>
                <a:cs typeface="Tahoma"/>
              </a:rPr>
              <a:t>Override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-5" dirty="0">
                <a:latin typeface="Tahoma"/>
                <a:cs typeface="Tahoma"/>
              </a:rPr>
              <a:t> method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represent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textually.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String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toString()</a:t>
            </a:r>
            <a:endParaRPr sz="16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655320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latin typeface="Tahoma"/>
                <a:cs typeface="Tahoma"/>
              </a:rPr>
              <a:t>return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(“The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is”+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5" dirty="0">
                <a:latin typeface="Tahoma"/>
                <a:cs typeface="Tahoma"/>
              </a:rPr>
              <a:t>dd+”,”+mm+”,”+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yy);</a:t>
            </a:r>
            <a:endParaRPr sz="16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6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f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i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nal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i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ze()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1000" y="1687194"/>
            <a:ext cx="61233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Garbage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collector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generally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reclaims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orphaned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spaces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finalize()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exceuted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just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before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 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garbage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collected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Override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-5" dirty="0">
                <a:latin typeface="Tahoma"/>
                <a:cs typeface="Tahoma"/>
              </a:rPr>
              <a:t> method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clean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up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55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Characteristics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4914" y="1741677"/>
            <a:ext cx="155638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61950" algn="l"/>
                <a:tab pos="362585" algn="l"/>
              </a:tabLst>
            </a:pPr>
            <a:r>
              <a:rPr sz="1600" spc="-5" dirty="0">
                <a:latin typeface="Tahoma"/>
                <a:cs typeface="Tahoma"/>
              </a:rPr>
              <a:t>State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 dirty="0">
              <a:latin typeface="Tahoma"/>
              <a:cs typeface="Tahoma"/>
            </a:endParaRPr>
          </a:p>
          <a:p>
            <a:pPr marL="361950" indent="-349885">
              <a:lnSpc>
                <a:spcPct val="100000"/>
              </a:lnSpc>
              <a:buFont typeface="Arial MT"/>
              <a:buChar char="•"/>
              <a:tabLst>
                <a:tab pos="361950" algn="l"/>
                <a:tab pos="362585" algn="l"/>
              </a:tabLst>
            </a:pPr>
            <a:r>
              <a:rPr sz="1600" spc="-10" dirty="0">
                <a:latin typeface="Tahoma"/>
                <a:cs typeface="Tahoma"/>
              </a:rPr>
              <a:t>Behavior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Identity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ahoma"/>
                <a:cs typeface="Tahoma"/>
              </a:rPr>
              <a:t>Responsibility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98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equa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s()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1066" y="1754885"/>
            <a:ext cx="68376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equals()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tests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equality.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implemented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 Object</a:t>
            </a:r>
            <a:r>
              <a:rPr sz="1600" spc="-10" dirty="0">
                <a:latin typeface="Tahoma"/>
                <a:cs typeface="Tahoma"/>
              </a:rPr>
              <a:t> class,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0" dirty="0">
                <a:latin typeface="Tahoma"/>
                <a:cs typeface="Tahoma"/>
              </a:rPr>
              <a:t> checks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whether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references</a:t>
            </a:r>
            <a:r>
              <a:rPr sz="1600" spc="4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point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same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memory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location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Override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-5" dirty="0">
                <a:latin typeface="Tahoma"/>
                <a:cs typeface="Tahoma"/>
              </a:rPr>
              <a:t> method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 </a:t>
            </a:r>
            <a:r>
              <a:rPr sz="1600" spc="-5" dirty="0">
                <a:latin typeface="Tahoma"/>
                <a:cs typeface="Tahoma"/>
              </a:rPr>
              <a:t>want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two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 </a:t>
            </a:r>
            <a:r>
              <a:rPr sz="1600" spc="-20" dirty="0">
                <a:latin typeface="Tahoma"/>
                <a:cs typeface="Tahoma"/>
              </a:rPr>
              <a:t>equality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contents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(&amp;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memory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location).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hashCode()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746" y="1604898"/>
            <a:ext cx="6391910" cy="22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hashCode()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 dirty="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method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returns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decimal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format.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50" dirty="0">
              <a:latin typeface="Arial MT"/>
              <a:cs typeface="Arial MT"/>
            </a:endParaRPr>
          </a:p>
          <a:p>
            <a:pPr marL="316865" marR="29209" indent="-316865">
              <a:lnSpc>
                <a:spcPct val="118300"/>
              </a:lnSpc>
              <a:spcBef>
                <a:spcPts val="5"/>
              </a:spcBef>
              <a:buFont typeface="Arial MT"/>
              <a:buChar char="•"/>
              <a:tabLst>
                <a:tab pos="316865" algn="l"/>
                <a:tab pos="317500" algn="l"/>
                <a:tab pos="3638550" algn="l"/>
              </a:tabLst>
            </a:pPr>
            <a:r>
              <a:rPr sz="1800" b="1" i="1" dirty="0">
                <a:latin typeface="Arial"/>
                <a:cs typeface="Arial"/>
              </a:rPr>
              <a:t>It </a:t>
            </a:r>
            <a:r>
              <a:rPr sz="1800" b="1" i="1" spc="-5" dirty="0">
                <a:latin typeface="Arial"/>
                <a:cs typeface="Arial"/>
              </a:rPr>
              <a:t>is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recommended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that</a:t>
            </a:r>
            <a:r>
              <a:rPr sz="1800" b="1" i="1" spc="-5" dirty="0">
                <a:latin typeface="Arial"/>
                <a:cs typeface="Arial"/>
              </a:rPr>
              <a:t> whenever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you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override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equals(), </a:t>
            </a:r>
            <a:r>
              <a:rPr sz="1800" b="1" i="1" spc="-484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override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hashCode()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as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well</a:t>
            </a:r>
            <a:r>
              <a:rPr sz="1800" b="1" dirty="0">
                <a:latin typeface="Arial"/>
                <a:cs typeface="Arial"/>
              </a:rPr>
              <a:t>.	(….</a:t>
            </a:r>
            <a:r>
              <a:rPr sz="1800" dirty="0">
                <a:latin typeface="Arial MT"/>
                <a:cs typeface="Arial MT"/>
              </a:rPr>
              <a:t>WHY?)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4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Lambda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Expression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415287"/>
            <a:ext cx="7661909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Lambda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expressions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basically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instances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functional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marR="1186815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single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abstract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functional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example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java.lang.Runnable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Enable</a:t>
            </a:r>
            <a:r>
              <a:rPr sz="1600" spc="-10" dirty="0">
                <a:latin typeface="Tahoma"/>
                <a:cs typeface="Tahoma"/>
              </a:rPr>
              <a:t> 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treat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functionality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 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argument,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function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without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belonging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lambda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expression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5" dirty="0">
                <a:latin typeface="Tahoma"/>
                <a:cs typeface="Tahoma"/>
              </a:rPr>
              <a:t> passed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around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5" dirty="0">
                <a:latin typeface="Tahoma"/>
                <a:cs typeface="Tahoma"/>
              </a:rPr>
              <a:t>executed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demand.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24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Lambda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Expression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1604136"/>
          <a:ext cx="67818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ace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45110" marR="499109" indent="-40005">
                        <a:lnSpc>
                          <a:spcPct val="114999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abstractFun(int x);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normalFun()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System.out.println("Hello");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Test{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400" b="1" spc="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main(String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args[])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FuncInterface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fobj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</a:t>
                      </a:r>
                      <a:r>
                        <a:rPr sz="140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x)-&gt;System.out.println(2*x);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fobj.abstractFun(5);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24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Lambda</a:t>
            </a:r>
            <a:r>
              <a:rPr sz="1800" b="1" spc="-8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Expression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1527936"/>
          <a:ext cx="6629400" cy="305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8313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Zero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()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System.out.println("Zero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lambda");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166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(p)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System.out.println("One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parameter: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87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Parameters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(p1,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p2)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-&gt;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System.out.println("Multiple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parameters: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",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40" dirty="0"/>
              <a:t>You!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5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12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</a:t>
            </a:r>
            <a:r>
              <a:rPr sz="3000" spc="-15" baseline="-18055" dirty="0">
                <a:latin typeface="Calibri"/>
                <a:cs typeface="Calibri"/>
              </a:rPr>
              <a:t>02</a:t>
            </a:r>
            <a:r>
              <a:rPr sz="3000" baseline="-18055" dirty="0">
                <a:latin typeface="Calibri"/>
                <a:cs typeface="Calibri"/>
              </a:rPr>
              <a:t>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47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652755"/>
            <a:ext cx="4946650" cy="11741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State</a:t>
            </a:r>
            <a:endParaRPr sz="1800" dirty="0">
              <a:latin typeface="Tahoma"/>
              <a:cs typeface="Tahoma"/>
            </a:endParaRPr>
          </a:p>
          <a:p>
            <a:pPr marL="1414145">
              <a:lnSpc>
                <a:spcPct val="100000"/>
              </a:lnSpc>
              <a:spcBef>
                <a:spcPts val="555"/>
              </a:spcBef>
            </a:pPr>
            <a:r>
              <a:rPr sz="1600" spc="-10" dirty="0">
                <a:latin typeface="Tahoma"/>
                <a:cs typeface="Tahoma"/>
              </a:rPr>
              <a:t>State: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Current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values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20" dirty="0">
                <a:latin typeface="Tahoma"/>
                <a:cs typeface="Tahoma"/>
              </a:rPr>
              <a:t>parameters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ahoma"/>
              <a:cs typeface="Tahoma"/>
            </a:endParaRPr>
          </a:p>
          <a:p>
            <a:pPr marL="14217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either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dynamic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16575"/>
              </p:ext>
            </p:extLst>
          </p:nvPr>
        </p:nvGraphicFramePr>
        <p:xfrm>
          <a:off x="1881504" y="2222500"/>
          <a:ext cx="4162425" cy="276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114">
                <a:tc>
                  <a:txBody>
                    <a:bodyPr/>
                    <a:lstStyle/>
                    <a:p>
                      <a:pPr marL="52705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Example: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CAR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9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ate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89255" marR="552450" algn="just">
                        <a:lnSpc>
                          <a:spcPct val="2701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Color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Make </a:t>
                      </a:r>
                      <a:r>
                        <a:rPr sz="1600" spc="-4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odel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2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namic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ate</a:t>
                      </a:r>
                    </a:p>
                    <a:p>
                      <a:pPr marL="437515" marR="424180" indent="60325">
                        <a:lnSpc>
                          <a:spcPct val="2701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Speed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F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el</a:t>
                      </a:r>
                      <a:endParaRPr sz="1600" dirty="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435609">
                        <a:lnSpc>
                          <a:spcPts val="1830"/>
                        </a:lnSpc>
                      </a:pPr>
                      <a:r>
                        <a:rPr sz="1600" spc="-19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Behavior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1458594"/>
            <a:ext cx="59226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How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acts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reacts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 respect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state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changes.</a:t>
            </a:r>
            <a:endParaRPr sz="1600">
              <a:latin typeface="Tahoma"/>
              <a:cs typeface="Tahoma"/>
            </a:endParaRPr>
          </a:p>
          <a:p>
            <a:pPr marL="12700" marR="3795395">
              <a:lnSpc>
                <a:spcPct val="197000"/>
              </a:lnSpc>
              <a:spcBef>
                <a:spcPts val="55"/>
              </a:spcBef>
            </a:pPr>
            <a:r>
              <a:rPr sz="1600" spc="-5" dirty="0">
                <a:latin typeface="Tahoma"/>
                <a:cs typeface="Tahoma"/>
              </a:rPr>
              <a:t>Example: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Bank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Account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withdraw()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deposit()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change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“balance”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(i.e.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Dynamic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Account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21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State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Behavior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7630" y="1609471"/>
            <a:ext cx="5716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0000"/>
                </a:solidFill>
              </a:rPr>
              <a:t>Representation</a:t>
            </a:r>
            <a:r>
              <a:rPr sz="1600" spc="3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of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static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&amp;</a:t>
            </a:r>
            <a:r>
              <a:rPr sz="1600" spc="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dynamic</a:t>
            </a:r>
            <a:r>
              <a:rPr sz="1600" spc="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state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&amp; </a:t>
            </a:r>
            <a:r>
              <a:rPr sz="1600" spc="-10" dirty="0">
                <a:solidFill>
                  <a:srgbClr val="000000"/>
                </a:solidFill>
              </a:rPr>
              <a:t>behavior</a:t>
            </a:r>
            <a:r>
              <a:rPr sz="1600" spc="-2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of</a:t>
            </a:r>
            <a:r>
              <a:rPr sz="1600" spc="2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a</a:t>
            </a:r>
            <a:r>
              <a:rPr sz="1600" spc="-90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bicycle</a:t>
            </a:r>
            <a:endParaRPr sz="1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178811"/>
            <a:ext cx="2849879" cy="2209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nt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i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4914" y="1752980"/>
            <a:ext cx="6784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That </a:t>
            </a:r>
            <a:r>
              <a:rPr sz="1800" spc="-5" dirty="0">
                <a:latin typeface="Tahoma"/>
                <a:cs typeface="Tahoma"/>
              </a:rPr>
              <a:t>property </a:t>
            </a:r>
            <a:r>
              <a:rPr sz="1800" spc="-15" dirty="0">
                <a:latin typeface="Tahoma"/>
                <a:cs typeface="Tahoma"/>
              </a:rPr>
              <a:t>which </a:t>
            </a:r>
            <a:r>
              <a:rPr sz="1800" dirty="0">
                <a:latin typeface="Tahoma"/>
                <a:cs typeface="Tahoma"/>
              </a:rPr>
              <a:t>uniquely </a:t>
            </a:r>
            <a:r>
              <a:rPr sz="1800" spc="-5" dirty="0">
                <a:latin typeface="Tahoma"/>
                <a:cs typeface="Tahoma"/>
              </a:rPr>
              <a:t>distinguishes the </a:t>
            </a:r>
            <a:r>
              <a:rPr sz="1800" spc="-15" dirty="0">
                <a:latin typeface="Tahoma"/>
                <a:cs typeface="Tahoma"/>
              </a:rPr>
              <a:t>entity </a:t>
            </a:r>
            <a:r>
              <a:rPr sz="1800" spc="-20" dirty="0">
                <a:latin typeface="Tahoma"/>
                <a:cs typeface="Tahoma"/>
              </a:rPr>
              <a:t>from </a:t>
            </a: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other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entities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1782" y="3070605"/>
            <a:ext cx="406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9660" algn="l"/>
                <a:tab pos="1572895" algn="l"/>
                <a:tab pos="1882775" algn="l"/>
                <a:tab pos="2607945" algn="l"/>
              </a:tabLst>
            </a:pPr>
            <a:r>
              <a:rPr sz="1800" spc="-15" dirty="0">
                <a:latin typeface="Tahoma"/>
                <a:cs typeface="Tahoma"/>
              </a:rPr>
              <a:t>Example:	</a:t>
            </a:r>
            <a:r>
              <a:rPr sz="1800" dirty="0">
                <a:latin typeface="Tahoma"/>
                <a:cs typeface="Tahoma"/>
              </a:rPr>
              <a:t>Car	</a:t>
            </a:r>
            <a:r>
              <a:rPr sz="1800" spc="-5" dirty="0">
                <a:latin typeface="Tahoma"/>
                <a:cs typeface="Tahoma"/>
              </a:rPr>
              <a:t>--	</a:t>
            </a:r>
            <a:r>
              <a:rPr sz="1800" spc="-55" dirty="0">
                <a:latin typeface="Tahoma"/>
                <a:cs typeface="Tahoma"/>
              </a:rPr>
              <a:t>RTO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	</a:t>
            </a:r>
            <a:r>
              <a:rPr sz="1800" spc="-20" dirty="0">
                <a:latin typeface="Tahoma"/>
                <a:cs typeface="Tahoma"/>
              </a:rPr>
              <a:t>registration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Responsibility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867" y="1580514"/>
            <a:ext cx="14128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Respon</a:t>
            </a:r>
            <a:r>
              <a:rPr sz="1700" spc="-15" dirty="0">
                <a:latin typeface="Arial MT"/>
                <a:cs typeface="Arial MT"/>
              </a:rPr>
              <a:t>s</a:t>
            </a:r>
            <a:r>
              <a:rPr sz="1700" spc="-10" dirty="0">
                <a:latin typeface="Arial MT"/>
                <a:cs typeface="Arial MT"/>
              </a:rPr>
              <a:t>i</a:t>
            </a:r>
            <a:r>
              <a:rPr sz="1700" dirty="0">
                <a:latin typeface="Arial MT"/>
                <a:cs typeface="Arial MT"/>
              </a:rPr>
              <a:t>b</a:t>
            </a:r>
            <a:r>
              <a:rPr sz="1700" spc="-10" dirty="0">
                <a:latin typeface="Arial MT"/>
                <a:cs typeface="Arial MT"/>
              </a:rPr>
              <a:t>ilit</a:t>
            </a:r>
            <a:r>
              <a:rPr sz="1700" spc="-25" dirty="0">
                <a:latin typeface="Arial MT"/>
                <a:cs typeface="Arial MT"/>
              </a:rPr>
              <a:t>y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145" y="1530451"/>
            <a:ext cx="502666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1285">
              <a:lnSpc>
                <a:spcPct val="119400"/>
              </a:lnSpc>
              <a:spcBef>
                <a:spcPts val="100"/>
              </a:spcBef>
            </a:pP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very purpose or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role </a:t>
            </a:r>
            <a:r>
              <a:rPr sz="1700" spc="-5" dirty="0">
                <a:latin typeface="Arial MT"/>
                <a:cs typeface="Arial MT"/>
              </a:rPr>
              <a:t>that entity </a:t>
            </a:r>
            <a:r>
              <a:rPr sz="1700" dirty="0">
                <a:latin typeface="Arial MT"/>
                <a:cs typeface="Arial MT"/>
              </a:rPr>
              <a:t>serves in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867" y="2824733"/>
            <a:ext cx="9772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 MT"/>
                <a:cs typeface="Arial MT"/>
              </a:rPr>
              <a:t>E</a:t>
            </a:r>
            <a:r>
              <a:rPr sz="1700" spc="-10" dirty="0">
                <a:latin typeface="Arial MT"/>
                <a:cs typeface="Arial MT"/>
              </a:rPr>
              <a:t>x</a:t>
            </a:r>
            <a:r>
              <a:rPr sz="1700" dirty="0">
                <a:latin typeface="Arial MT"/>
                <a:cs typeface="Arial MT"/>
              </a:rPr>
              <a:t>ample</a:t>
            </a:r>
            <a:r>
              <a:rPr sz="1700" spc="-7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36" y="2744571"/>
            <a:ext cx="556577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20000"/>
              </a:lnSpc>
              <a:spcBef>
                <a:spcPts val="100"/>
              </a:spcBef>
              <a:tabLst>
                <a:tab pos="1388745" algn="l"/>
              </a:tabLst>
            </a:pPr>
            <a:r>
              <a:rPr sz="1700" dirty="0">
                <a:latin typeface="Arial MT"/>
                <a:cs typeface="Arial MT"/>
              </a:rPr>
              <a:t>Bank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account :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275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-18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enab</a:t>
            </a:r>
            <a:r>
              <a:rPr sz="1700" spc="5" dirty="0">
                <a:latin typeface="Arial MT"/>
                <a:cs typeface="Arial MT"/>
              </a:rPr>
              <a:t>l</a:t>
            </a:r>
            <a:r>
              <a:rPr sz="1700" dirty="0">
                <a:latin typeface="Arial MT"/>
                <a:cs typeface="Arial MT"/>
              </a:rPr>
              <a:t>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car</a:t>
            </a:r>
            <a:r>
              <a:rPr sz="1700" spc="-10" dirty="0">
                <a:latin typeface="Arial MT"/>
                <a:cs typeface="Arial MT"/>
              </a:rPr>
              <a:t>r</a:t>
            </a:r>
            <a:r>
              <a:rPr sz="1700" dirty="0">
                <a:latin typeface="Arial MT"/>
                <a:cs typeface="Arial MT"/>
              </a:rPr>
              <a:t>y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money</a:t>
            </a:r>
            <a:r>
              <a:rPr sz="1700" spc="-10" dirty="0">
                <a:latin typeface="Arial MT"/>
                <a:cs typeface="Arial MT"/>
              </a:rPr>
              <a:t> t</a:t>
            </a:r>
            <a:r>
              <a:rPr sz="1700" dirty="0">
                <a:latin typeface="Arial MT"/>
                <a:cs typeface="Arial MT"/>
              </a:rPr>
              <a:t>ransac</a:t>
            </a:r>
            <a:r>
              <a:rPr sz="1700" spc="-10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ions  Car	: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275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-18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ake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he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rider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f</a:t>
            </a:r>
            <a:r>
              <a:rPr sz="1700" dirty="0">
                <a:latin typeface="Arial MT"/>
                <a:cs typeface="Arial MT"/>
              </a:rPr>
              <a:t>rom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</a:t>
            </a:r>
            <a:r>
              <a:rPr sz="1700" spc="5" dirty="0">
                <a:latin typeface="Arial MT"/>
                <a:cs typeface="Arial MT"/>
              </a:rPr>
              <a:t>l</a:t>
            </a:r>
            <a:r>
              <a:rPr sz="1700" dirty="0">
                <a:latin typeface="Arial MT"/>
                <a:cs typeface="Arial MT"/>
              </a:rPr>
              <a:t>ace </a:t>
            </a:r>
            <a:r>
              <a:rPr sz="1700" spc="-10" dirty="0">
                <a:latin typeface="Arial MT"/>
                <a:cs typeface="Arial MT"/>
              </a:rPr>
              <a:t>t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another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3053</Words>
  <Application>Microsoft Office PowerPoint</Application>
  <PresentationFormat>Custom</PresentationFormat>
  <Paragraphs>489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MT</vt:lpstr>
      <vt:lpstr>Calibri</vt:lpstr>
      <vt:lpstr>Segoe UI</vt:lpstr>
      <vt:lpstr>Segoe UI Light</vt:lpstr>
      <vt:lpstr>Tahoma</vt:lpstr>
      <vt:lpstr>Times New Roman</vt:lpstr>
      <vt:lpstr>Verdana</vt:lpstr>
      <vt:lpstr>Wingdings</vt:lpstr>
      <vt:lpstr>Office Theme</vt:lpstr>
      <vt:lpstr>PowerPoint Presentation</vt:lpstr>
      <vt:lpstr>Agenda</vt:lpstr>
      <vt:lpstr>Procedural VS OOP</vt:lpstr>
      <vt:lpstr>PowerPoint Presentation</vt:lpstr>
      <vt:lpstr>PowerPoint Presentation</vt:lpstr>
      <vt:lpstr>Behavior</vt:lpstr>
      <vt:lpstr>Representation of static &amp; dynamic state &amp; behavior of a bicycle</vt:lpstr>
      <vt:lpstr>Identity</vt:lpstr>
      <vt:lpstr>Responsibility</vt:lpstr>
      <vt:lpstr>PowerPoint Presentation</vt:lpstr>
      <vt:lpstr>Abstraction</vt:lpstr>
      <vt:lpstr>Encapsulation</vt:lpstr>
      <vt:lpstr>PowerPoint Presentation</vt:lpstr>
      <vt:lpstr>Inheritance</vt:lpstr>
      <vt:lpstr>Inheritance Contd..</vt:lpstr>
      <vt:lpstr>Inheritance Contd..</vt:lpstr>
      <vt:lpstr>Super Keyword</vt:lpstr>
      <vt:lpstr>Invoking Super Class Constructor</vt:lpstr>
      <vt:lpstr>Subclassing</vt:lpstr>
      <vt:lpstr>Subclassing Contd...</vt:lpstr>
      <vt:lpstr>Class diagram of Vehicle and Bike without and with inheritence</vt:lpstr>
      <vt:lpstr>Polymorphism</vt:lpstr>
      <vt:lpstr>Polymorphism</vt:lpstr>
      <vt:lpstr>Types of Polymorphism</vt:lpstr>
      <vt:lpstr>Static Polymorphism</vt:lpstr>
      <vt:lpstr>Dynamic Polymorphism</vt:lpstr>
      <vt:lpstr>Dynamic Polymorphism Contd..</vt:lpstr>
      <vt:lpstr>Dynamic Polymorphism Contd..</vt:lpstr>
      <vt:lpstr>Abstract Class</vt:lpstr>
      <vt:lpstr>Abstract Class</vt:lpstr>
      <vt:lpstr>Abstract Class Continued..</vt:lpstr>
      <vt:lpstr>Interface</vt:lpstr>
      <vt:lpstr>Interface</vt:lpstr>
      <vt:lpstr>Interface</vt:lpstr>
      <vt:lpstr>Abstract Class Vs Interface</vt:lpstr>
      <vt:lpstr>Object Class</vt:lpstr>
      <vt:lpstr>Object Class Methods</vt:lpstr>
      <vt:lpstr>toString()</vt:lpstr>
      <vt:lpstr>finalize()</vt:lpstr>
      <vt:lpstr>equals()</vt:lpstr>
      <vt:lpstr>hashCode()</vt:lpstr>
      <vt:lpstr>Lambda Expression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3</cp:revision>
  <dcterms:created xsi:type="dcterms:W3CDTF">2022-02-21T03:52:06Z</dcterms:created>
  <dcterms:modified xsi:type="dcterms:W3CDTF">2022-09-29T05:18:41Z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