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1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755902"/>
            <a:ext cx="8549640" cy="1189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7685" y="1725878"/>
            <a:ext cx="2599054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396" y="1152861"/>
            <a:ext cx="7371715" cy="162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5660390"/>
            <a:chOff x="0" y="0"/>
            <a:chExt cx="10058400" cy="56603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058400" cy="484505"/>
            </a:xfrm>
            <a:custGeom>
              <a:avLst/>
              <a:gdLst/>
              <a:ahLst/>
              <a:cxnLst/>
              <a:rect l="l" t="t" r="r" b="b"/>
              <a:pathLst>
                <a:path w="10058400" h="484505">
                  <a:moveTo>
                    <a:pt x="10058400" y="0"/>
                  </a:moveTo>
                  <a:lnTo>
                    <a:pt x="0" y="0"/>
                  </a:lnTo>
                  <a:lnTo>
                    <a:pt x="0" y="484276"/>
                  </a:lnTo>
                  <a:lnTo>
                    <a:pt x="10058400" y="4842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4095" y="155930"/>
              <a:ext cx="1159510" cy="161925"/>
            </a:xfrm>
            <a:custGeom>
              <a:avLst/>
              <a:gdLst/>
              <a:ahLst/>
              <a:cxnLst/>
              <a:rect l="l" t="t" r="r" b="b"/>
              <a:pathLst>
                <a:path w="1159509" h="161925">
                  <a:moveTo>
                    <a:pt x="171411" y="0"/>
                  </a:moveTo>
                  <a:lnTo>
                    <a:pt x="102031" y="0"/>
                  </a:lnTo>
                  <a:lnTo>
                    <a:pt x="90487" y="660"/>
                  </a:lnTo>
                  <a:lnTo>
                    <a:pt x="52679" y="10604"/>
                  </a:lnTo>
                  <a:lnTo>
                    <a:pt x="18376" y="34975"/>
                  </a:lnTo>
                  <a:lnTo>
                    <a:pt x="711" y="71932"/>
                  </a:lnTo>
                  <a:lnTo>
                    <a:pt x="0" y="80492"/>
                  </a:lnTo>
                  <a:lnTo>
                    <a:pt x="711" y="89052"/>
                  </a:lnTo>
                  <a:lnTo>
                    <a:pt x="20408" y="126009"/>
                  </a:lnTo>
                  <a:lnTo>
                    <a:pt x="56184" y="150380"/>
                  </a:lnTo>
                  <a:lnTo>
                    <a:pt x="94576" y="160324"/>
                  </a:lnTo>
                  <a:lnTo>
                    <a:pt x="106108" y="160985"/>
                  </a:lnTo>
                  <a:lnTo>
                    <a:pt x="171411" y="160985"/>
                  </a:lnTo>
                  <a:lnTo>
                    <a:pt x="171411" y="126492"/>
                  </a:lnTo>
                  <a:lnTo>
                    <a:pt x="106108" y="126492"/>
                  </a:lnTo>
                  <a:lnTo>
                    <a:pt x="71247" y="116522"/>
                  </a:lnTo>
                  <a:lnTo>
                    <a:pt x="51460" y="92760"/>
                  </a:lnTo>
                  <a:lnTo>
                    <a:pt x="49110" y="64389"/>
                  </a:lnTo>
                  <a:lnTo>
                    <a:pt x="66548" y="40627"/>
                  </a:lnTo>
                  <a:lnTo>
                    <a:pt x="106108" y="30657"/>
                  </a:lnTo>
                  <a:lnTo>
                    <a:pt x="124345" y="31254"/>
                  </a:lnTo>
                  <a:lnTo>
                    <a:pt x="153174" y="33896"/>
                  </a:lnTo>
                  <a:lnTo>
                    <a:pt x="171411" y="34505"/>
                  </a:lnTo>
                  <a:lnTo>
                    <a:pt x="171411" y="0"/>
                  </a:lnTo>
                  <a:close/>
                </a:path>
                <a:path w="1159509" h="161925">
                  <a:moveTo>
                    <a:pt x="563689" y="124574"/>
                  </a:moveTo>
                  <a:lnTo>
                    <a:pt x="562229" y="96304"/>
                  </a:lnTo>
                  <a:lnTo>
                    <a:pt x="561759" y="95821"/>
                  </a:lnTo>
                  <a:lnTo>
                    <a:pt x="542785" y="76657"/>
                  </a:lnTo>
                  <a:lnTo>
                    <a:pt x="546862" y="72821"/>
                  </a:lnTo>
                  <a:lnTo>
                    <a:pt x="554647" y="61328"/>
                  </a:lnTo>
                  <a:lnTo>
                    <a:pt x="563321" y="48514"/>
                  </a:lnTo>
                  <a:lnTo>
                    <a:pt x="560819" y="34505"/>
                  </a:lnTo>
                  <a:lnTo>
                    <a:pt x="559104" y="24917"/>
                  </a:lnTo>
                  <a:lnTo>
                    <a:pt x="536524" y="7061"/>
                  </a:lnTo>
                  <a:lnTo>
                    <a:pt x="522376" y="4483"/>
                  </a:lnTo>
                  <a:lnTo>
                    <a:pt x="522376" y="47917"/>
                  </a:lnTo>
                  <a:lnTo>
                    <a:pt x="521360" y="49453"/>
                  </a:lnTo>
                  <a:lnTo>
                    <a:pt x="521360" y="111150"/>
                  </a:lnTo>
                  <a:lnTo>
                    <a:pt x="514464" y="121691"/>
                  </a:lnTo>
                  <a:lnTo>
                    <a:pt x="493801" y="126492"/>
                  </a:lnTo>
                  <a:lnTo>
                    <a:pt x="432600" y="126492"/>
                  </a:lnTo>
                  <a:lnTo>
                    <a:pt x="432600" y="95821"/>
                  </a:lnTo>
                  <a:lnTo>
                    <a:pt x="493801" y="95821"/>
                  </a:lnTo>
                  <a:lnTo>
                    <a:pt x="514464" y="100609"/>
                  </a:lnTo>
                  <a:lnTo>
                    <a:pt x="521360" y="111150"/>
                  </a:lnTo>
                  <a:lnTo>
                    <a:pt x="521360" y="49453"/>
                  </a:lnTo>
                  <a:lnTo>
                    <a:pt x="516255" y="57137"/>
                  </a:lnTo>
                  <a:lnTo>
                    <a:pt x="497878" y="61328"/>
                  </a:lnTo>
                  <a:lnTo>
                    <a:pt x="432600" y="61328"/>
                  </a:lnTo>
                  <a:lnTo>
                    <a:pt x="432600" y="34505"/>
                  </a:lnTo>
                  <a:lnTo>
                    <a:pt x="497878" y="34505"/>
                  </a:lnTo>
                  <a:lnTo>
                    <a:pt x="516255" y="38696"/>
                  </a:lnTo>
                  <a:lnTo>
                    <a:pt x="522376" y="47917"/>
                  </a:lnTo>
                  <a:lnTo>
                    <a:pt x="522376" y="4483"/>
                  </a:lnTo>
                  <a:lnTo>
                    <a:pt x="497878" y="0"/>
                  </a:lnTo>
                  <a:lnTo>
                    <a:pt x="383616" y="0"/>
                  </a:lnTo>
                  <a:lnTo>
                    <a:pt x="383616" y="160985"/>
                  </a:lnTo>
                  <a:lnTo>
                    <a:pt x="501980" y="160985"/>
                  </a:lnTo>
                  <a:lnTo>
                    <a:pt x="544499" y="149961"/>
                  </a:lnTo>
                  <a:lnTo>
                    <a:pt x="562241" y="126492"/>
                  </a:lnTo>
                  <a:lnTo>
                    <a:pt x="563689" y="124574"/>
                  </a:lnTo>
                  <a:close/>
                </a:path>
                <a:path w="1159509" h="161925">
                  <a:moveTo>
                    <a:pt x="648881" y="99656"/>
                  </a:moveTo>
                  <a:lnTo>
                    <a:pt x="599922" y="99656"/>
                  </a:lnTo>
                  <a:lnTo>
                    <a:pt x="571347" y="160985"/>
                  </a:lnTo>
                  <a:lnTo>
                    <a:pt x="624408" y="160985"/>
                  </a:lnTo>
                  <a:lnTo>
                    <a:pt x="648881" y="99656"/>
                  </a:lnTo>
                  <a:close/>
                </a:path>
                <a:path w="1159509" h="161925">
                  <a:moveTo>
                    <a:pt x="783551" y="160985"/>
                  </a:moveTo>
                  <a:lnTo>
                    <a:pt x="706031" y="0"/>
                  </a:lnTo>
                  <a:lnTo>
                    <a:pt x="648881" y="0"/>
                  </a:lnTo>
                  <a:lnTo>
                    <a:pt x="620318" y="61328"/>
                  </a:lnTo>
                  <a:lnTo>
                    <a:pt x="677456" y="61328"/>
                  </a:lnTo>
                  <a:lnTo>
                    <a:pt x="677456" y="99656"/>
                  </a:lnTo>
                  <a:lnTo>
                    <a:pt x="706031" y="99656"/>
                  </a:lnTo>
                  <a:lnTo>
                    <a:pt x="730504" y="160985"/>
                  </a:lnTo>
                  <a:lnTo>
                    <a:pt x="783551" y="160985"/>
                  </a:lnTo>
                  <a:close/>
                </a:path>
                <a:path w="1159509" h="161925">
                  <a:moveTo>
                    <a:pt x="963117" y="0"/>
                  </a:moveTo>
                  <a:lnTo>
                    <a:pt x="877417" y="0"/>
                  </a:lnTo>
                  <a:lnTo>
                    <a:pt x="865886" y="660"/>
                  </a:lnTo>
                  <a:lnTo>
                    <a:pt x="828128" y="10604"/>
                  </a:lnTo>
                  <a:lnTo>
                    <a:pt x="808050" y="22999"/>
                  </a:lnTo>
                  <a:lnTo>
                    <a:pt x="800201" y="28803"/>
                  </a:lnTo>
                  <a:lnTo>
                    <a:pt x="779983" y="65163"/>
                  </a:lnTo>
                  <a:lnTo>
                    <a:pt x="779538" y="72466"/>
                  </a:lnTo>
                  <a:lnTo>
                    <a:pt x="779602" y="89052"/>
                  </a:lnTo>
                  <a:lnTo>
                    <a:pt x="780503" y="97256"/>
                  </a:lnTo>
                  <a:lnTo>
                    <a:pt x="782916" y="104749"/>
                  </a:lnTo>
                  <a:lnTo>
                    <a:pt x="787628" y="111163"/>
                  </a:lnTo>
                  <a:lnTo>
                    <a:pt x="791400" y="119126"/>
                  </a:lnTo>
                  <a:lnTo>
                    <a:pt x="822833" y="147091"/>
                  </a:lnTo>
                  <a:lnTo>
                    <a:pt x="859561" y="158584"/>
                  </a:lnTo>
                  <a:lnTo>
                    <a:pt x="881494" y="160985"/>
                  </a:lnTo>
                  <a:lnTo>
                    <a:pt x="963117" y="160985"/>
                  </a:lnTo>
                  <a:lnTo>
                    <a:pt x="963117" y="61328"/>
                  </a:lnTo>
                  <a:lnTo>
                    <a:pt x="885571" y="61328"/>
                  </a:lnTo>
                  <a:lnTo>
                    <a:pt x="885571" y="95821"/>
                  </a:lnTo>
                  <a:lnTo>
                    <a:pt x="914158" y="95821"/>
                  </a:lnTo>
                  <a:lnTo>
                    <a:pt x="914158" y="126492"/>
                  </a:lnTo>
                  <a:lnTo>
                    <a:pt x="881494" y="126492"/>
                  </a:lnTo>
                  <a:lnTo>
                    <a:pt x="843495" y="116916"/>
                  </a:lnTo>
                  <a:lnTo>
                    <a:pt x="826262" y="94107"/>
                  </a:lnTo>
                  <a:lnTo>
                    <a:pt x="828027" y="66878"/>
                  </a:lnTo>
                  <a:lnTo>
                    <a:pt x="847026" y="44069"/>
                  </a:lnTo>
                  <a:lnTo>
                    <a:pt x="881494" y="34505"/>
                  </a:lnTo>
                  <a:lnTo>
                    <a:pt x="963117" y="34505"/>
                  </a:lnTo>
                  <a:lnTo>
                    <a:pt x="963117" y="0"/>
                  </a:lnTo>
                  <a:close/>
                </a:path>
                <a:path w="1159509" h="161925">
                  <a:moveTo>
                    <a:pt x="1159002" y="393"/>
                  </a:moveTo>
                  <a:lnTo>
                    <a:pt x="987602" y="393"/>
                  </a:lnTo>
                  <a:lnTo>
                    <a:pt x="987602" y="34836"/>
                  </a:lnTo>
                  <a:lnTo>
                    <a:pt x="987602" y="61899"/>
                  </a:lnTo>
                  <a:lnTo>
                    <a:pt x="987602" y="96354"/>
                  </a:lnTo>
                  <a:lnTo>
                    <a:pt x="987602" y="130797"/>
                  </a:lnTo>
                  <a:lnTo>
                    <a:pt x="987602" y="161556"/>
                  </a:lnTo>
                  <a:lnTo>
                    <a:pt x="1159002" y="161556"/>
                  </a:lnTo>
                  <a:lnTo>
                    <a:pt x="1159002" y="130797"/>
                  </a:lnTo>
                  <a:lnTo>
                    <a:pt x="1036586" y="130797"/>
                  </a:lnTo>
                  <a:lnTo>
                    <a:pt x="1036586" y="96354"/>
                  </a:lnTo>
                  <a:lnTo>
                    <a:pt x="1138605" y="96354"/>
                  </a:lnTo>
                  <a:lnTo>
                    <a:pt x="1138605" y="61899"/>
                  </a:lnTo>
                  <a:lnTo>
                    <a:pt x="1036586" y="61899"/>
                  </a:lnTo>
                  <a:lnTo>
                    <a:pt x="1036586" y="34836"/>
                  </a:lnTo>
                  <a:lnTo>
                    <a:pt x="1159002" y="34836"/>
                  </a:lnTo>
                  <a:lnTo>
                    <a:pt x="1159002" y="393"/>
                  </a:lnTo>
                  <a:close/>
                </a:path>
              </a:pathLst>
            </a:custGeom>
            <a:solidFill>
              <a:srgbClr val="2B3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1562" y="182753"/>
              <a:ext cx="93980" cy="34925"/>
            </a:xfrm>
            <a:custGeom>
              <a:avLst/>
              <a:gdLst/>
              <a:ahLst/>
              <a:cxnLst/>
              <a:rect l="l" t="t" r="r" b="b"/>
              <a:pathLst>
                <a:path w="93979" h="34925">
                  <a:moveTo>
                    <a:pt x="93862" y="0"/>
                  </a:moveTo>
                  <a:lnTo>
                    <a:pt x="0" y="0"/>
                  </a:lnTo>
                  <a:lnTo>
                    <a:pt x="0" y="34498"/>
                  </a:lnTo>
                  <a:lnTo>
                    <a:pt x="93862" y="34498"/>
                  </a:lnTo>
                  <a:lnTo>
                    <a:pt x="93862" y="0"/>
                  </a:lnTo>
                  <a:close/>
                </a:path>
              </a:pathLst>
            </a:custGeom>
            <a:solidFill>
              <a:srgbClr val="00B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69" y="155922"/>
              <a:ext cx="196215" cy="161290"/>
            </a:xfrm>
            <a:custGeom>
              <a:avLst/>
              <a:gdLst/>
              <a:ahLst/>
              <a:cxnLst/>
              <a:rect l="l" t="t" r="r" b="b"/>
              <a:pathLst>
                <a:path w="196215" h="161290">
                  <a:moveTo>
                    <a:pt x="195898" y="0"/>
                  </a:moveTo>
                  <a:lnTo>
                    <a:pt x="146920" y="0"/>
                  </a:lnTo>
                  <a:lnTo>
                    <a:pt x="97956" y="65161"/>
                  </a:lnTo>
                  <a:lnTo>
                    <a:pt x="53054" y="0"/>
                  </a:lnTo>
                  <a:lnTo>
                    <a:pt x="0" y="0"/>
                  </a:lnTo>
                  <a:lnTo>
                    <a:pt x="73467" y="95825"/>
                  </a:lnTo>
                  <a:lnTo>
                    <a:pt x="73467" y="160988"/>
                  </a:lnTo>
                  <a:lnTo>
                    <a:pt x="122431" y="160988"/>
                  </a:lnTo>
                  <a:lnTo>
                    <a:pt x="122431" y="95825"/>
                  </a:lnTo>
                  <a:lnTo>
                    <a:pt x="195898" y="0"/>
                  </a:lnTo>
                  <a:close/>
                </a:path>
              </a:pathLst>
            </a:custGeom>
            <a:solidFill>
              <a:srgbClr val="2B3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58399" cy="566013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1489506"/>
            <a:ext cx="5773420" cy="1256665"/>
            <a:chOff x="0" y="1489506"/>
            <a:chExt cx="5773420" cy="1256665"/>
          </a:xfrm>
        </p:grpSpPr>
        <p:sp>
          <p:nvSpPr>
            <p:cNvPr id="11" name="object 11"/>
            <p:cNvSpPr/>
            <p:nvPr/>
          </p:nvSpPr>
          <p:spPr>
            <a:xfrm>
              <a:off x="0" y="1489506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1201" y="1656968"/>
              <a:ext cx="481964" cy="18846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863" y="5196981"/>
              <a:ext cx="191759" cy="1321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5192816"/>
              <a:ext cx="154367" cy="1552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164" y="5220639"/>
              <a:ext cx="89774" cy="89754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Exception</a:t>
            </a:r>
            <a:r>
              <a:rPr spc="-40" dirty="0"/>
              <a:t> </a:t>
            </a:r>
            <a:r>
              <a:rPr spc="-5" dirty="0"/>
              <a:t>Handling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563114" y="2054453"/>
            <a:ext cx="2607945" cy="275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5080" indent="-586105">
              <a:lnSpc>
                <a:spcPct val="140000"/>
              </a:lnSpc>
              <a:spcBef>
                <a:spcPts val="100"/>
              </a:spcBef>
            </a:pP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086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Try</a:t>
            </a:r>
            <a:r>
              <a:rPr sz="1800" b="1" spc="-9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Block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796" y="1534185"/>
            <a:ext cx="5711190" cy="6902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62585" indent="-3505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10" dirty="0">
                <a:latin typeface="Tahoma"/>
                <a:cs typeface="Tahoma"/>
              </a:rPr>
              <a:t> code which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capable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generating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some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kind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of</a:t>
            </a:r>
            <a:endParaRPr sz="1600">
              <a:latin typeface="Tahoma"/>
              <a:cs typeface="Tahoma"/>
            </a:endParaRPr>
          </a:p>
          <a:p>
            <a:pPr marL="375285" indent="-3498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z="1600" spc="-20" dirty="0">
                <a:latin typeface="Tahoma"/>
                <a:cs typeface="Tahoma"/>
              </a:rPr>
              <a:t>exception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(Checked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Exception)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must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written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90" dirty="0">
                <a:latin typeface="Tahoma"/>
                <a:cs typeface="Tahoma"/>
              </a:rPr>
              <a:t>Try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block.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796" y="2557041"/>
            <a:ext cx="5082540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600" spc="-204" dirty="0">
                <a:latin typeface="Tahoma"/>
                <a:cs typeface="Tahoma"/>
              </a:rPr>
              <a:t>T</a:t>
            </a:r>
            <a:r>
              <a:rPr sz="1600" spc="-65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y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k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ul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m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ate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y</a:t>
            </a:r>
            <a:r>
              <a:rPr sz="1600" spc="-35" dirty="0">
                <a:latin typeface="Tahoma"/>
                <a:cs typeface="Tahoma"/>
              </a:rPr>
              <a:t> f</a:t>
            </a:r>
            <a:r>
              <a:rPr sz="1600" spc="-20" dirty="0">
                <a:latin typeface="Tahoma"/>
                <a:cs typeface="Tahoma"/>
              </a:rPr>
              <a:t>o</a:t>
            </a:r>
            <a:r>
              <a:rPr sz="1600" spc="-25" dirty="0">
                <a:latin typeface="Tahoma"/>
                <a:cs typeface="Tahoma"/>
              </a:rPr>
              <a:t>ll</a:t>
            </a:r>
            <a:r>
              <a:rPr sz="1600" spc="-20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w</a:t>
            </a:r>
            <a:r>
              <a:rPr sz="1600" spc="-2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her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latin typeface="Tahoma"/>
                <a:cs typeface="Tahoma"/>
              </a:rPr>
              <a:t>finally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block.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1013" y="2606420"/>
            <a:ext cx="744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catch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2796" y="3632656"/>
            <a:ext cx="4099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try </a:t>
            </a:r>
            <a:r>
              <a:rPr sz="1600" spc="-5" dirty="0">
                <a:latin typeface="Tahoma"/>
                <a:cs typeface="Tahoma"/>
              </a:rPr>
              <a:t>block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have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multiple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catch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blocks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Catch</a:t>
            </a:r>
            <a:r>
              <a:rPr sz="1800" b="1" spc="-8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Block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1129025"/>
            <a:ext cx="7148830" cy="1440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Catch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Block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exceptional-handler.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20" dirty="0">
                <a:latin typeface="Tahoma"/>
                <a:cs typeface="Tahoma"/>
              </a:rPr>
              <a:t>Exception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5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arises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600" spc="-10" dirty="0">
                <a:latin typeface="Tahoma"/>
                <a:cs typeface="Tahoma"/>
              </a:rPr>
              <a:t>try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block </a:t>
            </a:r>
            <a:r>
              <a:rPr sz="1600" spc="-10" dirty="0">
                <a:latin typeface="Tahoma"/>
                <a:cs typeface="Tahoma"/>
              </a:rPr>
              <a:t>is </a:t>
            </a:r>
            <a:r>
              <a:rPr sz="1600" spc="-5" dirty="0">
                <a:latin typeface="Tahoma"/>
                <a:cs typeface="Tahoma"/>
              </a:rPr>
              <a:t>handled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by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Catch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-Block.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ahoma"/>
              <a:cs typeface="Tahoma"/>
            </a:endParaRPr>
          </a:p>
          <a:p>
            <a:pPr marL="553085" marR="3338195" indent="-428625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What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problem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with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following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code?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try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8005" y="2777605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079" y="0"/>
                </a:lnTo>
              </a:path>
            </a:pathLst>
          </a:custGeom>
          <a:ln w="176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6377" y="3071834"/>
            <a:ext cx="434975" cy="0"/>
          </a:xfrm>
          <a:custGeom>
            <a:avLst/>
            <a:gdLst/>
            <a:ahLst/>
            <a:cxnLst/>
            <a:rect l="l" t="t" r="r" b="b"/>
            <a:pathLst>
              <a:path w="434975">
                <a:moveTo>
                  <a:pt x="0" y="0"/>
                </a:moveTo>
                <a:lnTo>
                  <a:pt x="434628" y="0"/>
                </a:lnTo>
              </a:path>
            </a:pathLst>
          </a:custGeom>
          <a:ln w="1763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6377" y="3367490"/>
            <a:ext cx="434975" cy="0"/>
          </a:xfrm>
          <a:custGeom>
            <a:avLst/>
            <a:gdLst/>
            <a:ahLst/>
            <a:cxnLst/>
            <a:rect l="l" t="t" r="r" b="b"/>
            <a:pathLst>
              <a:path w="434975">
                <a:moveTo>
                  <a:pt x="0" y="0"/>
                </a:moveTo>
                <a:lnTo>
                  <a:pt x="434628" y="0"/>
                </a:lnTo>
              </a:path>
            </a:pathLst>
          </a:custGeom>
          <a:ln w="1763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8817" y="3493160"/>
            <a:ext cx="2638425" cy="145923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234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latin typeface="Tahoma"/>
                <a:cs typeface="Tahoma"/>
              </a:rPr>
              <a:t>catch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(RuntimeException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re){</a:t>
            </a:r>
            <a:endParaRPr sz="1600">
              <a:latin typeface="Tahoma"/>
              <a:cs typeface="Tahoma"/>
            </a:endParaRPr>
          </a:p>
          <a:p>
            <a:pPr marL="12700" marR="260985">
              <a:lnSpc>
                <a:spcPct val="120000"/>
              </a:lnSpc>
            </a:pPr>
            <a:r>
              <a:rPr sz="1600" spc="-15" dirty="0">
                <a:latin typeface="Tahoma"/>
                <a:cs typeface="Tahoma"/>
              </a:rPr>
              <a:t>catch(NullPointerException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catch</a:t>
            </a:r>
            <a:r>
              <a:rPr sz="1600" spc="-20" dirty="0">
                <a:latin typeface="Tahoma"/>
                <a:cs typeface="Tahoma"/>
              </a:rPr>
              <a:t> (Exception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e)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{-----}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600" spc="-10" dirty="0">
                <a:latin typeface="Tahoma"/>
                <a:cs typeface="Tahoma"/>
              </a:rPr>
              <a:t>catch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(Throwable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t){----}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41646" y="3722268"/>
            <a:ext cx="73279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20" dirty="0">
                <a:latin typeface="Tahoma"/>
                <a:cs typeface="Tahoma"/>
              </a:rPr>
              <a:t>---} 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</a:t>
            </a:r>
            <a:r>
              <a:rPr sz="1600" spc="-10" dirty="0">
                <a:latin typeface="Tahoma"/>
                <a:cs typeface="Tahoma"/>
              </a:rPr>
              <a:t>)</a:t>
            </a:r>
            <a:r>
              <a:rPr sz="1600" spc="-5" dirty="0">
                <a:latin typeface="Tahoma"/>
                <a:cs typeface="Tahoma"/>
              </a:rPr>
              <a:t>{</a:t>
            </a:r>
            <a:r>
              <a:rPr sz="1600" spc="-25" dirty="0">
                <a:latin typeface="Tahoma"/>
                <a:cs typeface="Tahoma"/>
              </a:rPr>
              <a:t>---</a:t>
            </a: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46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Finally</a:t>
            </a:r>
            <a:r>
              <a:rPr sz="1800" b="1" spc="-9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Block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346" y="1382394"/>
            <a:ext cx="4885055" cy="143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Finally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block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executed</a:t>
            </a:r>
            <a:r>
              <a:rPr sz="1600" spc="-5" dirty="0">
                <a:latin typeface="Tahoma"/>
                <a:cs typeface="Tahoma"/>
              </a:rPr>
              <a:t> in</a:t>
            </a:r>
            <a:r>
              <a:rPr sz="1600" spc="-10" dirty="0">
                <a:latin typeface="Tahoma"/>
                <a:cs typeface="Tahoma"/>
              </a:rPr>
              <a:t> either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cases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ahoma"/>
              <a:cs typeface="Tahoma"/>
            </a:endParaRPr>
          </a:p>
          <a:p>
            <a:pPr marL="1370330">
              <a:lnSpc>
                <a:spcPct val="100000"/>
              </a:lnSpc>
            </a:pPr>
            <a:r>
              <a:rPr sz="1600" spc="-3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f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65" dirty="0">
                <a:latin typeface="Tahoma"/>
                <a:cs typeface="Tahoma"/>
              </a:rPr>
              <a:t>E</a:t>
            </a:r>
            <a:r>
              <a:rPr sz="1600" spc="-80" dirty="0">
                <a:latin typeface="Tahoma"/>
                <a:cs typeface="Tahoma"/>
              </a:rPr>
              <a:t>x</a:t>
            </a:r>
            <a:r>
              <a:rPr sz="1600" spc="-75" dirty="0">
                <a:latin typeface="Tahoma"/>
                <a:cs typeface="Tahoma"/>
              </a:rPr>
              <a:t>c</a:t>
            </a:r>
            <a:r>
              <a:rPr sz="1600" spc="-70" dirty="0">
                <a:latin typeface="Tahoma"/>
                <a:cs typeface="Tahoma"/>
              </a:rPr>
              <a:t>e</a:t>
            </a:r>
            <a:r>
              <a:rPr sz="1600" spc="-65" dirty="0">
                <a:latin typeface="Tahoma"/>
                <a:cs typeface="Tahoma"/>
              </a:rPr>
              <a:t>p</a:t>
            </a:r>
            <a:r>
              <a:rPr sz="1600" spc="-75" dirty="0">
                <a:latin typeface="Tahoma"/>
                <a:cs typeface="Tahoma"/>
              </a:rPr>
              <a:t>t</a:t>
            </a:r>
            <a:r>
              <a:rPr sz="1600" spc="-70" dirty="0">
                <a:latin typeface="Tahoma"/>
                <a:cs typeface="Tahoma"/>
              </a:rPr>
              <a:t>io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o</a:t>
            </a:r>
            <a:r>
              <a:rPr sz="1600" spc="-75" dirty="0">
                <a:latin typeface="Tahoma"/>
                <a:cs typeface="Tahoma"/>
              </a:rPr>
              <a:t>cc</a:t>
            </a:r>
            <a:r>
              <a:rPr sz="1600" spc="-70" dirty="0">
                <a:latin typeface="Tahoma"/>
                <a:cs typeface="Tahoma"/>
              </a:rPr>
              <a:t>u</a:t>
            </a:r>
            <a:r>
              <a:rPr sz="1600" spc="-65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t</a:t>
            </a:r>
            <a:r>
              <a:rPr sz="1600" spc="-65" dirty="0">
                <a:latin typeface="Tahoma"/>
                <a:cs typeface="Tahoma"/>
              </a:rPr>
              <a:t> d</a:t>
            </a:r>
            <a:r>
              <a:rPr sz="1600" spc="-70" dirty="0">
                <a:latin typeface="Tahoma"/>
                <a:cs typeface="Tahoma"/>
              </a:rPr>
              <a:t>oe</a:t>
            </a:r>
            <a:r>
              <a:rPr sz="1600" spc="-5" dirty="0">
                <a:latin typeface="Tahoma"/>
                <a:cs typeface="Tahoma"/>
              </a:rPr>
              <a:t>s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no</a:t>
            </a:r>
            <a:r>
              <a:rPr sz="1600" spc="-5" dirty="0">
                <a:latin typeface="Tahoma"/>
                <a:cs typeface="Tahoma"/>
              </a:rPr>
              <a:t>t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occur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1298575">
              <a:lnSpc>
                <a:spcPct val="100000"/>
              </a:lnSpc>
            </a:pPr>
            <a:r>
              <a:rPr sz="1600" spc="-65" dirty="0">
                <a:latin typeface="Tahoma"/>
                <a:cs typeface="Tahoma"/>
              </a:rPr>
              <a:t>a</a:t>
            </a:r>
            <a:r>
              <a:rPr sz="1600" spc="-60" dirty="0">
                <a:latin typeface="Tahoma"/>
                <a:cs typeface="Tahoma"/>
              </a:rPr>
              <a:t>d</a:t>
            </a:r>
            <a:r>
              <a:rPr sz="1600" spc="-105" dirty="0">
                <a:latin typeface="Tahoma"/>
                <a:cs typeface="Tahoma"/>
              </a:rPr>
              <a:t>v</a:t>
            </a:r>
            <a:r>
              <a:rPr sz="1600" spc="-65" dirty="0">
                <a:latin typeface="Tahoma"/>
                <a:cs typeface="Tahoma"/>
              </a:rPr>
              <a:t>a</a:t>
            </a:r>
            <a:r>
              <a:rPr sz="1600" spc="-70" dirty="0">
                <a:latin typeface="Tahoma"/>
                <a:cs typeface="Tahoma"/>
              </a:rPr>
              <a:t>n</a:t>
            </a:r>
            <a:r>
              <a:rPr sz="1600" spc="-75" dirty="0">
                <a:latin typeface="Tahoma"/>
                <a:cs typeface="Tahoma"/>
              </a:rPr>
              <a:t>t</a:t>
            </a:r>
            <a:r>
              <a:rPr sz="1600" spc="-65" dirty="0">
                <a:latin typeface="Tahoma"/>
                <a:cs typeface="Tahoma"/>
              </a:rPr>
              <a:t>a</a:t>
            </a:r>
            <a:r>
              <a:rPr sz="1600" spc="-60" dirty="0">
                <a:latin typeface="Tahoma"/>
                <a:cs typeface="Tahoma"/>
              </a:rPr>
              <a:t>g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w</a:t>
            </a:r>
            <a:r>
              <a:rPr sz="1600" spc="-55" dirty="0">
                <a:latin typeface="Tahoma"/>
                <a:cs typeface="Tahoma"/>
              </a:rPr>
              <a:t>r</a:t>
            </a:r>
            <a:r>
              <a:rPr sz="1600" spc="-60" dirty="0">
                <a:latin typeface="Tahoma"/>
                <a:cs typeface="Tahoma"/>
              </a:rPr>
              <a:t>it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cl</a:t>
            </a:r>
            <a:r>
              <a:rPr sz="1600" spc="-65" dirty="0">
                <a:latin typeface="Tahoma"/>
                <a:cs typeface="Tahoma"/>
              </a:rPr>
              <a:t>ea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u</a:t>
            </a:r>
            <a:r>
              <a:rPr sz="1600" spc="-5" dirty="0">
                <a:latin typeface="Tahoma"/>
                <a:cs typeface="Tahoma"/>
              </a:rPr>
              <a:t>p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co</a:t>
            </a:r>
            <a:r>
              <a:rPr sz="1600" spc="-60" dirty="0">
                <a:latin typeface="Tahoma"/>
                <a:cs typeface="Tahoma"/>
              </a:rPr>
              <a:t>d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“fin</a:t>
            </a:r>
            <a:r>
              <a:rPr sz="1600" spc="-55" dirty="0">
                <a:latin typeface="Tahoma"/>
                <a:cs typeface="Tahoma"/>
              </a:rPr>
              <a:t>a</a:t>
            </a:r>
            <a:r>
              <a:rPr sz="1600" spc="-60" dirty="0">
                <a:latin typeface="Tahoma"/>
                <a:cs typeface="Tahoma"/>
              </a:rPr>
              <a:t>lly</a:t>
            </a:r>
            <a:r>
              <a:rPr sz="1600" spc="-5" dirty="0">
                <a:latin typeface="Tahoma"/>
                <a:cs typeface="Tahoma"/>
              </a:rPr>
              <a:t>”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479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Types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Exceptions</a:t>
            </a:r>
            <a:r>
              <a:rPr sz="1800" b="1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–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Checked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146" y="1274216"/>
            <a:ext cx="4632960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marR="5080" indent="-285115">
              <a:lnSpc>
                <a:spcPct val="120100"/>
              </a:lnSpc>
              <a:spcBef>
                <a:spcPts val="9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10" dirty="0">
                <a:latin typeface="Tahoma"/>
                <a:cs typeface="Tahoma"/>
              </a:rPr>
              <a:t>Checked Exceptions:</a:t>
            </a:r>
            <a:r>
              <a:rPr sz="1600" spc="-5" dirty="0">
                <a:latin typeface="Tahoma"/>
                <a:cs typeface="Tahoma"/>
              </a:rPr>
              <a:t> Those </a:t>
            </a:r>
            <a:r>
              <a:rPr sz="1600" spc="-10" dirty="0">
                <a:latin typeface="Tahoma"/>
                <a:cs typeface="Tahoma"/>
              </a:rPr>
              <a:t>are the </a:t>
            </a:r>
            <a:r>
              <a:rPr sz="1600" spc="-20" dirty="0">
                <a:latin typeface="Tahoma"/>
                <a:cs typeface="Tahoma"/>
              </a:rPr>
              <a:t>exceptions 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where </a:t>
            </a:r>
            <a:r>
              <a:rPr sz="1600" spc="-5" dirty="0">
                <a:latin typeface="Tahoma"/>
                <a:cs typeface="Tahoma"/>
              </a:rPr>
              <a:t>compiler </a:t>
            </a:r>
            <a:r>
              <a:rPr sz="1600" spc="-10" dirty="0">
                <a:latin typeface="Tahoma"/>
                <a:cs typeface="Tahoma"/>
              </a:rPr>
              <a:t>will ensure </a:t>
            </a:r>
            <a:r>
              <a:rPr sz="1600" spc="-5" dirty="0">
                <a:latin typeface="Tahoma"/>
                <a:cs typeface="Tahoma"/>
              </a:rPr>
              <a:t>that </a:t>
            </a:r>
            <a:r>
              <a:rPr sz="1600" spc="-10" dirty="0">
                <a:latin typeface="Tahoma"/>
                <a:cs typeface="Tahoma"/>
              </a:rPr>
              <a:t>programmer </a:t>
            </a:r>
            <a:r>
              <a:rPr sz="1600" spc="-5" dirty="0">
                <a:latin typeface="Tahoma"/>
                <a:cs typeface="Tahoma"/>
              </a:rPr>
              <a:t>has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handled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those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situations.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146" y="2594000"/>
            <a:ext cx="5611495" cy="123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code </a:t>
            </a:r>
            <a:r>
              <a:rPr sz="1600" spc="-5" dirty="0">
                <a:latin typeface="Tahoma"/>
                <a:cs typeface="Tahoma"/>
              </a:rPr>
              <a:t>capable of </a:t>
            </a:r>
            <a:r>
              <a:rPr sz="1600" spc="-10" dirty="0">
                <a:latin typeface="Tahoma"/>
                <a:cs typeface="Tahoma"/>
              </a:rPr>
              <a:t>generating such kind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20" dirty="0">
                <a:latin typeface="Tahoma"/>
                <a:cs typeface="Tahoma"/>
              </a:rPr>
              <a:t>exception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has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em</a:t>
            </a:r>
            <a:r>
              <a:rPr sz="1600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dd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95" dirty="0">
                <a:latin typeface="Tahoma"/>
                <a:cs typeface="Tahoma"/>
              </a:rPr>
              <a:t>T</a:t>
            </a:r>
            <a:r>
              <a:rPr sz="1600" spc="-55" dirty="0">
                <a:latin typeface="Tahoma"/>
                <a:cs typeface="Tahoma"/>
              </a:rPr>
              <a:t>r</a:t>
            </a:r>
            <a:r>
              <a:rPr sz="1600" spc="-90" dirty="0">
                <a:latin typeface="Tahoma"/>
                <a:cs typeface="Tahoma"/>
              </a:rPr>
              <a:t>y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k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p</a:t>
            </a:r>
            <a:r>
              <a:rPr sz="1600" spc="-10" dirty="0">
                <a:latin typeface="Tahoma"/>
                <a:cs typeface="Tahoma"/>
              </a:rPr>
              <a:t>iler</a:t>
            </a:r>
            <a:endParaRPr sz="1600">
              <a:latin typeface="Tahoma"/>
              <a:cs typeface="Tahoma"/>
            </a:endParaRPr>
          </a:p>
          <a:p>
            <a:pPr marL="396240" marR="191135">
              <a:lnSpc>
                <a:spcPct val="120600"/>
              </a:lnSpc>
              <a:spcBef>
                <a:spcPts val="250"/>
              </a:spcBef>
            </a:pPr>
            <a:r>
              <a:rPr sz="1600" spc="-10" dirty="0">
                <a:latin typeface="Tahoma"/>
                <a:cs typeface="Tahoma"/>
              </a:rPr>
              <a:t>will </a:t>
            </a:r>
            <a:r>
              <a:rPr sz="1600" spc="-5" dirty="0">
                <a:latin typeface="Tahoma"/>
                <a:cs typeface="Tahoma"/>
              </a:rPr>
              <a:t>complain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(or</a:t>
            </a:r>
            <a:r>
              <a:rPr sz="1600" spc="-5" dirty="0">
                <a:latin typeface="Tahoma"/>
                <a:cs typeface="Tahoma"/>
              </a:rPr>
              <a:t> method </a:t>
            </a:r>
            <a:r>
              <a:rPr sz="1600" spc="-10" dirty="0">
                <a:latin typeface="Tahoma"/>
                <a:cs typeface="Tahoma"/>
              </a:rPr>
              <a:t>where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this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resides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should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in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“throws”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clause)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0597" y="2643377"/>
            <a:ext cx="487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146" y="4301268"/>
            <a:ext cx="37947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Tahoma"/>
                <a:cs typeface="Tahoma"/>
              </a:rPr>
              <a:t>Examp</a:t>
            </a:r>
            <a:r>
              <a:rPr sz="1600" spc="-25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900" spc="-100" dirty="0">
                <a:latin typeface="Tahoma"/>
                <a:cs typeface="Tahoma"/>
              </a:rPr>
              <a:t>I</a:t>
            </a:r>
            <a:r>
              <a:rPr sz="1900" spc="-130" dirty="0">
                <a:latin typeface="Tahoma"/>
                <a:cs typeface="Tahoma"/>
              </a:rPr>
              <a:t>OEx</a:t>
            </a:r>
            <a:r>
              <a:rPr sz="1900" spc="-114" dirty="0">
                <a:latin typeface="Tahoma"/>
                <a:cs typeface="Tahoma"/>
              </a:rPr>
              <a:t>ce</a:t>
            </a:r>
            <a:r>
              <a:rPr sz="1900" spc="-120" dirty="0">
                <a:latin typeface="Tahoma"/>
                <a:cs typeface="Tahoma"/>
              </a:rPr>
              <a:t>p</a:t>
            </a:r>
            <a:r>
              <a:rPr sz="1900" spc="-105" dirty="0">
                <a:latin typeface="Tahoma"/>
                <a:cs typeface="Tahoma"/>
              </a:rPr>
              <a:t>tio</a:t>
            </a:r>
            <a:r>
              <a:rPr sz="1900" spc="-60" dirty="0">
                <a:latin typeface="Tahoma"/>
                <a:cs typeface="Tahoma"/>
              </a:rPr>
              <a:t>n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35" dirty="0">
                <a:latin typeface="Tahoma"/>
                <a:cs typeface="Tahoma"/>
              </a:rPr>
              <a:t>,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-114" dirty="0">
                <a:latin typeface="Tahoma"/>
                <a:cs typeface="Tahoma"/>
              </a:rPr>
              <a:t>S</a:t>
            </a:r>
            <a:r>
              <a:rPr sz="1900" spc="-120" dirty="0">
                <a:latin typeface="Tahoma"/>
                <a:cs typeface="Tahoma"/>
              </a:rPr>
              <a:t>q</a:t>
            </a:r>
            <a:r>
              <a:rPr sz="1900" spc="-105" dirty="0">
                <a:latin typeface="Tahoma"/>
                <a:cs typeface="Tahoma"/>
              </a:rPr>
              <a:t>lE</a:t>
            </a:r>
            <a:r>
              <a:rPr sz="1900" spc="-130" dirty="0">
                <a:latin typeface="Tahoma"/>
                <a:cs typeface="Tahoma"/>
              </a:rPr>
              <a:t>x</a:t>
            </a:r>
            <a:r>
              <a:rPr sz="1900" spc="-114" dirty="0">
                <a:latin typeface="Tahoma"/>
                <a:cs typeface="Tahoma"/>
              </a:rPr>
              <a:t>ce</a:t>
            </a:r>
            <a:r>
              <a:rPr sz="1900" spc="-120" dirty="0">
                <a:latin typeface="Tahoma"/>
                <a:cs typeface="Tahoma"/>
              </a:rPr>
              <a:t>p</a:t>
            </a:r>
            <a:r>
              <a:rPr sz="1900" spc="-85" dirty="0">
                <a:latin typeface="Tahoma"/>
                <a:cs typeface="Tahoma"/>
              </a:rPr>
              <a:t>t</a:t>
            </a:r>
            <a:r>
              <a:rPr sz="1900" spc="-105" dirty="0">
                <a:latin typeface="Tahoma"/>
                <a:cs typeface="Tahoma"/>
              </a:rPr>
              <a:t>io</a:t>
            </a:r>
            <a:r>
              <a:rPr sz="1900" spc="-60" dirty="0">
                <a:latin typeface="Tahoma"/>
                <a:cs typeface="Tahoma"/>
              </a:rPr>
              <a:t>n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5075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Types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Exceptions</a:t>
            </a:r>
            <a:r>
              <a:rPr sz="1800" b="1" spc="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–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Unchecked</a:t>
            </a:r>
            <a:r>
              <a:rPr sz="1800" b="1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8996" y="1500885"/>
            <a:ext cx="6225540" cy="118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Unchecked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Exceptions: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ahoma"/>
              <a:cs typeface="Tahoma"/>
            </a:endParaRPr>
          </a:p>
          <a:p>
            <a:pPr marL="512445" marR="5080" indent="-500380">
              <a:lnSpc>
                <a:spcPct val="120000"/>
              </a:lnSpc>
              <a:buFont typeface="Arial MT"/>
              <a:buChar char="•"/>
              <a:tabLst>
                <a:tab pos="512445" algn="l"/>
                <a:tab pos="513080" algn="l"/>
              </a:tabLst>
            </a:pPr>
            <a:r>
              <a:rPr sz="1600" spc="-5" dirty="0">
                <a:latin typeface="Tahoma"/>
                <a:cs typeface="Tahoma"/>
              </a:rPr>
              <a:t>Compiler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will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check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whether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programmer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those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situations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not.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8996" y="3181349"/>
            <a:ext cx="141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1600" spc="-15" dirty="0">
                <a:latin typeface="Tahoma"/>
                <a:cs typeface="Tahoma"/>
              </a:rPr>
              <a:t>Example: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8295" y="3181349"/>
            <a:ext cx="2020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all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RunTimeExceptions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66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How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to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throw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795"/>
              </a:spcBef>
            </a:pPr>
            <a:r>
              <a:rPr spc="-10" dirty="0"/>
              <a:t>Whenever</a:t>
            </a:r>
            <a:r>
              <a:rPr spc="-40" dirty="0"/>
              <a:t> </a:t>
            </a:r>
            <a:r>
              <a:rPr spc="-5" dirty="0"/>
              <a:t>an</a:t>
            </a:r>
            <a:r>
              <a:rPr spc="-20" dirty="0"/>
              <a:t> </a:t>
            </a:r>
            <a:r>
              <a:rPr spc="-10" dirty="0"/>
              <a:t>exceptional</a:t>
            </a:r>
            <a:r>
              <a:rPr spc="-40" dirty="0"/>
              <a:t> </a:t>
            </a:r>
            <a:r>
              <a:rPr spc="-20" dirty="0"/>
              <a:t>situation</a:t>
            </a:r>
            <a:r>
              <a:rPr spc="30" dirty="0"/>
              <a:t> </a:t>
            </a:r>
            <a:r>
              <a:rPr spc="-10" dirty="0"/>
              <a:t>occurs,</a:t>
            </a:r>
            <a:r>
              <a:rPr spc="25" dirty="0"/>
              <a:t> </a:t>
            </a:r>
            <a:r>
              <a:rPr spc="-5" dirty="0"/>
              <a:t>an</a:t>
            </a:r>
            <a:r>
              <a:rPr spc="-15" dirty="0"/>
              <a:t> </a:t>
            </a:r>
            <a:r>
              <a:rPr spc="-5" dirty="0"/>
              <a:t>object</a:t>
            </a:r>
          </a:p>
          <a:p>
            <a:pPr marL="82550">
              <a:lnSpc>
                <a:spcPct val="100000"/>
              </a:lnSpc>
              <a:spcBef>
                <a:spcPts val="700"/>
              </a:spcBef>
            </a:pP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that</a:t>
            </a:r>
            <a:r>
              <a:rPr spc="-10" dirty="0"/>
              <a:t> particular</a:t>
            </a:r>
            <a:r>
              <a:rPr spc="-40" dirty="0"/>
              <a:t> </a:t>
            </a:r>
            <a:r>
              <a:rPr spc="-20" dirty="0"/>
              <a:t>Exception</a:t>
            </a:r>
            <a:r>
              <a:rPr spc="20" dirty="0"/>
              <a:t> </a:t>
            </a:r>
            <a:r>
              <a:rPr spc="-10" dirty="0"/>
              <a:t>is</a:t>
            </a:r>
            <a:r>
              <a:rPr dirty="0"/>
              <a:t> </a:t>
            </a:r>
            <a:r>
              <a:rPr spc="-10" dirty="0"/>
              <a:t>created</a:t>
            </a:r>
            <a:r>
              <a:rPr spc="-25" dirty="0"/>
              <a:t> </a:t>
            </a:r>
            <a:r>
              <a:rPr spc="-5" dirty="0"/>
              <a:t>&amp;</a:t>
            </a:r>
            <a:r>
              <a:rPr spc="35" dirty="0"/>
              <a:t> </a:t>
            </a:r>
            <a:r>
              <a:rPr spc="-20" dirty="0"/>
              <a:t>thrown.</a:t>
            </a: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pc="-55" dirty="0"/>
              <a:t>We</a:t>
            </a:r>
            <a:r>
              <a:rPr spc="-95" dirty="0"/>
              <a:t> </a:t>
            </a:r>
            <a:r>
              <a:rPr spc="-10" dirty="0"/>
              <a:t>can</a:t>
            </a:r>
            <a:r>
              <a:rPr spc="-20" dirty="0"/>
              <a:t> </a:t>
            </a:r>
            <a:r>
              <a:rPr spc="-5" dirty="0"/>
              <a:t>also</a:t>
            </a:r>
            <a:r>
              <a:rPr spc="15" dirty="0"/>
              <a:t> </a:t>
            </a:r>
            <a:r>
              <a:rPr spc="-20" dirty="0"/>
              <a:t>create</a:t>
            </a:r>
            <a:r>
              <a:rPr spc="5" dirty="0"/>
              <a:t> </a:t>
            </a:r>
            <a:r>
              <a:rPr spc="-5" dirty="0"/>
              <a:t>an</a:t>
            </a:r>
            <a:r>
              <a:rPr spc="-15" dirty="0"/>
              <a:t> </a:t>
            </a:r>
            <a:r>
              <a:rPr spc="-20" dirty="0"/>
              <a:t>Exception</a:t>
            </a:r>
            <a:r>
              <a:rPr spc="20" dirty="0"/>
              <a:t> </a:t>
            </a:r>
            <a:r>
              <a:rPr spc="-5" dirty="0"/>
              <a:t>object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10" dirty="0"/>
              <a:t> </a:t>
            </a:r>
            <a:r>
              <a:rPr spc="-10" dirty="0"/>
              <a:t>explicitly</a:t>
            </a:r>
            <a:r>
              <a:rPr spc="-35" dirty="0"/>
              <a:t> </a:t>
            </a:r>
            <a:r>
              <a:rPr spc="-10" dirty="0"/>
              <a:t>throw</a:t>
            </a:r>
            <a:r>
              <a:rPr dirty="0"/>
              <a:t> </a:t>
            </a:r>
            <a:r>
              <a:rPr spc="-5" dirty="0"/>
              <a:t>it</a:t>
            </a:r>
            <a:r>
              <a:rPr spc="10" dirty="0"/>
              <a:t> </a:t>
            </a:r>
            <a:r>
              <a:rPr spc="-5" dirty="0"/>
              <a:t>using</a:t>
            </a:r>
            <a:r>
              <a:rPr spc="495" dirty="0"/>
              <a:t> </a:t>
            </a:r>
            <a:r>
              <a:rPr spc="-20" dirty="0"/>
              <a:t>keyword</a:t>
            </a:r>
            <a:r>
              <a:rPr spc="35" dirty="0"/>
              <a:t> </a:t>
            </a:r>
            <a:r>
              <a:rPr sz="1650" spc="-85" dirty="0"/>
              <a:t>“throw”</a:t>
            </a:r>
            <a:endParaRPr sz="165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5" dirty="0"/>
              <a:t>Example: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8333" y="2801492"/>
            <a:ext cx="363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ry{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4495" y="2750591"/>
            <a:ext cx="221996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20600"/>
              </a:lnSpc>
              <a:spcBef>
                <a:spcPts val="100"/>
              </a:spcBef>
              <a:tabLst>
                <a:tab pos="368935" algn="l"/>
              </a:tabLst>
            </a:pPr>
            <a:r>
              <a:rPr sz="1600" spc="-5" dirty="0">
                <a:latin typeface="Tahoma"/>
                <a:cs typeface="Tahoma"/>
              </a:rPr>
              <a:t>if(	</a:t>
            </a:r>
            <a:r>
              <a:rPr sz="1600" spc="-10" dirty="0">
                <a:latin typeface="Tahoma"/>
                <a:cs typeface="Tahoma"/>
              </a:rPr>
              <a:t>…some condition)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throw</a:t>
            </a:r>
            <a:r>
              <a:rPr sz="1600" spc="-5" dirty="0">
                <a:latin typeface="Tahoma"/>
                <a:cs typeface="Tahoma"/>
              </a:rPr>
              <a:t> new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Exception();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6170" y="354211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805" y="0"/>
                </a:lnTo>
              </a:path>
            </a:pathLst>
          </a:custGeom>
          <a:ln w="1763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76473" y="3634571"/>
            <a:ext cx="2237105" cy="9099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581025">
              <a:lnSpc>
                <a:spcPct val="100000"/>
              </a:lnSpc>
              <a:spcBef>
                <a:spcPts val="395"/>
              </a:spcBef>
            </a:pPr>
            <a:r>
              <a:rPr sz="1600" spc="-20" dirty="0">
                <a:latin typeface="Tahoma"/>
                <a:cs typeface="Tahoma"/>
              </a:rPr>
              <a:t>catch(Exception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e)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90086" y="4569662"/>
            <a:ext cx="2207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…….some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handling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380" y="4569662"/>
            <a:ext cx="423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he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6577" y="4864100"/>
            <a:ext cx="123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9900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Important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points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2533" y="1705508"/>
            <a:ext cx="62604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9908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If</a:t>
            </a:r>
            <a:r>
              <a:rPr sz="1600" spc="-10" dirty="0">
                <a:latin typeface="Tahoma"/>
                <a:cs typeface="Tahoma"/>
              </a:rPr>
              <a:t> 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throwing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checked</a:t>
            </a:r>
            <a:r>
              <a:rPr sz="1600" spc="-20" dirty="0">
                <a:latin typeface="Tahoma"/>
                <a:cs typeface="Tahoma"/>
              </a:rPr>
              <a:t> exception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does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catch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then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must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throws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exception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/>
                <a:cs typeface="Tahoma"/>
              </a:rPr>
              <a:t>Exceptions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cascade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from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method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caller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on</a:t>
            </a:r>
            <a:r>
              <a:rPr sz="1600" spc="-20" dirty="0">
                <a:latin typeface="Tahoma"/>
                <a:cs typeface="Tahoma"/>
              </a:rPr>
              <a:t> till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main()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-10" dirty="0">
                <a:latin typeface="Tahoma"/>
                <a:cs typeface="Tahoma"/>
              </a:rPr>
              <a:t> throws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exception.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overridden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 in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subclass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not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throw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more</a:t>
            </a:r>
            <a:r>
              <a:rPr sz="1600" spc="-10" dirty="0">
                <a:latin typeface="Tahoma"/>
                <a:cs typeface="Tahoma"/>
              </a:rPr>
              <a:t> checked</a:t>
            </a:r>
            <a:endParaRPr sz="16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latin typeface="Tahoma"/>
                <a:cs typeface="Tahoma"/>
              </a:rPr>
              <a:t>exception</a:t>
            </a:r>
            <a:r>
              <a:rPr sz="1600" spc="-5" dirty="0">
                <a:latin typeface="Tahoma"/>
                <a:cs typeface="Tahoma"/>
              </a:rPr>
              <a:t> than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original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super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class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470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ARM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–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Automatic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Resource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Management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8996" y="1332128"/>
            <a:ext cx="6524625" cy="379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Resources such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Connections,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Files,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Input/OutStreams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etc.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should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be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closed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manually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developer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writing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bog-standard</a:t>
            </a:r>
            <a:r>
              <a:rPr sz="1600" spc="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code.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6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Usually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we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try-finally</a:t>
            </a:r>
            <a:r>
              <a:rPr sz="1600" spc="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block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close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respective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resources.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04040"/>
              </a:buClr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299085" marR="238760" indent="-287020">
              <a:lnSpc>
                <a:spcPct val="150000"/>
              </a:lnSpc>
              <a:buClr>
                <a:srgbClr val="404040"/>
              </a:buClr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See the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current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practice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creating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resource,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using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finally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closing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it:</a:t>
            </a:r>
            <a:endParaRPr sz="1600">
              <a:latin typeface="Tahoma"/>
              <a:cs typeface="Tahoma"/>
            </a:endParaRPr>
          </a:p>
          <a:p>
            <a:pPr marL="64008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try(resources_to_be_cleant)</a:t>
            </a:r>
            <a:r>
              <a:rPr sz="1600" spc="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1612265">
              <a:lnSpc>
                <a:spcPct val="100000"/>
              </a:lnSpc>
              <a:spcBef>
                <a:spcPts val="1370"/>
              </a:spcBef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//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your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  <a:p>
            <a:pPr marL="697865">
              <a:lnSpc>
                <a:spcPct val="100000"/>
              </a:lnSpc>
              <a:spcBef>
                <a:spcPts val="1355"/>
              </a:spcBef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35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Mul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t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-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Catch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5498" y="1262887"/>
            <a:ext cx="5989955" cy="401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209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10209" algn="l"/>
                <a:tab pos="410845" algn="l"/>
              </a:tabLst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There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are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couple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improvements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exception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handling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area.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1750">
              <a:latin typeface="Tahoma"/>
              <a:cs typeface="Tahoma"/>
            </a:endParaRPr>
          </a:p>
          <a:p>
            <a:pPr marL="410209" marR="170180" indent="-28702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474345" algn="l"/>
                <a:tab pos="474980" algn="l"/>
                <a:tab pos="1391920" algn="l"/>
              </a:tabLst>
            </a:pPr>
            <a:r>
              <a:rPr dirty="0"/>
              <a:t>	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Java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7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introduced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multi-catch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functionality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catch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multiple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exception	types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using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 single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catch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block.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2953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public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voidnewMultiCatch()</a:t>
            </a:r>
            <a:endParaRPr sz="1600">
              <a:latin typeface="Tahoma"/>
              <a:cs typeface="Tahoma"/>
            </a:endParaRPr>
          </a:p>
          <a:p>
            <a:pPr marL="18415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try{</a:t>
            </a:r>
            <a:endParaRPr sz="1600">
              <a:latin typeface="Tahoma"/>
              <a:cs typeface="Tahoma"/>
            </a:endParaRPr>
          </a:p>
          <a:p>
            <a:pPr marL="1075055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methodThatThrowsThreeExceptions();</a:t>
            </a:r>
            <a:endParaRPr sz="1600">
              <a:latin typeface="Tahoma"/>
              <a:cs typeface="Tahoma"/>
            </a:endParaRPr>
          </a:p>
          <a:p>
            <a:pPr marL="647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catch(ExceptionOne</a:t>
            </a:r>
            <a:r>
              <a:rPr sz="1600" spc="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|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ExceptionTwo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|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ExceptionThree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e)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1017905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//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log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deal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 all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Exceptions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0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User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Defined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346" y="1383029"/>
            <a:ext cx="6159500" cy="195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1747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Sometimes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certain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situations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which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specific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your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application.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such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cases,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own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Defined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Exceptions.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Example:</a:t>
            </a:r>
            <a:endParaRPr sz="1600">
              <a:latin typeface="Tahoma"/>
              <a:cs typeface="Tahoma"/>
            </a:endParaRPr>
          </a:p>
          <a:p>
            <a:pPr marL="850265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Tahoma"/>
                <a:cs typeface="Tahoma"/>
              </a:rPr>
              <a:t>class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InsufficientBalanceException</a:t>
            </a:r>
            <a:r>
              <a:rPr sz="165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extends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Exception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7733" y="3526240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6169" y="0"/>
                </a:lnTo>
              </a:path>
            </a:pathLst>
          </a:custGeom>
          <a:ln w="1763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5354" y="3834088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>
                <a:moveTo>
                  <a:pt x="0" y="0"/>
                </a:moveTo>
                <a:lnTo>
                  <a:pt x="885821" y="0"/>
                </a:lnTo>
              </a:path>
            </a:pathLst>
          </a:custGeom>
          <a:ln w="1763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1445" y="3991101"/>
            <a:ext cx="123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Agen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9423" y="1229474"/>
            <a:ext cx="6948170" cy="3594100"/>
          </a:xfrm>
          <a:custGeom>
            <a:avLst/>
            <a:gdLst/>
            <a:ahLst/>
            <a:cxnLst/>
            <a:rect l="l" t="t" r="r" b="b"/>
            <a:pathLst>
              <a:path w="6948170" h="3594100">
                <a:moveTo>
                  <a:pt x="6947789" y="0"/>
                </a:moveTo>
                <a:lnTo>
                  <a:pt x="0" y="0"/>
                </a:lnTo>
                <a:lnTo>
                  <a:pt x="0" y="3593846"/>
                </a:lnTo>
                <a:lnTo>
                  <a:pt x="6947789" y="3593846"/>
                </a:lnTo>
                <a:lnTo>
                  <a:pt x="694778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384" y="696594"/>
            <a:ext cx="358775" cy="359410"/>
          </a:xfrm>
          <a:custGeom>
            <a:avLst/>
            <a:gdLst/>
            <a:ahLst/>
            <a:cxnLst/>
            <a:rect l="l" t="t" r="r" b="b"/>
            <a:pathLst>
              <a:path w="358775" h="359409">
                <a:moveTo>
                  <a:pt x="306793" y="305436"/>
                </a:moveTo>
                <a:lnTo>
                  <a:pt x="113705" y="305436"/>
                </a:lnTo>
                <a:lnTo>
                  <a:pt x="125447" y="308229"/>
                </a:lnTo>
                <a:lnTo>
                  <a:pt x="135924" y="314640"/>
                </a:lnTo>
                <a:lnTo>
                  <a:pt x="143752" y="323802"/>
                </a:lnTo>
                <a:lnTo>
                  <a:pt x="148502" y="334893"/>
                </a:lnTo>
                <a:lnTo>
                  <a:pt x="149742" y="347091"/>
                </a:lnTo>
                <a:lnTo>
                  <a:pt x="149310" y="352298"/>
                </a:lnTo>
                <a:lnTo>
                  <a:pt x="153247" y="356870"/>
                </a:lnTo>
                <a:lnTo>
                  <a:pt x="158505" y="357505"/>
                </a:lnTo>
                <a:lnTo>
                  <a:pt x="165287" y="358394"/>
                </a:lnTo>
                <a:lnTo>
                  <a:pt x="172285" y="358902"/>
                </a:lnTo>
                <a:lnTo>
                  <a:pt x="185632" y="358902"/>
                </a:lnTo>
                <a:lnTo>
                  <a:pt x="192198" y="358394"/>
                </a:lnTo>
                <a:lnTo>
                  <a:pt x="198764" y="357759"/>
                </a:lnTo>
                <a:lnTo>
                  <a:pt x="204022" y="357124"/>
                </a:lnTo>
                <a:lnTo>
                  <a:pt x="207743" y="352679"/>
                </a:lnTo>
                <a:lnTo>
                  <a:pt x="207787" y="347091"/>
                </a:lnTo>
                <a:lnTo>
                  <a:pt x="209139" y="335353"/>
                </a:lnTo>
                <a:lnTo>
                  <a:pt x="214002" y="324437"/>
                </a:lnTo>
                <a:lnTo>
                  <a:pt x="221864" y="315450"/>
                </a:lnTo>
                <a:lnTo>
                  <a:pt x="232254" y="309118"/>
                </a:lnTo>
                <a:lnTo>
                  <a:pt x="243869" y="306597"/>
                </a:lnTo>
                <a:lnTo>
                  <a:pt x="305684" y="306597"/>
                </a:lnTo>
                <a:lnTo>
                  <a:pt x="306793" y="305436"/>
                </a:lnTo>
                <a:close/>
              </a:path>
              <a:path w="358775" h="359409">
                <a:moveTo>
                  <a:pt x="305684" y="306597"/>
                </a:moveTo>
                <a:lnTo>
                  <a:pt x="243869" y="306597"/>
                </a:lnTo>
                <a:lnTo>
                  <a:pt x="255938" y="307625"/>
                </a:lnTo>
                <a:lnTo>
                  <a:pt x="267271" y="311939"/>
                </a:lnTo>
                <a:lnTo>
                  <a:pt x="276679" y="319278"/>
                </a:lnTo>
                <a:lnTo>
                  <a:pt x="280184" y="323215"/>
                </a:lnTo>
                <a:lnTo>
                  <a:pt x="286089" y="323596"/>
                </a:lnTo>
                <a:lnTo>
                  <a:pt x="290026" y="320294"/>
                </a:lnTo>
                <a:lnTo>
                  <a:pt x="297896" y="313844"/>
                </a:lnTo>
                <a:lnTo>
                  <a:pt x="305400" y="306895"/>
                </a:lnTo>
                <a:lnTo>
                  <a:pt x="305684" y="306597"/>
                </a:lnTo>
                <a:close/>
              </a:path>
              <a:path w="358775" h="359409">
                <a:moveTo>
                  <a:pt x="5965" y="149479"/>
                </a:moveTo>
                <a:lnTo>
                  <a:pt x="1800" y="153416"/>
                </a:lnTo>
                <a:lnTo>
                  <a:pt x="1152" y="158496"/>
                </a:lnTo>
                <a:lnTo>
                  <a:pt x="288" y="168687"/>
                </a:lnTo>
                <a:lnTo>
                  <a:pt x="0" y="178879"/>
                </a:lnTo>
                <a:lnTo>
                  <a:pt x="288" y="189071"/>
                </a:lnTo>
                <a:lnTo>
                  <a:pt x="1152" y="199263"/>
                </a:lnTo>
                <a:lnTo>
                  <a:pt x="1800" y="204470"/>
                </a:lnTo>
                <a:lnTo>
                  <a:pt x="7718" y="208153"/>
                </a:lnTo>
                <a:lnTo>
                  <a:pt x="12963" y="208153"/>
                </a:lnTo>
                <a:lnTo>
                  <a:pt x="24405" y="209680"/>
                </a:lnTo>
                <a:lnTo>
                  <a:pt x="34880" y="214566"/>
                </a:lnTo>
                <a:lnTo>
                  <a:pt x="43588" y="222404"/>
                </a:lnTo>
                <a:lnTo>
                  <a:pt x="49730" y="232791"/>
                </a:lnTo>
                <a:lnTo>
                  <a:pt x="52594" y="244558"/>
                </a:lnTo>
                <a:lnTo>
                  <a:pt x="51785" y="256444"/>
                </a:lnTo>
                <a:lnTo>
                  <a:pt x="47488" y="267616"/>
                </a:lnTo>
                <a:lnTo>
                  <a:pt x="39887" y="277241"/>
                </a:lnTo>
                <a:lnTo>
                  <a:pt x="35950" y="280670"/>
                </a:lnTo>
                <a:lnTo>
                  <a:pt x="35506" y="286639"/>
                </a:lnTo>
                <a:lnTo>
                  <a:pt x="38795" y="290576"/>
                </a:lnTo>
                <a:lnTo>
                  <a:pt x="45231" y="298382"/>
                </a:lnTo>
                <a:lnTo>
                  <a:pt x="52081" y="305784"/>
                </a:lnTo>
                <a:lnTo>
                  <a:pt x="59342" y="312757"/>
                </a:lnTo>
                <a:lnTo>
                  <a:pt x="67014" y="319278"/>
                </a:lnTo>
                <a:lnTo>
                  <a:pt x="71180" y="322707"/>
                </a:lnTo>
                <a:lnTo>
                  <a:pt x="77085" y="322072"/>
                </a:lnTo>
                <a:lnTo>
                  <a:pt x="80806" y="318135"/>
                </a:lnTo>
                <a:lnTo>
                  <a:pt x="90212" y="310711"/>
                </a:lnTo>
                <a:lnTo>
                  <a:pt x="101569" y="306371"/>
                </a:lnTo>
                <a:lnTo>
                  <a:pt x="113705" y="305436"/>
                </a:lnTo>
                <a:lnTo>
                  <a:pt x="306793" y="305436"/>
                </a:lnTo>
                <a:lnTo>
                  <a:pt x="312493" y="299469"/>
                </a:lnTo>
                <a:lnTo>
                  <a:pt x="319135" y="291592"/>
                </a:lnTo>
                <a:lnTo>
                  <a:pt x="322411" y="287655"/>
                </a:lnTo>
                <a:lnTo>
                  <a:pt x="321979" y="281559"/>
                </a:lnTo>
                <a:lnTo>
                  <a:pt x="318042" y="278130"/>
                </a:lnTo>
                <a:lnTo>
                  <a:pt x="310309" y="268466"/>
                </a:lnTo>
                <a:lnTo>
                  <a:pt x="305944" y="257206"/>
                </a:lnTo>
                <a:lnTo>
                  <a:pt x="305110" y="245233"/>
                </a:lnTo>
                <a:lnTo>
                  <a:pt x="306494" y="239522"/>
                </a:lnTo>
                <a:lnTo>
                  <a:pt x="179511" y="239522"/>
                </a:lnTo>
                <a:lnTo>
                  <a:pt x="156324" y="234836"/>
                </a:lnTo>
                <a:lnTo>
                  <a:pt x="137323" y="222043"/>
                </a:lnTo>
                <a:lnTo>
                  <a:pt x="124477" y="203035"/>
                </a:lnTo>
                <a:lnTo>
                  <a:pt x="119757" y="179705"/>
                </a:lnTo>
                <a:lnTo>
                  <a:pt x="124477" y="156555"/>
                </a:lnTo>
                <a:lnTo>
                  <a:pt x="129094" y="149733"/>
                </a:lnTo>
                <a:lnTo>
                  <a:pt x="11655" y="149733"/>
                </a:lnTo>
                <a:lnTo>
                  <a:pt x="5965" y="149479"/>
                </a:lnTo>
                <a:close/>
              </a:path>
              <a:path w="358775" h="359409">
                <a:moveTo>
                  <a:pt x="307389" y="120015"/>
                </a:moveTo>
                <a:lnTo>
                  <a:pt x="179511" y="120015"/>
                </a:lnTo>
                <a:lnTo>
                  <a:pt x="202820" y="124733"/>
                </a:lnTo>
                <a:lnTo>
                  <a:pt x="221881" y="137572"/>
                </a:lnTo>
                <a:lnTo>
                  <a:pt x="234746" y="156555"/>
                </a:lnTo>
                <a:lnTo>
                  <a:pt x="239299" y="178879"/>
                </a:lnTo>
                <a:lnTo>
                  <a:pt x="239416" y="179959"/>
                </a:lnTo>
                <a:lnTo>
                  <a:pt x="234746" y="203035"/>
                </a:lnTo>
                <a:lnTo>
                  <a:pt x="221881" y="222043"/>
                </a:lnTo>
                <a:lnTo>
                  <a:pt x="202820" y="234836"/>
                </a:lnTo>
                <a:lnTo>
                  <a:pt x="179511" y="239522"/>
                </a:lnTo>
                <a:lnTo>
                  <a:pt x="306494" y="239522"/>
                </a:lnTo>
                <a:lnTo>
                  <a:pt x="333116" y="210780"/>
                </a:lnTo>
                <a:lnTo>
                  <a:pt x="344738" y="209042"/>
                </a:lnTo>
                <a:lnTo>
                  <a:pt x="352585" y="209042"/>
                </a:lnTo>
                <a:lnTo>
                  <a:pt x="356777" y="205613"/>
                </a:lnTo>
                <a:lnTo>
                  <a:pt x="357425" y="200279"/>
                </a:lnTo>
                <a:lnTo>
                  <a:pt x="358290" y="190107"/>
                </a:lnTo>
                <a:lnTo>
                  <a:pt x="358578" y="179959"/>
                </a:lnTo>
                <a:lnTo>
                  <a:pt x="358290" y="169810"/>
                </a:lnTo>
                <a:lnTo>
                  <a:pt x="356993" y="154305"/>
                </a:lnTo>
                <a:lnTo>
                  <a:pt x="351088" y="150622"/>
                </a:lnTo>
                <a:lnTo>
                  <a:pt x="346046" y="150622"/>
                </a:lnTo>
                <a:lnTo>
                  <a:pt x="334172" y="148881"/>
                </a:lnTo>
                <a:lnTo>
                  <a:pt x="323589" y="143938"/>
                </a:lnTo>
                <a:lnTo>
                  <a:pt x="314935" y="136209"/>
                </a:lnTo>
                <a:lnTo>
                  <a:pt x="308848" y="126111"/>
                </a:lnTo>
                <a:lnTo>
                  <a:pt x="307389" y="120015"/>
                </a:lnTo>
                <a:close/>
              </a:path>
              <a:path w="358775" h="359409">
                <a:moveTo>
                  <a:pt x="352585" y="209042"/>
                </a:moveTo>
                <a:lnTo>
                  <a:pt x="346922" y="209042"/>
                </a:lnTo>
                <a:lnTo>
                  <a:pt x="351964" y="209550"/>
                </a:lnTo>
                <a:lnTo>
                  <a:pt x="352585" y="209042"/>
                </a:lnTo>
                <a:close/>
              </a:path>
              <a:path w="358775" h="359409">
                <a:moveTo>
                  <a:pt x="72717" y="35179"/>
                </a:moveTo>
                <a:lnTo>
                  <a:pt x="39443" y="67183"/>
                </a:lnTo>
                <a:lnTo>
                  <a:pt x="36166" y="71120"/>
                </a:lnTo>
                <a:lnTo>
                  <a:pt x="36598" y="77216"/>
                </a:lnTo>
                <a:lnTo>
                  <a:pt x="40535" y="80772"/>
                </a:lnTo>
                <a:lnTo>
                  <a:pt x="48298" y="90310"/>
                </a:lnTo>
                <a:lnTo>
                  <a:pt x="52714" y="101552"/>
                </a:lnTo>
                <a:lnTo>
                  <a:pt x="53558" y="113579"/>
                </a:lnTo>
                <a:lnTo>
                  <a:pt x="50606" y="125476"/>
                </a:lnTo>
                <a:lnTo>
                  <a:pt x="44398" y="135534"/>
                </a:lnTo>
                <a:lnTo>
                  <a:pt x="35398" y="143176"/>
                </a:lnTo>
                <a:lnTo>
                  <a:pt x="24263" y="148032"/>
                </a:lnTo>
                <a:lnTo>
                  <a:pt x="11655" y="149733"/>
                </a:lnTo>
                <a:lnTo>
                  <a:pt x="129094" y="149733"/>
                </a:lnTo>
                <a:lnTo>
                  <a:pt x="137323" y="137572"/>
                </a:lnTo>
                <a:lnTo>
                  <a:pt x="156324" y="124733"/>
                </a:lnTo>
                <a:lnTo>
                  <a:pt x="179511" y="120015"/>
                </a:lnTo>
                <a:lnTo>
                  <a:pt x="307389" y="120015"/>
                </a:lnTo>
                <a:lnTo>
                  <a:pt x="306019" y="114290"/>
                </a:lnTo>
                <a:lnTo>
                  <a:pt x="306906" y="102409"/>
                </a:lnTo>
                <a:lnTo>
                  <a:pt x="311282" y="91267"/>
                </a:lnTo>
                <a:lnTo>
                  <a:pt x="318919" y="81661"/>
                </a:lnTo>
                <a:lnTo>
                  <a:pt x="322640" y="78105"/>
                </a:lnTo>
                <a:lnTo>
                  <a:pt x="323288" y="72263"/>
                </a:lnTo>
                <a:lnTo>
                  <a:pt x="313442" y="60448"/>
                </a:lnTo>
                <a:lnTo>
                  <a:pt x="306836" y="53355"/>
                </a:lnTo>
                <a:lnTo>
                  <a:pt x="244906" y="53355"/>
                </a:lnTo>
                <a:lnTo>
                  <a:pt x="240199" y="52232"/>
                </a:lnTo>
                <a:lnTo>
                  <a:pt x="114803" y="52232"/>
                </a:lnTo>
                <a:lnTo>
                  <a:pt x="102749" y="51212"/>
                </a:lnTo>
                <a:lnTo>
                  <a:pt x="91433" y="46906"/>
                </a:lnTo>
                <a:lnTo>
                  <a:pt x="82127" y="39624"/>
                </a:lnTo>
                <a:lnTo>
                  <a:pt x="78622" y="35687"/>
                </a:lnTo>
                <a:lnTo>
                  <a:pt x="72717" y="35179"/>
                </a:lnTo>
                <a:close/>
              </a:path>
              <a:path w="358775" h="359409">
                <a:moveTo>
                  <a:pt x="287397" y="36322"/>
                </a:moveTo>
                <a:lnTo>
                  <a:pt x="281492" y="36703"/>
                </a:lnTo>
                <a:lnTo>
                  <a:pt x="277987" y="40640"/>
                </a:lnTo>
                <a:lnTo>
                  <a:pt x="268547" y="48117"/>
                </a:lnTo>
                <a:lnTo>
                  <a:pt x="257116" y="52451"/>
                </a:lnTo>
                <a:lnTo>
                  <a:pt x="244906" y="53355"/>
                </a:lnTo>
                <a:lnTo>
                  <a:pt x="306836" y="53355"/>
                </a:lnTo>
                <a:lnTo>
                  <a:pt x="306525" y="53022"/>
                </a:lnTo>
                <a:lnTo>
                  <a:pt x="299239" y="46073"/>
                </a:lnTo>
                <a:lnTo>
                  <a:pt x="291563" y="39624"/>
                </a:lnTo>
                <a:lnTo>
                  <a:pt x="287397" y="36322"/>
                </a:lnTo>
                <a:close/>
              </a:path>
              <a:path w="358775" h="359409">
                <a:moveTo>
                  <a:pt x="180052" y="0"/>
                </a:moveTo>
                <a:lnTo>
                  <a:pt x="169952" y="198"/>
                </a:lnTo>
                <a:lnTo>
                  <a:pt x="159813" y="1016"/>
                </a:lnTo>
                <a:lnTo>
                  <a:pt x="154555" y="1651"/>
                </a:lnTo>
                <a:lnTo>
                  <a:pt x="150834" y="6096"/>
                </a:lnTo>
                <a:lnTo>
                  <a:pt x="151063" y="11303"/>
                </a:lnTo>
                <a:lnTo>
                  <a:pt x="149535" y="23421"/>
                </a:lnTo>
                <a:lnTo>
                  <a:pt x="144603" y="34337"/>
                </a:lnTo>
                <a:lnTo>
                  <a:pt x="136716" y="43324"/>
                </a:lnTo>
                <a:lnTo>
                  <a:pt x="126323" y="49657"/>
                </a:lnTo>
                <a:lnTo>
                  <a:pt x="114803" y="52232"/>
                </a:lnTo>
                <a:lnTo>
                  <a:pt x="240199" y="52232"/>
                </a:lnTo>
                <a:lnTo>
                  <a:pt x="210197" y="23989"/>
                </a:lnTo>
                <a:lnTo>
                  <a:pt x="209051" y="11811"/>
                </a:lnTo>
                <a:lnTo>
                  <a:pt x="209267" y="6350"/>
                </a:lnTo>
                <a:lnTo>
                  <a:pt x="205546" y="1905"/>
                </a:lnTo>
                <a:lnTo>
                  <a:pt x="200301" y="1270"/>
                </a:lnTo>
                <a:lnTo>
                  <a:pt x="190154" y="373"/>
                </a:lnTo>
                <a:lnTo>
                  <a:pt x="180052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6238" y="1572513"/>
            <a:ext cx="3636645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indent="-3784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What</a:t>
            </a:r>
            <a:r>
              <a:rPr sz="14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Exceptions</a:t>
            </a:r>
            <a:endParaRPr sz="1400">
              <a:latin typeface="Tahoma"/>
              <a:cs typeface="Tahoma"/>
            </a:endParaRPr>
          </a:p>
          <a:p>
            <a:pPr marL="37782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OOP</a:t>
            </a:r>
            <a:r>
              <a:rPr sz="1400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way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r>
              <a:rPr sz="1400" spc="-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Handling</a:t>
            </a:r>
            <a:endParaRPr sz="1400">
              <a:latin typeface="Tahoma"/>
              <a:cs typeface="Tahoma"/>
            </a:endParaRPr>
          </a:p>
          <a:p>
            <a:pPr marL="377825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Types</a:t>
            </a:r>
            <a:r>
              <a:rPr sz="1400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Exceptions</a:t>
            </a:r>
            <a:endParaRPr sz="1400">
              <a:latin typeface="Tahoma"/>
              <a:cs typeface="Tahoma"/>
            </a:endParaRPr>
          </a:p>
          <a:p>
            <a:pPr marL="432434" indent="-43307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432434" algn="l"/>
                <a:tab pos="433070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ARM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–</a:t>
            </a: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Automatic</a:t>
            </a: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Resource</a:t>
            </a:r>
            <a:r>
              <a:rPr sz="1400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Management</a:t>
            </a:r>
            <a:endParaRPr sz="1400">
              <a:latin typeface="Tahoma"/>
              <a:cs typeface="Tahoma"/>
            </a:endParaRPr>
          </a:p>
          <a:p>
            <a:pPr marL="432434" indent="-43307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432434" algn="l"/>
                <a:tab pos="433070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User</a:t>
            </a:r>
            <a:r>
              <a:rPr sz="14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Defined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Exceptions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0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User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Defined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145" y="3130635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6" y="0"/>
                </a:lnTo>
              </a:path>
            </a:pathLst>
          </a:custGeom>
          <a:ln w="1763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2796" y="1380261"/>
            <a:ext cx="4889500" cy="30988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10" dirty="0">
                <a:latin typeface="Tahoma"/>
                <a:cs typeface="Tahoma"/>
              </a:rPr>
              <a:t> void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withdraw(int</a:t>
            </a:r>
            <a:r>
              <a:rPr sz="1600" spc="-5" dirty="0">
                <a:latin typeface="Tahoma"/>
                <a:cs typeface="Tahoma"/>
              </a:rPr>
              <a:t> amt)</a:t>
            </a:r>
            <a:endParaRPr sz="16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latin typeface="Tahoma"/>
                <a:cs typeface="Tahoma"/>
              </a:rPr>
              <a:t>try{</a:t>
            </a:r>
            <a:endParaRPr sz="1600">
              <a:latin typeface="Tahoma"/>
              <a:cs typeface="Tahoma"/>
            </a:endParaRPr>
          </a:p>
          <a:p>
            <a:pPr marL="98298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Tahoma"/>
                <a:cs typeface="Tahoma"/>
              </a:rPr>
              <a:t>if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(balance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&lt;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amt)</a:t>
            </a:r>
            <a:endParaRPr sz="1600">
              <a:latin typeface="Tahoma"/>
              <a:cs typeface="Tahoma"/>
            </a:endParaRPr>
          </a:p>
          <a:p>
            <a:pPr marL="1097280">
              <a:lnSpc>
                <a:spcPct val="100000"/>
              </a:lnSpc>
              <a:spcBef>
                <a:spcPts val="490"/>
              </a:spcBef>
            </a:pPr>
            <a:r>
              <a:rPr sz="1600" spc="-10" dirty="0">
                <a:latin typeface="Tahoma"/>
                <a:cs typeface="Tahoma"/>
              </a:rPr>
              <a:t>throw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InsufficientBalanceException();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ahoma"/>
              <a:cs typeface="Tahoma"/>
            </a:endParaRPr>
          </a:p>
          <a:p>
            <a:pPr marL="6978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R="1179195" algn="r">
              <a:lnSpc>
                <a:spcPct val="100000"/>
              </a:lnSpc>
              <a:spcBef>
                <a:spcPts val="490"/>
              </a:spcBef>
            </a:pPr>
            <a:r>
              <a:rPr sz="1600" spc="-10" dirty="0">
                <a:latin typeface="Tahoma"/>
                <a:cs typeface="Tahoma"/>
              </a:rPr>
              <a:t>catch(InsufficientBalanceException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e)</a:t>
            </a:r>
            <a:endParaRPr sz="1600">
              <a:latin typeface="Tahoma"/>
              <a:cs typeface="Tahoma"/>
            </a:endParaRPr>
          </a:p>
          <a:p>
            <a:pPr marR="1170305" algn="r">
              <a:lnSpc>
                <a:spcPct val="100000"/>
              </a:lnSpc>
              <a:spcBef>
                <a:spcPts val="505"/>
              </a:spcBef>
              <a:tabLst>
                <a:tab pos="365125" algn="l"/>
              </a:tabLst>
            </a:pPr>
            <a:r>
              <a:rPr sz="1600" spc="-5" dirty="0">
                <a:latin typeface="Tahoma"/>
                <a:cs typeface="Tahoma"/>
              </a:rPr>
              <a:t>{	handling</a:t>
            </a:r>
            <a:r>
              <a:rPr sz="1600" spc="-10" dirty="0">
                <a:latin typeface="Tahoma"/>
                <a:cs typeface="Tahoma"/>
              </a:rPr>
              <a:t> code//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some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msg…}</a:t>
            </a:r>
            <a:endParaRPr sz="16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60" y="1153312"/>
            <a:ext cx="8763889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2447467"/>
            <a:ext cx="4097020" cy="1256665"/>
            <a:chOff x="0" y="2447467"/>
            <a:chExt cx="4097020" cy="1256665"/>
          </a:xfrm>
        </p:grpSpPr>
        <p:sp>
          <p:nvSpPr>
            <p:cNvPr id="6" name="object 6"/>
            <p:cNvSpPr/>
            <p:nvPr/>
          </p:nvSpPr>
          <p:spPr>
            <a:xfrm>
              <a:off x="0" y="2447467"/>
              <a:ext cx="3855720" cy="1256665"/>
            </a:xfrm>
            <a:custGeom>
              <a:avLst/>
              <a:gdLst/>
              <a:ahLst/>
              <a:cxnLst/>
              <a:rect l="l" t="t" r="r" b="b"/>
              <a:pathLst>
                <a:path w="3855720" h="1256664">
                  <a:moveTo>
                    <a:pt x="38557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3855720" y="1256487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4801" y="2615056"/>
              <a:ext cx="481964" cy="1884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49882" y="2836925"/>
            <a:ext cx="141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sz="2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ahoma"/>
                <a:cs typeface="Tahoma"/>
              </a:rPr>
              <a:t>You!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4682" y="3294126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Questions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863" y="5196981"/>
              <a:ext cx="191759" cy="1321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5192816"/>
              <a:ext cx="154367" cy="1552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164" y="5220639"/>
              <a:ext cx="89774" cy="8975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03504" y="5329123"/>
            <a:ext cx="927227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  <a:tabLst>
                <a:tab pos="7908925" algn="l"/>
                <a:tab pos="9048750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25330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3000" baseline="-18055" dirty="0">
                <a:latin typeface="Calibri"/>
                <a:cs typeface="Calibri"/>
              </a:rPr>
              <a:t>6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4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2021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com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</a:rPr>
              <a:t>	</a:t>
            </a:r>
            <a:r>
              <a:rPr sz="1300" spc="-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2B3A4A"/>
                </a:solidFill>
                <a:latin typeface="Segoe UI"/>
                <a:cs typeface="Segoe UI"/>
                <a:hlinkClick r:id="rId8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08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What</a:t>
            </a:r>
            <a:r>
              <a:rPr sz="180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is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407692"/>
            <a:ext cx="72758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538605" indent="-355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10" dirty="0">
                <a:latin typeface="Tahoma"/>
                <a:cs typeface="Tahoma"/>
              </a:rPr>
              <a:t>Exceptions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nothing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but </a:t>
            </a:r>
            <a:r>
              <a:rPr sz="1600" spc="-10" dirty="0">
                <a:latin typeface="Tahoma"/>
                <a:cs typeface="Tahoma"/>
              </a:rPr>
              <a:t>some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anomalous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conditions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occur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during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execution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program.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367665" marR="5080" indent="-342900">
              <a:lnSpc>
                <a:spcPct val="150000"/>
              </a:lnSpc>
              <a:buFont typeface="Arial MT"/>
              <a:buChar char="•"/>
              <a:tabLst>
                <a:tab pos="367665" algn="l"/>
                <a:tab pos="368300" algn="l"/>
                <a:tab pos="5742940" algn="l"/>
                <a:tab pos="6583680" algn="l"/>
              </a:tabLst>
            </a:pPr>
            <a:r>
              <a:rPr sz="1600" spc="-10" dirty="0">
                <a:latin typeface="Tahoma"/>
                <a:cs typeface="Tahoma"/>
              </a:rPr>
              <a:t>Exceptions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conditions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typically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event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which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may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either	cause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running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program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terminate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change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normal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flow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	</a:t>
            </a:r>
            <a:r>
              <a:rPr sz="1600" spc="-10" dirty="0">
                <a:latin typeface="Tahoma"/>
                <a:cs typeface="Tahoma"/>
              </a:rPr>
              <a:t>execution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7065009" cy="260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Hierarchy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Classes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ahoma"/>
              <a:cs typeface="Tahoma"/>
            </a:endParaRPr>
          </a:p>
          <a:p>
            <a:pPr marL="829310" indent="-285750">
              <a:lnSpc>
                <a:spcPct val="100000"/>
              </a:lnSpc>
              <a:buFont typeface="Arial MT"/>
              <a:buChar char="•"/>
              <a:tabLst>
                <a:tab pos="829310" algn="l"/>
                <a:tab pos="829944" algn="l"/>
                <a:tab pos="5121910" algn="l"/>
              </a:tabLst>
            </a:pPr>
            <a:r>
              <a:rPr sz="1800" spc="-5" dirty="0">
                <a:latin typeface="Tahoma"/>
                <a:cs typeface="Tahoma"/>
              </a:rPr>
              <a:t>Throwable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5" dirty="0">
                <a:latin typeface="Tahoma"/>
                <a:cs typeface="Tahoma"/>
              </a:rPr>
              <a:t> the</a:t>
            </a:r>
            <a:r>
              <a:rPr sz="1800" dirty="0">
                <a:latin typeface="Tahoma"/>
                <a:cs typeface="Tahoma"/>
              </a:rPr>
              <a:t> super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class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 </a:t>
            </a:r>
            <a:r>
              <a:rPr sz="1800" spc="-10" dirty="0">
                <a:latin typeface="Tahoma"/>
                <a:cs typeface="Tahoma"/>
              </a:rPr>
              <a:t>Exception	hierarchy</a:t>
            </a:r>
            <a:endParaRPr sz="1800">
              <a:latin typeface="Tahoma"/>
              <a:cs typeface="Tahoma"/>
            </a:endParaRPr>
          </a:p>
          <a:p>
            <a:pPr marL="887094" lvl="1" indent="-28702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887094" algn="l"/>
                <a:tab pos="887730" algn="l"/>
              </a:tabLst>
            </a:pPr>
            <a:r>
              <a:rPr sz="1800" spc="-5" dirty="0">
                <a:latin typeface="Tahoma"/>
                <a:cs typeface="Tahoma"/>
              </a:rPr>
              <a:t>It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is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10" dirty="0">
                <a:latin typeface="Tahoma"/>
                <a:cs typeface="Tahoma"/>
              </a:rPr>
              <a:t> java.lang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package.</a:t>
            </a:r>
            <a:endParaRPr sz="1800">
              <a:latin typeface="Tahoma"/>
              <a:cs typeface="Tahoma"/>
            </a:endParaRPr>
          </a:p>
          <a:p>
            <a:pPr marL="887094" lvl="1" indent="-28702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887094" algn="l"/>
                <a:tab pos="887730" algn="l"/>
                <a:tab pos="5755640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Throwable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class</a:t>
            </a:r>
            <a:r>
              <a:rPr sz="1800" dirty="0">
                <a:latin typeface="Tahoma"/>
                <a:cs typeface="Tahoma"/>
              </a:rPr>
              <a:t> is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further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divided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into</a:t>
            </a:r>
            <a:r>
              <a:rPr sz="1800" spc="-5" dirty="0">
                <a:latin typeface="Tahoma"/>
                <a:cs typeface="Tahoma"/>
              </a:rPr>
              <a:t> two	subclasses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:-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ahoma"/>
              <a:cs typeface="Tahoma"/>
            </a:endParaRPr>
          </a:p>
          <a:p>
            <a:pPr marR="211454" algn="ctr">
              <a:lnSpc>
                <a:spcPct val="100000"/>
              </a:lnSpc>
            </a:pPr>
            <a:r>
              <a:rPr sz="1900" spc="-60" dirty="0">
                <a:latin typeface="Tahoma"/>
                <a:cs typeface="Tahoma"/>
              </a:rPr>
              <a:t>Throwable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126" y="3515309"/>
            <a:ext cx="533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Err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2114" y="3477005"/>
            <a:ext cx="1027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5" dirty="0">
                <a:latin typeface="Trebuchet MS"/>
                <a:cs typeface="Trebuchet MS"/>
              </a:rPr>
              <a:t>E</a:t>
            </a:r>
            <a:r>
              <a:rPr sz="2000" i="1" spc="-190" dirty="0">
                <a:latin typeface="Trebuchet MS"/>
                <a:cs typeface="Trebuchet MS"/>
              </a:rPr>
              <a:t>x</a:t>
            </a:r>
            <a:r>
              <a:rPr sz="2000" i="1" spc="-110" dirty="0">
                <a:latin typeface="Trebuchet MS"/>
                <a:cs typeface="Trebuchet MS"/>
              </a:rPr>
              <a:t>c</a:t>
            </a:r>
            <a:r>
              <a:rPr sz="2000" i="1" spc="-95" dirty="0">
                <a:latin typeface="Trebuchet MS"/>
                <a:cs typeface="Trebuchet MS"/>
              </a:rPr>
              <a:t>e</a:t>
            </a:r>
            <a:r>
              <a:rPr sz="2000" i="1" spc="-125" dirty="0">
                <a:latin typeface="Trebuchet MS"/>
                <a:cs typeface="Trebuchet MS"/>
              </a:rPr>
              <a:t>p</a:t>
            </a:r>
            <a:r>
              <a:rPr sz="2000" i="1" spc="-114" dirty="0">
                <a:latin typeface="Trebuchet MS"/>
                <a:cs typeface="Trebuchet MS"/>
              </a:rPr>
              <a:t>ti</a:t>
            </a:r>
            <a:r>
              <a:rPr sz="2000" i="1" spc="-105" dirty="0">
                <a:latin typeface="Trebuchet MS"/>
                <a:cs typeface="Trebuchet MS"/>
              </a:rPr>
              <a:t>o</a:t>
            </a:r>
            <a:r>
              <a:rPr sz="2000" i="1" dirty="0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16452" y="3394709"/>
            <a:ext cx="1118235" cy="408305"/>
            <a:chOff x="3616452" y="3394709"/>
            <a:chExt cx="1118235" cy="408305"/>
          </a:xfrm>
        </p:grpSpPr>
        <p:sp>
          <p:nvSpPr>
            <p:cNvPr id="7" name="object 7"/>
            <p:cNvSpPr/>
            <p:nvPr/>
          </p:nvSpPr>
          <p:spPr>
            <a:xfrm>
              <a:off x="3629152" y="3605656"/>
              <a:ext cx="487045" cy="184785"/>
            </a:xfrm>
            <a:custGeom>
              <a:avLst/>
              <a:gdLst/>
              <a:ahLst/>
              <a:cxnLst/>
              <a:rect l="l" t="t" r="r" b="b"/>
              <a:pathLst>
                <a:path w="487045" h="184785">
                  <a:moveTo>
                    <a:pt x="127762" y="0"/>
                  </a:moveTo>
                  <a:lnTo>
                    <a:pt x="0" y="92201"/>
                  </a:lnTo>
                  <a:lnTo>
                    <a:pt x="127762" y="184403"/>
                  </a:lnTo>
                  <a:lnTo>
                    <a:pt x="127762" y="134873"/>
                  </a:lnTo>
                  <a:lnTo>
                    <a:pt x="287655" y="134873"/>
                  </a:lnTo>
                  <a:lnTo>
                    <a:pt x="358267" y="127253"/>
                  </a:lnTo>
                  <a:lnTo>
                    <a:pt x="419735" y="106044"/>
                  </a:lnTo>
                  <a:lnTo>
                    <a:pt x="468122" y="73786"/>
                  </a:lnTo>
                  <a:lnTo>
                    <a:pt x="486918" y="49529"/>
                  </a:lnTo>
                  <a:lnTo>
                    <a:pt x="127762" y="49529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6807" y="3407409"/>
              <a:ext cx="223646" cy="2477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29152" y="3407409"/>
              <a:ext cx="511809" cy="382905"/>
            </a:xfrm>
            <a:custGeom>
              <a:avLst/>
              <a:gdLst/>
              <a:ahLst/>
              <a:cxnLst/>
              <a:rect l="l" t="t" r="r" b="b"/>
              <a:pathLst>
                <a:path w="511810" h="382904">
                  <a:moveTo>
                    <a:pt x="511301" y="0"/>
                  </a:moveTo>
                  <a:lnTo>
                    <a:pt x="511301" y="183769"/>
                  </a:lnTo>
                  <a:lnTo>
                    <a:pt x="499999" y="231012"/>
                  </a:lnTo>
                  <a:lnTo>
                    <a:pt x="468122" y="272033"/>
                  </a:lnTo>
                  <a:lnTo>
                    <a:pt x="419735" y="304292"/>
                  </a:lnTo>
                  <a:lnTo>
                    <a:pt x="358267" y="325500"/>
                  </a:lnTo>
                  <a:lnTo>
                    <a:pt x="287655" y="333120"/>
                  </a:lnTo>
                  <a:lnTo>
                    <a:pt x="127762" y="333120"/>
                  </a:lnTo>
                  <a:lnTo>
                    <a:pt x="127762" y="382650"/>
                  </a:lnTo>
                  <a:lnTo>
                    <a:pt x="0" y="290449"/>
                  </a:lnTo>
                  <a:lnTo>
                    <a:pt x="127762" y="198246"/>
                  </a:lnTo>
                  <a:lnTo>
                    <a:pt x="127762" y="247776"/>
                  </a:lnTo>
                  <a:lnTo>
                    <a:pt x="287655" y="247776"/>
                  </a:lnTo>
                  <a:lnTo>
                    <a:pt x="324865" y="242824"/>
                  </a:lnTo>
                  <a:lnTo>
                    <a:pt x="355346" y="228981"/>
                  </a:lnTo>
                  <a:lnTo>
                    <a:pt x="375920" y="208661"/>
                  </a:lnTo>
                  <a:lnTo>
                    <a:pt x="383539" y="183769"/>
                  </a:lnTo>
                  <a:lnTo>
                    <a:pt x="383539" y="0"/>
                  </a:lnTo>
                  <a:lnTo>
                    <a:pt x="511301" y="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0995" y="3407409"/>
              <a:ext cx="570865" cy="382905"/>
            </a:xfrm>
            <a:custGeom>
              <a:avLst/>
              <a:gdLst/>
              <a:ahLst/>
              <a:cxnLst/>
              <a:rect l="l" t="t" r="r" b="b"/>
              <a:pathLst>
                <a:path w="570864" h="382904">
                  <a:moveTo>
                    <a:pt x="570738" y="279781"/>
                  </a:moveTo>
                  <a:lnTo>
                    <a:pt x="504698" y="232156"/>
                  </a:lnTo>
                  <a:lnTo>
                    <a:pt x="428117" y="176911"/>
                  </a:lnTo>
                  <a:lnTo>
                    <a:pt x="428117" y="232156"/>
                  </a:lnTo>
                  <a:lnTo>
                    <a:pt x="249809" y="232156"/>
                  </a:lnTo>
                  <a:lnTo>
                    <a:pt x="208153" y="226568"/>
                  </a:lnTo>
                  <a:lnTo>
                    <a:pt x="173990" y="211201"/>
                  </a:lnTo>
                  <a:lnTo>
                    <a:pt x="151130" y="188468"/>
                  </a:lnTo>
                  <a:lnTo>
                    <a:pt x="142621" y="160655"/>
                  </a:lnTo>
                  <a:lnTo>
                    <a:pt x="142621" y="0"/>
                  </a:lnTo>
                  <a:lnTo>
                    <a:pt x="0" y="0"/>
                  </a:lnTo>
                  <a:lnTo>
                    <a:pt x="0" y="160655"/>
                  </a:lnTo>
                  <a:lnTo>
                    <a:pt x="8890" y="204978"/>
                  </a:lnTo>
                  <a:lnTo>
                    <a:pt x="34036" y="244856"/>
                  </a:lnTo>
                  <a:lnTo>
                    <a:pt x="73152" y="278638"/>
                  </a:lnTo>
                  <a:lnTo>
                    <a:pt x="123698" y="304673"/>
                  </a:lnTo>
                  <a:lnTo>
                    <a:pt x="183388" y="321437"/>
                  </a:lnTo>
                  <a:lnTo>
                    <a:pt x="249809" y="327406"/>
                  </a:lnTo>
                  <a:lnTo>
                    <a:pt x="428117" y="327406"/>
                  </a:lnTo>
                  <a:lnTo>
                    <a:pt x="428117" y="382651"/>
                  </a:lnTo>
                  <a:lnTo>
                    <a:pt x="570738" y="279781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50995" y="3407409"/>
              <a:ext cx="570865" cy="382905"/>
            </a:xfrm>
            <a:custGeom>
              <a:avLst/>
              <a:gdLst/>
              <a:ahLst/>
              <a:cxnLst/>
              <a:rect l="l" t="t" r="r" b="b"/>
              <a:pathLst>
                <a:path w="570864" h="382904">
                  <a:moveTo>
                    <a:pt x="0" y="0"/>
                  </a:moveTo>
                  <a:lnTo>
                    <a:pt x="0" y="160655"/>
                  </a:lnTo>
                  <a:lnTo>
                    <a:pt x="8889" y="204977"/>
                  </a:lnTo>
                  <a:lnTo>
                    <a:pt x="34035" y="244856"/>
                  </a:lnTo>
                  <a:lnTo>
                    <a:pt x="73151" y="278638"/>
                  </a:lnTo>
                  <a:lnTo>
                    <a:pt x="123697" y="304673"/>
                  </a:lnTo>
                  <a:lnTo>
                    <a:pt x="183387" y="321437"/>
                  </a:lnTo>
                  <a:lnTo>
                    <a:pt x="249808" y="327406"/>
                  </a:lnTo>
                  <a:lnTo>
                    <a:pt x="428116" y="327406"/>
                  </a:lnTo>
                  <a:lnTo>
                    <a:pt x="428116" y="382650"/>
                  </a:lnTo>
                  <a:lnTo>
                    <a:pt x="570738" y="279781"/>
                  </a:lnTo>
                  <a:lnTo>
                    <a:pt x="428116" y="176911"/>
                  </a:lnTo>
                  <a:lnTo>
                    <a:pt x="428116" y="232156"/>
                  </a:lnTo>
                  <a:lnTo>
                    <a:pt x="249808" y="232156"/>
                  </a:lnTo>
                  <a:lnTo>
                    <a:pt x="208152" y="226568"/>
                  </a:lnTo>
                  <a:lnTo>
                    <a:pt x="173989" y="211200"/>
                  </a:lnTo>
                  <a:lnTo>
                    <a:pt x="151129" y="188468"/>
                  </a:lnTo>
                  <a:lnTo>
                    <a:pt x="142620" y="160655"/>
                  </a:lnTo>
                  <a:lnTo>
                    <a:pt x="142620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262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Error</a:t>
            </a:r>
            <a:r>
              <a:rPr sz="1800" b="1" spc="-9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3746" y="1729562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•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345" y="1303680"/>
            <a:ext cx="4863465" cy="9601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latin typeface="Tahoma"/>
                <a:cs typeface="Tahoma"/>
              </a:rPr>
              <a:t>Errors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 marL="360045" marR="5080" indent="-27940">
              <a:lnSpc>
                <a:spcPct val="120600"/>
              </a:lnSpc>
              <a:spcBef>
                <a:spcPts val="204"/>
              </a:spcBef>
            </a:pPr>
            <a:r>
              <a:rPr sz="1600" spc="-5" dirty="0">
                <a:latin typeface="Tahoma"/>
                <a:cs typeface="Tahoma"/>
              </a:rPr>
              <a:t>These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situations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which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handled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-10" dirty="0">
                <a:latin typeface="Tahoma"/>
                <a:cs typeface="Tahoma"/>
              </a:rPr>
              <a:t> can</a:t>
            </a:r>
            <a:r>
              <a:rPr sz="1600" spc="-5" dirty="0">
                <a:latin typeface="Tahoma"/>
                <a:cs typeface="Tahoma"/>
              </a:rPr>
              <a:t> not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recovered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from.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3746" y="2717672"/>
            <a:ext cx="5300345" cy="1898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2775" indent="-600710">
              <a:lnSpc>
                <a:spcPct val="100000"/>
              </a:lnSpc>
              <a:spcBef>
                <a:spcPts val="95"/>
              </a:spcBef>
              <a:buChar char="•"/>
              <a:tabLst>
                <a:tab pos="612775" algn="l"/>
                <a:tab pos="613410" algn="l"/>
              </a:tabLst>
            </a:pPr>
            <a:r>
              <a:rPr sz="1600" spc="-5" dirty="0">
                <a:latin typeface="Tahoma"/>
                <a:cs typeface="Tahoma"/>
              </a:rPr>
              <a:t>If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such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situation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occurs,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program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will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terminate.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ahoma"/>
              <a:buChar char="•"/>
            </a:pPr>
            <a:endParaRPr sz="2700">
              <a:latin typeface="Tahoma"/>
              <a:cs typeface="Tahoma"/>
            </a:endParaRPr>
          </a:p>
          <a:p>
            <a:pPr marL="666115" indent="-654050">
              <a:lnSpc>
                <a:spcPct val="100000"/>
              </a:lnSpc>
              <a:buChar char="•"/>
              <a:tabLst>
                <a:tab pos="666115" algn="l"/>
                <a:tab pos="666750" algn="l"/>
              </a:tabLst>
            </a:pPr>
            <a:r>
              <a:rPr sz="1600" spc="-5" dirty="0">
                <a:latin typeface="Tahoma"/>
                <a:cs typeface="Tahoma"/>
              </a:rPr>
              <a:t>Those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situations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rare</a:t>
            </a:r>
            <a:r>
              <a:rPr sz="1600" spc="-5" dirty="0">
                <a:latin typeface="Tahoma"/>
                <a:cs typeface="Tahoma"/>
              </a:rPr>
              <a:t> &amp;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usually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fatal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ahoma"/>
              <a:cs typeface="Tahoma"/>
            </a:endParaRPr>
          </a:p>
          <a:p>
            <a:pPr marL="141605" algn="ctr">
              <a:lnSpc>
                <a:spcPct val="100000"/>
              </a:lnSpc>
              <a:tabLst>
                <a:tab pos="1221105" algn="l"/>
              </a:tabLst>
            </a:pPr>
            <a:r>
              <a:rPr sz="1600" spc="-5" dirty="0">
                <a:latin typeface="Tahoma"/>
                <a:cs typeface="Tahoma"/>
              </a:rPr>
              <a:t>Example:	</a:t>
            </a:r>
            <a:r>
              <a:rPr sz="1650" spc="-35" dirty="0">
                <a:latin typeface="Tahoma"/>
                <a:cs typeface="Tahoma"/>
              </a:rPr>
              <a:t>OutOfMemoryError</a:t>
            </a:r>
            <a:endParaRPr sz="1650">
              <a:latin typeface="Tahoma"/>
              <a:cs typeface="Tahoma"/>
            </a:endParaRPr>
          </a:p>
          <a:p>
            <a:pPr marL="1911350" algn="ctr">
              <a:lnSpc>
                <a:spcPct val="100000"/>
              </a:lnSpc>
              <a:spcBef>
                <a:spcPts val="434"/>
              </a:spcBef>
            </a:pPr>
            <a:r>
              <a:rPr sz="1650" spc="-40" dirty="0">
                <a:latin typeface="Tahoma"/>
                <a:cs typeface="Tahoma"/>
              </a:rPr>
              <a:t>some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internal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error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in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JVM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r>
              <a:rPr sz="1800" b="1" spc="-6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1866" y="1399692"/>
            <a:ext cx="4779010" cy="26225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795"/>
              </a:spcBef>
            </a:pPr>
            <a:r>
              <a:rPr sz="1600" spc="-10" dirty="0">
                <a:latin typeface="Tahoma"/>
                <a:cs typeface="Tahoma"/>
              </a:rPr>
              <a:t>Exceptions:</a:t>
            </a:r>
            <a:endParaRPr sz="1600"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Tahoma"/>
                <a:cs typeface="Tahoma"/>
              </a:rPr>
              <a:t>These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situations which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handled.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300">
              <a:latin typeface="Tahoma"/>
              <a:cs typeface="Tahoma"/>
            </a:endParaRPr>
          </a:p>
          <a:p>
            <a:pPr marL="367665" marR="274320" lvl="1" indent="-287020">
              <a:lnSpc>
                <a:spcPct val="1201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possible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recover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from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such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situations</a:t>
            </a:r>
            <a:r>
              <a:rPr sz="1600" spc="-5" dirty="0">
                <a:latin typeface="Tahoma"/>
                <a:cs typeface="Tahoma"/>
              </a:rPr>
              <a:t> &amp;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continue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with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program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execution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further.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367665" lvl="1" indent="-287655">
              <a:lnSpc>
                <a:spcPct val="100000"/>
              </a:lnSpc>
              <a:spcBef>
                <a:spcPts val="126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20" dirty="0">
                <a:latin typeface="Tahoma"/>
                <a:cs typeface="Tahoma"/>
              </a:rPr>
              <a:t>However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normal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flow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execution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may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change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</a:t>
            </a:r>
            <a:endParaRPr sz="160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Tahoma"/>
                <a:cs typeface="Tahoma"/>
              </a:rPr>
              <a:t>such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situations.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233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r>
              <a:rPr sz="1800" b="1" spc="-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Hierarchy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3025" y="1153324"/>
            <a:ext cx="7141209" cy="4038600"/>
            <a:chOff x="1343025" y="1153324"/>
            <a:chExt cx="7141209" cy="4038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3025" y="1153324"/>
              <a:ext cx="7140731" cy="4038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43025" y="4963324"/>
              <a:ext cx="5210175" cy="228600"/>
            </a:xfrm>
            <a:custGeom>
              <a:avLst/>
              <a:gdLst/>
              <a:ahLst/>
              <a:cxnLst/>
              <a:rect l="l" t="t" r="r" b="b"/>
              <a:pathLst>
                <a:path w="5210175" h="228600">
                  <a:moveTo>
                    <a:pt x="52101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210175" y="228600"/>
                  </a:lnTo>
                  <a:lnTo>
                    <a:pt x="5210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68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OOP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Way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 Handling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146" y="1589278"/>
            <a:ext cx="6689090" cy="281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various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keywords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handling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exceptions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below.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ahoma"/>
              <a:cs typeface="Tahoma"/>
            </a:endParaRPr>
          </a:p>
          <a:p>
            <a:pPr marL="440690" marR="5640070">
              <a:lnSpc>
                <a:spcPct val="12000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try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catch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finally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throw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h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w</a:t>
            </a:r>
            <a:r>
              <a:rPr sz="1600" spc="-5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6078855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</a:t>
            </a:r>
            <a:r>
              <a:rPr sz="1600" spc="-30" dirty="0">
                <a:latin typeface="Tahoma"/>
                <a:cs typeface="Tahoma"/>
              </a:rPr>
              <a:t>x</a:t>
            </a:r>
            <a:r>
              <a:rPr sz="1600" spc="-25" dirty="0">
                <a:latin typeface="Tahoma"/>
                <a:cs typeface="Tahoma"/>
              </a:rPr>
              <a:t>c</a:t>
            </a:r>
            <a:r>
              <a:rPr sz="1600" spc="-20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p</a:t>
            </a:r>
            <a:r>
              <a:rPr sz="1600" spc="-25" dirty="0">
                <a:latin typeface="Tahoma"/>
                <a:cs typeface="Tahoma"/>
              </a:rPr>
              <a:t>ti</a:t>
            </a:r>
            <a:r>
              <a:rPr sz="1600" spc="-2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handler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nen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</a:t>
            </a:r>
            <a:r>
              <a:rPr sz="1600" spc="-10" dirty="0">
                <a:latin typeface="Tahoma"/>
                <a:cs typeface="Tahoma"/>
              </a:rPr>
              <a:t>ca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1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10" dirty="0">
                <a:latin typeface="Tahoma"/>
                <a:cs typeface="Tahoma"/>
              </a:rPr>
              <a:t> exceptions.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These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try,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catch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finally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clause.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408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Syntax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Handling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8996" y="1360678"/>
            <a:ext cx="5953760" cy="341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Using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try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catch: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300">
              <a:latin typeface="Tahoma"/>
              <a:cs typeface="Tahoma"/>
            </a:endParaRPr>
          </a:p>
          <a:p>
            <a:pPr marL="357505" indent="-357505">
              <a:lnSpc>
                <a:spcPct val="100000"/>
              </a:lnSpc>
              <a:buFont typeface="Arial MT"/>
              <a:buChar char="•"/>
              <a:tabLst>
                <a:tab pos="357505" algn="l"/>
                <a:tab pos="37084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syntax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usage of </a:t>
            </a:r>
            <a:r>
              <a:rPr sz="1600" spc="-80" dirty="0">
                <a:latin typeface="Tahoma"/>
                <a:cs typeface="Tahoma"/>
              </a:rPr>
              <a:t>try,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catch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finally </a:t>
            </a:r>
            <a:r>
              <a:rPr sz="1600" spc="-5" dirty="0">
                <a:latin typeface="Tahoma"/>
                <a:cs typeface="Tahoma"/>
              </a:rPr>
              <a:t>block</a:t>
            </a:r>
            <a:r>
              <a:rPr sz="1600" spc="-10" dirty="0">
                <a:latin typeface="Tahoma"/>
                <a:cs typeface="Tahoma"/>
              </a:rPr>
              <a:t> is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given</a:t>
            </a:r>
            <a:endParaRPr sz="1600">
              <a:latin typeface="Tahoma"/>
              <a:cs typeface="Tahoma"/>
            </a:endParaRPr>
          </a:p>
          <a:p>
            <a:pPr marR="4633595" algn="ctr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latin typeface="Tahoma"/>
                <a:cs typeface="Tahoma"/>
              </a:rPr>
              <a:t>below.</a:t>
            </a:r>
            <a:endParaRPr sz="1600">
              <a:latin typeface="Tahoma"/>
              <a:cs typeface="Tahoma"/>
            </a:endParaRPr>
          </a:p>
          <a:p>
            <a:pPr marR="2025650" algn="ctr">
              <a:lnSpc>
                <a:spcPct val="100000"/>
              </a:lnSpc>
              <a:spcBef>
                <a:spcPts val="400"/>
              </a:spcBef>
            </a:pPr>
            <a:r>
              <a:rPr sz="1600" spc="-10" dirty="0">
                <a:latin typeface="Tahoma"/>
                <a:cs typeface="Tahoma"/>
              </a:rPr>
              <a:t>try</a:t>
            </a:r>
            <a:r>
              <a:rPr sz="1600" spc="4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102870" algn="ctr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………</a:t>
            </a:r>
            <a:endParaRPr sz="1600">
              <a:latin typeface="Tahoma"/>
              <a:cs typeface="Tahoma"/>
            </a:endParaRPr>
          </a:p>
          <a:p>
            <a:pPr marR="1505585" algn="ctr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535305"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catch(&lt;exceptionclass1&gt;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&lt;obj1&gt;){</a:t>
            </a:r>
            <a:endParaRPr sz="1600">
              <a:latin typeface="Tahoma"/>
              <a:cs typeface="Tahoma"/>
            </a:endParaRPr>
          </a:p>
          <a:p>
            <a:pPr marL="383540" algn="ctr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………</a:t>
            </a:r>
            <a:endParaRPr sz="1600">
              <a:latin typeface="Tahoma"/>
              <a:cs typeface="Tahoma"/>
            </a:endParaRPr>
          </a:p>
          <a:p>
            <a:pPr marR="1564005" algn="ctr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R="1752600"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finally{</a:t>
            </a:r>
            <a:endParaRPr sz="1600">
              <a:latin typeface="Tahoma"/>
              <a:cs typeface="Tahoma"/>
            </a:endParaRPr>
          </a:p>
          <a:p>
            <a:pPr marL="529590" algn="ctr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………</a:t>
            </a:r>
            <a:endParaRPr sz="1600">
              <a:latin typeface="Tahoma"/>
              <a:cs typeface="Tahoma"/>
            </a:endParaRPr>
          </a:p>
          <a:p>
            <a:pPr marR="1061085" algn="ctr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1355</Words>
  <Application>Microsoft Office PowerPoint</Application>
  <PresentationFormat>Custom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MT</vt:lpstr>
      <vt:lpstr>Calibri</vt:lpstr>
      <vt:lpstr>Segoe UI</vt:lpstr>
      <vt:lpstr>Segoe UI Light</vt:lpstr>
      <vt:lpstr>Tahoma</vt:lpstr>
      <vt:lpstr>Trebuchet MS</vt:lpstr>
      <vt:lpstr>Office Theme</vt:lpstr>
      <vt:lpstr>Exception Handling</vt:lpstr>
      <vt:lpstr>Agenda</vt:lpstr>
      <vt:lpstr>What is Exception</vt:lpstr>
      <vt:lpstr>PowerPoint Presentation</vt:lpstr>
      <vt:lpstr>Error Class</vt:lpstr>
      <vt:lpstr>Exception Class</vt:lpstr>
      <vt:lpstr>PowerPoint Presentation</vt:lpstr>
      <vt:lpstr>OOP Way of Exception Handling</vt:lpstr>
      <vt:lpstr>Syntax of Exception Handling</vt:lpstr>
      <vt:lpstr>Try Block</vt:lpstr>
      <vt:lpstr>Catch Block</vt:lpstr>
      <vt:lpstr>Finally Block</vt:lpstr>
      <vt:lpstr>Types Of Exceptions – Checked Exception</vt:lpstr>
      <vt:lpstr>Types Of Exceptions – Unchecked Exception</vt:lpstr>
      <vt:lpstr>How to throw Exception in Java</vt:lpstr>
      <vt:lpstr>Important points</vt:lpstr>
      <vt:lpstr>ARM – Automatic Resource Management</vt:lpstr>
      <vt:lpstr>Multi-Catch</vt:lpstr>
      <vt:lpstr>User Defined Exception</vt:lpstr>
      <vt:lpstr>User Defined Exception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1</cp:revision>
  <dcterms:created xsi:type="dcterms:W3CDTF">2022-02-21T11:19:57Z</dcterms:created>
  <dcterms:modified xsi:type="dcterms:W3CDTF">2022-03-02T12:02:25Z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2022-02-21T00:00:00Z</vt:filetime>
  </property>
</Properties>
</file>