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3" r:id="rId24"/>
    <p:sldId id="280" r:id="rId25"/>
    <p:sldId id="281" r:id="rId26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8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1755902"/>
            <a:ext cx="8549640" cy="1189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159" y="155942"/>
            <a:ext cx="1158875" cy="161925"/>
          </a:xfrm>
          <a:custGeom>
            <a:avLst/>
            <a:gdLst/>
            <a:ahLst/>
            <a:cxnLst/>
            <a:rect l="l" t="t" r="r" b="b"/>
            <a:pathLst>
              <a:path w="1158875" h="161925">
                <a:moveTo>
                  <a:pt x="171386" y="0"/>
                </a:moveTo>
                <a:lnTo>
                  <a:pt x="102019" y="0"/>
                </a:lnTo>
                <a:lnTo>
                  <a:pt x="90474" y="660"/>
                </a:lnTo>
                <a:lnTo>
                  <a:pt x="52666" y="10604"/>
                </a:lnTo>
                <a:lnTo>
                  <a:pt x="18364" y="34988"/>
                </a:lnTo>
                <a:lnTo>
                  <a:pt x="698" y="71945"/>
                </a:lnTo>
                <a:lnTo>
                  <a:pt x="0" y="80505"/>
                </a:lnTo>
                <a:lnTo>
                  <a:pt x="698" y="89077"/>
                </a:lnTo>
                <a:lnTo>
                  <a:pt x="20408" y="126034"/>
                </a:lnTo>
                <a:lnTo>
                  <a:pt x="56172" y="150418"/>
                </a:lnTo>
                <a:lnTo>
                  <a:pt x="94551" y="160362"/>
                </a:lnTo>
                <a:lnTo>
                  <a:pt x="106095" y="161023"/>
                </a:lnTo>
                <a:lnTo>
                  <a:pt x="171386" y="161023"/>
                </a:lnTo>
                <a:lnTo>
                  <a:pt x="171386" y="126517"/>
                </a:lnTo>
                <a:lnTo>
                  <a:pt x="106095" y="126517"/>
                </a:lnTo>
                <a:lnTo>
                  <a:pt x="71234" y="116547"/>
                </a:lnTo>
                <a:lnTo>
                  <a:pt x="51447" y="92773"/>
                </a:lnTo>
                <a:lnTo>
                  <a:pt x="49098" y="64401"/>
                </a:lnTo>
                <a:lnTo>
                  <a:pt x="66535" y="40640"/>
                </a:lnTo>
                <a:lnTo>
                  <a:pt x="106095" y="30670"/>
                </a:lnTo>
                <a:lnTo>
                  <a:pt x="124333" y="31267"/>
                </a:lnTo>
                <a:lnTo>
                  <a:pt x="153149" y="33896"/>
                </a:lnTo>
                <a:lnTo>
                  <a:pt x="171386" y="34493"/>
                </a:lnTo>
                <a:lnTo>
                  <a:pt x="171386" y="0"/>
                </a:lnTo>
                <a:close/>
              </a:path>
              <a:path w="1158875" h="161925">
                <a:moveTo>
                  <a:pt x="563613" y="124599"/>
                </a:moveTo>
                <a:lnTo>
                  <a:pt x="562140" y="96329"/>
                </a:lnTo>
                <a:lnTo>
                  <a:pt x="561670" y="95846"/>
                </a:lnTo>
                <a:lnTo>
                  <a:pt x="542696" y="76682"/>
                </a:lnTo>
                <a:lnTo>
                  <a:pt x="546773" y="72847"/>
                </a:lnTo>
                <a:lnTo>
                  <a:pt x="554558" y="61341"/>
                </a:lnTo>
                <a:lnTo>
                  <a:pt x="563232" y="48526"/>
                </a:lnTo>
                <a:lnTo>
                  <a:pt x="560730" y="34493"/>
                </a:lnTo>
                <a:lnTo>
                  <a:pt x="559015" y="24917"/>
                </a:lnTo>
                <a:lnTo>
                  <a:pt x="536448" y="7073"/>
                </a:lnTo>
                <a:lnTo>
                  <a:pt x="522300" y="4495"/>
                </a:lnTo>
                <a:lnTo>
                  <a:pt x="522300" y="47917"/>
                </a:lnTo>
                <a:lnTo>
                  <a:pt x="521271" y="49479"/>
                </a:lnTo>
                <a:lnTo>
                  <a:pt x="521271" y="111175"/>
                </a:lnTo>
                <a:lnTo>
                  <a:pt x="514388" y="121729"/>
                </a:lnTo>
                <a:lnTo>
                  <a:pt x="493725" y="126517"/>
                </a:lnTo>
                <a:lnTo>
                  <a:pt x="432523" y="126517"/>
                </a:lnTo>
                <a:lnTo>
                  <a:pt x="432523" y="95846"/>
                </a:lnTo>
                <a:lnTo>
                  <a:pt x="493725" y="95846"/>
                </a:lnTo>
                <a:lnTo>
                  <a:pt x="514388" y="100634"/>
                </a:lnTo>
                <a:lnTo>
                  <a:pt x="521271" y="111175"/>
                </a:lnTo>
                <a:lnTo>
                  <a:pt x="521271" y="49479"/>
                </a:lnTo>
                <a:lnTo>
                  <a:pt x="516178" y="57150"/>
                </a:lnTo>
                <a:lnTo>
                  <a:pt x="497814" y="61341"/>
                </a:lnTo>
                <a:lnTo>
                  <a:pt x="432523" y="61341"/>
                </a:lnTo>
                <a:lnTo>
                  <a:pt x="432523" y="34493"/>
                </a:lnTo>
                <a:lnTo>
                  <a:pt x="497814" y="34493"/>
                </a:lnTo>
                <a:lnTo>
                  <a:pt x="516178" y="38696"/>
                </a:lnTo>
                <a:lnTo>
                  <a:pt x="522300" y="47917"/>
                </a:lnTo>
                <a:lnTo>
                  <a:pt x="522300" y="4495"/>
                </a:lnTo>
                <a:lnTo>
                  <a:pt x="497814" y="0"/>
                </a:lnTo>
                <a:lnTo>
                  <a:pt x="383552" y="0"/>
                </a:lnTo>
                <a:lnTo>
                  <a:pt x="383552" y="161023"/>
                </a:lnTo>
                <a:lnTo>
                  <a:pt x="501891" y="161023"/>
                </a:lnTo>
                <a:lnTo>
                  <a:pt x="544423" y="149999"/>
                </a:lnTo>
                <a:lnTo>
                  <a:pt x="562165" y="126517"/>
                </a:lnTo>
                <a:lnTo>
                  <a:pt x="563613" y="124599"/>
                </a:lnTo>
                <a:close/>
              </a:path>
              <a:path w="1158875" h="161925">
                <a:moveTo>
                  <a:pt x="648792" y="99682"/>
                </a:moveTo>
                <a:lnTo>
                  <a:pt x="599821" y="99682"/>
                </a:lnTo>
                <a:lnTo>
                  <a:pt x="571258" y="161023"/>
                </a:lnTo>
                <a:lnTo>
                  <a:pt x="624306" y="161023"/>
                </a:lnTo>
                <a:lnTo>
                  <a:pt x="648792" y="99682"/>
                </a:lnTo>
                <a:close/>
              </a:path>
              <a:path w="1158875" h="161925">
                <a:moveTo>
                  <a:pt x="783450" y="161023"/>
                </a:moveTo>
                <a:lnTo>
                  <a:pt x="705916" y="0"/>
                </a:lnTo>
                <a:lnTo>
                  <a:pt x="648792" y="0"/>
                </a:lnTo>
                <a:lnTo>
                  <a:pt x="620229" y="61341"/>
                </a:lnTo>
                <a:lnTo>
                  <a:pt x="677354" y="61341"/>
                </a:lnTo>
                <a:lnTo>
                  <a:pt x="677354" y="99682"/>
                </a:lnTo>
                <a:lnTo>
                  <a:pt x="705916" y="99682"/>
                </a:lnTo>
                <a:lnTo>
                  <a:pt x="730402" y="161023"/>
                </a:lnTo>
                <a:lnTo>
                  <a:pt x="783450" y="161023"/>
                </a:lnTo>
                <a:close/>
              </a:path>
              <a:path w="1158875" h="161925">
                <a:moveTo>
                  <a:pt x="962990" y="0"/>
                </a:moveTo>
                <a:lnTo>
                  <a:pt x="877290" y="0"/>
                </a:lnTo>
                <a:lnTo>
                  <a:pt x="865746" y="660"/>
                </a:lnTo>
                <a:lnTo>
                  <a:pt x="828001" y="10604"/>
                </a:lnTo>
                <a:lnTo>
                  <a:pt x="807923" y="23012"/>
                </a:lnTo>
                <a:lnTo>
                  <a:pt x="800074" y="28816"/>
                </a:lnTo>
                <a:lnTo>
                  <a:pt x="779868" y="65176"/>
                </a:lnTo>
                <a:lnTo>
                  <a:pt x="779424" y="72478"/>
                </a:lnTo>
                <a:lnTo>
                  <a:pt x="779487" y="89077"/>
                </a:lnTo>
                <a:lnTo>
                  <a:pt x="780376" y="97282"/>
                </a:lnTo>
                <a:lnTo>
                  <a:pt x="782802" y="104775"/>
                </a:lnTo>
                <a:lnTo>
                  <a:pt x="787527" y="111175"/>
                </a:lnTo>
                <a:lnTo>
                  <a:pt x="791286" y="119151"/>
                </a:lnTo>
                <a:lnTo>
                  <a:pt x="822718" y="147129"/>
                </a:lnTo>
                <a:lnTo>
                  <a:pt x="859447" y="158623"/>
                </a:lnTo>
                <a:lnTo>
                  <a:pt x="881380" y="161023"/>
                </a:lnTo>
                <a:lnTo>
                  <a:pt x="962990" y="161023"/>
                </a:lnTo>
                <a:lnTo>
                  <a:pt x="962990" y="61341"/>
                </a:lnTo>
                <a:lnTo>
                  <a:pt x="885456" y="61341"/>
                </a:lnTo>
                <a:lnTo>
                  <a:pt x="885456" y="95846"/>
                </a:lnTo>
                <a:lnTo>
                  <a:pt x="914019" y="95846"/>
                </a:lnTo>
                <a:lnTo>
                  <a:pt x="914019" y="126517"/>
                </a:lnTo>
                <a:lnTo>
                  <a:pt x="881380" y="126517"/>
                </a:lnTo>
                <a:lnTo>
                  <a:pt x="843381" y="116941"/>
                </a:lnTo>
                <a:lnTo>
                  <a:pt x="826147" y="94132"/>
                </a:lnTo>
                <a:lnTo>
                  <a:pt x="827913" y="66890"/>
                </a:lnTo>
                <a:lnTo>
                  <a:pt x="846912" y="44069"/>
                </a:lnTo>
                <a:lnTo>
                  <a:pt x="881380" y="34493"/>
                </a:lnTo>
                <a:lnTo>
                  <a:pt x="962990" y="34493"/>
                </a:lnTo>
                <a:lnTo>
                  <a:pt x="962990" y="0"/>
                </a:lnTo>
                <a:close/>
              </a:path>
              <a:path w="1158875" h="161925">
                <a:moveTo>
                  <a:pt x="1158849" y="355"/>
                </a:moveTo>
                <a:lnTo>
                  <a:pt x="987463" y="355"/>
                </a:lnTo>
                <a:lnTo>
                  <a:pt x="987463" y="34798"/>
                </a:lnTo>
                <a:lnTo>
                  <a:pt x="987463" y="61874"/>
                </a:lnTo>
                <a:lnTo>
                  <a:pt x="987463" y="96329"/>
                </a:lnTo>
                <a:lnTo>
                  <a:pt x="987463" y="130771"/>
                </a:lnTo>
                <a:lnTo>
                  <a:pt x="987463" y="161544"/>
                </a:lnTo>
                <a:lnTo>
                  <a:pt x="1158849" y="161544"/>
                </a:lnTo>
                <a:lnTo>
                  <a:pt x="1158849" y="130771"/>
                </a:lnTo>
                <a:lnTo>
                  <a:pt x="1036434" y="130771"/>
                </a:lnTo>
                <a:lnTo>
                  <a:pt x="1036434" y="96329"/>
                </a:lnTo>
                <a:lnTo>
                  <a:pt x="1138440" y="96329"/>
                </a:lnTo>
                <a:lnTo>
                  <a:pt x="1138440" y="61874"/>
                </a:lnTo>
                <a:lnTo>
                  <a:pt x="1036434" y="61874"/>
                </a:lnTo>
                <a:lnTo>
                  <a:pt x="1036434" y="34798"/>
                </a:lnTo>
                <a:lnTo>
                  <a:pt x="1158849" y="34798"/>
                </a:lnTo>
                <a:lnTo>
                  <a:pt x="1158849" y="355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20" y="18277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49" y="0"/>
                </a:moveTo>
                <a:lnTo>
                  <a:pt x="0" y="0"/>
                </a:lnTo>
                <a:lnTo>
                  <a:pt x="0" y="34505"/>
                </a:lnTo>
                <a:lnTo>
                  <a:pt x="93849" y="34505"/>
                </a:lnTo>
                <a:lnTo>
                  <a:pt x="93849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712" y="155939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56" y="0"/>
                </a:moveTo>
                <a:lnTo>
                  <a:pt x="146885" y="0"/>
                </a:lnTo>
                <a:lnTo>
                  <a:pt x="97928" y="65172"/>
                </a:lnTo>
                <a:lnTo>
                  <a:pt x="53047" y="0"/>
                </a:lnTo>
                <a:lnTo>
                  <a:pt x="0" y="0"/>
                </a:lnTo>
                <a:lnTo>
                  <a:pt x="73442" y="95843"/>
                </a:lnTo>
                <a:lnTo>
                  <a:pt x="73442" y="161019"/>
                </a:lnTo>
                <a:lnTo>
                  <a:pt x="122413" y="161019"/>
                </a:lnTo>
                <a:lnTo>
                  <a:pt x="122413" y="95843"/>
                </a:lnTo>
                <a:lnTo>
                  <a:pt x="195856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159" y="155942"/>
            <a:ext cx="1158875" cy="161925"/>
          </a:xfrm>
          <a:custGeom>
            <a:avLst/>
            <a:gdLst/>
            <a:ahLst/>
            <a:cxnLst/>
            <a:rect l="l" t="t" r="r" b="b"/>
            <a:pathLst>
              <a:path w="1158875" h="161925">
                <a:moveTo>
                  <a:pt x="171386" y="0"/>
                </a:moveTo>
                <a:lnTo>
                  <a:pt x="102019" y="0"/>
                </a:lnTo>
                <a:lnTo>
                  <a:pt x="90474" y="660"/>
                </a:lnTo>
                <a:lnTo>
                  <a:pt x="52666" y="10604"/>
                </a:lnTo>
                <a:lnTo>
                  <a:pt x="18364" y="34988"/>
                </a:lnTo>
                <a:lnTo>
                  <a:pt x="698" y="71945"/>
                </a:lnTo>
                <a:lnTo>
                  <a:pt x="0" y="80505"/>
                </a:lnTo>
                <a:lnTo>
                  <a:pt x="698" y="89077"/>
                </a:lnTo>
                <a:lnTo>
                  <a:pt x="20408" y="126034"/>
                </a:lnTo>
                <a:lnTo>
                  <a:pt x="56172" y="150418"/>
                </a:lnTo>
                <a:lnTo>
                  <a:pt x="94551" y="160362"/>
                </a:lnTo>
                <a:lnTo>
                  <a:pt x="106095" y="161023"/>
                </a:lnTo>
                <a:lnTo>
                  <a:pt x="171386" y="161023"/>
                </a:lnTo>
                <a:lnTo>
                  <a:pt x="171386" y="126517"/>
                </a:lnTo>
                <a:lnTo>
                  <a:pt x="106095" y="126517"/>
                </a:lnTo>
                <a:lnTo>
                  <a:pt x="71234" y="116547"/>
                </a:lnTo>
                <a:lnTo>
                  <a:pt x="51447" y="92773"/>
                </a:lnTo>
                <a:lnTo>
                  <a:pt x="49098" y="64401"/>
                </a:lnTo>
                <a:lnTo>
                  <a:pt x="66535" y="40640"/>
                </a:lnTo>
                <a:lnTo>
                  <a:pt x="106095" y="30670"/>
                </a:lnTo>
                <a:lnTo>
                  <a:pt x="124333" y="31267"/>
                </a:lnTo>
                <a:lnTo>
                  <a:pt x="153149" y="33896"/>
                </a:lnTo>
                <a:lnTo>
                  <a:pt x="171386" y="34493"/>
                </a:lnTo>
                <a:lnTo>
                  <a:pt x="171386" y="0"/>
                </a:lnTo>
                <a:close/>
              </a:path>
              <a:path w="1158875" h="161925">
                <a:moveTo>
                  <a:pt x="563613" y="124599"/>
                </a:moveTo>
                <a:lnTo>
                  <a:pt x="562140" y="96329"/>
                </a:lnTo>
                <a:lnTo>
                  <a:pt x="561670" y="95846"/>
                </a:lnTo>
                <a:lnTo>
                  <a:pt x="542696" y="76682"/>
                </a:lnTo>
                <a:lnTo>
                  <a:pt x="546773" y="72847"/>
                </a:lnTo>
                <a:lnTo>
                  <a:pt x="554558" y="61341"/>
                </a:lnTo>
                <a:lnTo>
                  <a:pt x="563232" y="48526"/>
                </a:lnTo>
                <a:lnTo>
                  <a:pt x="560730" y="34493"/>
                </a:lnTo>
                <a:lnTo>
                  <a:pt x="559015" y="24917"/>
                </a:lnTo>
                <a:lnTo>
                  <a:pt x="536448" y="7073"/>
                </a:lnTo>
                <a:lnTo>
                  <a:pt x="522300" y="4495"/>
                </a:lnTo>
                <a:lnTo>
                  <a:pt x="522300" y="47917"/>
                </a:lnTo>
                <a:lnTo>
                  <a:pt x="521271" y="49479"/>
                </a:lnTo>
                <a:lnTo>
                  <a:pt x="521271" y="111175"/>
                </a:lnTo>
                <a:lnTo>
                  <a:pt x="514388" y="121729"/>
                </a:lnTo>
                <a:lnTo>
                  <a:pt x="493725" y="126517"/>
                </a:lnTo>
                <a:lnTo>
                  <a:pt x="432523" y="126517"/>
                </a:lnTo>
                <a:lnTo>
                  <a:pt x="432523" y="95846"/>
                </a:lnTo>
                <a:lnTo>
                  <a:pt x="493725" y="95846"/>
                </a:lnTo>
                <a:lnTo>
                  <a:pt x="514388" y="100634"/>
                </a:lnTo>
                <a:lnTo>
                  <a:pt x="521271" y="111175"/>
                </a:lnTo>
                <a:lnTo>
                  <a:pt x="521271" y="49479"/>
                </a:lnTo>
                <a:lnTo>
                  <a:pt x="516178" y="57150"/>
                </a:lnTo>
                <a:lnTo>
                  <a:pt x="497814" y="61341"/>
                </a:lnTo>
                <a:lnTo>
                  <a:pt x="432523" y="61341"/>
                </a:lnTo>
                <a:lnTo>
                  <a:pt x="432523" y="34493"/>
                </a:lnTo>
                <a:lnTo>
                  <a:pt x="497814" y="34493"/>
                </a:lnTo>
                <a:lnTo>
                  <a:pt x="516178" y="38696"/>
                </a:lnTo>
                <a:lnTo>
                  <a:pt x="522300" y="47917"/>
                </a:lnTo>
                <a:lnTo>
                  <a:pt x="522300" y="4495"/>
                </a:lnTo>
                <a:lnTo>
                  <a:pt x="497814" y="0"/>
                </a:lnTo>
                <a:lnTo>
                  <a:pt x="383552" y="0"/>
                </a:lnTo>
                <a:lnTo>
                  <a:pt x="383552" y="161023"/>
                </a:lnTo>
                <a:lnTo>
                  <a:pt x="501891" y="161023"/>
                </a:lnTo>
                <a:lnTo>
                  <a:pt x="544423" y="149999"/>
                </a:lnTo>
                <a:lnTo>
                  <a:pt x="562165" y="126517"/>
                </a:lnTo>
                <a:lnTo>
                  <a:pt x="563613" y="124599"/>
                </a:lnTo>
                <a:close/>
              </a:path>
              <a:path w="1158875" h="161925">
                <a:moveTo>
                  <a:pt x="648792" y="99682"/>
                </a:moveTo>
                <a:lnTo>
                  <a:pt x="599821" y="99682"/>
                </a:lnTo>
                <a:lnTo>
                  <a:pt x="571258" y="161023"/>
                </a:lnTo>
                <a:lnTo>
                  <a:pt x="624306" y="161023"/>
                </a:lnTo>
                <a:lnTo>
                  <a:pt x="648792" y="99682"/>
                </a:lnTo>
                <a:close/>
              </a:path>
              <a:path w="1158875" h="161925">
                <a:moveTo>
                  <a:pt x="783450" y="161023"/>
                </a:moveTo>
                <a:lnTo>
                  <a:pt x="705916" y="0"/>
                </a:lnTo>
                <a:lnTo>
                  <a:pt x="648792" y="0"/>
                </a:lnTo>
                <a:lnTo>
                  <a:pt x="620229" y="61341"/>
                </a:lnTo>
                <a:lnTo>
                  <a:pt x="677354" y="61341"/>
                </a:lnTo>
                <a:lnTo>
                  <a:pt x="677354" y="99682"/>
                </a:lnTo>
                <a:lnTo>
                  <a:pt x="705916" y="99682"/>
                </a:lnTo>
                <a:lnTo>
                  <a:pt x="730402" y="161023"/>
                </a:lnTo>
                <a:lnTo>
                  <a:pt x="783450" y="161023"/>
                </a:lnTo>
                <a:close/>
              </a:path>
              <a:path w="1158875" h="161925">
                <a:moveTo>
                  <a:pt x="962990" y="0"/>
                </a:moveTo>
                <a:lnTo>
                  <a:pt x="877290" y="0"/>
                </a:lnTo>
                <a:lnTo>
                  <a:pt x="865746" y="660"/>
                </a:lnTo>
                <a:lnTo>
                  <a:pt x="828001" y="10604"/>
                </a:lnTo>
                <a:lnTo>
                  <a:pt x="807923" y="23012"/>
                </a:lnTo>
                <a:lnTo>
                  <a:pt x="800074" y="28816"/>
                </a:lnTo>
                <a:lnTo>
                  <a:pt x="779868" y="65176"/>
                </a:lnTo>
                <a:lnTo>
                  <a:pt x="779424" y="72478"/>
                </a:lnTo>
                <a:lnTo>
                  <a:pt x="779487" y="89077"/>
                </a:lnTo>
                <a:lnTo>
                  <a:pt x="780376" y="97282"/>
                </a:lnTo>
                <a:lnTo>
                  <a:pt x="782802" y="104775"/>
                </a:lnTo>
                <a:lnTo>
                  <a:pt x="787527" y="111175"/>
                </a:lnTo>
                <a:lnTo>
                  <a:pt x="791286" y="119151"/>
                </a:lnTo>
                <a:lnTo>
                  <a:pt x="822718" y="147129"/>
                </a:lnTo>
                <a:lnTo>
                  <a:pt x="859447" y="158623"/>
                </a:lnTo>
                <a:lnTo>
                  <a:pt x="881380" y="161023"/>
                </a:lnTo>
                <a:lnTo>
                  <a:pt x="962990" y="161023"/>
                </a:lnTo>
                <a:lnTo>
                  <a:pt x="962990" y="61341"/>
                </a:lnTo>
                <a:lnTo>
                  <a:pt x="885456" y="61341"/>
                </a:lnTo>
                <a:lnTo>
                  <a:pt x="885456" y="95846"/>
                </a:lnTo>
                <a:lnTo>
                  <a:pt x="914019" y="95846"/>
                </a:lnTo>
                <a:lnTo>
                  <a:pt x="914019" y="126517"/>
                </a:lnTo>
                <a:lnTo>
                  <a:pt x="881380" y="126517"/>
                </a:lnTo>
                <a:lnTo>
                  <a:pt x="843381" y="116941"/>
                </a:lnTo>
                <a:lnTo>
                  <a:pt x="826147" y="94132"/>
                </a:lnTo>
                <a:lnTo>
                  <a:pt x="827913" y="66890"/>
                </a:lnTo>
                <a:lnTo>
                  <a:pt x="846912" y="44069"/>
                </a:lnTo>
                <a:lnTo>
                  <a:pt x="881380" y="34493"/>
                </a:lnTo>
                <a:lnTo>
                  <a:pt x="962990" y="34493"/>
                </a:lnTo>
                <a:lnTo>
                  <a:pt x="962990" y="0"/>
                </a:lnTo>
                <a:close/>
              </a:path>
              <a:path w="1158875" h="161925">
                <a:moveTo>
                  <a:pt x="1158849" y="355"/>
                </a:moveTo>
                <a:lnTo>
                  <a:pt x="987463" y="355"/>
                </a:lnTo>
                <a:lnTo>
                  <a:pt x="987463" y="34798"/>
                </a:lnTo>
                <a:lnTo>
                  <a:pt x="987463" y="61874"/>
                </a:lnTo>
                <a:lnTo>
                  <a:pt x="987463" y="96329"/>
                </a:lnTo>
                <a:lnTo>
                  <a:pt x="987463" y="130771"/>
                </a:lnTo>
                <a:lnTo>
                  <a:pt x="987463" y="161544"/>
                </a:lnTo>
                <a:lnTo>
                  <a:pt x="1158849" y="161544"/>
                </a:lnTo>
                <a:lnTo>
                  <a:pt x="1158849" y="130771"/>
                </a:lnTo>
                <a:lnTo>
                  <a:pt x="1036434" y="130771"/>
                </a:lnTo>
                <a:lnTo>
                  <a:pt x="1036434" y="96329"/>
                </a:lnTo>
                <a:lnTo>
                  <a:pt x="1138440" y="96329"/>
                </a:lnTo>
                <a:lnTo>
                  <a:pt x="1138440" y="61874"/>
                </a:lnTo>
                <a:lnTo>
                  <a:pt x="1036434" y="61874"/>
                </a:lnTo>
                <a:lnTo>
                  <a:pt x="1036434" y="34798"/>
                </a:lnTo>
                <a:lnTo>
                  <a:pt x="1158849" y="34798"/>
                </a:lnTo>
                <a:lnTo>
                  <a:pt x="1158849" y="355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20" y="18277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49" y="0"/>
                </a:moveTo>
                <a:lnTo>
                  <a:pt x="0" y="0"/>
                </a:lnTo>
                <a:lnTo>
                  <a:pt x="0" y="34505"/>
                </a:lnTo>
                <a:lnTo>
                  <a:pt x="93849" y="34505"/>
                </a:lnTo>
                <a:lnTo>
                  <a:pt x="93849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712" y="155939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56" y="0"/>
                </a:moveTo>
                <a:lnTo>
                  <a:pt x="146885" y="0"/>
                </a:lnTo>
                <a:lnTo>
                  <a:pt x="97928" y="65172"/>
                </a:lnTo>
                <a:lnTo>
                  <a:pt x="53047" y="0"/>
                </a:lnTo>
                <a:lnTo>
                  <a:pt x="0" y="0"/>
                </a:lnTo>
                <a:lnTo>
                  <a:pt x="73442" y="95843"/>
                </a:lnTo>
                <a:lnTo>
                  <a:pt x="73442" y="161019"/>
                </a:lnTo>
                <a:lnTo>
                  <a:pt x="122413" y="161019"/>
                </a:lnTo>
                <a:lnTo>
                  <a:pt x="122413" y="95843"/>
                </a:lnTo>
                <a:lnTo>
                  <a:pt x="195856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159" y="155942"/>
            <a:ext cx="1158875" cy="161925"/>
          </a:xfrm>
          <a:custGeom>
            <a:avLst/>
            <a:gdLst/>
            <a:ahLst/>
            <a:cxnLst/>
            <a:rect l="l" t="t" r="r" b="b"/>
            <a:pathLst>
              <a:path w="1158875" h="161925">
                <a:moveTo>
                  <a:pt x="171386" y="0"/>
                </a:moveTo>
                <a:lnTo>
                  <a:pt x="102019" y="0"/>
                </a:lnTo>
                <a:lnTo>
                  <a:pt x="90474" y="660"/>
                </a:lnTo>
                <a:lnTo>
                  <a:pt x="52666" y="10604"/>
                </a:lnTo>
                <a:lnTo>
                  <a:pt x="18364" y="34988"/>
                </a:lnTo>
                <a:lnTo>
                  <a:pt x="698" y="71945"/>
                </a:lnTo>
                <a:lnTo>
                  <a:pt x="0" y="80505"/>
                </a:lnTo>
                <a:lnTo>
                  <a:pt x="698" y="89077"/>
                </a:lnTo>
                <a:lnTo>
                  <a:pt x="20408" y="126034"/>
                </a:lnTo>
                <a:lnTo>
                  <a:pt x="56172" y="150418"/>
                </a:lnTo>
                <a:lnTo>
                  <a:pt x="94551" y="160362"/>
                </a:lnTo>
                <a:lnTo>
                  <a:pt x="106095" y="161023"/>
                </a:lnTo>
                <a:lnTo>
                  <a:pt x="171386" y="161023"/>
                </a:lnTo>
                <a:lnTo>
                  <a:pt x="171386" y="126517"/>
                </a:lnTo>
                <a:lnTo>
                  <a:pt x="106095" y="126517"/>
                </a:lnTo>
                <a:lnTo>
                  <a:pt x="71234" y="116547"/>
                </a:lnTo>
                <a:lnTo>
                  <a:pt x="51447" y="92773"/>
                </a:lnTo>
                <a:lnTo>
                  <a:pt x="49098" y="64401"/>
                </a:lnTo>
                <a:lnTo>
                  <a:pt x="66535" y="40640"/>
                </a:lnTo>
                <a:lnTo>
                  <a:pt x="106095" y="30670"/>
                </a:lnTo>
                <a:lnTo>
                  <a:pt x="124333" y="31267"/>
                </a:lnTo>
                <a:lnTo>
                  <a:pt x="153149" y="33896"/>
                </a:lnTo>
                <a:lnTo>
                  <a:pt x="171386" y="34493"/>
                </a:lnTo>
                <a:lnTo>
                  <a:pt x="171386" y="0"/>
                </a:lnTo>
                <a:close/>
              </a:path>
              <a:path w="1158875" h="161925">
                <a:moveTo>
                  <a:pt x="563613" y="124599"/>
                </a:moveTo>
                <a:lnTo>
                  <a:pt x="562140" y="96329"/>
                </a:lnTo>
                <a:lnTo>
                  <a:pt x="561670" y="95846"/>
                </a:lnTo>
                <a:lnTo>
                  <a:pt x="542696" y="76682"/>
                </a:lnTo>
                <a:lnTo>
                  <a:pt x="546773" y="72847"/>
                </a:lnTo>
                <a:lnTo>
                  <a:pt x="554558" y="61341"/>
                </a:lnTo>
                <a:lnTo>
                  <a:pt x="563232" y="48526"/>
                </a:lnTo>
                <a:lnTo>
                  <a:pt x="560730" y="34493"/>
                </a:lnTo>
                <a:lnTo>
                  <a:pt x="559015" y="24917"/>
                </a:lnTo>
                <a:lnTo>
                  <a:pt x="536448" y="7073"/>
                </a:lnTo>
                <a:lnTo>
                  <a:pt x="522300" y="4495"/>
                </a:lnTo>
                <a:lnTo>
                  <a:pt x="522300" y="47917"/>
                </a:lnTo>
                <a:lnTo>
                  <a:pt x="521271" y="49479"/>
                </a:lnTo>
                <a:lnTo>
                  <a:pt x="521271" y="111175"/>
                </a:lnTo>
                <a:lnTo>
                  <a:pt x="514388" y="121729"/>
                </a:lnTo>
                <a:lnTo>
                  <a:pt x="493725" y="126517"/>
                </a:lnTo>
                <a:lnTo>
                  <a:pt x="432523" y="126517"/>
                </a:lnTo>
                <a:lnTo>
                  <a:pt x="432523" y="95846"/>
                </a:lnTo>
                <a:lnTo>
                  <a:pt x="493725" y="95846"/>
                </a:lnTo>
                <a:lnTo>
                  <a:pt x="514388" y="100634"/>
                </a:lnTo>
                <a:lnTo>
                  <a:pt x="521271" y="111175"/>
                </a:lnTo>
                <a:lnTo>
                  <a:pt x="521271" y="49479"/>
                </a:lnTo>
                <a:lnTo>
                  <a:pt x="516178" y="57150"/>
                </a:lnTo>
                <a:lnTo>
                  <a:pt x="497814" y="61341"/>
                </a:lnTo>
                <a:lnTo>
                  <a:pt x="432523" y="61341"/>
                </a:lnTo>
                <a:lnTo>
                  <a:pt x="432523" y="34493"/>
                </a:lnTo>
                <a:lnTo>
                  <a:pt x="497814" y="34493"/>
                </a:lnTo>
                <a:lnTo>
                  <a:pt x="516178" y="38696"/>
                </a:lnTo>
                <a:lnTo>
                  <a:pt x="522300" y="47917"/>
                </a:lnTo>
                <a:lnTo>
                  <a:pt x="522300" y="4495"/>
                </a:lnTo>
                <a:lnTo>
                  <a:pt x="497814" y="0"/>
                </a:lnTo>
                <a:lnTo>
                  <a:pt x="383552" y="0"/>
                </a:lnTo>
                <a:lnTo>
                  <a:pt x="383552" y="161023"/>
                </a:lnTo>
                <a:lnTo>
                  <a:pt x="501891" y="161023"/>
                </a:lnTo>
                <a:lnTo>
                  <a:pt x="544423" y="149999"/>
                </a:lnTo>
                <a:lnTo>
                  <a:pt x="562165" y="126517"/>
                </a:lnTo>
                <a:lnTo>
                  <a:pt x="563613" y="124599"/>
                </a:lnTo>
                <a:close/>
              </a:path>
              <a:path w="1158875" h="161925">
                <a:moveTo>
                  <a:pt x="648792" y="99682"/>
                </a:moveTo>
                <a:lnTo>
                  <a:pt x="599821" y="99682"/>
                </a:lnTo>
                <a:lnTo>
                  <a:pt x="571258" y="161023"/>
                </a:lnTo>
                <a:lnTo>
                  <a:pt x="624306" y="161023"/>
                </a:lnTo>
                <a:lnTo>
                  <a:pt x="648792" y="99682"/>
                </a:lnTo>
                <a:close/>
              </a:path>
              <a:path w="1158875" h="161925">
                <a:moveTo>
                  <a:pt x="783450" y="161023"/>
                </a:moveTo>
                <a:lnTo>
                  <a:pt x="705916" y="0"/>
                </a:lnTo>
                <a:lnTo>
                  <a:pt x="648792" y="0"/>
                </a:lnTo>
                <a:lnTo>
                  <a:pt x="620229" y="61341"/>
                </a:lnTo>
                <a:lnTo>
                  <a:pt x="677354" y="61341"/>
                </a:lnTo>
                <a:lnTo>
                  <a:pt x="677354" y="99682"/>
                </a:lnTo>
                <a:lnTo>
                  <a:pt x="705916" y="99682"/>
                </a:lnTo>
                <a:lnTo>
                  <a:pt x="730402" y="161023"/>
                </a:lnTo>
                <a:lnTo>
                  <a:pt x="783450" y="161023"/>
                </a:lnTo>
                <a:close/>
              </a:path>
              <a:path w="1158875" h="161925">
                <a:moveTo>
                  <a:pt x="962990" y="0"/>
                </a:moveTo>
                <a:lnTo>
                  <a:pt x="877290" y="0"/>
                </a:lnTo>
                <a:lnTo>
                  <a:pt x="865746" y="660"/>
                </a:lnTo>
                <a:lnTo>
                  <a:pt x="828001" y="10604"/>
                </a:lnTo>
                <a:lnTo>
                  <a:pt x="807923" y="23012"/>
                </a:lnTo>
                <a:lnTo>
                  <a:pt x="800074" y="28816"/>
                </a:lnTo>
                <a:lnTo>
                  <a:pt x="779868" y="65176"/>
                </a:lnTo>
                <a:lnTo>
                  <a:pt x="779424" y="72478"/>
                </a:lnTo>
                <a:lnTo>
                  <a:pt x="779487" y="89077"/>
                </a:lnTo>
                <a:lnTo>
                  <a:pt x="780376" y="97282"/>
                </a:lnTo>
                <a:lnTo>
                  <a:pt x="782802" y="104775"/>
                </a:lnTo>
                <a:lnTo>
                  <a:pt x="787527" y="111175"/>
                </a:lnTo>
                <a:lnTo>
                  <a:pt x="791286" y="119151"/>
                </a:lnTo>
                <a:lnTo>
                  <a:pt x="822718" y="147129"/>
                </a:lnTo>
                <a:lnTo>
                  <a:pt x="859447" y="158623"/>
                </a:lnTo>
                <a:lnTo>
                  <a:pt x="881380" y="161023"/>
                </a:lnTo>
                <a:lnTo>
                  <a:pt x="962990" y="161023"/>
                </a:lnTo>
                <a:lnTo>
                  <a:pt x="962990" y="61341"/>
                </a:lnTo>
                <a:lnTo>
                  <a:pt x="885456" y="61341"/>
                </a:lnTo>
                <a:lnTo>
                  <a:pt x="885456" y="95846"/>
                </a:lnTo>
                <a:lnTo>
                  <a:pt x="914019" y="95846"/>
                </a:lnTo>
                <a:lnTo>
                  <a:pt x="914019" y="126517"/>
                </a:lnTo>
                <a:lnTo>
                  <a:pt x="881380" y="126517"/>
                </a:lnTo>
                <a:lnTo>
                  <a:pt x="843381" y="116941"/>
                </a:lnTo>
                <a:lnTo>
                  <a:pt x="826147" y="94132"/>
                </a:lnTo>
                <a:lnTo>
                  <a:pt x="827913" y="66890"/>
                </a:lnTo>
                <a:lnTo>
                  <a:pt x="846912" y="44069"/>
                </a:lnTo>
                <a:lnTo>
                  <a:pt x="881380" y="34493"/>
                </a:lnTo>
                <a:lnTo>
                  <a:pt x="962990" y="34493"/>
                </a:lnTo>
                <a:lnTo>
                  <a:pt x="962990" y="0"/>
                </a:lnTo>
                <a:close/>
              </a:path>
              <a:path w="1158875" h="161925">
                <a:moveTo>
                  <a:pt x="1158849" y="355"/>
                </a:moveTo>
                <a:lnTo>
                  <a:pt x="987463" y="355"/>
                </a:lnTo>
                <a:lnTo>
                  <a:pt x="987463" y="34798"/>
                </a:lnTo>
                <a:lnTo>
                  <a:pt x="987463" y="61874"/>
                </a:lnTo>
                <a:lnTo>
                  <a:pt x="987463" y="96329"/>
                </a:lnTo>
                <a:lnTo>
                  <a:pt x="987463" y="130771"/>
                </a:lnTo>
                <a:lnTo>
                  <a:pt x="987463" y="161544"/>
                </a:lnTo>
                <a:lnTo>
                  <a:pt x="1158849" y="161544"/>
                </a:lnTo>
                <a:lnTo>
                  <a:pt x="1158849" y="130771"/>
                </a:lnTo>
                <a:lnTo>
                  <a:pt x="1036434" y="130771"/>
                </a:lnTo>
                <a:lnTo>
                  <a:pt x="1036434" y="96329"/>
                </a:lnTo>
                <a:lnTo>
                  <a:pt x="1138440" y="96329"/>
                </a:lnTo>
                <a:lnTo>
                  <a:pt x="1138440" y="61874"/>
                </a:lnTo>
                <a:lnTo>
                  <a:pt x="1036434" y="61874"/>
                </a:lnTo>
                <a:lnTo>
                  <a:pt x="1036434" y="34798"/>
                </a:lnTo>
                <a:lnTo>
                  <a:pt x="1158849" y="34798"/>
                </a:lnTo>
                <a:lnTo>
                  <a:pt x="1158849" y="355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20" y="18277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49" y="0"/>
                </a:moveTo>
                <a:lnTo>
                  <a:pt x="0" y="0"/>
                </a:lnTo>
                <a:lnTo>
                  <a:pt x="0" y="34505"/>
                </a:lnTo>
                <a:lnTo>
                  <a:pt x="93849" y="34505"/>
                </a:lnTo>
                <a:lnTo>
                  <a:pt x="93849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712" y="155939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56" y="0"/>
                </a:moveTo>
                <a:lnTo>
                  <a:pt x="146885" y="0"/>
                </a:lnTo>
                <a:lnTo>
                  <a:pt x="97928" y="65172"/>
                </a:lnTo>
                <a:lnTo>
                  <a:pt x="53047" y="0"/>
                </a:lnTo>
                <a:lnTo>
                  <a:pt x="0" y="0"/>
                </a:lnTo>
                <a:lnTo>
                  <a:pt x="73442" y="95843"/>
                </a:lnTo>
                <a:lnTo>
                  <a:pt x="73442" y="161019"/>
                </a:lnTo>
                <a:lnTo>
                  <a:pt x="122413" y="161019"/>
                </a:lnTo>
                <a:lnTo>
                  <a:pt x="122413" y="95843"/>
                </a:lnTo>
                <a:lnTo>
                  <a:pt x="195856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320" y="732535"/>
            <a:ext cx="308864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0047" y="1292504"/>
            <a:ext cx="5872480" cy="1999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ybage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cybage.com/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ybage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89506"/>
            <a:ext cx="5773420" cy="1256665"/>
            <a:chOff x="0" y="1489506"/>
            <a:chExt cx="5773420" cy="1256665"/>
          </a:xfrm>
        </p:grpSpPr>
        <p:sp>
          <p:nvSpPr>
            <p:cNvPr id="3" name="object 3"/>
            <p:cNvSpPr/>
            <p:nvPr/>
          </p:nvSpPr>
          <p:spPr>
            <a:xfrm>
              <a:off x="0" y="1489506"/>
              <a:ext cx="5532120" cy="1256665"/>
            </a:xfrm>
            <a:custGeom>
              <a:avLst/>
              <a:gdLst/>
              <a:ahLst/>
              <a:cxnLst/>
              <a:rect l="l" t="t" r="r" b="b"/>
              <a:pathLst>
                <a:path w="5532120" h="1256664">
                  <a:moveTo>
                    <a:pt x="55321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5532120" y="1256487"/>
                  </a:lnTo>
                  <a:lnTo>
                    <a:pt x="55321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1201" y="1656968"/>
              <a:ext cx="481964" cy="18846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2807" y="5196939"/>
              <a:ext cx="191802" cy="1321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5192804"/>
              <a:ext cx="154412" cy="1552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1184" y="5220630"/>
              <a:ext cx="89793" cy="89751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12238" y="1723084"/>
            <a:ext cx="29121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FFFF"/>
                </a:solidFill>
                <a:latin typeface="Tahoma"/>
                <a:cs typeface="Tahoma"/>
              </a:rPr>
              <a:t>Collection</a:t>
            </a:r>
            <a:r>
              <a:rPr sz="2400" b="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spc="-10" dirty="0">
                <a:solidFill>
                  <a:srgbClr val="FFFFFF"/>
                </a:solidFill>
                <a:latin typeface="Tahoma"/>
                <a:cs typeface="Tahoma"/>
              </a:rPr>
              <a:t>Framework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8368" y="5329530"/>
            <a:ext cx="8783320" cy="15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  <a:tabLst>
                <a:tab pos="7908925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438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345" y="1470786"/>
            <a:ext cx="5611495" cy="2418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1600" spc="-15" dirty="0">
                <a:latin typeface="Tahoma"/>
                <a:cs typeface="Tahoma"/>
              </a:rPr>
              <a:t>Its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-10" dirty="0">
                <a:latin typeface="Tahoma"/>
                <a:cs typeface="Tahoma"/>
              </a:rPr>
              <a:t> ordered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collection.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350">
              <a:latin typeface="Tahoma"/>
              <a:cs typeface="Tahoma"/>
            </a:endParaRPr>
          </a:p>
          <a:p>
            <a:pPr marL="303530" indent="-287020">
              <a:lnSpc>
                <a:spcPct val="100000"/>
              </a:lnSpc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1600" spc="-10" dirty="0">
                <a:latin typeface="Tahoma"/>
                <a:cs typeface="Tahoma"/>
              </a:rPr>
              <a:t>Unlike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sets,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lists typically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allow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duplicate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100">
              <a:latin typeface="Tahoma"/>
              <a:cs typeface="Tahoma"/>
            </a:endParaRPr>
          </a:p>
          <a:p>
            <a:pPr marL="299085" marR="5080" indent="-299085">
              <a:lnSpc>
                <a:spcPct val="1206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typically</a:t>
            </a:r>
            <a:r>
              <a:rPr sz="1600" spc="-5" dirty="0">
                <a:latin typeface="Tahoma"/>
                <a:cs typeface="Tahoma"/>
              </a:rPr>
              <a:t> allow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multiple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null </a:t>
            </a:r>
            <a:r>
              <a:rPr sz="1600" spc="-10" dirty="0">
                <a:latin typeface="Tahoma"/>
                <a:cs typeface="Tahoma"/>
              </a:rPr>
              <a:t>elements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they allow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null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all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4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Example: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ArrayList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,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LinkedList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438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243" y="1186687"/>
            <a:ext cx="4761865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352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import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java.util.*; </a:t>
            </a:r>
            <a:r>
              <a:rPr sz="1600" spc="-5" dirty="0">
                <a:latin typeface="Tahoma"/>
                <a:cs typeface="Tahoma"/>
              </a:rPr>
              <a:t> public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ListDemo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26733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10" dirty="0">
                <a:latin typeface="Tahoma"/>
                <a:cs typeface="Tahoma"/>
              </a:rPr>
              <a:t> static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main (String[]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args)</a:t>
            </a:r>
            <a:endParaRPr sz="1600">
              <a:latin typeface="Tahoma"/>
              <a:cs typeface="Tahoma"/>
            </a:endParaRPr>
          </a:p>
          <a:p>
            <a:pPr marL="26733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520065" marR="120650" indent="-6286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List&lt;String&gt;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friuts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new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ArrayList&lt;String&gt;();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friuts.add(“Mango");</a:t>
            </a:r>
            <a:endParaRPr sz="1600">
              <a:latin typeface="Tahoma"/>
              <a:cs typeface="Tahoma"/>
            </a:endParaRPr>
          </a:p>
          <a:p>
            <a:pPr marL="584200" marR="19558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ahoma"/>
                <a:cs typeface="Tahoma"/>
              </a:rPr>
              <a:t>friuts.add(“Apple");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friuts.add(“StrawBerry");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friuts.add(“Orange");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friuts.add(“Kiwi");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520065" marR="50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List&lt;String&gt;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range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new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ArrayList&lt;String&gt;();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range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friuts.subList(2,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4);</a:t>
            </a:r>
            <a:endParaRPr sz="1600">
              <a:latin typeface="Tahoma"/>
              <a:cs typeface="Tahoma"/>
            </a:endParaRPr>
          </a:p>
          <a:p>
            <a:pPr marL="64833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System.out.println(range);</a:t>
            </a:r>
            <a:endParaRPr sz="1600">
              <a:latin typeface="Tahoma"/>
              <a:cs typeface="Tahoma"/>
            </a:endParaRPr>
          </a:p>
          <a:p>
            <a:pPr marL="26733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5817235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Set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ahoma"/>
              <a:cs typeface="Tahoma"/>
            </a:endParaRPr>
          </a:p>
          <a:p>
            <a:pPr marR="381635" algn="ctr">
              <a:lnSpc>
                <a:spcPct val="100000"/>
              </a:lnSpc>
              <a:spcBef>
                <a:spcPts val="5"/>
              </a:spcBef>
              <a:tabLst>
                <a:tab pos="685800" algn="l"/>
              </a:tabLst>
            </a:pPr>
            <a:r>
              <a:rPr sz="1600" spc="-10" dirty="0">
                <a:latin typeface="Tahoma"/>
                <a:cs typeface="Tahoma"/>
              </a:rPr>
              <a:t>Se</a:t>
            </a:r>
            <a:r>
              <a:rPr sz="1600" spc="-5" dirty="0">
                <a:latin typeface="Tahoma"/>
                <a:cs typeface="Tahoma"/>
              </a:rPr>
              <a:t>t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0" dirty="0">
                <a:latin typeface="Tahoma"/>
                <a:cs typeface="Tahoma"/>
              </a:rPr>
              <a:t>It</a:t>
            </a:r>
            <a:r>
              <a:rPr sz="1600" spc="-5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spc="-10" dirty="0">
                <a:latin typeface="Tahoma"/>
                <a:cs typeface="Tahoma"/>
              </a:rPr>
              <a:t>lec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50" b="1" i="1" spc="-135" dirty="0">
                <a:latin typeface="Verdana"/>
                <a:cs typeface="Verdana"/>
              </a:rPr>
              <a:t>uni</a:t>
            </a:r>
            <a:r>
              <a:rPr sz="1650" b="1" i="1" spc="-160" dirty="0">
                <a:latin typeface="Verdana"/>
                <a:cs typeface="Verdana"/>
              </a:rPr>
              <a:t>qu</a:t>
            </a:r>
            <a:r>
              <a:rPr sz="1650" b="1" i="1" spc="-145" dirty="0">
                <a:latin typeface="Verdana"/>
                <a:cs typeface="Verdana"/>
              </a:rPr>
              <a:t>e</a:t>
            </a:r>
            <a:r>
              <a:rPr sz="1650" b="1" i="1" spc="-120" dirty="0">
                <a:latin typeface="Verdana"/>
                <a:cs typeface="Verdana"/>
              </a:rPr>
              <a:t> 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spc="-10" dirty="0">
                <a:latin typeface="Tahoma"/>
                <a:cs typeface="Tahoma"/>
              </a:rPr>
              <a:t>ements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ahoma"/>
              <a:cs typeface="Tahoma"/>
            </a:endParaRPr>
          </a:p>
          <a:p>
            <a:pPr marL="1432560" marR="5080">
              <a:lnSpc>
                <a:spcPct val="120100"/>
              </a:lnSpc>
              <a:spcBef>
                <a:spcPts val="5"/>
              </a:spcBef>
              <a:tabLst>
                <a:tab pos="2099310" algn="l"/>
              </a:tabLst>
            </a:pPr>
            <a:r>
              <a:rPr sz="1600" spc="-5" dirty="0">
                <a:latin typeface="Tahoma"/>
                <a:cs typeface="Tahoma"/>
              </a:rPr>
              <a:t>(</a:t>
            </a:r>
            <a:r>
              <a:rPr sz="1600" spc="50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i.e.	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3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</a:t>
            </a:r>
            <a:r>
              <a:rPr sz="1600" spc="3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contains</a:t>
            </a:r>
            <a:r>
              <a:rPr sz="1600" spc="40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</a:t>
            </a:r>
            <a:r>
              <a:rPr sz="1600" spc="3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duplicate</a:t>
            </a:r>
            <a:r>
              <a:rPr sz="1600" spc="3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elements</a:t>
            </a:r>
            <a:r>
              <a:rPr sz="1600" spc="3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)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not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ordered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1120140">
              <a:lnSpc>
                <a:spcPct val="100000"/>
              </a:lnSpc>
              <a:spcBef>
                <a:spcPts val="1160"/>
              </a:spcBef>
              <a:tabLst>
                <a:tab pos="1558925" algn="l"/>
                <a:tab pos="2023745" algn="l"/>
                <a:tab pos="2828925" algn="l"/>
                <a:tab pos="3155315" algn="l"/>
                <a:tab pos="3749675" algn="l"/>
                <a:tab pos="4232910" algn="l"/>
                <a:tab pos="4702175" algn="l"/>
              </a:tabLst>
            </a:pPr>
            <a:r>
              <a:rPr sz="1600" spc="-10" dirty="0">
                <a:latin typeface="Tahoma"/>
                <a:cs typeface="Tahoma"/>
              </a:rPr>
              <a:t>Set	can	</a:t>
            </a:r>
            <a:r>
              <a:rPr sz="1600" spc="-5" dirty="0">
                <a:latin typeface="Tahoma"/>
                <a:cs typeface="Tahoma"/>
              </a:rPr>
              <a:t>contain	at	</a:t>
            </a:r>
            <a:r>
              <a:rPr sz="1600" dirty="0">
                <a:latin typeface="Tahoma"/>
                <a:cs typeface="Tahoma"/>
              </a:rPr>
              <a:t>most	</a:t>
            </a:r>
            <a:r>
              <a:rPr sz="1600" spc="-10" dirty="0">
                <a:latin typeface="Tahoma"/>
                <a:cs typeface="Tahoma"/>
              </a:rPr>
              <a:t>one	</a:t>
            </a:r>
            <a:r>
              <a:rPr sz="1600" spc="-5" dirty="0">
                <a:latin typeface="Tahoma"/>
                <a:cs typeface="Tahoma"/>
              </a:rPr>
              <a:t>null	</a:t>
            </a:r>
            <a:r>
              <a:rPr sz="1600" spc="-10" dirty="0">
                <a:latin typeface="Tahoma"/>
                <a:cs typeface="Tahoma"/>
              </a:rPr>
              <a:t>element</a:t>
            </a:r>
            <a:endParaRPr sz="1600">
              <a:latin typeface="Tahoma"/>
              <a:cs typeface="Tahoma"/>
            </a:endParaRPr>
          </a:p>
          <a:p>
            <a:pPr marL="112014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Tahoma"/>
                <a:cs typeface="Tahoma"/>
              </a:rPr>
              <a:t>Example: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HashSet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3746" y="3692169"/>
            <a:ext cx="5749290" cy="1245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18800"/>
              </a:lnSpc>
              <a:spcBef>
                <a:spcPts val="120"/>
              </a:spcBef>
            </a:pPr>
            <a:r>
              <a:rPr sz="1600" spc="-10" dirty="0">
                <a:latin typeface="Tahoma"/>
                <a:cs typeface="Tahoma"/>
              </a:rPr>
              <a:t>Sorted Set: </a:t>
            </a:r>
            <a:r>
              <a:rPr sz="1600" spc="-25" dirty="0">
                <a:latin typeface="Tahoma"/>
                <a:cs typeface="Tahoma"/>
              </a:rPr>
              <a:t>It’s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sub </a:t>
            </a:r>
            <a:r>
              <a:rPr sz="1600" spc="-15" dirty="0">
                <a:latin typeface="Tahoma"/>
                <a:cs typeface="Tahoma"/>
              </a:rPr>
              <a:t>interface </a:t>
            </a:r>
            <a:r>
              <a:rPr sz="1600" spc="-5" dirty="0">
                <a:latin typeface="Tahoma"/>
                <a:cs typeface="Tahoma"/>
              </a:rPr>
              <a:t>of Set. It </a:t>
            </a:r>
            <a:r>
              <a:rPr sz="1600" spc="-15" dirty="0">
                <a:latin typeface="Tahoma"/>
                <a:cs typeface="Tahoma"/>
              </a:rPr>
              <a:t>further </a:t>
            </a:r>
            <a:r>
              <a:rPr sz="1600" spc="-10" dirty="0">
                <a:latin typeface="Tahoma"/>
                <a:cs typeface="Tahoma"/>
              </a:rPr>
              <a:t>guarantees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iterator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will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traverse</a:t>
            </a:r>
            <a:r>
              <a:rPr sz="1600" spc="-15" dirty="0">
                <a:latin typeface="Tahoma"/>
                <a:cs typeface="Tahoma"/>
              </a:rPr>
              <a:t> the</a:t>
            </a:r>
            <a:r>
              <a:rPr sz="1600" spc="-10" dirty="0">
                <a:latin typeface="Tahoma"/>
                <a:cs typeface="Tahoma"/>
              </a:rPr>
              <a:t> set</a:t>
            </a:r>
            <a:r>
              <a:rPr sz="1600" spc="-5" dirty="0">
                <a:latin typeface="Tahoma"/>
                <a:cs typeface="Tahoma"/>
              </a:rPr>
              <a:t> 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ascending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element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order, 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according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natural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ordering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 elements)</a:t>
            </a:r>
            <a:endParaRPr sz="1600">
              <a:latin typeface="Tahoma"/>
              <a:cs typeface="Tahoma"/>
            </a:endParaRPr>
          </a:p>
          <a:p>
            <a:pPr marL="76200" algn="just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Tahoma"/>
                <a:cs typeface="Tahoma"/>
              </a:rPr>
              <a:t>Example: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TreeSet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9218" y="3692169"/>
            <a:ext cx="68770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24765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2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its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(s</a:t>
            </a:r>
            <a:r>
              <a:rPr sz="1600" spc="-15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rted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12196"/>
            <a:ext cx="7313880" cy="407496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Set</a:t>
            </a:r>
            <a:endParaRPr sz="1800" dirty="0">
              <a:latin typeface="Tahoma"/>
              <a:cs typeface="Tahoma"/>
            </a:endParaRPr>
          </a:p>
          <a:p>
            <a:pPr marL="952500">
              <a:lnSpc>
                <a:spcPct val="100000"/>
              </a:lnSpc>
              <a:spcBef>
                <a:spcPts val="135"/>
              </a:spcBef>
            </a:pPr>
            <a:r>
              <a:rPr sz="1600" spc="-5" dirty="0">
                <a:latin typeface="Tahoma"/>
                <a:cs typeface="Tahoma"/>
              </a:rPr>
              <a:t>import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java.util.*;</a:t>
            </a:r>
            <a:endParaRPr sz="1600" dirty="0">
              <a:latin typeface="Tahoma"/>
              <a:cs typeface="Tahoma"/>
            </a:endParaRPr>
          </a:p>
          <a:p>
            <a:pPr marL="9525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 </a:t>
            </a:r>
            <a:r>
              <a:rPr sz="1600" spc="-5" dirty="0">
                <a:latin typeface="Tahoma"/>
                <a:cs typeface="Tahoma"/>
              </a:rPr>
              <a:t>SetExample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</a:t>
            </a:r>
            <a:endParaRPr sz="1600" dirty="0">
              <a:latin typeface="Tahoma"/>
              <a:cs typeface="Tahoma"/>
            </a:endParaRPr>
          </a:p>
          <a:p>
            <a:pPr marL="952500">
              <a:lnSpc>
                <a:spcPct val="100000"/>
              </a:lnSpc>
              <a:spcBef>
                <a:spcPts val="130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static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main(String[]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args)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</a:t>
            </a:r>
            <a:endParaRPr sz="1600" dirty="0">
              <a:latin typeface="Tahoma"/>
              <a:cs typeface="Tahoma"/>
            </a:endParaRPr>
          </a:p>
          <a:p>
            <a:pPr marL="2008505" marR="1802764" indent="1270">
              <a:lnSpc>
                <a:spcPct val="120000"/>
              </a:lnSpc>
            </a:pPr>
            <a:r>
              <a:rPr sz="1600" spc="-10" dirty="0">
                <a:latin typeface="Tahoma"/>
                <a:cs typeface="Tahoma"/>
              </a:rPr>
              <a:t>Set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new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HashSe</a:t>
            </a:r>
            <a:r>
              <a:rPr lang="en-US" sz="1600" spc="-10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();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set.add("one");</a:t>
            </a:r>
            <a:endParaRPr sz="1600" dirty="0">
              <a:latin typeface="Tahoma"/>
              <a:cs typeface="Tahoma"/>
            </a:endParaRPr>
          </a:p>
          <a:p>
            <a:pPr marL="2008505">
              <a:lnSpc>
                <a:spcPct val="100000"/>
              </a:lnSpc>
              <a:spcBef>
                <a:spcPts val="650"/>
              </a:spcBef>
            </a:pPr>
            <a:r>
              <a:rPr sz="1600" spc="-10" dirty="0">
                <a:latin typeface="Tahoma"/>
                <a:cs typeface="Tahoma"/>
              </a:rPr>
              <a:t>set.add("second");</a:t>
            </a:r>
            <a:endParaRPr sz="1600" dirty="0">
              <a:latin typeface="Tahoma"/>
              <a:cs typeface="Tahoma"/>
            </a:endParaRPr>
          </a:p>
          <a:p>
            <a:pPr marL="2008505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latin typeface="Tahoma"/>
                <a:cs typeface="Tahoma"/>
              </a:rPr>
              <a:t>set.add("3rd");</a:t>
            </a:r>
            <a:endParaRPr sz="1600" dirty="0">
              <a:latin typeface="Tahoma"/>
              <a:cs typeface="Tahoma"/>
            </a:endParaRPr>
          </a:p>
          <a:p>
            <a:pPr marL="2008505" marR="1795145">
              <a:lnSpc>
                <a:spcPct val="120000"/>
              </a:lnSpc>
            </a:pPr>
            <a:r>
              <a:rPr sz="1600" spc="-5" dirty="0">
                <a:latin typeface="Tahoma"/>
                <a:cs typeface="Tahoma"/>
              </a:rPr>
              <a:t>set.add(new </a:t>
            </a:r>
            <a:r>
              <a:rPr sz="1600" spc="-10" dirty="0">
                <a:latin typeface="Tahoma"/>
                <a:cs typeface="Tahoma"/>
              </a:rPr>
              <a:t>Integer(4)); </a:t>
            </a:r>
            <a:r>
              <a:rPr sz="1600" spc="-5" dirty="0">
                <a:latin typeface="Tahoma"/>
                <a:cs typeface="Tahoma"/>
              </a:rPr>
              <a:t> set.add(new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Float(5.0F));</a:t>
            </a:r>
            <a:endParaRPr sz="1600" dirty="0">
              <a:latin typeface="Tahoma"/>
              <a:cs typeface="Tahoma"/>
            </a:endParaRPr>
          </a:p>
          <a:p>
            <a:pPr marL="2008505" marR="123189">
              <a:lnSpc>
                <a:spcPts val="2310"/>
              </a:lnSpc>
              <a:spcBef>
                <a:spcPts val="135"/>
              </a:spcBef>
            </a:pPr>
            <a:r>
              <a:rPr sz="1600" spc="-10" dirty="0">
                <a:latin typeface="Tahoma"/>
                <a:cs typeface="Tahoma"/>
              </a:rPr>
              <a:t>set.add("second");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set.add(new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Integer(4));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System.out.println(set);</a:t>
            </a:r>
            <a:endParaRPr sz="1600" dirty="0">
              <a:latin typeface="Tahoma"/>
              <a:cs typeface="Tahoma"/>
            </a:endParaRPr>
          </a:p>
          <a:p>
            <a:pPr marL="1946275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 dirty="0">
              <a:latin typeface="Tahoma"/>
              <a:cs typeface="Tahoma"/>
            </a:endParaRPr>
          </a:p>
          <a:p>
            <a:pPr marL="1080135">
              <a:lnSpc>
                <a:spcPct val="100000"/>
              </a:lnSpc>
              <a:spcBef>
                <a:spcPts val="385"/>
              </a:spcBef>
              <a:tabLst>
                <a:tab pos="3465829" algn="l"/>
              </a:tabLst>
            </a:pPr>
            <a:r>
              <a:rPr sz="1600" spc="-5" dirty="0">
                <a:latin typeface="Tahoma"/>
                <a:cs typeface="Tahoma"/>
              </a:rPr>
              <a:t>}	</a:t>
            </a:r>
            <a:r>
              <a:rPr sz="1600" b="1" spc="-5" dirty="0">
                <a:latin typeface="Tahoma"/>
                <a:cs typeface="Tahoma"/>
              </a:rPr>
              <a:t>What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will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be the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Output</a:t>
            </a:r>
            <a:r>
              <a:rPr sz="1600" b="1" spc="3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?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458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Iterating</a:t>
            </a:r>
            <a:r>
              <a:rPr dirty="0"/>
              <a:t> </a:t>
            </a:r>
            <a:r>
              <a:rPr spc="-5" dirty="0"/>
              <a:t>Collection </a:t>
            </a:r>
            <a:r>
              <a:rPr dirty="0"/>
              <a:t>–</a:t>
            </a:r>
            <a:r>
              <a:rPr spc="5" dirty="0"/>
              <a:t> </a:t>
            </a:r>
            <a:r>
              <a:rPr spc="-5" dirty="0"/>
              <a:t>Iterator</a:t>
            </a:r>
            <a:r>
              <a:rPr dirty="0"/>
              <a:t> </a:t>
            </a:r>
            <a:r>
              <a:rPr spc="-5" dirty="0"/>
              <a:t>Interface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880" y="1248283"/>
            <a:ext cx="5883275" cy="388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Arial MT"/>
                <a:cs typeface="Arial MT"/>
              </a:rPr>
              <a:t>Allows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visit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collection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It has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methods:</a:t>
            </a:r>
            <a:endParaRPr sz="1600" dirty="0">
              <a:latin typeface="Arial MT"/>
              <a:cs typeface="Arial MT"/>
            </a:endParaRPr>
          </a:p>
          <a:p>
            <a:pPr marL="2934335">
              <a:lnSpc>
                <a:spcPct val="100000"/>
              </a:lnSpc>
              <a:spcBef>
                <a:spcPts val="165"/>
              </a:spcBef>
            </a:pPr>
            <a:r>
              <a:rPr sz="1600" spc="-5" dirty="0">
                <a:latin typeface="Arial MT"/>
                <a:cs typeface="Arial MT"/>
              </a:rPr>
              <a:t>boo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spc="-2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Ne</a:t>
            </a:r>
            <a:r>
              <a:rPr sz="1600" spc="-15" dirty="0">
                <a:latin typeface="Arial MT"/>
                <a:cs typeface="Arial MT"/>
              </a:rPr>
              <a:t>x</a:t>
            </a:r>
            <a:r>
              <a:rPr sz="1600" spc="-5" dirty="0">
                <a:latin typeface="Arial MT"/>
                <a:cs typeface="Arial MT"/>
              </a:rPr>
              <a:t>t()</a:t>
            </a:r>
            <a:endParaRPr sz="1600" dirty="0">
              <a:latin typeface="Arial MT"/>
              <a:cs typeface="Arial MT"/>
            </a:endParaRPr>
          </a:p>
          <a:p>
            <a:pPr marL="293433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Object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next()</a:t>
            </a:r>
            <a:endParaRPr sz="1600" dirty="0">
              <a:latin typeface="Arial MT"/>
              <a:cs typeface="Arial MT"/>
            </a:endParaRPr>
          </a:p>
          <a:p>
            <a:pPr marL="2996565">
              <a:lnSpc>
                <a:spcPct val="100000"/>
              </a:lnSpc>
              <a:spcBef>
                <a:spcPts val="615"/>
              </a:spcBef>
              <a:tabLst>
                <a:tab pos="3543935" algn="l"/>
              </a:tabLst>
            </a:pPr>
            <a:r>
              <a:rPr sz="1600" spc="-5" dirty="0">
                <a:latin typeface="Arial MT"/>
                <a:cs typeface="Arial MT"/>
              </a:rPr>
              <a:t>void	remove()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Code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Example:</a:t>
            </a:r>
            <a:endParaRPr sz="1600" dirty="0">
              <a:latin typeface="Arial MT"/>
              <a:cs typeface="Arial MT"/>
            </a:endParaRPr>
          </a:p>
          <a:p>
            <a:pPr marL="901065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Arial MT"/>
                <a:cs typeface="Arial MT"/>
              </a:rPr>
              <a:t>List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</a:t>
            </a:r>
            <a:r>
              <a:rPr sz="1600" spc="-15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1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Arra</a:t>
            </a:r>
            <a:r>
              <a:rPr sz="1600" spc="-30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List(</a:t>
            </a:r>
            <a:r>
              <a:rPr sz="1600" spc="-15" dirty="0">
                <a:latin typeface="Arial MT"/>
                <a:cs typeface="Arial MT"/>
              </a:rPr>
              <a:t>)</a:t>
            </a:r>
            <a:r>
              <a:rPr sz="1600" spc="-5" dirty="0">
                <a:latin typeface="Arial MT"/>
                <a:cs typeface="Arial MT"/>
              </a:rPr>
              <a:t>;</a:t>
            </a:r>
            <a:endParaRPr sz="1600" dirty="0">
              <a:latin typeface="Arial MT"/>
              <a:cs typeface="Arial MT"/>
            </a:endParaRPr>
          </a:p>
          <a:p>
            <a:pPr marL="134620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Arial MT"/>
                <a:cs typeface="Arial MT"/>
              </a:rPr>
              <a:t>//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endParaRPr sz="1600" dirty="0">
              <a:latin typeface="Arial MT"/>
              <a:cs typeface="Arial MT"/>
            </a:endParaRPr>
          </a:p>
          <a:p>
            <a:pPr marL="710565" marR="2289810">
              <a:lnSpc>
                <a:spcPct val="120000"/>
              </a:lnSpc>
            </a:pPr>
            <a:r>
              <a:rPr sz="1600" spc="-5" dirty="0">
                <a:latin typeface="Arial MT"/>
                <a:cs typeface="Arial MT"/>
              </a:rPr>
              <a:t>Iterator elements = list.iterator();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while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 elements.hasNext()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)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{</a:t>
            </a:r>
            <a:endParaRPr sz="1600" dirty="0">
              <a:latin typeface="Arial MT"/>
              <a:cs typeface="Arial MT"/>
            </a:endParaRPr>
          </a:p>
          <a:p>
            <a:pPr marL="125476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latin typeface="Arial MT"/>
                <a:cs typeface="Arial MT"/>
              </a:rPr>
              <a:t>System.out.println(elements.next());</a:t>
            </a:r>
            <a:endParaRPr sz="1600" dirty="0">
              <a:latin typeface="Arial MT"/>
              <a:cs typeface="Arial MT"/>
            </a:endParaRPr>
          </a:p>
          <a:p>
            <a:pPr marL="1028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Arial MT"/>
                <a:cs typeface="Arial MT"/>
              </a:rPr>
              <a:t>}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39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Sorting</a:t>
            </a:r>
            <a:r>
              <a:rPr spc="-4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5" dirty="0"/>
              <a:t>Collection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415287"/>
            <a:ext cx="783082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Tahoma"/>
                <a:cs typeface="Tahoma"/>
              </a:rPr>
              <a:t>sort()</a:t>
            </a:r>
            <a:r>
              <a:rPr sz="1600" b="1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present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java.util.Collections</a:t>
            </a:r>
            <a:r>
              <a:rPr sz="1600" spc="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which is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sort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any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(Predefined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Type)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List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ascending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order.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Example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–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Let us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suppose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 our list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contains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{“Hello",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"Friends",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"Dear",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"Is",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"Superb"}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After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Collection.sort(),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obtain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sorted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list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{"Dear",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"Friends",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“Hello",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"Is",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"Superb"}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ahoma"/>
                <a:cs typeface="Tahoma"/>
              </a:rPr>
              <a:t>For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applying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sort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 User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Defined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Types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Collection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implement</a:t>
            </a:r>
            <a:endParaRPr sz="1600">
              <a:latin typeface="Tahoma"/>
              <a:cs typeface="Tahoma"/>
            </a:endParaRPr>
          </a:p>
          <a:p>
            <a:pPr marL="267335">
              <a:lnSpc>
                <a:spcPct val="100000"/>
              </a:lnSpc>
            </a:pPr>
            <a:r>
              <a:rPr sz="1600" b="1" spc="-5" dirty="0">
                <a:latin typeface="Tahoma"/>
                <a:cs typeface="Tahoma"/>
              </a:rPr>
              <a:t>Comparable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or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Comparator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16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Comparable</a:t>
            </a:r>
            <a:r>
              <a:rPr spc="-40" dirty="0"/>
              <a:t> </a:t>
            </a:r>
            <a:r>
              <a:rPr dirty="0"/>
              <a:t>Vs</a:t>
            </a:r>
            <a:r>
              <a:rPr spc="-30" dirty="0"/>
              <a:t> </a:t>
            </a:r>
            <a:r>
              <a:rPr spc="-5" dirty="0"/>
              <a:t>Comparator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415287"/>
            <a:ext cx="7890509" cy="351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Tahoma"/>
                <a:cs typeface="Tahoma"/>
              </a:rPr>
              <a:t>Comparable</a:t>
            </a:r>
            <a:r>
              <a:rPr sz="1600" b="1" spc="3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lets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class</a:t>
            </a:r>
            <a:r>
              <a:rPr sz="1600" b="1" spc="3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implement</a:t>
            </a:r>
            <a:r>
              <a:rPr sz="1600" b="1" spc="3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its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own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comparison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802005" lvl="1" indent="-287020">
              <a:lnSpc>
                <a:spcPct val="100000"/>
              </a:lnSpc>
              <a:buFont typeface="Arial MT"/>
              <a:buChar char="•"/>
              <a:tabLst>
                <a:tab pos="802005" algn="l"/>
                <a:tab pos="802640" algn="l"/>
              </a:tabLst>
            </a:pPr>
            <a:r>
              <a:rPr sz="1600" spc="-5" dirty="0">
                <a:latin typeface="Tahoma"/>
                <a:cs typeface="Tahoma"/>
              </a:rPr>
              <a:t>It's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same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(it is </a:t>
            </a:r>
            <a:r>
              <a:rPr sz="1600" spc="-10" dirty="0">
                <a:latin typeface="Tahoma"/>
                <a:cs typeface="Tahoma"/>
              </a:rPr>
              <a:t>often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advantage)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802005" marR="164465" lvl="1" indent="-287020">
              <a:lnSpc>
                <a:spcPct val="100000"/>
              </a:lnSpc>
              <a:buFont typeface="Arial MT"/>
              <a:buChar char="•"/>
              <a:tabLst>
                <a:tab pos="802005" algn="l"/>
                <a:tab pos="802640" algn="l"/>
                <a:tab pos="1680210" algn="l"/>
              </a:tabLst>
            </a:pPr>
            <a:r>
              <a:rPr sz="1600" spc="-5" dirty="0">
                <a:latin typeface="Tahoma"/>
                <a:cs typeface="Tahoma"/>
              </a:rPr>
              <a:t>There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only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implementation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(so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can't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want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two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different	sorting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cases)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Tahoma"/>
                <a:cs typeface="Tahoma"/>
              </a:rPr>
              <a:t>Comparator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is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an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external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comparison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050">
              <a:latin typeface="Tahoma"/>
              <a:cs typeface="Tahoma"/>
            </a:endParaRPr>
          </a:p>
          <a:p>
            <a:pPr marL="802005" lvl="1" indent="-287020">
              <a:lnSpc>
                <a:spcPct val="100000"/>
              </a:lnSpc>
              <a:buFont typeface="Arial MT"/>
              <a:buChar char="•"/>
              <a:tabLst>
                <a:tab pos="802005" algn="l"/>
                <a:tab pos="802640" algn="l"/>
              </a:tabLst>
            </a:pPr>
            <a:r>
              <a:rPr sz="1600" spc="-5" dirty="0">
                <a:latin typeface="Tahoma"/>
                <a:cs typeface="Tahoma"/>
              </a:rPr>
              <a:t>It </a:t>
            </a:r>
            <a:r>
              <a:rPr sz="1600" spc="-10" dirty="0">
                <a:latin typeface="Tahoma"/>
                <a:cs typeface="Tahoma"/>
              </a:rPr>
              <a:t>is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typically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unique </a:t>
            </a:r>
            <a:r>
              <a:rPr sz="1600" spc="-10" dirty="0">
                <a:latin typeface="Tahoma"/>
                <a:cs typeface="Tahoma"/>
              </a:rPr>
              <a:t>instance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(either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same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another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place)</a:t>
            </a:r>
            <a:endParaRPr sz="1600">
              <a:latin typeface="Tahoma"/>
              <a:cs typeface="Tahoma"/>
            </a:endParaRPr>
          </a:p>
          <a:p>
            <a:pPr marL="802005" lvl="1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802005" algn="l"/>
                <a:tab pos="802640" algn="l"/>
              </a:tabLst>
            </a:pPr>
            <a:r>
              <a:rPr sz="1600" spc="-40" dirty="0">
                <a:latin typeface="Tahoma"/>
                <a:cs typeface="Tahoma"/>
              </a:rPr>
              <a:t>You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</a:t>
            </a:r>
            <a:r>
              <a:rPr sz="1600" spc="-10" dirty="0">
                <a:latin typeface="Tahoma"/>
                <a:cs typeface="Tahoma"/>
              </a:rPr>
              <a:t> each</a:t>
            </a:r>
            <a:r>
              <a:rPr sz="1600" spc="-5" dirty="0">
                <a:latin typeface="Tahoma"/>
                <a:cs typeface="Tahoma"/>
              </a:rPr>
              <a:t> implementation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way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want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sort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things.</a:t>
            </a:r>
            <a:endParaRPr sz="1600">
              <a:latin typeface="Tahoma"/>
              <a:cs typeface="Tahoma"/>
            </a:endParaRPr>
          </a:p>
          <a:p>
            <a:pPr marL="802005" lvl="1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802005" algn="l"/>
                <a:tab pos="802640" algn="l"/>
              </a:tabLst>
            </a:pPr>
            <a:r>
              <a:rPr sz="1600" spc="-40" dirty="0">
                <a:latin typeface="Tahoma"/>
                <a:cs typeface="Tahoma"/>
              </a:rPr>
              <a:t>You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 provide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comparators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control.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16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Comparable</a:t>
            </a:r>
            <a:r>
              <a:rPr spc="-40" dirty="0"/>
              <a:t> </a:t>
            </a:r>
            <a:r>
              <a:rPr dirty="0"/>
              <a:t>Vs</a:t>
            </a:r>
            <a:r>
              <a:rPr spc="-30" dirty="0"/>
              <a:t> </a:t>
            </a:r>
            <a:r>
              <a:rPr spc="-5" dirty="0"/>
              <a:t>Comparator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67687"/>
            <a:ext cx="8236584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85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implement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Comparable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interface,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must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implement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single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compareTo()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compareTo(Object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o){}</a:t>
            </a:r>
            <a:endParaRPr sz="1600">
              <a:latin typeface="Tahoma"/>
              <a:cs typeface="Tahoma"/>
            </a:endParaRPr>
          </a:p>
          <a:p>
            <a:pPr marL="299085" marR="212725" indent="-299085">
              <a:lnSpc>
                <a:spcPts val="3840"/>
              </a:lnSpc>
              <a:spcBef>
                <a:spcPts val="2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85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implement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Comparator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interface,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must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implement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single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compare()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compare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(Object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obj1 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obj2){}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583087"/>
            <a:ext cx="4239260" cy="211582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Map</a:t>
            </a:r>
            <a:endParaRPr sz="1800">
              <a:latin typeface="Tahoma"/>
              <a:cs typeface="Tahoma"/>
            </a:endParaRPr>
          </a:p>
          <a:p>
            <a:pPr marL="373380" indent="-287020">
              <a:lnSpc>
                <a:spcPct val="100000"/>
              </a:lnSpc>
              <a:spcBef>
                <a:spcPts val="1120"/>
              </a:spcBef>
              <a:buChar char="•"/>
              <a:tabLst>
                <a:tab pos="373380" algn="l"/>
                <a:tab pos="374015" algn="l"/>
              </a:tabLst>
            </a:pPr>
            <a:r>
              <a:rPr sz="1700" dirty="0">
                <a:latin typeface="Arial MT"/>
                <a:cs typeface="Arial MT"/>
              </a:rPr>
              <a:t>An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object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that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maps </a:t>
            </a:r>
            <a:r>
              <a:rPr sz="1700" spc="-5" dirty="0">
                <a:latin typeface="Arial MT"/>
                <a:cs typeface="Arial MT"/>
              </a:rPr>
              <a:t>keys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values.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422275" indent="-335915">
              <a:lnSpc>
                <a:spcPct val="100000"/>
              </a:lnSpc>
              <a:buChar char="•"/>
              <a:tabLst>
                <a:tab pos="422275" algn="l"/>
                <a:tab pos="422909" algn="l"/>
              </a:tabLst>
            </a:pPr>
            <a:r>
              <a:rPr sz="1700" dirty="0">
                <a:latin typeface="Arial MT"/>
                <a:cs typeface="Arial MT"/>
              </a:rPr>
              <a:t>A</a:t>
            </a:r>
            <a:r>
              <a:rPr sz="1700" spc="-9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map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cannot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contain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duplicate</a:t>
            </a:r>
            <a:r>
              <a:rPr sz="1700" spc="-114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keys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373380" indent="-287020">
              <a:lnSpc>
                <a:spcPct val="100000"/>
              </a:lnSpc>
              <a:buChar char="•"/>
              <a:tabLst>
                <a:tab pos="373380" algn="l"/>
                <a:tab pos="374015" algn="l"/>
              </a:tabLst>
            </a:pPr>
            <a:r>
              <a:rPr sz="1700" dirty="0">
                <a:latin typeface="Arial MT"/>
                <a:cs typeface="Arial MT"/>
              </a:rPr>
              <a:t>Each key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can map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most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one value.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6316" y="825499"/>
            <a:ext cx="44640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 MT"/>
                <a:cs typeface="Arial MT"/>
              </a:rPr>
              <a:t>Map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980" y="1758518"/>
            <a:ext cx="108204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 MT"/>
                <a:cs typeface="Arial MT"/>
              </a:rPr>
              <a:t>SortedMap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0369" y="2691764"/>
            <a:ext cx="8756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60" dirty="0">
                <a:latin typeface="Arial MT"/>
                <a:cs typeface="Arial MT"/>
              </a:rPr>
              <a:t>T</a:t>
            </a:r>
            <a:r>
              <a:rPr sz="1700" spc="-20" dirty="0">
                <a:latin typeface="Arial MT"/>
                <a:cs typeface="Arial MT"/>
              </a:rPr>
              <a:t>r</a:t>
            </a:r>
            <a:r>
              <a:rPr sz="1700" spc="-15" dirty="0">
                <a:latin typeface="Arial MT"/>
                <a:cs typeface="Arial MT"/>
              </a:rPr>
              <a:t>ee</a:t>
            </a:r>
            <a:r>
              <a:rPr sz="1700" spc="-20" dirty="0">
                <a:latin typeface="Arial MT"/>
                <a:cs typeface="Arial MT"/>
              </a:rPr>
              <a:t>M</a:t>
            </a:r>
            <a:r>
              <a:rPr sz="1700" spc="-15" dirty="0">
                <a:latin typeface="Arial MT"/>
                <a:cs typeface="Arial MT"/>
              </a:rPr>
              <a:t>a</a:t>
            </a:r>
            <a:r>
              <a:rPr sz="1700" dirty="0">
                <a:latin typeface="Arial MT"/>
                <a:cs typeface="Arial MT"/>
              </a:rPr>
              <a:t>p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4862" y="2691764"/>
            <a:ext cx="1899846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dirty="0">
                <a:latin typeface="Arial MT"/>
                <a:cs typeface="Arial MT"/>
              </a:rPr>
              <a:t>      </a:t>
            </a:r>
            <a:r>
              <a:rPr sz="1700" dirty="0">
                <a:latin typeface="Arial MT"/>
                <a:cs typeface="Arial MT"/>
              </a:rPr>
              <a:t>HashMap</a:t>
            </a:r>
            <a:endParaRPr lang="en-US"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dirty="0" err="1">
                <a:latin typeface="Arial MT"/>
                <a:cs typeface="Arial MT"/>
              </a:rPr>
              <a:t>LinkedHashMap</a:t>
            </a:r>
            <a:endParaRPr sz="17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75932" y="2042667"/>
            <a:ext cx="137795" cy="669290"/>
            <a:chOff x="6575932" y="2042667"/>
            <a:chExt cx="137795" cy="6692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5932" y="2615183"/>
              <a:ext cx="98678" cy="96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12381" y="2042667"/>
              <a:ext cx="100965" cy="650240"/>
            </a:xfrm>
            <a:custGeom>
              <a:avLst/>
              <a:gdLst/>
              <a:ahLst/>
              <a:cxnLst/>
              <a:rect l="l" t="t" r="r" b="b"/>
              <a:pathLst>
                <a:path w="100965" h="650239">
                  <a:moveTo>
                    <a:pt x="91313" y="0"/>
                  </a:moveTo>
                  <a:lnTo>
                    <a:pt x="0" y="641476"/>
                  </a:lnTo>
                  <a:lnTo>
                    <a:pt x="3556" y="650239"/>
                  </a:lnTo>
                  <a:lnTo>
                    <a:pt x="9271" y="643000"/>
                  </a:lnTo>
                  <a:lnTo>
                    <a:pt x="100838" y="1269"/>
                  </a:lnTo>
                  <a:lnTo>
                    <a:pt x="91313" y="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638045" y="1136902"/>
            <a:ext cx="2470785" cy="1574800"/>
            <a:chOff x="6708393" y="1137284"/>
            <a:chExt cx="2470785" cy="15748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8393" y="1716658"/>
              <a:ext cx="101346" cy="9169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17664" y="1137284"/>
              <a:ext cx="1480185" cy="653415"/>
            </a:xfrm>
            <a:custGeom>
              <a:avLst/>
              <a:gdLst/>
              <a:ahLst/>
              <a:cxnLst/>
              <a:rect l="l" t="t" r="r" b="b"/>
              <a:pathLst>
                <a:path w="1480184" h="653414">
                  <a:moveTo>
                    <a:pt x="1480185" y="8636"/>
                  </a:moveTo>
                  <a:lnTo>
                    <a:pt x="1476375" y="0"/>
                  </a:lnTo>
                  <a:lnTo>
                    <a:pt x="13716" y="644525"/>
                  </a:lnTo>
                  <a:lnTo>
                    <a:pt x="8763" y="651383"/>
                  </a:lnTo>
                  <a:lnTo>
                    <a:pt x="0" y="651383"/>
                  </a:lnTo>
                  <a:lnTo>
                    <a:pt x="8128" y="652272"/>
                  </a:lnTo>
                  <a:lnTo>
                    <a:pt x="17526" y="653288"/>
                  </a:lnTo>
                  <a:lnTo>
                    <a:pt x="1480185" y="8636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0024" y="2610611"/>
              <a:ext cx="88646" cy="1010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91880" y="1139062"/>
              <a:ext cx="977265" cy="1557020"/>
            </a:xfrm>
            <a:custGeom>
              <a:avLst/>
              <a:gdLst/>
              <a:ahLst/>
              <a:cxnLst/>
              <a:rect l="l" t="t" r="r" b="b"/>
              <a:pathLst>
                <a:path w="977265" h="1557020">
                  <a:moveTo>
                    <a:pt x="8127" y="0"/>
                  </a:moveTo>
                  <a:lnTo>
                    <a:pt x="0" y="5080"/>
                  </a:lnTo>
                  <a:lnTo>
                    <a:pt x="968121" y="1551940"/>
                  </a:lnTo>
                  <a:lnTo>
                    <a:pt x="976757" y="1556512"/>
                  </a:lnTo>
                  <a:lnTo>
                    <a:pt x="976502" y="1547114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37691" y="3045917"/>
            <a:ext cx="5627370" cy="207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700" spc="5" dirty="0">
                <a:latin typeface="Arial MT"/>
                <a:cs typeface="Arial MT"/>
              </a:rPr>
              <a:t>The</a:t>
            </a:r>
            <a:r>
              <a:rPr sz="1700" dirty="0">
                <a:latin typeface="Arial MT"/>
                <a:cs typeface="Arial MT"/>
              </a:rPr>
              <a:t> Map interface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provides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three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i="1" dirty="0">
                <a:latin typeface="Arial"/>
                <a:cs typeface="Arial"/>
              </a:rPr>
              <a:t>collection</a:t>
            </a:r>
            <a:r>
              <a:rPr sz="1700" i="1" spc="-25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views</a:t>
            </a:r>
            <a:r>
              <a:rPr sz="1700" spc="-5" dirty="0">
                <a:latin typeface="Arial MT"/>
                <a:cs typeface="Arial MT"/>
              </a:rPr>
              <a:t>,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Arial MT"/>
                <a:cs typeface="Arial MT"/>
              </a:rPr>
              <a:t>which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allow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map's </a:t>
            </a:r>
            <a:r>
              <a:rPr sz="1700" spc="-5" dirty="0">
                <a:latin typeface="Arial MT"/>
                <a:cs typeface="Arial MT"/>
              </a:rPr>
              <a:t>contents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dirty="0">
                <a:latin typeface="Arial MT"/>
                <a:cs typeface="Arial MT"/>
              </a:rPr>
              <a:t> be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viewed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as:</a:t>
            </a:r>
            <a:endParaRPr sz="1700">
              <a:latin typeface="Arial MT"/>
              <a:cs typeface="Arial MT"/>
            </a:endParaRPr>
          </a:p>
          <a:p>
            <a:pPr marL="2919095" lvl="1" indent="-192405">
              <a:lnSpc>
                <a:spcPct val="100000"/>
              </a:lnSpc>
              <a:spcBef>
                <a:spcPts val="395"/>
              </a:spcBef>
              <a:buChar char="-"/>
              <a:tabLst>
                <a:tab pos="2919730" algn="l"/>
              </a:tabLst>
            </a:pPr>
            <a:r>
              <a:rPr sz="1700" dirty="0">
                <a:latin typeface="Arial MT"/>
                <a:cs typeface="Arial MT"/>
              </a:rPr>
              <a:t>a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set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keys</a:t>
            </a:r>
            <a:endParaRPr sz="1700">
              <a:latin typeface="Arial MT"/>
              <a:cs typeface="Arial MT"/>
            </a:endParaRPr>
          </a:p>
          <a:p>
            <a:pPr marL="2919095" lvl="1" indent="-192405">
              <a:lnSpc>
                <a:spcPct val="100000"/>
              </a:lnSpc>
              <a:spcBef>
                <a:spcPts val="395"/>
              </a:spcBef>
              <a:buChar char="-"/>
              <a:tabLst>
                <a:tab pos="2919730" algn="l"/>
              </a:tabLst>
            </a:pPr>
            <a:r>
              <a:rPr sz="1700" dirty="0">
                <a:latin typeface="Arial MT"/>
                <a:cs typeface="Arial MT"/>
              </a:rPr>
              <a:t>a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collection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values</a:t>
            </a:r>
            <a:endParaRPr sz="1700">
              <a:latin typeface="Arial MT"/>
              <a:cs typeface="Arial MT"/>
            </a:endParaRPr>
          </a:p>
          <a:p>
            <a:pPr marL="2919095" lvl="1" indent="-192405">
              <a:lnSpc>
                <a:spcPct val="100000"/>
              </a:lnSpc>
              <a:spcBef>
                <a:spcPts val="414"/>
              </a:spcBef>
              <a:buChar char="-"/>
              <a:tabLst>
                <a:tab pos="2919730" algn="l"/>
              </a:tabLst>
            </a:pPr>
            <a:r>
              <a:rPr sz="1700" dirty="0">
                <a:latin typeface="Arial MT"/>
                <a:cs typeface="Arial MT"/>
              </a:rPr>
              <a:t>a set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key-value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mappings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</a:pPr>
            <a:r>
              <a:rPr sz="1700" dirty="0">
                <a:latin typeface="Arial MT"/>
                <a:cs typeface="Arial MT"/>
              </a:rPr>
              <a:t>Examples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: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HashMap,TreeMap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5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24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Map</a:t>
            </a:r>
            <a:r>
              <a:rPr spc="-85" dirty="0"/>
              <a:t> </a:t>
            </a:r>
            <a:r>
              <a:rPr spc="-5" dirty="0"/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796" y="1077620"/>
            <a:ext cx="6635115" cy="414527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Tahoma"/>
                <a:cs typeface="Tahoma"/>
              </a:rPr>
              <a:t>Class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MapDemo{</a:t>
            </a:r>
            <a:endParaRPr sz="1600" dirty="0">
              <a:latin typeface="Tahoma"/>
              <a:cs typeface="Tahoma"/>
            </a:endParaRPr>
          </a:p>
          <a:p>
            <a:pPr marL="1005840">
              <a:lnSpc>
                <a:spcPct val="100000"/>
              </a:lnSpc>
              <a:spcBef>
                <a:spcPts val="400"/>
              </a:spcBef>
            </a:pPr>
            <a:r>
              <a:rPr sz="1600" spc="-25" dirty="0">
                <a:latin typeface="Tahoma"/>
                <a:cs typeface="Tahoma"/>
              </a:rPr>
              <a:t>p.s.v.main(String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args[]){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ahoma"/>
              <a:cs typeface="Tahoma"/>
            </a:endParaRPr>
          </a:p>
          <a:p>
            <a:pPr marL="1005840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HashMap</a:t>
            </a:r>
            <a:r>
              <a:rPr lang="en-US" sz="1600" spc="-10" dirty="0">
                <a:latin typeface="Tahoma"/>
                <a:cs typeface="Tahoma"/>
              </a:rPr>
              <a:t>&lt;</a:t>
            </a:r>
            <a:r>
              <a:rPr lang="en-US" sz="1600" spc="-10" dirty="0" err="1">
                <a:latin typeface="Tahoma"/>
                <a:cs typeface="Tahoma"/>
              </a:rPr>
              <a:t>String,Integer</a:t>
            </a:r>
            <a:r>
              <a:rPr lang="en-US" sz="1600" spc="-10" dirty="0">
                <a:latin typeface="Tahoma"/>
                <a:cs typeface="Tahoma"/>
              </a:rPr>
              <a:t>&gt;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hm=</a:t>
            </a:r>
            <a:r>
              <a:rPr sz="1600" b="1" spc="-5" dirty="0">
                <a:latin typeface="Tahoma"/>
                <a:cs typeface="Tahoma"/>
              </a:rPr>
              <a:t>new</a:t>
            </a:r>
            <a:r>
              <a:rPr sz="1600" b="1" spc="3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HashMap</a:t>
            </a:r>
            <a:r>
              <a:rPr lang="en-US" sz="1600" b="1" spc="-10" dirty="0">
                <a:latin typeface="Tahoma"/>
                <a:cs typeface="Tahoma"/>
              </a:rPr>
              <a:t>&lt;&gt;</a:t>
            </a:r>
            <a:r>
              <a:rPr sz="1600" b="1" spc="-10" dirty="0">
                <a:latin typeface="Tahoma"/>
                <a:cs typeface="Tahoma"/>
              </a:rPr>
              <a:t>();</a:t>
            </a:r>
            <a:endParaRPr sz="1600" dirty="0">
              <a:latin typeface="Tahoma"/>
              <a:cs typeface="Tahoma"/>
            </a:endParaRPr>
          </a:p>
          <a:p>
            <a:pPr marL="100584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hm.put("Let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c",300);</a:t>
            </a:r>
            <a:endParaRPr sz="1600" dirty="0">
              <a:latin typeface="Tahoma"/>
              <a:cs typeface="Tahoma"/>
            </a:endParaRPr>
          </a:p>
          <a:p>
            <a:pPr marL="1005840" marR="2755900">
              <a:lnSpc>
                <a:spcPct val="107500"/>
              </a:lnSpc>
              <a:spcBef>
                <a:spcPts val="254"/>
              </a:spcBef>
            </a:pPr>
            <a:r>
              <a:rPr sz="1600" spc="-5" dirty="0">
                <a:latin typeface="Tahoma"/>
                <a:cs typeface="Tahoma"/>
              </a:rPr>
              <a:t>hm.put("Let us c++",400);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hm.put("Thinking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Java",350);</a:t>
            </a:r>
            <a:endParaRPr sz="1600" dirty="0">
              <a:latin typeface="Tahoma"/>
              <a:cs typeface="Tahoma"/>
            </a:endParaRPr>
          </a:p>
          <a:p>
            <a:pPr marL="253365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Tahoma"/>
                <a:cs typeface="Tahoma"/>
              </a:rPr>
              <a:t>Iterator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itr=hm.entrySet().iterator();</a:t>
            </a:r>
            <a:endParaRPr sz="1600" dirty="0">
              <a:latin typeface="Tahoma"/>
              <a:cs typeface="Tahoma"/>
            </a:endParaRPr>
          </a:p>
          <a:p>
            <a:pPr marL="193675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latin typeface="Tahoma"/>
                <a:cs typeface="Tahoma"/>
              </a:rPr>
              <a:t>while</a:t>
            </a:r>
            <a:r>
              <a:rPr sz="1600" b="1" spc="-15" dirty="0">
                <a:latin typeface="Tahoma"/>
                <a:cs typeface="Tahoma"/>
              </a:rPr>
              <a:t>(itr.hasNext())</a:t>
            </a:r>
            <a:endParaRPr sz="1600" dirty="0">
              <a:latin typeface="Tahoma"/>
              <a:cs typeface="Tahoma"/>
            </a:endParaRPr>
          </a:p>
          <a:p>
            <a:pPr marL="314325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 dirty="0">
              <a:latin typeface="Tahoma"/>
              <a:cs typeface="Tahoma"/>
            </a:endParaRPr>
          </a:p>
          <a:p>
            <a:pPr marL="554990">
              <a:lnSpc>
                <a:spcPct val="100000"/>
              </a:lnSpc>
              <a:spcBef>
                <a:spcPts val="350"/>
              </a:spcBef>
            </a:pPr>
            <a:r>
              <a:rPr sz="1600" spc="-50" dirty="0">
                <a:latin typeface="Tahoma"/>
                <a:cs typeface="Tahoma"/>
              </a:rPr>
              <a:t>System.</a:t>
            </a:r>
            <a:r>
              <a:rPr sz="1650" spc="-50" dirty="0">
                <a:latin typeface="Tahoma"/>
                <a:cs typeface="Tahoma"/>
              </a:rPr>
              <a:t>out.println(</a:t>
            </a:r>
            <a:r>
              <a:rPr sz="1650" b="1" i="1" spc="-50" dirty="0">
                <a:latin typeface="Verdana"/>
                <a:cs typeface="Verdana"/>
              </a:rPr>
              <a:t>itr.next</a:t>
            </a:r>
            <a:r>
              <a:rPr sz="1650" spc="-50" dirty="0">
                <a:latin typeface="Tahoma"/>
                <a:cs typeface="Tahoma"/>
              </a:rPr>
              <a:t>());</a:t>
            </a:r>
            <a:endParaRPr sz="1650" dirty="0">
              <a:latin typeface="Tahoma"/>
              <a:cs typeface="Tahoma"/>
            </a:endParaRPr>
          </a:p>
          <a:p>
            <a:pPr marL="31432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}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Output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Generated: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c=300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Thinking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Java=350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c++=400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7325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</a:t>
            </a:r>
            <a:r>
              <a:rPr spc="-10" dirty="0"/>
              <a:t>d</a:t>
            </a:r>
            <a:r>
              <a:rPr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209522" y="1175854"/>
            <a:ext cx="6948170" cy="4132579"/>
          </a:xfrm>
          <a:custGeom>
            <a:avLst/>
            <a:gdLst/>
            <a:ahLst/>
            <a:cxnLst/>
            <a:rect l="l" t="t" r="r" b="b"/>
            <a:pathLst>
              <a:path w="6948170" h="4132579">
                <a:moveTo>
                  <a:pt x="6947788" y="0"/>
                </a:moveTo>
                <a:lnTo>
                  <a:pt x="0" y="0"/>
                </a:lnTo>
                <a:lnTo>
                  <a:pt x="0" y="4132072"/>
                </a:lnTo>
                <a:lnTo>
                  <a:pt x="6947788" y="4132072"/>
                </a:lnTo>
                <a:lnTo>
                  <a:pt x="69477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384" y="696594"/>
            <a:ext cx="358775" cy="359410"/>
          </a:xfrm>
          <a:custGeom>
            <a:avLst/>
            <a:gdLst/>
            <a:ahLst/>
            <a:cxnLst/>
            <a:rect l="l" t="t" r="r" b="b"/>
            <a:pathLst>
              <a:path w="358775" h="359409">
                <a:moveTo>
                  <a:pt x="306793" y="305436"/>
                </a:moveTo>
                <a:lnTo>
                  <a:pt x="113705" y="305436"/>
                </a:lnTo>
                <a:lnTo>
                  <a:pt x="125447" y="308229"/>
                </a:lnTo>
                <a:lnTo>
                  <a:pt x="135924" y="314640"/>
                </a:lnTo>
                <a:lnTo>
                  <a:pt x="143752" y="323802"/>
                </a:lnTo>
                <a:lnTo>
                  <a:pt x="148502" y="334893"/>
                </a:lnTo>
                <a:lnTo>
                  <a:pt x="149742" y="347091"/>
                </a:lnTo>
                <a:lnTo>
                  <a:pt x="149310" y="352298"/>
                </a:lnTo>
                <a:lnTo>
                  <a:pt x="153247" y="356870"/>
                </a:lnTo>
                <a:lnTo>
                  <a:pt x="158505" y="357505"/>
                </a:lnTo>
                <a:lnTo>
                  <a:pt x="165287" y="358394"/>
                </a:lnTo>
                <a:lnTo>
                  <a:pt x="172285" y="358902"/>
                </a:lnTo>
                <a:lnTo>
                  <a:pt x="185632" y="358902"/>
                </a:lnTo>
                <a:lnTo>
                  <a:pt x="192198" y="358394"/>
                </a:lnTo>
                <a:lnTo>
                  <a:pt x="198764" y="357759"/>
                </a:lnTo>
                <a:lnTo>
                  <a:pt x="204022" y="357124"/>
                </a:lnTo>
                <a:lnTo>
                  <a:pt x="207743" y="352679"/>
                </a:lnTo>
                <a:lnTo>
                  <a:pt x="207787" y="347091"/>
                </a:lnTo>
                <a:lnTo>
                  <a:pt x="209139" y="335353"/>
                </a:lnTo>
                <a:lnTo>
                  <a:pt x="214002" y="324437"/>
                </a:lnTo>
                <a:lnTo>
                  <a:pt x="221864" y="315450"/>
                </a:lnTo>
                <a:lnTo>
                  <a:pt x="232254" y="309118"/>
                </a:lnTo>
                <a:lnTo>
                  <a:pt x="243869" y="306597"/>
                </a:lnTo>
                <a:lnTo>
                  <a:pt x="305684" y="306597"/>
                </a:lnTo>
                <a:lnTo>
                  <a:pt x="306793" y="305436"/>
                </a:lnTo>
                <a:close/>
              </a:path>
              <a:path w="358775" h="359409">
                <a:moveTo>
                  <a:pt x="305684" y="306597"/>
                </a:moveTo>
                <a:lnTo>
                  <a:pt x="243869" y="306597"/>
                </a:lnTo>
                <a:lnTo>
                  <a:pt x="255938" y="307625"/>
                </a:lnTo>
                <a:lnTo>
                  <a:pt x="267271" y="311939"/>
                </a:lnTo>
                <a:lnTo>
                  <a:pt x="276679" y="319278"/>
                </a:lnTo>
                <a:lnTo>
                  <a:pt x="280184" y="323215"/>
                </a:lnTo>
                <a:lnTo>
                  <a:pt x="286089" y="323596"/>
                </a:lnTo>
                <a:lnTo>
                  <a:pt x="290026" y="320294"/>
                </a:lnTo>
                <a:lnTo>
                  <a:pt x="297896" y="313844"/>
                </a:lnTo>
                <a:lnTo>
                  <a:pt x="305400" y="306895"/>
                </a:lnTo>
                <a:lnTo>
                  <a:pt x="305684" y="306597"/>
                </a:lnTo>
                <a:close/>
              </a:path>
              <a:path w="358775" h="359409">
                <a:moveTo>
                  <a:pt x="5965" y="149479"/>
                </a:moveTo>
                <a:lnTo>
                  <a:pt x="1800" y="153416"/>
                </a:lnTo>
                <a:lnTo>
                  <a:pt x="1152" y="158496"/>
                </a:lnTo>
                <a:lnTo>
                  <a:pt x="288" y="168687"/>
                </a:lnTo>
                <a:lnTo>
                  <a:pt x="0" y="178879"/>
                </a:lnTo>
                <a:lnTo>
                  <a:pt x="288" y="189071"/>
                </a:lnTo>
                <a:lnTo>
                  <a:pt x="1152" y="199263"/>
                </a:lnTo>
                <a:lnTo>
                  <a:pt x="1800" y="204470"/>
                </a:lnTo>
                <a:lnTo>
                  <a:pt x="7718" y="208153"/>
                </a:lnTo>
                <a:lnTo>
                  <a:pt x="12963" y="208153"/>
                </a:lnTo>
                <a:lnTo>
                  <a:pt x="24405" y="209680"/>
                </a:lnTo>
                <a:lnTo>
                  <a:pt x="34880" y="214566"/>
                </a:lnTo>
                <a:lnTo>
                  <a:pt x="43588" y="222404"/>
                </a:lnTo>
                <a:lnTo>
                  <a:pt x="49730" y="232791"/>
                </a:lnTo>
                <a:lnTo>
                  <a:pt x="52594" y="244558"/>
                </a:lnTo>
                <a:lnTo>
                  <a:pt x="51785" y="256444"/>
                </a:lnTo>
                <a:lnTo>
                  <a:pt x="47488" y="267616"/>
                </a:lnTo>
                <a:lnTo>
                  <a:pt x="39887" y="277241"/>
                </a:lnTo>
                <a:lnTo>
                  <a:pt x="35950" y="280670"/>
                </a:lnTo>
                <a:lnTo>
                  <a:pt x="35506" y="286639"/>
                </a:lnTo>
                <a:lnTo>
                  <a:pt x="38795" y="290576"/>
                </a:lnTo>
                <a:lnTo>
                  <a:pt x="45231" y="298382"/>
                </a:lnTo>
                <a:lnTo>
                  <a:pt x="52081" y="305784"/>
                </a:lnTo>
                <a:lnTo>
                  <a:pt x="59342" y="312757"/>
                </a:lnTo>
                <a:lnTo>
                  <a:pt x="67014" y="319278"/>
                </a:lnTo>
                <a:lnTo>
                  <a:pt x="71180" y="322707"/>
                </a:lnTo>
                <a:lnTo>
                  <a:pt x="77085" y="322072"/>
                </a:lnTo>
                <a:lnTo>
                  <a:pt x="80806" y="318135"/>
                </a:lnTo>
                <a:lnTo>
                  <a:pt x="90212" y="310711"/>
                </a:lnTo>
                <a:lnTo>
                  <a:pt x="101569" y="306371"/>
                </a:lnTo>
                <a:lnTo>
                  <a:pt x="113705" y="305436"/>
                </a:lnTo>
                <a:lnTo>
                  <a:pt x="306793" y="305436"/>
                </a:lnTo>
                <a:lnTo>
                  <a:pt x="312493" y="299469"/>
                </a:lnTo>
                <a:lnTo>
                  <a:pt x="319135" y="291592"/>
                </a:lnTo>
                <a:lnTo>
                  <a:pt x="322411" y="287655"/>
                </a:lnTo>
                <a:lnTo>
                  <a:pt x="321979" y="281559"/>
                </a:lnTo>
                <a:lnTo>
                  <a:pt x="318042" y="278130"/>
                </a:lnTo>
                <a:lnTo>
                  <a:pt x="310309" y="268466"/>
                </a:lnTo>
                <a:lnTo>
                  <a:pt x="305944" y="257206"/>
                </a:lnTo>
                <a:lnTo>
                  <a:pt x="305110" y="245233"/>
                </a:lnTo>
                <a:lnTo>
                  <a:pt x="306494" y="239522"/>
                </a:lnTo>
                <a:lnTo>
                  <a:pt x="179511" y="239522"/>
                </a:lnTo>
                <a:lnTo>
                  <a:pt x="156324" y="234836"/>
                </a:lnTo>
                <a:lnTo>
                  <a:pt x="137323" y="222043"/>
                </a:lnTo>
                <a:lnTo>
                  <a:pt x="124477" y="203035"/>
                </a:lnTo>
                <a:lnTo>
                  <a:pt x="119757" y="179705"/>
                </a:lnTo>
                <a:lnTo>
                  <a:pt x="124477" y="156555"/>
                </a:lnTo>
                <a:lnTo>
                  <a:pt x="129094" y="149733"/>
                </a:lnTo>
                <a:lnTo>
                  <a:pt x="11655" y="149733"/>
                </a:lnTo>
                <a:lnTo>
                  <a:pt x="5965" y="149479"/>
                </a:lnTo>
                <a:close/>
              </a:path>
              <a:path w="358775" h="359409">
                <a:moveTo>
                  <a:pt x="307389" y="120015"/>
                </a:moveTo>
                <a:lnTo>
                  <a:pt x="179511" y="120015"/>
                </a:lnTo>
                <a:lnTo>
                  <a:pt x="202820" y="124733"/>
                </a:lnTo>
                <a:lnTo>
                  <a:pt x="221881" y="137572"/>
                </a:lnTo>
                <a:lnTo>
                  <a:pt x="234746" y="156555"/>
                </a:lnTo>
                <a:lnTo>
                  <a:pt x="239299" y="178879"/>
                </a:lnTo>
                <a:lnTo>
                  <a:pt x="239416" y="179959"/>
                </a:lnTo>
                <a:lnTo>
                  <a:pt x="234746" y="203035"/>
                </a:lnTo>
                <a:lnTo>
                  <a:pt x="221881" y="222043"/>
                </a:lnTo>
                <a:lnTo>
                  <a:pt x="202820" y="234836"/>
                </a:lnTo>
                <a:lnTo>
                  <a:pt x="179511" y="239522"/>
                </a:lnTo>
                <a:lnTo>
                  <a:pt x="306494" y="239522"/>
                </a:lnTo>
                <a:lnTo>
                  <a:pt x="333116" y="210780"/>
                </a:lnTo>
                <a:lnTo>
                  <a:pt x="344738" y="209042"/>
                </a:lnTo>
                <a:lnTo>
                  <a:pt x="352585" y="209042"/>
                </a:lnTo>
                <a:lnTo>
                  <a:pt x="356777" y="205613"/>
                </a:lnTo>
                <a:lnTo>
                  <a:pt x="357425" y="200279"/>
                </a:lnTo>
                <a:lnTo>
                  <a:pt x="358290" y="190107"/>
                </a:lnTo>
                <a:lnTo>
                  <a:pt x="358578" y="179959"/>
                </a:lnTo>
                <a:lnTo>
                  <a:pt x="358290" y="169810"/>
                </a:lnTo>
                <a:lnTo>
                  <a:pt x="356993" y="154305"/>
                </a:lnTo>
                <a:lnTo>
                  <a:pt x="351088" y="150622"/>
                </a:lnTo>
                <a:lnTo>
                  <a:pt x="346046" y="150622"/>
                </a:lnTo>
                <a:lnTo>
                  <a:pt x="334172" y="148881"/>
                </a:lnTo>
                <a:lnTo>
                  <a:pt x="323589" y="143938"/>
                </a:lnTo>
                <a:lnTo>
                  <a:pt x="314935" y="136209"/>
                </a:lnTo>
                <a:lnTo>
                  <a:pt x="308848" y="126111"/>
                </a:lnTo>
                <a:lnTo>
                  <a:pt x="307389" y="120015"/>
                </a:lnTo>
                <a:close/>
              </a:path>
              <a:path w="358775" h="359409">
                <a:moveTo>
                  <a:pt x="352585" y="209042"/>
                </a:moveTo>
                <a:lnTo>
                  <a:pt x="346922" y="209042"/>
                </a:lnTo>
                <a:lnTo>
                  <a:pt x="351964" y="209550"/>
                </a:lnTo>
                <a:lnTo>
                  <a:pt x="352585" y="209042"/>
                </a:lnTo>
                <a:close/>
              </a:path>
              <a:path w="358775" h="359409">
                <a:moveTo>
                  <a:pt x="72717" y="35179"/>
                </a:moveTo>
                <a:lnTo>
                  <a:pt x="39443" y="67183"/>
                </a:lnTo>
                <a:lnTo>
                  <a:pt x="36166" y="71120"/>
                </a:lnTo>
                <a:lnTo>
                  <a:pt x="36598" y="77216"/>
                </a:lnTo>
                <a:lnTo>
                  <a:pt x="40535" y="80772"/>
                </a:lnTo>
                <a:lnTo>
                  <a:pt x="48298" y="90310"/>
                </a:lnTo>
                <a:lnTo>
                  <a:pt x="52714" y="101552"/>
                </a:lnTo>
                <a:lnTo>
                  <a:pt x="53558" y="113579"/>
                </a:lnTo>
                <a:lnTo>
                  <a:pt x="50606" y="125476"/>
                </a:lnTo>
                <a:lnTo>
                  <a:pt x="44398" y="135534"/>
                </a:lnTo>
                <a:lnTo>
                  <a:pt x="35398" y="143176"/>
                </a:lnTo>
                <a:lnTo>
                  <a:pt x="24263" y="148032"/>
                </a:lnTo>
                <a:lnTo>
                  <a:pt x="11655" y="149733"/>
                </a:lnTo>
                <a:lnTo>
                  <a:pt x="129094" y="149733"/>
                </a:lnTo>
                <a:lnTo>
                  <a:pt x="137323" y="137572"/>
                </a:lnTo>
                <a:lnTo>
                  <a:pt x="156324" y="124733"/>
                </a:lnTo>
                <a:lnTo>
                  <a:pt x="179511" y="120015"/>
                </a:lnTo>
                <a:lnTo>
                  <a:pt x="307389" y="120015"/>
                </a:lnTo>
                <a:lnTo>
                  <a:pt x="306019" y="114290"/>
                </a:lnTo>
                <a:lnTo>
                  <a:pt x="306906" y="102409"/>
                </a:lnTo>
                <a:lnTo>
                  <a:pt x="311282" y="91267"/>
                </a:lnTo>
                <a:lnTo>
                  <a:pt x="318919" y="81661"/>
                </a:lnTo>
                <a:lnTo>
                  <a:pt x="322640" y="78105"/>
                </a:lnTo>
                <a:lnTo>
                  <a:pt x="323288" y="72263"/>
                </a:lnTo>
                <a:lnTo>
                  <a:pt x="313442" y="60448"/>
                </a:lnTo>
                <a:lnTo>
                  <a:pt x="306836" y="53355"/>
                </a:lnTo>
                <a:lnTo>
                  <a:pt x="244906" y="53355"/>
                </a:lnTo>
                <a:lnTo>
                  <a:pt x="240199" y="52232"/>
                </a:lnTo>
                <a:lnTo>
                  <a:pt x="114803" y="52232"/>
                </a:lnTo>
                <a:lnTo>
                  <a:pt x="102749" y="51212"/>
                </a:lnTo>
                <a:lnTo>
                  <a:pt x="91433" y="46906"/>
                </a:lnTo>
                <a:lnTo>
                  <a:pt x="82127" y="39624"/>
                </a:lnTo>
                <a:lnTo>
                  <a:pt x="78622" y="35687"/>
                </a:lnTo>
                <a:lnTo>
                  <a:pt x="72717" y="35179"/>
                </a:lnTo>
                <a:close/>
              </a:path>
              <a:path w="358775" h="359409">
                <a:moveTo>
                  <a:pt x="287397" y="36322"/>
                </a:moveTo>
                <a:lnTo>
                  <a:pt x="281492" y="36703"/>
                </a:lnTo>
                <a:lnTo>
                  <a:pt x="277987" y="40640"/>
                </a:lnTo>
                <a:lnTo>
                  <a:pt x="268547" y="48117"/>
                </a:lnTo>
                <a:lnTo>
                  <a:pt x="257116" y="52451"/>
                </a:lnTo>
                <a:lnTo>
                  <a:pt x="244906" y="53355"/>
                </a:lnTo>
                <a:lnTo>
                  <a:pt x="306836" y="53355"/>
                </a:lnTo>
                <a:lnTo>
                  <a:pt x="306525" y="53022"/>
                </a:lnTo>
                <a:lnTo>
                  <a:pt x="299239" y="46073"/>
                </a:lnTo>
                <a:lnTo>
                  <a:pt x="291563" y="39624"/>
                </a:lnTo>
                <a:lnTo>
                  <a:pt x="287397" y="36322"/>
                </a:lnTo>
                <a:close/>
              </a:path>
              <a:path w="358775" h="359409">
                <a:moveTo>
                  <a:pt x="180052" y="0"/>
                </a:moveTo>
                <a:lnTo>
                  <a:pt x="169952" y="198"/>
                </a:lnTo>
                <a:lnTo>
                  <a:pt x="159813" y="1016"/>
                </a:lnTo>
                <a:lnTo>
                  <a:pt x="154555" y="1651"/>
                </a:lnTo>
                <a:lnTo>
                  <a:pt x="150834" y="6096"/>
                </a:lnTo>
                <a:lnTo>
                  <a:pt x="151063" y="11303"/>
                </a:lnTo>
                <a:lnTo>
                  <a:pt x="149535" y="23421"/>
                </a:lnTo>
                <a:lnTo>
                  <a:pt x="144603" y="34337"/>
                </a:lnTo>
                <a:lnTo>
                  <a:pt x="136716" y="43324"/>
                </a:lnTo>
                <a:lnTo>
                  <a:pt x="126323" y="49657"/>
                </a:lnTo>
                <a:lnTo>
                  <a:pt x="114803" y="52232"/>
                </a:lnTo>
                <a:lnTo>
                  <a:pt x="240199" y="52232"/>
                </a:lnTo>
                <a:lnTo>
                  <a:pt x="210197" y="23989"/>
                </a:lnTo>
                <a:lnTo>
                  <a:pt x="209051" y="11811"/>
                </a:lnTo>
                <a:lnTo>
                  <a:pt x="209267" y="6350"/>
                </a:lnTo>
                <a:lnTo>
                  <a:pt x="205546" y="1905"/>
                </a:lnTo>
                <a:lnTo>
                  <a:pt x="200301" y="1270"/>
                </a:lnTo>
                <a:lnTo>
                  <a:pt x="190154" y="373"/>
                </a:lnTo>
                <a:lnTo>
                  <a:pt x="180052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8638" y="1468627"/>
            <a:ext cx="2944495" cy="3183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Wrapper</a:t>
            </a:r>
            <a:r>
              <a:rPr sz="1400" b="1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Classes</a:t>
            </a:r>
            <a:endParaRPr sz="1400" dirty="0">
              <a:latin typeface="Tahoma"/>
              <a:cs typeface="Tahoma"/>
            </a:endParaRPr>
          </a:p>
          <a:p>
            <a:pPr marL="377825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Need</a:t>
            </a:r>
            <a:r>
              <a:rPr sz="14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4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Collection</a:t>
            </a:r>
            <a:endParaRPr sz="1400" dirty="0">
              <a:latin typeface="Tahoma"/>
              <a:cs typeface="Tahoma"/>
            </a:endParaRPr>
          </a:p>
          <a:p>
            <a:pPr marL="377825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Collection</a:t>
            </a:r>
            <a:r>
              <a:rPr sz="14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Hierarchy</a:t>
            </a:r>
            <a:endParaRPr sz="1400" dirty="0">
              <a:latin typeface="Tahoma"/>
              <a:cs typeface="Tahoma"/>
            </a:endParaRPr>
          </a:p>
          <a:p>
            <a:pPr marL="377825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List</a:t>
            </a:r>
            <a:endParaRPr sz="1400" dirty="0">
              <a:latin typeface="Tahoma"/>
              <a:cs typeface="Tahoma"/>
            </a:endParaRPr>
          </a:p>
          <a:p>
            <a:pPr marL="377825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Set</a:t>
            </a:r>
            <a:endParaRPr sz="1400" dirty="0">
              <a:latin typeface="Tahoma"/>
              <a:cs typeface="Tahoma"/>
            </a:endParaRPr>
          </a:p>
          <a:p>
            <a:pPr marL="377825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Iterating</a:t>
            </a:r>
            <a:r>
              <a:rPr sz="14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Collection</a:t>
            </a:r>
            <a:endParaRPr sz="1400" dirty="0">
              <a:latin typeface="Tahoma"/>
              <a:cs typeface="Tahoma"/>
            </a:endParaRPr>
          </a:p>
          <a:p>
            <a:pPr marL="377825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Sorting</a:t>
            </a:r>
            <a:r>
              <a:rPr sz="14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4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Collection</a:t>
            </a:r>
            <a:endParaRPr sz="1400" dirty="0">
              <a:latin typeface="Tahoma"/>
              <a:cs typeface="Tahoma"/>
            </a:endParaRPr>
          </a:p>
          <a:p>
            <a:pPr marL="377825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Map</a:t>
            </a:r>
            <a:endParaRPr sz="1400" dirty="0">
              <a:latin typeface="Tahoma"/>
              <a:cs typeface="Tahoma"/>
            </a:endParaRPr>
          </a:p>
          <a:p>
            <a:pPr marL="377825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Stream</a:t>
            </a:r>
            <a:r>
              <a:rPr sz="14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API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– Java</a:t>
            </a:r>
            <a:r>
              <a:rPr sz="14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8</a:t>
            </a:r>
            <a:r>
              <a:rPr sz="14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Feature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29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</a:t>
            </a:r>
            <a:r>
              <a:rPr spc="-25" dirty="0"/>
              <a:t> </a:t>
            </a:r>
            <a:r>
              <a:rPr dirty="0"/>
              <a:t>API –</a:t>
            </a:r>
            <a:r>
              <a:rPr spc="-5" dirty="0"/>
              <a:t> Java</a:t>
            </a:r>
            <a:r>
              <a:rPr spc="-35" dirty="0"/>
              <a:t> </a:t>
            </a:r>
            <a:r>
              <a:rPr dirty="0"/>
              <a:t>8</a:t>
            </a:r>
            <a:r>
              <a:rPr spc="-10" dirty="0"/>
              <a:t> Feature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176" y="1339087"/>
            <a:ext cx="8277859" cy="272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API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process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collections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objects.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55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 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sequence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supports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various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which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be </a:t>
            </a:r>
            <a:r>
              <a:rPr sz="1600" spc="-5" dirty="0">
                <a:latin typeface="Tahoma"/>
                <a:cs typeface="Tahoma"/>
              </a:rPr>
              <a:t>pipelined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produce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desired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result.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Each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intermediate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operation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lazily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executed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returns</a:t>
            </a:r>
            <a:r>
              <a:rPr sz="1600" spc="-5" dirty="0">
                <a:latin typeface="Tahoma"/>
                <a:cs typeface="Tahoma"/>
              </a:rPr>
              <a:t> 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result,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hence</a:t>
            </a:r>
            <a:endParaRPr sz="16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ahoma"/>
                <a:cs typeface="Tahoma"/>
              </a:rPr>
              <a:t>various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intermediate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operations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pipelined.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Following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different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operations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Streams-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6060" algn="l"/>
              </a:tabLst>
            </a:pPr>
            <a:r>
              <a:rPr sz="1600" b="1" spc="-15" dirty="0">
                <a:latin typeface="Calibri"/>
                <a:cs typeface="Calibri"/>
              </a:rPr>
              <a:t>Intermediate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Operations:	</a:t>
            </a:r>
            <a:r>
              <a:rPr sz="1600" b="1" spc="-25" dirty="0">
                <a:latin typeface="Calibri"/>
                <a:cs typeface="Calibri"/>
              </a:rPr>
              <a:t>Terminal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Operations: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096" y="4296562"/>
            <a:ext cx="5842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map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filter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113" y="4296562"/>
            <a:ext cx="7086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collect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forEach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reduce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29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</a:t>
            </a:r>
            <a:r>
              <a:rPr spc="-25" dirty="0"/>
              <a:t> </a:t>
            </a:r>
            <a:r>
              <a:rPr dirty="0"/>
              <a:t>API –</a:t>
            </a:r>
            <a:r>
              <a:rPr spc="-5" dirty="0"/>
              <a:t> Java</a:t>
            </a:r>
            <a:r>
              <a:rPr spc="-35" dirty="0"/>
              <a:t> </a:t>
            </a:r>
            <a:r>
              <a:rPr dirty="0"/>
              <a:t>8</a:t>
            </a:r>
            <a:r>
              <a:rPr spc="-10" dirty="0"/>
              <a:t> Feature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176" y="1225589"/>
            <a:ext cx="6685280" cy="36556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b="1" spc="-5" dirty="0">
                <a:latin typeface="Calibri"/>
                <a:cs typeface="Calibri"/>
              </a:rPr>
              <a:t>map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00" spc="-10" dirty="0">
                <a:latin typeface="Calibri"/>
                <a:cs typeface="Calibri"/>
              </a:rPr>
              <a:t>List number</a:t>
            </a:r>
            <a:r>
              <a:rPr sz="1600" spc="-5" dirty="0">
                <a:latin typeface="Calibri"/>
                <a:cs typeface="Calibri"/>
              </a:rPr>
              <a:t> 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Arrays.asList(2,3,4,5);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square</a:t>
            </a:r>
            <a:r>
              <a:rPr sz="1600" spc="-5" dirty="0">
                <a:latin typeface="Calibri"/>
                <a:cs typeface="Calibri"/>
              </a:rPr>
              <a:t> 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number.stream().map(x-&gt;x*x).collect(Collectors.toList());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filter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Arrays.asList("Reflection","Collection","Stream");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result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names.stream().filter(s-&gt;s.startsWith("S")).collect(Collectors.toList());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sorted: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Arrays.asList("Reflection","Collection","Stream");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result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names.stream().sorted().collect(Collectors.toList());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29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</a:t>
            </a:r>
            <a:r>
              <a:rPr spc="-25" dirty="0"/>
              <a:t> </a:t>
            </a:r>
            <a:r>
              <a:rPr dirty="0"/>
              <a:t>API –</a:t>
            </a:r>
            <a:r>
              <a:rPr spc="-5" dirty="0"/>
              <a:t> Java</a:t>
            </a:r>
            <a:r>
              <a:rPr spc="-35" dirty="0"/>
              <a:t> </a:t>
            </a:r>
            <a:r>
              <a:rPr dirty="0"/>
              <a:t>8</a:t>
            </a:r>
            <a:r>
              <a:rPr spc="-10" dirty="0"/>
              <a:t> Feature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176" y="1225589"/>
            <a:ext cx="5819775" cy="36556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b="1" spc="-5" dirty="0">
                <a:latin typeface="Calibri"/>
                <a:cs typeface="Calibri"/>
              </a:rPr>
              <a:t>collect: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Arrays.asList(2,3,4,5,3);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latin typeface="Calibri"/>
                <a:cs typeface="Calibri"/>
              </a:rPr>
              <a:t>Set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square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number.stream().map(x-&gt;x*x).collect(Collectors.toSet());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forEach: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-5" dirty="0">
                <a:latin typeface="Calibri"/>
                <a:cs typeface="Calibri"/>
              </a:rPr>
              <a:t> =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Arrays.asList(2,3,4,5);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latin typeface="Calibri"/>
                <a:cs typeface="Calibri"/>
              </a:rPr>
              <a:t>number.stream().map(x-&gt;x*x).forEach(y-&gt;System.out.println(y));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reduce: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-5" dirty="0">
                <a:latin typeface="Calibri"/>
                <a:cs typeface="Calibri"/>
              </a:rPr>
              <a:t> =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Arrays.asList(2,3,4,5);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alibri"/>
                <a:cs typeface="Calibri"/>
              </a:rPr>
              <a:t>int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number.stream().filter(x-&gt;x%2==0).reduce(0,(ans,i)-&gt;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ans+i);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3067" y="566420"/>
            <a:ext cx="7552267" cy="637223"/>
            <a:chOff x="0" y="685800"/>
            <a:chExt cx="9144000" cy="771525"/>
          </a:xfrm>
        </p:grpSpPr>
        <p:sp>
          <p:nvSpPr>
            <p:cNvPr id="3" name="object 3"/>
            <p:cNvSpPr/>
            <p:nvPr/>
          </p:nvSpPr>
          <p:spPr>
            <a:xfrm>
              <a:off x="0" y="685800"/>
              <a:ext cx="1527175" cy="771525"/>
            </a:xfrm>
            <a:custGeom>
              <a:avLst/>
              <a:gdLst/>
              <a:ahLst/>
              <a:cxnLst/>
              <a:rect l="l" t="t" r="r" b="b"/>
              <a:pathLst>
                <a:path w="1527175" h="771525">
                  <a:moveTo>
                    <a:pt x="1527175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1527175" y="771525"/>
                  </a:lnTo>
                  <a:lnTo>
                    <a:pt x="1527175" y="0"/>
                  </a:lnTo>
                  <a:close/>
                </a:path>
              </a:pathLst>
            </a:custGeom>
            <a:solidFill>
              <a:srgbClr val="F88508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 sz="1487"/>
            </a:p>
          </p:txBody>
        </p:sp>
        <p:sp>
          <p:nvSpPr>
            <p:cNvPr id="4" name="object 4"/>
            <p:cNvSpPr/>
            <p:nvPr/>
          </p:nvSpPr>
          <p:spPr>
            <a:xfrm>
              <a:off x="1520825" y="685800"/>
              <a:ext cx="7623175" cy="771525"/>
            </a:xfrm>
            <a:custGeom>
              <a:avLst/>
              <a:gdLst/>
              <a:ahLst/>
              <a:cxnLst/>
              <a:rect l="l" t="t" r="r" b="b"/>
              <a:pathLst>
                <a:path w="7623175" h="771525">
                  <a:moveTo>
                    <a:pt x="7623175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7623175" y="771525"/>
                  </a:lnTo>
                  <a:lnTo>
                    <a:pt x="7623175" y="0"/>
                  </a:lnTo>
                  <a:close/>
                </a:path>
              </a:pathLst>
            </a:custGeom>
            <a:solidFill>
              <a:srgbClr val="0075A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 sz="1487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28363" y="191639"/>
            <a:ext cx="758897" cy="124918"/>
          </a:xfrm>
          <a:prstGeom prst="rect">
            <a:avLst/>
          </a:prstGeom>
        </p:spPr>
        <p:txBody>
          <a:bodyPr vert="horz" wrap="square" lIns="0" tIns="10489" rIns="0" bIns="0" rtlCol="0">
            <a:spAutoFit/>
          </a:bodyPr>
          <a:lstStyle/>
          <a:p>
            <a:pPr marL="10489">
              <a:spcBef>
                <a:spcPts val="83"/>
              </a:spcBef>
            </a:pPr>
            <a:r>
              <a:rPr sz="743" spc="-4" dirty="0">
                <a:solidFill>
                  <a:srgbClr val="0075AF"/>
                </a:solidFill>
                <a:latin typeface="Arial MT"/>
                <a:cs typeface="Arial MT"/>
                <a:hlinkClick r:id="rId2"/>
              </a:rPr>
              <a:t>www.cybage.com</a:t>
            </a:r>
            <a:endParaRPr sz="743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7787" y="681550"/>
            <a:ext cx="3370723" cy="327842"/>
          </a:xfrm>
          <a:prstGeom prst="rect">
            <a:avLst/>
          </a:prstGeom>
        </p:spPr>
        <p:txBody>
          <a:bodyPr vert="horz" wrap="square" lIns="0" tIns="9965" rIns="0" bIns="0" rtlCol="0">
            <a:spAutoFit/>
          </a:bodyPr>
          <a:lstStyle/>
          <a:p>
            <a:pPr marL="10489">
              <a:spcBef>
                <a:spcPts val="78"/>
              </a:spcBef>
            </a:pPr>
            <a:r>
              <a:rPr sz="2065" spc="-29" dirty="0">
                <a:solidFill>
                  <a:srgbClr val="FFFFFF"/>
                </a:solidFill>
                <a:latin typeface="Segoe UI"/>
                <a:cs typeface="Segoe UI"/>
              </a:rPr>
              <a:t>Terminal</a:t>
            </a:r>
            <a:r>
              <a:rPr sz="2065" spc="-1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65" spc="-41" dirty="0">
                <a:solidFill>
                  <a:srgbClr val="FFFFFF"/>
                </a:solidFill>
                <a:latin typeface="Segoe UI"/>
                <a:cs typeface="Segoe UI"/>
              </a:rPr>
              <a:t>Vs</a:t>
            </a:r>
            <a:r>
              <a:rPr sz="2065" spc="-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65" spc="-8" dirty="0">
                <a:solidFill>
                  <a:srgbClr val="FFFFFF"/>
                </a:solidFill>
                <a:latin typeface="Segoe UI"/>
                <a:cs typeface="Segoe UI"/>
              </a:rPr>
              <a:t>Intermediate</a:t>
            </a:r>
            <a:r>
              <a:rPr sz="2065" spc="29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65" spc="-8" dirty="0">
                <a:solidFill>
                  <a:srgbClr val="FFFFFF"/>
                </a:solidFill>
                <a:latin typeface="Segoe UI"/>
                <a:cs typeface="Segoe UI"/>
              </a:rPr>
              <a:t>Call</a:t>
            </a:r>
            <a:endParaRPr sz="2065" dirty="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081" y="1427168"/>
            <a:ext cx="6232387" cy="316523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67"/>
            <a:r>
              <a:rPr spc="-4" dirty="0"/>
              <a:t>26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86341" y="4416161"/>
            <a:ext cx="2632280" cy="220210"/>
          </a:xfrm>
          <a:prstGeom prst="rect">
            <a:avLst/>
          </a:prstGeom>
        </p:spPr>
        <p:txBody>
          <a:bodyPr vert="horz" wrap="square" lIns="0" tIns="4720" rIns="0" bIns="0" rtlCol="0">
            <a:spAutoFit/>
          </a:bodyPr>
          <a:lstStyle/>
          <a:p>
            <a:pPr marL="10489">
              <a:spcBef>
                <a:spcPts val="37"/>
              </a:spcBef>
            </a:pPr>
            <a:r>
              <a:rPr spc="-4" dirty="0"/>
              <a:t>Copyright</a:t>
            </a:r>
            <a:r>
              <a:rPr spc="8" dirty="0"/>
              <a:t> </a:t>
            </a:r>
            <a:r>
              <a:rPr spc="-4" dirty="0"/>
              <a:t>©</a:t>
            </a:r>
            <a:r>
              <a:rPr spc="8" dirty="0"/>
              <a:t> </a:t>
            </a:r>
            <a:r>
              <a:rPr spc="-8" dirty="0"/>
              <a:t>2016.</a:t>
            </a:r>
            <a:r>
              <a:rPr spc="12" dirty="0"/>
              <a:t> </a:t>
            </a:r>
            <a:r>
              <a:rPr spc="-8" dirty="0"/>
              <a:t>Cybage</a:t>
            </a:r>
            <a:r>
              <a:rPr spc="21" dirty="0"/>
              <a:t> </a:t>
            </a:r>
            <a:r>
              <a:rPr spc="-4" dirty="0"/>
              <a:t>Software</a:t>
            </a:r>
            <a:r>
              <a:rPr spc="12" dirty="0"/>
              <a:t> </a:t>
            </a:r>
            <a:r>
              <a:rPr spc="-4" dirty="0"/>
              <a:t>Pvt. </a:t>
            </a:r>
            <a:r>
              <a:rPr spc="-8" dirty="0"/>
              <a:t>Ltd.</a:t>
            </a:r>
            <a:r>
              <a:rPr dirty="0"/>
              <a:t> All</a:t>
            </a:r>
            <a:r>
              <a:rPr spc="4" dirty="0"/>
              <a:t> </a:t>
            </a:r>
            <a:r>
              <a:rPr spc="-4" dirty="0"/>
              <a:t>Rights</a:t>
            </a:r>
            <a:r>
              <a:rPr spc="12" dirty="0"/>
              <a:t> </a:t>
            </a:r>
            <a:r>
              <a:rPr spc="-8" dirty="0"/>
              <a:t>Reserved.</a:t>
            </a:r>
            <a:r>
              <a:rPr spc="21" dirty="0"/>
              <a:t> </a:t>
            </a:r>
            <a:r>
              <a:rPr spc="-8" dirty="0"/>
              <a:t>Cybage</a:t>
            </a:r>
            <a:r>
              <a:rPr spc="21" dirty="0"/>
              <a:t> </a:t>
            </a:r>
            <a:r>
              <a:rPr spc="-4" dirty="0"/>
              <a:t>Confidential.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60" y="1153312"/>
            <a:ext cx="8763889" cy="3352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47467"/>
            <a:ext cx="4097020" cy="1256665"/>
            <a:chOff x="0" y="2447467"/>
            <a:chExt cx="4097020" cy="1256665"/>
          </a:xfrm>
        </p:grpSpPr>
        <p:sp>
          <p:nvSpPr>
            <p:cNvPr id="3" name="object 3"/>
            <p:cNvSpPr/>
            <p:nvPr/>
          </p:nvSpPr>
          <p:spPr>
            <a:xfrm>
              <a:off x="0" y="2447467"/>
              <a:ext cx="3855720" cy="1256665"/>
            </a:xfrm>
            <a:custGeom>
              <a:avLst/>
              <a:gdLst/>
              <a:ahLst/>
              <a:cxnLst/>
              <a:rect l="l" t="t" r="r" b="b"/>
              <a:pathLst>
                <a:path w="3855720" h="1256664">
                  <a:moveTo>
                    <a:pt x="38557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3855720" y="1256487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4801" y="2615056"/>
              <a:ext cx="481964" cy="1884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9882" y="2836925"/>
            <a:ext cx="141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0" spc="-5" dirty="0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sz="2200" b="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0" spc="-40" dirty="0">
                <a:solidFill>
                  <a:srgbClr val="FFFFFF"/>
                </a:solidFill>
                <a:latin typeface="Tahoma"/>
                <a:cs typeface="Tahoma"/>
              </a:rPr>
              <a:t>You!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2807" y="5196939"/>
              <a:ext cx="191802" cy="1321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5192804"/>
              <a:ext cx="154412" cy="1552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1184" y="5220630"/>
              <a:ext cx="89793" cy="897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3504" y="5329123"/>
            <a:ext cx="927227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  <a:tabLst>
                <a:tab pos="7908925" algn="l"/>
                <a:tab pos="9048750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25330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3000" baseline="-18055" dirty="0">
                <a:latin typeface="Calibri"/>
                <a:cs typeface="Calibri"/>
              </a:rPr>
              <a:t>11</a:t>
            </a:r>
            <a:r>
              <a:rPr sz="3000" spc="15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12</a:t>
            </a:r>
            <a:r>
              <a:rPr sz="3000" spc="15" baseline="-18055" dirty="0">
                <a:latin typeface="Calibri"/>
                <a:cs typeface="Calibri"/>
              </a:rPr>
              <a:t>/</a:t>
            </a:r>
            <a:r>
              <a:rPr sz="3000" spc="-15" baseline="-18055" dirty="0">
                <a:latin typeface="Calibri"/>
                <a:cs typeface="Calibri"/>
              </a:rPr>
              <a:t>20</a:t>
            </a:r>
            <a:r>
              <a:rPr sz="3000" baseline="-18055" dirty="0">
                <a:latin typeface="Calibri"/>
                <a:cs typeface="Calibri"/>
              </a:rPr>
              <a:t>20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6"/>
              </a:rPr>
              <a:t>com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</a:rPr>
              <a:t>	</a:t>
            </a:r>
            <a:r>
              <a:rPr sz="1300" spc="-5" dirty="0">
                <a:solidFill>
                  <a:srgbClr val="888888"/>
                </a:solidFill>
                <a:latin typeface="Calibri"/>
                <a:cs typeface="Calibri"/>
              </a:rPr>
              <a:t>26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2B3A4A"/>
                </a:solidFill>
                <a:latin typeface="Segoe UI"/>
                <a:cs typeface="Segoe UI"/>
                <a:hlinkClick r:id="rId6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93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Wrapper</a:t>
            </a:r>
            <a:r>
              <a:rPr spc="-55" dirty="0"/>
              <a:t> </a:t>
            </a:r>
            <a:r>
              <a:rPr spc="-5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346" y="1152271"/>
            <a:ext cx="6468745" cy="2887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30" dirty="0">
                <a:latin typeface="Tahoma"/>
                <a:cs typeface="Tahoma"/>
              </a:rPr>
              <a:t>Java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provide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8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primitive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types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Sometimes there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need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treat these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primitives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Therefore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Java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provides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class counterparts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those </a:t>
            </a:r>
            <a:r>
              <a:rPr sz="1600" spc="-20" dirty="0">
                <a:latin typeface="Tahoma"/>
                <a:cs typeface="Tahoma"/>
              </a:rPr>
              <a:t>primitive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85"/>
              </a:spcBef>
            </a:pPr>
            <a:r>
              <a:rPr sz="1600" spc="-10" dirty="0">
                <a:latin typeface="Tahoma"/>
                <a:cs typeface="Tahoma"/>
              </a:rPr>
              <a:t>types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which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known as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Wrappers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Wrapper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classes.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ahoma"/>
                <a:cs typeface="Tahoma"/>
              </a:rPr>
              <a:t>Wrapper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classes</a:t>
            </a:r>
            <a:r>
              <a:rPr sz="1600" spc="-20" dirty="0">
                <a:latin typeface="Tahoma"/>
                <a:cs typeface="Tahoma"/>
              </a:rPr>
              <a:t> provide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home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variables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related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600" spc="-20" dirty="0">
                <a:latin typeface="Tahoma"/>
                <a:cs typeface="Tahoma"/>
              </a:rPr>
              <a:t>type.</a:t>
            </a:r>
            <a:endParaRPr sz="1600">
              <a:latin typeface="Tahoma"/>
              <a:cs typeface="Tahoma"/>
            </a:endParaRPr>
          </a:p>
          <a:p>
            <a:pPr marL="299085" marR="250190" indent="-287020">
              <a:lnSpc>
                <a:spcPct val="104400"/>
              </a:lnSpc>
              <a:spcBef>
                <a:spcPts val="325"/>
              </a:spcBef>
              <a:buFont typeface="Arial MT"/>
              <a:buChar char="•"/>
              <a:tabLst>
                <a:tab pos="299085" algn="l"/>
                <a:tab pos="299720" algn="l"/>
                <a:tab pos="1252855" algn="l"/>
              </a:tabLst>
            </a:pPr>
            <a:r>
              <a:rPr sz="1600" spc="-5" dirty="0">
                <a:latin typeface="Tahoma"/>
                <a:cs typeface="Tahoma"/>
              </a:rPr>
              <a:t>There </a:t>
            </a:r>
            <a:r>
              <a:rPr sz="1600" spc="-10" dirty="0">
                <a:latin typeface="Tahoma"/>
                <a:cs typeface="Tahoma"/>
              </a:rPr>
              <a:t>are certain classes which can </a:t>
            </a:r>
            <a:r>
              <a:rPr sz="1600" spc="-5" dirty="0">
                <a:latin typeface="Tahoma"/>
                <a:cs typeface="Tahoma"/>
              </a:rPr>
              <a:t>deal only </a:t>
            </a:r>
            <a:r>
              <a:rPr sz="1600" spc="-10" dirty="0">
                <a:latin typeface="Tahoma"/>
                <a:cs typeface="Tahoma"/>
              </a:rPr>
              <a:t>with </a:t>
            </a:r>
            <a:r>
              <a:rPr sz="1600" spc="-5" dirty="0">
                <a:latin typeface="Tahoma"/>
                <a:cs typeface="Tahoma"/>
              </a:rPr>
              <a:t>Objects &amp; </a:t>
            </a:r>
            <a:r>
              <a:rPr sz="1600" spc="-10" dirty="0">
                <a:latin typeface="Tahoma"/>
                <a:cs typeface="Tahoma"/>
              </a:rPr>
              <a:t>not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primitive	</a:t>
            </a:r>
            <a:r>
              <a:rPr sz="1600" spc="-10" dirty="0">
                <a:latin typeface="Tahoma"/>
                <a:cs typeface="Tahoma"/>
              </a:rPr>
              <a:t>types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(here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wrapper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classes </a:t>
            </a:r>
            <a:r>
              <a:rPr sz="1600" spc="-25" dirty="0">
                <a:latin typeface="Tahoma"/>
                <a:cs typeface="Tahoma"/>
              </a:rPr>
              <a:t>are</a:t>
            </a:r>
            <a:r>
              <a:rPr sz="1600" spc="-30" dirty="0">
                <a:latin typeface="Tahoma"/>
                <a:cs typeface="Tahoma"/>
              </a:rPr>
              <a:t> useful)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 </a:t>
            </a:r>
            <a:r>
              <a:rPr sz="1600" spc="-10" dirty="0">
                <a:latin typeface="Tahoma"/>
                <a:cs typeface="Tahoma"/>
              </a:rPr>
              <a:t>e.g.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Collections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4329176"/>
            <a:ext cx="3811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90525" algn="l"/>
                <a:tab pos="391160" algn="l"/>
                <a:tab pos="1401445" algn="l"/>
              </a:tabLst>
            </a:pPr>
            <a:r>
              <a:rPr sz="1600" spc="-5" dirty="0">
                <a:latin typeface="Tahoma"/>
                <a:cs typeface="Tahoma"/>
              </a:rPr>
              <a:t>Example:	</a:t>
            </a:r>
            <a:r>
              <a:rPr sz="1600" spc="-10" dirty="0">
                <a:latin typeface="Tahoma"/>
                <a:cs typeface="Tahoma"/>
              </a:rPr>
              <a:t>Integer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=new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Integer(4);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3148" y="4278274"/>
            <a:ext cx="2590800" cy="6140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x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i.intValue();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y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Integer.parseInt(“4”);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</a:t>
            </a:r>
            <a:r>
              <a:rPr spc="-25" dirty="0"/>
              <a:t> </a:t>
            </a:r>
            <a:r>
              <a:rPr spc="-5" dirty="0"/>
              <a:t>Boxing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Unboxing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346" y="1009548"/>
            <a:ext cx="6264910" cy="43796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u="sng" spc="-15" dirty="0">
                <a:uFill>
                  <a:solidFill>
                    <a:srgbClr val="1F477B"/>
                  </a:solidFill>
                </a:uFill>
                <a:latin typeface="Tahoma"/>
                <a:cs typeface="Tahoma"/>
              </a:rPr>
              <a:t>In</a:t>
            </a:r>
            <a:r>
              <a:rPr sz="1600" u="sng" spc="-50" dirty="0">
                <a:uFill>
                  <a:solidFill>
                    <a:srgbClr val="1F477B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10" dirty="0">
                <a:uFill>
                  <a:solidFill>
                    <a:srgbClr val="1F477B"/>
                  </a:solidFill>
                </a:uFill>
                <a:latin typeface="Tahoma"/>
                <a:cs typeface="Tahoma"/>
              </a:rPr>
              <a:t>JDK</a:t>
            </a:r>
            <a:r>
              <a:rPr sz="1600" u="sng" spc="-15" dirty="0">
                <a:uFill>
                  <a:solidFill>
                    <a:srgbClr val="1F477B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5" dirty="0">
                <a:uFill>
                  <a:solidFill>
                    <a:srgbClr val="1F477B"/>
                  </a:solidFill>
                </a:uFill>
                <a:latin typeface="Tahoma"/>
                <a:cs typeface="Tahoma"/>
              </a:rPr>
              <a:t>1.</a:t>
            </a:r>
            <a:r>
              <a:rPr lang="en-US" sz="1600" u="sng" spc="-5" dirty="0">
                <a:uFill>
                  <a:solidFill>
                    <a:srgbClr val="1F477B"/>
                  </a:solidFill>
                </a:uFill>
                <a:latin typeface="Tahoma"/>
                <a:cs typeface="Tahoma"/>
              </a:rPr>
              <a:t>5</a:t>
            </a:r>
            <a:r>
              <a:rPr sz="1600" u="sng" spc="-5" dirty="0">
                <a:uFill>
                  <a:solidFill>
                    <a:srgbClr val="1F477B"/>
                  </a:solidFill>
                </a:uFill>
                <a:latin typeface="Tahoma"/>
                <a:cs typeface="Tahoma"/>
              </a:rPr>
              <a:t>.x:</a:t>
            </a:r>
            <a:endParaRPr sz="1600" dirty="0">
              <a:latin typeface="Tahoma"/>
              <a:cs typeface="Tahoma"/>
            </a:endParaRPr>
          </a:p>
          <a:p>
            <a:pPr marL="184785" marR="521970" indent="-172720">
              <a:lnSpc>
                <a:spcPts val="2880"/>
              </a:lnSpc>
              <a:spcBef>
                <a:spcPts val="254"/>
              </a:spcBef>
              <a:buFont typeface="Arial MT"/>
              <a:buChar char="•"/>
              <a:tabLst>
                <a:tab pos="185420" algn="l"/>
              </a:tabLst>
            </a:pPr>
            <a:r>
              <a:rPr sz="1600" spc="-5" dirty="0">
                <a:latin typeface="Tahoma"/>
                <a:cs typeface="Tahoma"/>
              </a:rPr>
              <a:t>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any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Java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programmer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knows, </a:t>
            </a:r>
            <a:r>
              <a:rPr sz="1600" spc="-20" dirty="0">
                <a:latin typeface="Tahoma"/>
                <a:cs typeface="Tahoma"/>
              </a:rPr>
              <a:t>you</a:t>
            </a:r>
            <a:r>
              <a:rPr sz="1600" dirty="0">
                <a:latin typeface="Tahoma"/>
                <a:cs typeface="Tahoma"/>
              </a:rPr>
              <a:t> can’t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put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(or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other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primitive</a:t>
            </a:r>
            <a:r>
              <a:rPr sz="1600" spc="-25" dirty="0">
                <a:latin typeface="Tahoma"/>
                <a:cs typeface="Tahoma"/>
              </a:rPr>
              <a:t> value)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into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collection.</a:t>
            </a:r>
            <a:endParaRPr sz="1600" dirty="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185420" algn="l"/>
              </a:tabLst>
            </a:pPr>
            <a:r>
              <a:rPr sz="1600" spc="-10" dirty="0">
                <a:latin typeface="Tahoma"/>
                <a:cs typeface="Tahoma"/>
              </a:rPr>
              <a:t>Collections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only hold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references.</a:t>
            </a:r>
            <a:endParaRPr sz="1600" dirty="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85420" algn="l"/>
              </a:tabLst>
            </a:pPr>
            <a:r>
              <a:rPr sz="1600" spc="-10" dirty="0">
                <a:latin typeface="Tahoma"/>
                <a:cs typeface="Tahoma"/>
              </a:rPr>
              <a:t>you have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50" spc="-75" dirty="0">
                <a:latin typeface="Tahoma"/>
                <a:cs typeface="Tahoma"/>
              </a:rPr>
              <a:t>box</a:t>
            </a:r>
            <a:r>
              <a:rPr sz="1650" spc="3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primitive </a:t>
            </a:r>
            <a:r>
              <a:rPr sz="1600" spc="-25" dirty="0">
                <a:latin typeface="Tahoma"/>
                <a:cs typeface="Tahoma"/>
              </a:rPr>
              <a:t>values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appropriate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wrapper</a:t>
            </a:r>
            <a:r>
              <a:rPr sz="1600" spc="4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endParaRPr sz="1600" dirty="0">
              <a:latin typeface="Tahoma"/>
              <a:cs typeface="Tahoma"/>
            </a:endParaRPr>
          </a:p>
          <a:p>
            <a:pPr marL="184785">
              <a:lnSpc>
                <a:spcPct val="100000"/>
              </a:lnSpc>
              <a:spcBef>
                <a:spcPts val="955"/>
              </a:spcBef>
            </a:pPr>
            <a:r>
              <a:rPr sz="1600" spc="-5" dirty="0">
                <a:latin typeface="Tahoma"/>
                <a:cs typeface="Tahoma"/>
              </a:rPr>
              <a:t>(which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Integer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case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int).</a:t>
            </a:r>
            <a:endParaRPr sz="1600" dirty="0">
              <a:latin typeface="Tahoma"/>
              <a:cs typeface="Tahoma"/>
            </a:endParaRPr>
          </a:p>
          <a:p>
            <a:pPr marL="184785" marR="797560" indent="-172720">
              <a:lnSpc>
                <a:spcPct val="1500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600" spc="-5" dirty="0">
                <a:latin typeface="Tahoma"/>
                <a:cs typeface="Tahoma"/>
              </a:rPr>
              <a:t>When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you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take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5" dirty="0">
                <a:latin typeface="Tahoma"/>
                <a:cs typeface="Tahoma"/>
              </a:rPr>
              <a:t> object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out of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collection,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you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get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Integer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put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in.</a:t>
            </a:r>
            <a:endParaRPr sz="1600" dirty="0">
              <a:latin typeface="Tahoma"/>
              <a:cs typeface="Tahoma"/>
            </a:endParaRPr>
          </a:p>
          <a:p>
            <a:pPr marL="184785" marR="986790" indent="-172720">
              <a:lnSpc>
                <a:spcPct val="148000"/>
              </a:lnSpc>
              <a:spcBef>
                <a:spcPts val="455"/>
              </a:spcBef>
              <a:buFont typeface="Arial MT"/>
              <a:buChar char="•"/>
              <a:tabLst>
                <a:tab pos="185420" algn="l"/>
              </a:tabLst>
            </a:pPr>
            <a:r>
              <a:rPr sz="1600" spc="-5" dirty="0">
                <a:latin typeface="Tahoma"/>
                <a:cs typeface="Tahoma"/>
              </a:rPr>
              <a:t>if </a:t>
            </a:r>
            <a:r>
              <a:rPr sz="1600" spc="-10" dirty="0">
                <a:latin typeface="Tahoma"/>
                <a:cs typeface="Tahoma"/>
              </a:rPr>
              <a:t>you </a:t>
            </a:r>
            <a:r>
              <a:rPr sz="1600" spc="-5" dirty="0">
                <a:latin typeface="Tahoma"/>
                <a:cs typeface="Tahoma"/>
              </a:rPr>
              <a:t>need an </a:t>
            </a:r>
            <a:r>
              <a:rPr sz="1600" spc="-10" dirty="0">
                <a:latin typeface="Tahoma"/>
                <a:cs typeface="Tahoma"/>
              </a:rPr>
              <a:t>int, </a:t>
            </a:r>
            <a:r>
              <a:rPr sz="1600" spc="-20" dirty="0">
                <a:latin typeface="Tahoma"/>
                <a:cs typeface="Tahoma"/>
              </a:rPr>
              <a:t>you </a:t>
            </a:r>
            <a:r>
              <a:rPr sz="1600" spc="-5" dirty="0">
                <a:latin typeface="Tahoma"/>
                <a:cs typeface="Tahoma"/>
              </a:rPr>
              <a:t>must </a:t>
            </a:r>
            <a:r>
              <a:rPr sz="1650" spc="-85" dirty="0">
                <a:latin typeface="Tahoma"/>
                <a:cs typeface="Tahoma"/>
              </a:rPr>
              <a:t>unbox</a:t>
            </a:r>
            <a:r>
              <a:rPr sz="1650" spc="-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Integer </a:t>
            </a:r>
            <a:r>
              <a:rPr sz="1600" spc="-5" dirty="0">
                <a:latin typeface="Tahoma"/>
                <a:cs typeface="Tahoma"/>
              </a:rPr>
              <a:t>using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intValue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endParaRPr sz="1600" dirty="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185420" algn="l"/>
              </a:tabLst>
            </a:pPr>
            <a:r>
              <a:rPr sz="1600" spc="-5" dirty="0">
                <a:latin typeface="Tahoma"/>
                <a:cs typeface="Tahoma"/>
              </a:rPr>
              <a:t>All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this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boxing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unboxing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 a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pain,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clutters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up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your</a:t>
            </a:r>
            <a:r>
              <a:rPr sz="1600" spc="4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code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8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</a:t>
            </a:r>
            <a:r>
              <a:rPr spc="-25" dirty="0"/>
              <a:t> </a:t>
            </a:r>
            <a:r>
              <a:rPr spc="-5" dirty="0"/>
              <a:t>Boxing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Unboxing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946" y="1448180"/>
            <a:ext cx="4832350" cy="1345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ahoma"/>
                <a:cs typeface="Tahoma"/>
              </a:rPr>
              <a:t>Before: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12;</a:t>
            </a:r>
            <a:endParaRPr sz="160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  <a:spcBef>
                <a:spcPts val="400"/>
              </a:spcBef>
            </a:pPr>
            <a:r>
              <a:rPr sz="1600" spc="-20" dirty="0">
                <a:latin typeface="Tahoma"/>
                <a:cs typeface="Tahoma"/>
              </a:rPr>
              <a:t>ArrayList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new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ArayList();</a:t>
            </a:r>
            <a:endParaRPr sz="160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  <a:spcBef>
                <a:spcPts val="395"/>
              </a:spcBef>
              <a:tabLst>
                <a:tab pos="2647950" algn="l"/>
              </a:tabLst>
            </a:pPr>
            <a:r>
              <a:rPr sz="1600" spc="-5" dirty="0">
                <a:latin typeface="Tahoma"/>
                <a:cs typeface="Tahoma"/>
              </a:rPr>
              <a:t>l.add(new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Integer(i));	</a:t>
            </a:r>
            <a:r>
              <a:rPr sz="1600" spc="-5" dirty="0">
                <a:latin typeface="Tahoma"/>
                <a:cs typeface="Tahoma"/>
              </a:rPr>
              <a:t>……………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Explicit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Boxing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4933" y="3373652"/>
            <a:ext cx="2941320" cy="6140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132840" algn="l"/>
              </a:tabLst>
            </a:pPr>
            <a:r>
              <a:rPr sz="1600" spc="-10" dirty="0">
                <a:latin typeface="Tahoma"/>
                <a:cs typeface="Tahoma"/>
              </a:rPr>
              <a:t>Integr</a:t>
            </a:r>
            <a:r>
              <a:rPr sz="1600" spc="-5" dirty="0">
                <a:latin typeface="Tahoma"/>
                <a:cs typeface="Tahoma"/>
              </a:rPr>
              <a:t> a=	l.get(index);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097405" algn="l"/>
              </a:tabLst>
            </a:pP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b= a</a:t>
            </a:r>
            <a:r>
              <a:rPr sz="1600" spc="-10" dirty="0">
                <a:latin typeface="Tahoma"/>
                <a:cs typeface="Tahoma"/>
              </a:rPr>
              <a:t>.</a:t>
            </a:r>
            <a:r>
              <a:rPr sz="1600" spc="-25" dirty="0">
                <a:latin typeface="Tahoma"/>
                <a:cs typeface="Tahoma"/>
              </a:rPr>
              <a:t>i</a:t>
            </a:r>
            <a:r>
              <a:rPr sz="1600" spc="-10" dirty="0">
                <a:latin typeface="Tahoma"/>
                <a:cs typeface="Tahoma"/>
              </a:rPr>
              <a:t>nt</a:t>
            </a:r>
            <a:r>
              <a:rPr sz="1600" spc="-170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al</a:t>
            </a:r>
            <a:r>
              <a:rPr sz="1600" spc="-10" dirty="0">
                <a:latin typeface="Tahoma"/>
                <a:cs typeface="Tahoma"/>
              </a:rPr>
              <a:t>ue</a:t>
            </a:r>
            <a:r>
              <a:rPr sz="1600" spc="-5" dirty="0">
                <a:latin typeface="Tahoma"/>
                <a:cs typeface="Tahoma"/>
              </a:rPr>
              <a:t>(</a:t>
            </a:r>
            <a:r>
              <a:rPr sz="1600" spc="-20" dirty="0">
                <a:latin typeface="Tahoma"/>
                <a:cs typeface="Tahoma"/>
              </a:rPr>
              <a:t>)</a:t>
            </a:r>
            <a:r>
              <a:rPr sz="1600" spc="-5" dirty="0">
                <a:latin typeface="Tahoma"/>
                <a:cs typeface="Tahoma"/>
              </a:rPr>
              <a:t>;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……………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1125" y="3753739"/>
            <a:ext cx="154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Explicit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Unboxing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8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</a:t>
            </a:r>
            <a:r>
              <a:rPr spc="-25" dirty="0"/>
              <a:t> </a:t>
            </a:r>
            <a:r>
              <a:rPr spc="-5" dirty="0"/>
              <a:t>Boxing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Unboxing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8562" y="1382394"/>
            <a:ext cx="5783580" cy="323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Now: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auto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boxing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unboxing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feature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automates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process,</a:t>
            </a:r>
            <a:endParaRPr sz="1600">
              <a:latin typeface="Tahoma"/>
              <a:cs typeface="Tahoma"/>
            </a:endParaRPr>
          </a:p>
          <a:p>
            <a:pPr marL="18478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eliminating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pain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clutter.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ahoma"/>
              <a:cs typeface="Tahoma"/>
            </a:endParaRPr>
          </a:p>
          <a:p>
            <a:pPr marL="269875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Tahoma"/>
                <a:cs typeface="Tahoma"/>
              </a:rPr>
              <a:t>Example:</a:t>
            </a:r>
            <a:endParaRPr sz="1600">
              <a:latin typeface="Tahoma"/>
              <a:cs typeface="Tahoma"/>
            </a:endParaRPr>
          </a:p>
          <a:p>
            <a:pPr marL="483234">
              <a:lnSpc>
                <a:spcPct val="100000"/>
              </a:lnSpc>
              <a:spcBef>
                <a:spcPts val="300"/>
              </a:spcBef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12;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ahoma"/>
              <a:cs typeface="Tahoma"/>
            </a:endParaRPr>
          </a:p>
          <a:p>
            <a:pPr marL="47561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ArrayList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new</a:t>
            </a:r>
            <a:r>
              <a:rPr sz="1600" spc="-10" dirty="0">
                <a:latin typeface="Tahoma"/>
                <a:cs typeface="Tahoma"/>
              </a:rPr>
              <a:t> ArrayList();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ahoma"/>
              <a:cs typeface="Tahoma"/>
            </a:endParaRPr>
          </a:p>
          <a:p>
            <a:pPr marL="475615">
              <a:lnSpc>
                <a:spcPct val="100000"/>
              </a:lnSpc>
              <a:tabLst>
                <a:tab pos="2289810" algn="l"/>
              </a:tabLst>
            </a:pPr>
            <a:r>
              <a:rPr sz="1600" spc="-5" dirty="0">
                <a:latin typeface="Tahoma"/>
                <a:cs typeface="Tahoma"/>
              </a:rPr>
              <a:t>l.add(i);	……………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Auto Boxing</a:t>
            </a:r>
            <a:endParaRPr sz="1600">
              <a:latin typeface="Tahoma"/>
              <a:cs typeface="Tahoma"/>
            </a:endParaRPr>
          </a:p>
          <a:p>
            <a:pPr marL="341630">
              <a:lnSpc>
                <a:spcPct val="100000"/>
              </a:lnSpc>
              <a:spcBef>
                <a:spcPts val="305"/>
              </a:spcBef>
              <a:tabLst>
                <a:tab pos="1169035" algn="l"/>
                <a:tab pos="2554605" algn="l"/>
                <a:tab pos="3444875" algn="l"/>
              </a:tabLst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=	l.get(index);	…………	</a:t>
            </a:r>
            <a:r>
              <a:rPr sz="1600" spc="-10" dirty="0">
                <a:latin typeface="Tahoma"/>
                <a:cs typeface="Tahoma"/>
              </a:rPr>
              <a:t>Auto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Unboxing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11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</a:t>
            </a:r>
            <a:r>
              <a:rPr spc="-3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5" dirty="0"/>
              <a:t>Collection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13128"/>
            <a:ext cx="817816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latin typeface="Tahoma"/>
                <a:cs typeface="Tahoma"/>
              </a:rPr>
              <a:t>Java's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collection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provides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higher </a:t>
            </a:r>
            <a:r>
              <a:rPr sz="1600" spc="-10" dirty="0">
                <a:latin typeface="Tahoma"/>
                <a:cs typeface="Tahoma"/>
              </a:rPr>
              <a:t>level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/>
                <a:cs typeface="Tahoma"/>
              </a:rPr>
              <a:t>Arrays have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fixed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size.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Collections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have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flexible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size.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350">
              <a:latin typeface="Tahoma"/>
              <a:cs typeface="Tahoma"/>
            </a:endParaRPr>
          </a:p>
          <a:p>
            <a:pPr marL="354965" marR="5080" indent="-342900">
              <a:lnSpc>
                <a:spcPct val="1501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/>
                <a:cs typeface="Tahoma"/>
              </a:rPr>
              <a:t>Efficiently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implementing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complicated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structures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(e.g.,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hash </a:t>
            </a:r>
            <a:r>
              <a:rPr sz="1600" spc="-10" dirty="0">
                <a:latin typeface="Tahoma"/>
                <a:cs typeface="Tahoma"/>
              </a:rPr>
              <a:t>tables)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top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raw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arrays </a:t>
            </a:r>
            <a:r>
              <a:rPr sz="1600" spc="-5" dirty="0">
                <a:latin typeface="Tahoma"/>
                <a:cs typeface="Tahoma"/>
              </a:rPr>
              <a:t>is 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demanding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task.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standard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HashMap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gives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free.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350">
              <a:latin typeface="Tahoma"/>
              <a:cs typeface="Tahoma"/>
            </a:endParaRPr>
          </a:p>
          <a:p>
            <a:pPr marL="354965" marR="144780" indent="-342900">
              <a:lnSpc>
                <a:spcPct val="1501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ahoma"/>
                <a:cs typeface="Tahoma"/>
              </a:rPr>
              <a:t>There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different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implementation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choose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from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same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services: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ArrayList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vs.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LinkedList,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HashMap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vs.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TreeMap.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234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Collection</a:t>
            </a:r>
            <a:r>
              <a:rPr sz="1800" b="1" spc="-7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Hierarchy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229512"/>
            <a:ext cx="6108446" cy="381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29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Collection</a:t>
            </a:r>
            <a:r>
              <a:rPr spc="-5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pc="-10" dirty="0"/>
              <a:t>Collection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an </a:t>
            </a:r>
            <a:r>
              <a:rPr spc="-10" dirty="0"/>
              <a:t>interface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10" dirty="0"/>
              <a:t>the</a:t>
            </a:r>
            <a:r>
              <a:rPr spc="-15" dirty="0"/>
              <a:t> </a:t>
            </a:r>
            <a:r>
              <a:rPr spc="-25" dirty="0"/>
              <a:t>java.util</a:t>
            </a:r>
            <a:r>
              <a:rPr spc="40" dirty="0"/>
              <a:t> </a:t>
            </a:r>
            <a:r>
              <a:rPr spc="-5" dirty="0"/>
              <a:t>package,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10" dirty="0"/>
              <a:t>its</a:t>
            </a:r>
            <a:r>
              <a:rPr spc="110" dirty="0"/>
              <a:t> </a:t>
            </a:r>
            <a:r>
              <a:rPr spc="-5" dirty="0"/>
              <a:t>name </a:t>
            </a:r>
            <a:r>
              <a:rPr spc="-484" dirty="0"/>
              <a:t> </a:t>
            </a:r>
            <a:r>
              <a:rPr spc="-10" dirty="0"/>
              <a:t>suggests,</a:t>
            </a:r>
            <a:r>
              <a:rPr spc="-25" dirty="0"/>
              <a:t> </a:t>
            </a:r>
            <a:r>
              <a:rPr spc="-5" dirty="0"/>
              <a:t>it</a:t>
            </a:r>
            <a:r>
              <a:rPr spc="5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10" dirty="0"/>
              <a:t>used</a:t>
            </a:r>
            <a:r>
              <a:rPr spc="10" dirty="0"/>
              <a:t> </a:t>
            </a:r>
            <a:r>
              <a:rPr spc="-10" dirty="0"/>
              <a:t>to</a:t>
            </a:r>
            <a:r>
              <a:rPr spc="5" dirty="0"/>
              <a:t> </a:t>
            </a:r>
            <a:r>
              <a:rPr spc="-10" dirty="0"/>
              <a:t>define</a:t>
            </a:r>
            <a:r>
              <a:rPr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0" dirty="0"/>
              <a:t>collection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0" dirty="0"/>
              <a:t>objects.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/>
          </a:p>
          <a:p>
            <a:pPr marL="841375" marR="2482850" indent="-829310">
              <a:lnSpc>
                <a:spcPct val="115700"/>
              </a:lnSpc>
              <a:spcBef>
                <a:spcPts val="5"/>
              </a:spcBef>
              <a:tabLst>
                <a:tab pos="1470660" algn="l"/>
              </a:tabLst>
            </a:pPr>
            <a:r>
              <a:rPr spc="-10" dirty="0"/>
              <a:t>Methods</a:t>
            </a:r>
            <a:r>
              <a:rPr spc="30" dirty="0"/>
              <a:t> </a:t>
            </a:r>
            <a:r>
              <a:rPr spc="-15" dirty="0"/>
              <a:t>in</a:t>
            </a:r>
            <a:r>
              <a:rPr spc="-25" dirty="0"/>
              <a:t> </a:t>
            </a:r>
            <a:r>
              <a:rPr spc="-10" dirty="0"/>
              <a:t>Collection</a:t>
            </a:r>
            <a:r>
              <a:rPr spc="-15" dirty="0"/>
              <a:t> </a:t>
            </a:r>
            <a:r>
              <a:rPr spc="-10" dirty="0"/>
              <a:t>Interface: </a:t>
            </a:r>
            <a:r>
              <a:rPr spc="-5" dirty="0"/>
              <a:t> boolean</a:t>
            </a:r>
            <a:r>
              <a:rPr dirty="0"/>
              <a:t> </a:t>
            </a:r>
            <a:r>
              <a:rPr spc="-5" dirty="0"/>
              <a:t>add (Object o) </a:t>
            </a:r>
            <a:r>
              <a:rPr dirty="0"/>
              <a:t> </a:t>
            </a:r>
            <a:r>
              <a:rPr spc="-5" dirty="0"/>
              <a:t>boolean</a:t>
            </a:r>
            <a:r>
              <a:rPr spc="-30" dirty="0"/>
              <a:t> </a:t>
            </a:r>
            <a:r>
              <a:rPr spc="-5" dirty="0"/>
              <a:t>addAll</a:t>
            </a:r>
            <a:r>
              <a:rPr spc="-40" dirty="0"/>
              <a:t> </a:t>
            </a:r>
            <a:r>
              <a:rPr spc="-10" dirty="0"/>
              <a:t>(Collection</a:t>
            </a:r>
            <a:r>
              <a:rPr spc="-20" dirty="0"/>
              <a:t> </a:t>
            </a:r>
            <a:r>
              <a:rPr spc="-10" dirty="0"/>
              <a:t>c) </a:t>
            </a:r>
            <a:r>
              <a:rPr spc="-484" dirty="0"/>
              <a:t> </a:t>
            </a:r>
            <a:r>
              <a:rPr spc="-20" dirty="0"/>
              <a:t>void	</a:t>
            </a:r>
            <a:r>
              <a:rPr spc="-10" dirty="0"/>
              <a:t>clear()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9104" y="3266592"/>
            <a:ext cx="72961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bo</a:t>
            </a:r>
            <a:r>
              <a:rPr sz="1600" spc="-10" dirty="0">
                <a:latin typeface="Tahoma"/>
                <a:cs typeface="Tahoma"/>
              </a:rPr>
              <a:t>olean  </a:t>
            </a:r>
            <a:r>
              <a:rPr sz="1600" spc="-5" dirty="0">
                <a:latin typeface="Tahoma"/>
                <a:cs typeface="Tahoma"/>
              </a:rPr>
              <a:t>bo</a:t>
            </a:r>
            <a:r>
              <a:rPr sz="1600" spc="-10" dirty="0">
                <a:latin typeface="Tahoma"/>
                <a:cs typeface="Tahoma"/>
              </a:rPr>
              <a:t>olean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7888" y="3266592"/>
            <a:ext cx="178943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10" dirty="0">
                <a:latin typeface="Tahoma"/>
                <a:cs typeface="Tahoma"/>
              </a:rPr>
              <a:t>contains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o)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isEmpty()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7476" y="3917746"/>
            <a:ext cx="2489200" cy="83946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229"/>
              </a:spcBef>
            </a:pPr>
            <a:r>
              <a:rPr sz="1600" spc="-20" dirty="0">
                <a:latin typeface="Tahoma"/>
                <a:cs typeface="Tahoma"/>
              </a:rPr>
              <a:t>Iterator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iterator()</a:t>
            </a:r>
            <a:endParaRPr sz="1600" dirty="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135"/>
              </a:spcBef>
            </a:pPr>
            <a:r>
              <a:rPr sz="1600" spc="-5" dirty="0">
                <a:latin typeface="Tahoma"/>
                <a:cs typeface="Tahoma"/>
              </a:rPr>
              <a:t>boolean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remove</a:t>
            </a:r>
            <a:r>
              <a:rPr sz="1600" spc="-5" dirty="0">
                <a:latin typeface="Tahoma"/>
                <a:cs typeface="Tahoma"/>
              </a:rPr>
              <a:t> (Object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o)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size()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2174</Words>
  <Application>Microsoft Office PowerPoint</Application>
  <PresentationFormat>Custom</PresentationFormat>
  <Paragraphs>287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MT</vt:lpstr>
      <vt:lpstr>Calibri</vt:lpstr>
      <vt:lpstr>Segoe UI</vt:lpstr>
      <vt:lpstr>Segoe UI Light</vt:lpstr>
      <vt:lpstr>Tahoma</vt:lpstr>
      <vt:lpstr>Verdana</vt:lpstr>
      <vt:lpstr>Office Theme</vt:lpstr>
      <vt:lpstr>Collection Framework</vt:lpstr>
      <vt:lpstr>Agenda</vt:lpstr>
      <vt:lpstr>Wrapper Classes</vt:lpstr>
      <vt:lpstr>Auto Boxing and Unboxing</vt:lpstr>
      <vt:lpstr>Auto Boxing and Unboxing</vt:lpstr>
      <vt:lpstr>Auto Boxing and Unboxing</vt:lpstr>
      <vt:lpstr>Need of Collection</vt:lpstr>
      <vt:lpstr>PowerPoint Presentation</vt:lpstr>
      <vt:lpstr>Collection Interface</vt:lpstr>
      <vt:lpstr>List</vt:lpstr>
      <vt:lpstr>List</vt:lpstr>
      <vt:lpstr>PowerPoint Presentation</vt:lpstr>
      <vt:lpstr>PowerPoint Presentation</vt:lpstr>
      <vt:lpstr>Iterating Collection – Iterator Interface</vt:lpstr>
      <vt:lpstr>Sorting In Collection</vt:lpstr>
      <vt:lpstr>Comparable Vs Comparator</vt:lpstr>
      <vt:lpstr>Comparable Vs Comparator</vt:lpstr>
      <vt:lpstr>PowerPoint Presentation</vt:lpstr>
      <vt:lpstr>Map Demo</vt:lpstr>
      <vt:lpstr>Stream API – Java 8 Feature</vt:lpstr>
      <vt:lpstr>Stream API – Java 8 Feature</vt:lpstr>
      <vt:lpstr>Stream API – Java 8 Feature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5</cp:revision>
  <dcterms:created xsi:type="dcterms:W3CDTF">2022-02-21T11:20:57Z</dcterms:created>
  <dcterms:modified xsi:type="dcterms:W3CDTF">2022-10-07T10:22:01Z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2022-02-21T00:00:00Z</vt:filetime>
  </property>
</Properties>
</file>