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8" r:id="rId20"/>
    <p:sldId id="289" r:id="rId21"/>
  </p:sldIdLst>
  <p:sldSz cx="10058400" cy="5664200"/>
  <p:notesSz cx="10058400" cy="566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660"/>
  </p:normalViewPr>
  <p:slideViewPr>
    <p:cSldViewPr>
      <p:cViewPr varScale="1">
        <p:scale>
          <a:sx n="102" d="100"/>
          <a:sy n="102" d="100"/>
        </p:scale>
        <p:origin x="85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ABCDB-3B15-4F9B-916A-72FACD2E34B4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708025"/>
            <a:ext cx="3394075" cy="1911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2725738"/>
            <a:ext cx="8045450" cy="22304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5380038"/>
            <a:ext cx="4359275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398B5-B63F-4300-8F8B-B36C6C4CD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55902"/>
            <a:ext cx="8549640" cy="1189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791580" y="1306194"/>
            <a:ext cx="4182109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1489506"/>
            <a:ext cx="5532120" cy="1256665"/>
          </a:xfrm>
          <a:custGeom>
            <a:avLst/>
            <a:gdLst/>
            <a:ahLst/>
            <a:cxnLst/>
            <a:rect l="l" t="t" r="r" b="b"/>
            <a:pathLst>
              <a:path w="5532120" h="1256664">
                <a:moveTo>
                  <a:pt x="5532120" y="0"/>
                </a:moveTo>
                <a:lnTo>
                  <a:pt x="0" y="0"/>
                </a:lnTo>
                <a:lnTo>
                  <a:pt x="0" y="1256487"/>
                </a:lnTo>
                <a:lnTo>
                  <a:pt x="5532120" y="1256487"/>
                </a:lnTo>
                <a:lnTo>
                  <a:pt x="5532120" y="0"/>
                </a:lnTo>
                <a:close/>
              </a:path>
            </a:pathLst>
          </a:custGeom>
          <a:solidFill>
            <a:srgbClr val="2B3A4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1201" y="1656968"/>
            <a:ext cx="481964" cy="18846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2863" y="5196981"/>
            <a:ext cx="191759" cy="132155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933942" y="5208077"/>
            <a:ext cx="152400" cy="110489"/>
          </a:xfrm>
          <a:custGeom>
            <a:avLst/>
            <a:gdLst/>
            <a:ahLst/>
            <a:cxnLst/>
            <a:rect l="l" t="t" r="r" b="b"/>
            <a:pathLst>
              <a:path w="152400" h="110489">
                <a:moveTo>
                  <a:pt x="152095" y="0"/>
                </a:moveTo>
                <a:lnTo>
                  <a:pt x="0" y="0"/>
                </a:lnTo>
                <a:lnTo>
                  <a:pt x="0" y="110021"/>
                </a:lnTo>
                <a:lnTo>
                  <a:pt x="152095" y="110021"/>
                </a:lnTo>
                <a:lnTo>
                  <a:pt x="152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33815" y="5191924"/>
            <a:ext cx="152400" cy="136525"/>
          </a:xfrm>
          <a:custGeom>
            <a:avLst/>
            <a:gdLst/>
            <a:ahLst/>
            <a:cxnLst/>
            <a:rect l="l" t="t" r="r" b="b"/>
            <a:pathLst>
              <a:path w="152400" h="136525">
                <a:moveTo>
                  <a:pt x="146684" y="0"/>
                </a:moveTo>
                <a:lnTo>
                  <a:pt x="8381" y="0"/>
                </a:lnTo>
                <a:lnTo>
                  <a:pt x="0" y="5143"/>
                </a:lnTo>
                <a:lnTo>
                  <a:pt x="0" y="131292"/>
                </a:lnTo>
                <a:lnTo>
                  <a:pt x="8381" y="136436"/>
                </a:lnTo>
                <a:lnTo>
                  <a:pt x="146684" y="136436"/>
                </a:lnTo>
                <a:lnTo>
                  <a:pt x="152273" y="131292"/>
                </a:lnTo>
                <a:lnTo>
                  <a:pt x="152273" y="120992"/>
                </a:lnTo>
                <a:lnTo>
                  <a:pt x="22478" y="120992"/>
                </a:lnTo>
                <a:lnTo>
                  <a:pt x="22478" y="51485"/>
                </a:lnTo>
                <a:lnTo>
                  <a:pt x="90226" y="51485"/>
                </a:lnTo>
                <a:lnTo>
                  <a:pt x="93090" y="48907"/>
                </a:lnTo>
                <a:lnTo>
                  <a:pt x="152273" y="48907"/>
                </a:lnTo>
                <a:lnTo>
                  <a:pt x="152273" y="43764"/>
                </a:lnTo>
                <a:lnTo>
                  <a:pt x="25400" y="43764"/>
                </a:lnTo>
                <a:lnTo>
                  <a:pt x="19684" y="38608"/>
                </a:lnTo>
                <a:lnTo>
                  <a:pt x="19684" y="20586"/>
                </a:lnTo>
                <a:lnTo>
                  <a:pt x="25400" y="15443"/>
                </a:lnTo>
                <a:lnTo>
                  <a:pt x="152273" y="15443"/>
                </a:lnTo>
                <a:lnTo>
                  <a:pt x="152273" y="5143"/>
                </a:lnTo>
                <a:lnTo>
                  <a:pt x="146684" y="0"/>
                </a:lnTo>
                <a:close/>
              </a:path>
              <a:path w="152400" h="136525">
                <a:moveTo>
                  <a:pt x="59181" y="51485"/>
                </a:moveTo>
                <a:lnTo>
                  <a:pt x="47878" y="51485"/>
                </a:lnTo>
                <a:lnTo>
                  <a:pt x="47878" y="120992"/>
                </a:lnTo>
                <a:lnTo>
                  <a:pt x="59181" y="120992"/>
                </a:lnTo>
                <a:lnTo>
                  <a:pt x="59181" y="51485"/>
                </a:lnTo>
                <a:close/>
              </a:path>
              <a:path w="152400" h="136525">
                <a:moveTo>
                  <a:pt x="112775" y="69507"/>
                </a:moveTo>
                <a:lnTo>
                  <a:pt x="87375" y="69507"/>
                </a:lnTo>
                <a:lnTo>
                  <a:pt x="84581" y="79806"/>
                </a:lnTo>
                <a:lnTo>
                  <a:pt x="84581" y="120992"/>
                </a:lnTo>
                <a:lnTo>
                  <a:pt x="109981" y="120992"/>
                </a:lnTo>
                <a:lnTo>
                  <a:pt x="109981" y="84950"/>
                </a:lnTo>
                <a:lnTo>
                  <a:pt x="112775" y="69507"/>
                </a:lnTo>
                <a:close/>
              </a:path>
              <a:path w="152400" h="136525">
                <a:moveTo>
                  <a:pt x="152273" y="48907"/>
                </a:moveTo>
                <a:lnTo>
                  <a:pt x="107187" y="48907"/>
                </a:lnTo>
                <a:lnTo>
                  <a:pt x="123487" y="53131"/>
                </a:lnTo>
                <a:lnTo>
                  <a:pt x="131857" y="63388"/>
                </a:lnTo>
                <a:lnTo>
                  <a:pt x="134941" y="76061"/>
                </a:lnTo>
                <a:lnTo>
                  <a:pt x="135282" y="84950"/>
                </a:lnTo>
                <a:lnTo>
                  <a:pt x="135381" y="120992"/>
                </a:lnTo>
                <a:lnTo>
                  <a:pt x="152273" y="120992"/>
                </a:lnTo>
                <a:lnTo>
                  <a:pt x="152273" y="48907"/>
                </a:lnTo>
                <a:close/>
              </a:path>
              <a:path w="152400" h="136525">
                <a:moveTo>
                  <a:pt x="90226" y="51485"/>
                </a:moveTo>
                <a:lnTo>
                  <a:pt x="84581" y="51485"/>
                </a:lnTo>
                <a:lnTo>
                  <a:pt x="84581" y="59207"/>
                </a:lnTo>
                <a:lnTo>
                  <a:pt x="87375" y="54051"/>
                </a:lnTo>
                <a:lnTo>
                  <a:pt x="90226" y="51485"/>
                </a:lnTo>
                <a:close/>
              </a:path>
              <a:path w="152400" h="136525">
                <a:moveTo>
                  <a:pt x="152273" y="15443"/>
                </a:moveTo>
                <a:lnTo>
                  <a:pt x="45084" y="15443"/>
                </a:lnTo>
                <a:lnTo>
                  <a:pt x="50673" y="20586"/>
                </a:lnTo>
                <a:lnTo>
                  <a:pt x="50673" y="38608"/>
                </a:lnTo>
                <a:lnTo>
                  <a:pt x="45084" y="43764"/>
                </a:lnTo>
                <a:lnTo>
                  <a:pt x="152273" y="43764"/>
                </a:lnTo>
                <a:lnTo>
                  <a:pt x="152273" y="15443"/>
                </a:lnTo>
                <a:close/>
              </a:path>
            </a:pathLst>
          </a:custGeom>
          <a:solidFill>
            <a:srgbClr val="057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110599" y="5191912"/>
            <a:ext cx="154305" cy="142875"/>
          </a:xfrm>
          <a:custGeom>
            <a:avLst/>
            <a:gdLst/>
            <a:ahLst/>
            <a:cxnLst/>
            <a:rect l="l" t="t" r="r" b="b"/>
            <a:pathLst>
              <a:path w="154304" h="142875">
                <a:moveTo>
                  <a:pt x="153936" y="0"/>
                </a:moveTo>
                <a:lnTo>
                  <a:pt x="0" y="0"/>
                </a:lnTo>
                <a:lnTo>
                  <a:pt x="0" y="142316"/>
                </a:lnTo>
                <a:lnTo>
                  <a:pt x="153936" y="142316"/>
                </a:lnTo>
                <a:lnTo>
                  <a:pt x="153936" y="0"/>
                </a:lnTo>
                <a:close/>
              </a:path>
            </a:pathLst>
          </a:custGeom>
          <a:solidFill>
            <a:srgbClr val="5D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29395" y="5208091"/>
            <a:ext cx="320040" cy="125730"/>
          </a:xfrm>
          <a:custGeom>
            <a:avLst/>
            <a:gdLst/>
            <a:ahLst/>
            <a:cxnLst/>
            <a:rect l="l" t="t" r="r" b="b"/>
            <a:pathLst>
              <a:path w="320040" h="125729">
                <a:moveTo>
                  <a:pt x="102730" y="45999"/>
                </a:moveTo>
                <a:lnTo>
                  <a:pt x="17018" y="45999"/>
                </a:lnTo>
                <a:lnTo>
                  <a:pt x="11303" y="45999"/>
                </a:lnTo>
                <a:lnTo>
                  <a:pt x="5575" y="45999"/>
                </a:lnTo>
                <a:lnTo>
                  <a:pt x="5562" y="46291"/>
                </a:lnTo>
                <a:lnTo>
                  <a:pt x="6731" y="52870"/>
                </a:lnTo>
                <a:lnTo>
                  <a:pt x="11607" y="59931"/>
                </a:lnTo>
                <a:lnTo>
                  <a:pt x="22606" y="64287"/>
                </a:lnTo>
                <a:lnTo>
                  <a:pt x="19812" y="66903"/>
                </a:lnTo>
                <a:lnTo>
                  <a:pt x="14097" y="64287"/>
                </a:lnTo>
                <a:lnTo>
                  <a:pt x="17018" y="79971"/>
                </a:lnTo>
                <a:lnTo>
                  <a:pt x="33909" y="79971"/>
                </a:lnTo>
                <a:lnTo>
                  <a:pt x="31394" y="81978"/>
                </a:lnTo>
                <a:lnTo>
                  <a:pt x="24384" y="86182"/>
                </a:lnTo>
                <a:lnTo>
                  <a:pt x="13652" y="89903"/>
                </a:lnTo>
                <a:lnTo>
                  <a:pt x="0" y="90424"/>
                </a:lnTo>
                <a:lnTo>
                  <a:pt x="8509" y="93865"/>
                </a:lnTo>
                <a:lnTo>
                  <a:pt x="17297" y="96316"/>
                </a:lnTo>
                <a:lnTo>
                  <a:pt x="26606" y="97790"/>
                </a:lnTo>
                <a:lnTo>
                  <a:pt x="36703" y="98272"/>
                </a:lnTo>
                <a:lnTo>
                  <a:pt x="62826" y="93662"/>
                </a:lnTo>
                <a:lnTo>
                  <a:pt x="84416" y="80962"/>
                </a:lnTo>
                <a:lnTo>
                  <a:pt x="95237" y="66903"/>
                </a:lnTo>
                <a:lnTo>
                  <a:pt x="99098" y="61899"/>
                </a:lnTo>
                <a:lnTo>
                  <a:pt x="102730" y="45999"/>
                </a:lnTo>
                <a:close/>
              </a:path>
              <a:path w="320040" h="125729">
                <a:moveTo>
                  <a:pt x="115824" y="25095"/>
                </a:moveTo>
                <a:lnTo>
                  <a:pt x="107315" y="27698"/>
                </a:lnTo>
                <a:lnTo>
                  <a:pt x="101727" y="27698"/>
                </a:lnTo>
                <a:lnTo>
                  <a:pt x="110236" y="22479"/>
                </a:lnTo>
                <a:lnTo>
                  <a:pt x="111163" y="19862"/>
                </a:lnTo>
                <a:lnTo>
                  <a:pt x="113030" y="14643"/>
                </a:lnTo>
                <a:lnTo>
                  <a:pt x="107315" y="17246"/>
                </a:lnTo>
                <a:lnTo>
                  <a:pt x="101727" y="19862"/>
                </a:lnTo>
                <a:lnTo>
                  <a:pt x="96012" y="19862"/>
                </a:lnTo>
                <a:lnTo>
                  <a:pt x="93218" y="17246"/>
                </a:lnTo>
                <a:lnTo>
                  <a:pt x="87630" y="14643"/>
                </a:lnTo>
                <a:lnTo>
                  <a:pt x="79121" y="14643"/>
                </a:lnTo>
                <a:lnTo>
                  <a:pt x="70815" y="16078"/>
                </a:lnTo>
                <a:lnTo>
                  <a:pt x="63576" y="20205"/>
                </a:lnTo>
                <a:lnTo>
                  <a:pt x="58445" y="26771"/>
                </a:lnTo>
                <a:lnTo>
                  <a:pt x="56515" y="35547"/>
                </a:lnTo>
                <a:lnTo>
                  <a:pt x="56515" y="40767"/>
                </a:lnTo>
                <a:lnTo>
                  <a:pt x="51790" y="40043"/>
                </a:lnTo>
                <a:lnTo>
                  <a:pt x="39928" y="36855"/>
                </a:lnTo>
                <a:lnTo>
                  <a:pt x="24358" y="29756"/>
                </a:lnTo>
                <a:lnTo>
                  <a:pt x="8509" y="17246"/>
                </a:lnTo>
                <a:lnTo>
                  <a:pt x="7061" y="19862"/>
                </a:lnTo>
                <a:lnTo>
                  <a:pt x="5334" y="26733"/>
                </a:lnTo>
                <a:lnTo>
                  <a:pt x="7327" y="36004"/>
                </a:lnTo>
                <a:lnTo>
                  <a:pt x="14490" y="43395"/>
                </a:lnTo>
                <a:lnTo>
                  <a:pt x="103327" y="43395"/>
                </a:lnTo>
                <a:lnTo>
                  <a:pt x="103924" y="40767"/>
                </a:lnTo>
                <a:lnTo>
                  <a:pt x="104521" y="38163"/>
                </a:lnTo>
                <a:lnTo>
                  <a:pt x="104521" y="32931"/>
                </a:lnTo>
                <a:lnTo>
                  <a:pt x="113030" y="27698"/>
                </a:lnTo>
                <a:lnTo>
                  <a:pt x="115824" y="25095"/>
                </a:lnTo>
                <a:close/>
              </a:path>
              <a:path w="320040" h="125729">
                <a:moveTo>
                  <a:pt x="319430" y="0"/>
                </a:moveTo>
                <a:lnTo>
                  <a:pt x="189484" y="0"/>
                </a:lnTo>
                <a:lnTo>
                  <a:pt x="189484" y="125450"/>
                </a:lnTo>
                <a:lnTo>
                  <a:pt x="319430" y="125450"/>
                </a:lnTo>
                <a:lnTo>
                  <a:pt x="319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293225" y="5191924"/>
            <a:ext cx="155575" cy="142875"/>
          </a:xfrm>
          <a:custGeom>
            <a:avLst/>
            <a:gdLst/>
            <a:ahLst/>
            <a:cxnLst/>
            <a:rect l="l" t="t" r="r" b="b"/>
            <a:pathLst>
              <a:path w="155575" h="142875">
                <a:moveTo>
                  <a:pt x="155575" y="0"/>
                </a:moveTo>
                <a:lnTo>
                  <a:pt x="0" y="0"/>
                </a:lnTo>
                <a:lnTo>
                  <a:pt x="0" y="142303"/>
                </a:lnTo>
                <a:lnTo>
                  <a:pt x="82042" y="142303"/>
                </a:lnTo>
                <a:lnTo>
                  <a:pt x="82042" y="87972"/>
                </a:lnTo>
                <a:lnTo>
                  <a:pt x="62229" y="87972"/>
                </a:lnTo>
                <a:lnTo>
                  <a:pt x="62229" y="64681"/>
                </a:lnTo>
                <a:lnTo>
                  <a:pt x="82042" y="64681"/>
                </a:lnTo>
                <a:lnTo>
                  <a:pt x="82042" y="46570"/>
                </a:lnTo>
                <a:lnTo>
                  <a:pt x="84074" y="37067"/>
                </a:lnTo>
                <a:lnTo>
                  <a:pt x="89820" y="28776"/>
                </a:lnTo>
                <a:lnTo>
                  <a:pt x="98758" y="22912"/>
                </a:lnTo>
                <a:lnTo>
                  <a:pt x="110363" y="20688"/>
                </a:lnTo>
                <a:lnTo>
                  <a:pt x="155575" y="20688"/>
                </a:lnTo>
                <a:lnTo>
                  <a:pt x="155575" y="0"/>
                </a:lnTo>
                <a:close/>
              </a:path>
              <a:path w="155575" h="142875">
                <a:moveTo>
                  <a:pt x="155575" y="20688"/>
                </a:moveTo>
                <a:lnTo>
                  <a:pt x="130175" y="20688"/>
                </a:lnTo>
                <a:lnTo>
                  <a:pt x="130175" y="41389"/>
                </a:lnTo>
                <a:lnTo>
                  <a:pt x="110363" y="41389"/>
                </a:lnTo>
                <a:lnTo>
                  <a:pt x="107442" y="43980"/>
                </a:lnTo>
                <a:lnTo>
                  <a:pt x="107442" y="64681"/>
                </a:lnTo>
                <a:lnTo>
                  <a:pt x="130175" y="64681"/>
                </a:lnTo>
                <a:lnTo>
                  <a:pt x="127253" y="87972"/>
                </a:lnTo>
                <a:lnTo>
                  <a:pt x="107442" y="87972"/>
                </a:lnTo>
                <a:lnTo>
                  <a:pt x="107442" y="142303"/>
                </a:lnTo>
                <a:lnTo>
                  <a:pt x="155575" y="142303"/>
                </a:lnTo>
                <a:lnTo>
                  <a:pt x="155575" y="20688"/>
                </a:lnTo>
                <a:close/>
              </a:path>
            </a:pathLst>
          </a:custGeom>
          <a:solidFill>
            <a:srgbClr val="3A559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4400" y="5192816"/>
            <a:ext cx="154367" cy="15527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71164" y="5220639"/>
            <a:ext cx="89774" cy="897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484505"/>
          </a:xfrm>
          <a:custGeom>
            <a:avLst/>
            <a:gdLst/>
            <a:ahLst/>
            <a:cxnLst/>
            <a:rect l="l" t="t" r="r" b="b"/>
            <a:pathLst>
              <a:path w="10058400" h="484505">
                <a:moveTo>
                  <a:pt x="10058400" y="0"/>
                </a:moveTo>
                <a:lnTo>
                  <a:pt x="0" y="0"/>
                </a:lnTo>
                <a:lnTo>
                  <a:pt x="0" y="484276"/>
                </a:lnTo>
                <a:lnTo>
                  <a:pt x="10058400" y="484276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84095" y="155930"/>
            <a:ext cx="1159510" cy="161925"/>
          </a:xfrm>
          <a:custGeom>
            <a:avLst/>
            <a:gdLst/>
            <a:ahLst/>
            <a:cxnLst/>
            <a:rect l="l" t="t" r="r" b="b"/>
            <a:pathLst>
              <a:path w="1159509" h="161925">
                <a:moveTo>
                  <a:pt x="171411" y="0"/>
                </a:moveTo>
                <a:lnTo>
                  <a:pt x="102031" y="0"/>
                </a:lnTo>
                <a:lnTo>
                  <a:pt x="90487" y="660"/>
                </a:lnTo>
                <a:lnTo>
                  <a:pt x="52679" y="10604"/>
                </a:lnTo>
                <a:lnTo>
                  <a:pt x="18376" y="34975"/>
                </a:lnTo>
                <a:lnTo>
                  <a:pt x="711" y="71932"/>
                </a:lnTo>
                <a:lnTo>
                  <a:pt x="0" y="80492"/>
                </a:lnTo>
                <a:lnTo>
                  <a:pt x="711" y="89052"/>
                </a:lnTo>
                <a:lnTo>
                  <a:pt x="20408" y="126009"/>
                </a:lnTo>
                <a:lnTo>
                  <a:pt x="56184" y="150380"/>
                </a:lnTo>
                <a:lnTo>
                  <a:pt x="94576" y="160324"/>
                </a:lnTo>
                <a:lnTo>
                  <a:pt x="106108" y="160985"/>
                </a:lnTo>
                <a:lnTo>
                  <a:pt x="171411" y="160985"/>
                </a:lnTo>
                <a:lnTo>
                  <a:pt x="171411" y="126492"/>
                </a:lnTo>
                <a:lnTo>
                  <a:pt x="106108" y="126492"/>
                </a:lnTo>
                <a:lnTo>
                  <a:pt x="71247" y="116522"/>
                </a:lnTo>
                <a:lnTo>
                  <a:pt x="51460" y="92760"/>
                </a:lnTo>
                <a:lnTo>
                  <a:pt x="49110" y="64389"/>
                </a:lnTo>
                <a:lnTo>
                  <a:pt x="66548" y="40627"/>
                </a:lnTo>
                <a:lnTo>
                  <a:pt x="106108" y="30657"/>
                </a:lnTo>
                <a:lnTo>
                  <a:pt x="124345" y="31254"/>
                </a:lnTo>
                <a:lnTo>
                  <a:pt x="153174" y="33896"/>
                </a:lnTo>
                <a:lnTo>
                  <a:pt x="171411" y="34505"/>
                </a:lnTo>
                <a:lnTo>
                  <a:pt x="171411" y="0"/>
                </a:lnTo>
                <a:close/>
              </a:path>
              <a:path w="1159509" h="161925">
                <a:moveTo>
                  <a:pt x="563689" y="124574"/>
                </a:moveTo>
                <a:lnTo>
                  <a:pt x="562229" y="96304"/>
                </a:lnTo>
                <a:lnTo>
                  <a:pt x="561759" y="95821"/>
                </a:lnTo>
                <a:lnTo>
                  <a:pt x="542785" y="76657"/>
                </a:lnTo>
                <a:lnTo>
                  <a:pt x="546862" y="72821"/>
                </a:lnTo>
                <a:lnTo>
                  <a:pt x="554647" y="61328"/>
                </a:lnTo>
                <a:lnTo>
                  <a:pt x="563321" y="48514"/>
                </a:lnTo>
                <a:lnTo>
                  <a:pt x="560819" y="34505"/>
                </a:lnTo>
                <a:lnTo>
                  <a:pt x="559104" y="24917"/>
                </a:lnTo>
                <a:lnTo>
                  <a:pt x="536524" y="7061"/>
                </a:lnTo>
                <a:lnTo>
                  <a:pt x="522376" y="4483"/>
                </a:lnTo>
                <a:lnTo>
                  <a:pt x="522376" y="47917"/>
                </a:lnTo>
                <a:lnTo>
                  <a:pt x="521360" y="49453"/>
                </a:lnTo>
                <a:lnTo>
                  <a:pt x="521360" y="111150"/>
                </a:lnTo>
                <a:lnTo>
                  <a:pt x="514464" y="121691"/>
                </a:lnTo>
                <a:lnTo>
                  <a:pt x="493801" y="126492"/>
                </a:lnTo>
                <a:lnTo>
                  <a:pt x="432600" y="126492"/>
                </a:lnTo>
                <a:lnTo>
                  <a:pt x="432600" y="95821"/>
                </a:lnTo>
                <a:lnTo>
                  <a:pt x="493801" y="95821"/>
                </a:lnTo>
                <a:lnTo>
                  <a:pt x="514464" y="100609"/>
                </a:lnTo>
                <a:lnTo>
                  <a:pt x="521360" y="111150"/>
                </a:lnTo>
                <a:lnTo>
                  <a:pt x="521360" y="49453"/>
                </a:lnTo>
                <a:lnTo>
                  <a:pt x="516255" y="57137"/>
                </a:lnTo>
                <a:lnTo>
                  <a:pt x="497878" y="61328"/>
                </a:lnTo>
                <a:lnTo>
                  <a:pt x="432600" y="61328"/>
                </a:lnTo>
                <a:lnTo>
                  <a:pt x="432600" y="34505"/>
                </a:lnTo>
                <a:lnTo>
                  <a:pt x="497878" y="34505"/>
                </a:lnTo>
                <a:lnTo>
                  <a:pt x="516255" y="38696"/>
                </a:lnTo>
                <a:lnTo>
                  <a:pt x="522376" y="47917"/>
                </a:lnTo>
                <a:lnTo>
                  <a:pt x="522376" y="4483"/>
                </a:lnTo>
                <a:lnTo>
                  <a:pt x="497878" y="0"/>
                </a:lnTo>
                <a:lnTo>
                  <a:pt x="383616" y="0"/>
                </a:lnTo>
                <a:lnTo>
                  <a:pt x="383616" y="160985"/>
                </a:lnTo>
                <a:lnTo>
                  <a:pt x="501980" y="160985"/>
                </a:lnTo>
                <a:lnTo>
                  <a:pt x="544499" y="149961"/>
                </a:lnTo>
                <a:lnTo>
                  <a:pt x="562241" y="126492"/>
                </a:lnTo>
                <a:lnTo>
                  <a:pt x="563689" y="124574"/>
                </a:lnTo>
                <a:close/>
              </a:path>
              <a:path w="1159509" h="161925">
                <a:moveTo>
                  <a:pt x="648881" y="99656"/>
                </a:moveTo>
                <a:lnTo>
                  <a:pt x="599922" y="99656"/>
                </a:lnTo>
                <a:lnTo>
                  <a:pt x="571347" y="160985"/>
                </a:lnTo>
                <a:lnTo>
                  <a:pt x="624408" y="160985"/>
                </a:lnTo>
                <a:lnTo>
                  <a:pt x="648881" y="99656"/>
                </a:lnTo>
                <a:close/>
              </a:path>
              <a:path w="1159509" h="161925">
                <a:moveTo>
                  <a:pt x="783551" y="160985"/>
                </a:moveTo>
                <a:lnTo>
                  <a:pt x="706031" y="0"/>
                </a:lnTo>
                <a:lnTo>
                  <a:pt x="648881" y="0"/>
                </a:lnTo>
                <a:lnTo>
                  <a:pt x="620318" y="61328"/>
                </a:lnTo>
                <a:lnTo>
                  <a:pt x="677456" y="61328"/>
                </a:lnTo>
                <a:lnTo>
                  <a:pt x="677456" y="99656"/>
                </a:lnTo>
                <a:lnTo>
                  <a:pt x="706031" y="99656"/>
                </a:lnTo>
                <a:lnTo>
                  <a:pt x="730504" y="160985"/>
                </a:lnTo>
                <a:lnTo>
                  <a:pt x="783551" y="160985"/>
                </a:lnTo>
                <a:close/>
              </a:path>
              <a:path w="1159509" h="161925">
                <a:moveTo>
                  <a:pt x="963117" y="0"/>
                </a:moveTo>
                <a:lnTo>
                  <a:pt x="877417" y="0"/>
                </a:lnTo>
                <a:lnTo>
                  <a:pt x="865886" y="660"/>
                </a:lnTo>
                <a:lnTo>
                  <a:pt x="828128" y="10604"/>
                </a:lnTo>
                <a:lnTo>
                  <a:pt x="808050" y="22999"/>
                </a:lnTo>
                <a:lnTo>
                  <a:pt x="800201" y="28803"/>
                </a:lnTo>
                <a:lnTo>
                  <a:pt x="779983" y="65163"/>
                </a:lnTo>
                <a:lnTo>
                  <a:pt x="779538" y="72466"/>
                </a:lnTo>
                <a:lnTo>
                  <a:pt x="779602" y="89052"/>
                </a:lnTo>
                <a:lnTo>
                  <a:pt x="780503" y="97256"/>
                </a:lnTo>
                <a:lnTo>
                  <a:pt x="782916" y="104749"/>
                </a:lnTo>
                <a:lnTo>
                  <a:pt x="787628" y="111163"/>
                </a:lnTo>
                <a:lnTo>
                  <a:pt x="791400" y="119126"/>
                </a:lnTo>
                <a:lnTo>
                  <a:pt x="822833" y="147091"/>
                </a:lnTo>
                <a:lnTo>
                  <a:pt x="859561" y="158584"/>
                </a:lnTo>
                <a:lnTo>
                  <a:pt x="881494" y="160985"/>
                </a:lnTo>
                <a:lnTo>
                  <a:pt x="963117" y="160985"/>
                </a:lnTo>
                <a:lnTo>
                  <a:pt x="963117" y="61328"/>
                </a:lnTo>
                <a:lnTo>
                  <a:pt x="885571" y="61328"/>
                </a:lnTo>
                <a:lnTo>
                  <a:pt x="885571" y="95821"/>
                </a:lnTo>
                <a:lnTo>
                  <a:pt x="914158" y="95821"/>
                </a:lnTo>
                <a:lnTo>
                  <a:pt x="914158" y="126492"/>
                </a:lnTo>
                <a:lnTo>
                  <a:pt x="881494" y="126492"/>
                </a:lnTo>
                <a:lnTo>
                  <a:pt x="843495" y="116916"/>
                </a:lnTo>
                <a:lnTo>
                  <a:pt x="826262" y="94107"/>
                </a:lnTo>
                <a:lnTo>
                  <a:pt x="828027" y="66878"/>
                </a:lnTo>
                <a:lnTo>
                  <a:pt x="847026" y="44069"/>
                </a:lnTo>
                <a:lnTo>
                  <a:pt x="881494" y="34505"/>
                </a:lnTo>
                <a:lnTo>
                  <a:pt x="963117" y="34505"/>
                </a:lnTo>
                <a:lnTo>
                  <a:pt x="963117" y="0"/>
                </a:lnTo>
                <a:close/>
              </a:path>
              <a:path w="1159509" h="161925">
                <a:moveTo>
                  <a:pt x="1159002" y="393"/>
                </a:moveTo>
                <a:lnTo>
                  <a:pt x="987602" y="393"/>
                </a:lnTo>
                <a:lnTo>
                  <a:pt x="987602" y="34836"/>
                </a:lnTo>
                <a:lnTo>
                  <a:pt x="987602" y="61899"/>
                </a:lnTo>
                <a:lnTo>
                  <a:pt x="987602" y="96354"/>
                </a:lnTo>
                <a:lnTo>
                  <a:pt x="987602" y="130797"/>
                </a:lnTo>
                <a:lnTo>
                  <a:pt x="987602" y="161556"/>
                </a:lnTo>
                <a:lnTo>
                  <a:pt x="1159002" y="161556"/>
                </a:lnTo>
                <a:lnTo>
                  <a:pt x="1159002" y="130797"/>
                </a:lnTo>
                <a:lnTo>
                  <a:pt x="1036586" y="130797"/>
                </a:lnTo>
                <a:lnTo>
                  <a:pt x="1036586" y="96354"/>
                </a:lnTo>
                <a:lnTo>
                  <a:pt x="1138605" y="96354"/>
                </a:lnTo>
                <a:lnTo>
                  <a:pt x="1138605" y="61899"/>
                </a:lnTo>
                <a:lnTo>
                  <a:pt x="1036586" y="61899"/>
                </a:lnTo>
                <a:lnTo>
                  <a:pt x="1036586" y="34836"/>
                </a:lnTo>
                <a:lnTo>
                  <a:pt x="1159002" y="34836"/>
                </a:lnTo>
                <a:lnTo>
                  <a:pt x="1159002" y="393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61562" y="182753"/>
            <a:ext cx="93980" cy="34925"/>
          </a:xfrm>
          <a:custGeom>
            <a:avLst/>
            <a:gdLst/>
            <a:ahLst/>
            <a:cxnLst/>
            <a:rect l="l" t="t" r="r" b="b"/>
            <a:pathLst>
              <a:path w="93979" h="34925">
                <a:moveTo>
                  <a:pt x="93862" y="0"/>
                </a:moveTo>
                <a:lnTo>
                  <a:pt x="0" y="0"/>
                </a:lnTo>
                <a:lnTo>
                  <a:pt x="0" y="34498"/>
                </a:lnTo>
                <a:lnTo>
                  <a:pt x="93862" y="34498"/>
                </a:lnTo>
                <a:lnTo>
                  <a:pt x="93862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63669" y="155922"/>
            <a:ext cx="196215" cy="161290"/>
          </a:xfrm>
          <a:custGeom>
            <a:avLst/>
            <a:gdLst/>
            <a:ahLst/>
            <a:cxnLst/>
            <a:rect l="l" t="t" r="r" b="b"/>
            <a:pathLst>
              <a:path w="196215" h="161290">
                <a:moveTo>
                  <a:pt x="195898" y="0"/>
                </a:moveTo>
                <a:lnTo>
                  <a:pt x="146920" y="0"/>
                </a:lnTo>
                <a:lnTo>
                  <a:pt x="97956" y="65161"/>
                </a:lnTo>
                <a:lnTo>
                  <a:pt x="53054" y="0"/>
                </a:lnTo>
                <a:lnTo>
                  <a:pt x="0" y="0"/>
                </a:lnTo>
                <a:lnTo>
                  <a:pt x="73467" y="95825"/>
                </a:lnTo>
                <a:lnTo>
                  <a:pt x="73467" y="160988"/>
                </a:lnTo>
                <a:lnTo>
                  <a:pt x="122431" y="160988"/>
                </a:lnTo>
                <a:lnTo>
                  <a:pt x="122431" y="95825"/>
                </a:lnTo>
                <a:lnTo>
                  <a:pt x="195898" y="0"/>
                </a:lnTo>
                <a:close/>
              </a:path>
            </a:pathLst>
          </a:custGeom>
          <a:solidFill>
            <a:srgbClr val="2B3A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734987"/>
            <a:ext cx="675640" cy="266065"/>
          </a:xfrm>
          <a:custGeom>
            <a:avLst/>
            <a:gdLst/>
            <a:ahLst/>
            <a:cxnLst/>
            <a:rect l="l" t="t" r="r" b="b"/>
            <a:pathLst>
              <a:path w="675640" h="266065">
                <a:moveTo>
                  <a:pt x="675271" y="0"/>
                </a:moveTo>
                <a:lnTo>
                  <a:pt x="0" y="0"/>
                </a:lnTo>
                <a:lnTo>
                  <a:pt x="0" y="265899"/>
                </a:lnTo>
                <a:lnTo>
                  <a:pt x="675271" y="265899"/>
                </a:lnTo>
                <a:lnTo>
                  <a:pt x="675271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3320" y="732535"/>
            <a:ext cx="8531758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B3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498" y="1511934"/>
            <a:ext cx="7461250" cy="1834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5668" y="5346921"/>
            <a:ext cx="3187065" cy="14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04040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age.com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age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157" y="1723084"/>
            <a:ext cx="2604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Tahoma"/>
                <a:cs typeface="Tahoma"/>
              </a:rPr>
              <a:t>IO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368" y="5329530"/>
            <a:ext cx="8783320" cy="15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  <a:tabLst>
                <a:tab pos="7908925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085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</a:t>
            </a:r>
            <a:r>
              <a:rPr spc="-60" dirty="0"/>
              <a:t> </a:t>
            </a:r>
            <a:r>
              <a:rPr spc="-5" dirty="0"/>
              <a:t>Streams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8996" y="1309776"/>
            <a:ext cx="500189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8680" marR="5080" indent="-2126615">
              <a:lnSpc>
                <a:spcPct val="120600"/>
              </a:lnSpc>
              <a:spcBef>
                <a:spcPts val="100"/>
              </a:spcBef>
            </a:pPr>
            <a:r>
              <a:rPr sz="1600" spc="-10" dirty="0">
                <a:latin typeface="Tahoma"/>
                <a:cs typeface="Tahoma"/>
              </a:rPr>
              <a:t>Standard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feature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provided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by</a:t>
            </a:r>
            <a:r>
              <a:rPr sz="1600" spc="-10" dirty="0">
                <a:latin typeface="Tahoma"/>
                <a:cs typeface="Tahoma"/>
              </a:rPr>
              <a:t> many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operating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systems.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8996" y="2091969"/>
            <a:ext cx="2538095" cy="9093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498475" algn="l"/>
                <a:tab pos="499109" algn="l"/>
              </a:tabLst>
            </a:pPr>
            <a:r>
              <a:rPr sz="1600" spc="-5" dirty="0">
                <a:latin typeface="Tahoma"/>
                <a:cs typeface="Tahoma"/>
              </a:rPr>
              <a:t>By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default,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they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read</a:t>
            </a:r>
            <a:endParaRPr sz="1600" dirty="0">
              <a:latin typeface="Tahoma"/>
              <a:cs typeface="Tahoma"/>
            </a:endParaRPr>
          </a:p>
          <a:p>
            <a:pPr marL="498475" indent="-486409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98475" algn="l"/>
                <a:tab pos="499109" algn="l"/>
              </a:tabLst>
            </a:pPr>
            <a:r>
              <a:rPr sz="1600" spc="-10" dirty="0">
                <a:latin typeface="Tahoma"/>
                <a:cs typeface="Tahoma"/>
              </a:rPr>
              <a:t>write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display.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rial MT"/>
                <a:cs typeface="Arial MT"/>
              </a:rPr>
              <a:t>•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4051" y="2131909"/>
            <a:ext cx="21285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5" dirty="0">
                <a:latin typeface="Tahoma"/>
                <a:cs typeface="Tahoma"/>
              </a:rPr>
              <a:t>input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from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50" spc="-85" dirty="0">
                <a:latin typeface="Tahoma"/>
                <a:cs typeface="Tahoma"/>
              </a:rPr>
              <a:t>keyboard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6729" y="2732658"/>
            <a:ext cx="3723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They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also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support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I/O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operations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on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files.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996" y="3650995"/>
            <a:ext cx="1187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 indent="-175260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187960" algn="l"/>
              </a:tabLst>
            </a:pPr>
            <a:r>
              <a:rPr sz="1600" spc="-60" dirty="0">
                <a:latin typeface="Tahoma"/>
                <a:cs typeface="Tahoma"/>
              </a:rPr>
              <a:t>System.in</a:t>
            </a:r>
            <a:endParaRPr sz="1600" dirty="0">
              <a:latin typeface="Tahoma"/>
              <a:cs typeface="Tahoma"/>
            </a:endParaRPr>
          </a:p>
          <a:p>
            <a:pPr marL="187325" indent="-175260">
              <a:lnSpc>
                <a:spcPct val="100000"/>
              </a:lnSpc>
              <a:spcBef>
                <a:spcPts val="1255"/>
              </a:spcBef>
              <a:buSzPct val="93750"/>
              <a:buChar char="•"/>
              <a:tabLst>
                <a:tab pos="187960" algn="l"/>
              </a:tabLst>
            </a:pPr>
            <a:r>
              <a:rPr sz="1600" spc="-90" dirty="0">
                <a:latin typeface="Tahoma"/>
                <a:cs typeface="Tahoma"/>
              </a:rPr>
              <a:t>S</a:t>
            </a:r>
            <a:r>
              <a:rPr sz="1600" spc="-70" dirty="0">
                <a:latin typeface="Tahoma"/>
                <a:cs typeface="Tahoma"/>
              </a:rPr>
              <a:t>ys</a:t>
            </a:r>
            <a:r>
              <a:rPr sz="1600" spc="-75" dirty="0">
                <a:latin typeface="Tahoma"/>
                <a:cs typeface="Tahoma"/>
              </a:rPr>
              <a:t>t</a:t>
            </a:r>
            <a:r>
              <a:rPr sz="1600" spc="-65" dirty="0">
                <a:latin typeface="Tahoma"/>
                <a:cs typeface="Tahoma"/>
              </a:rPr>
              <a:t>em</a:t>
            </a:r>
            <a:r>
              <a:rPr sz="1600" spc="-5" dirty="0">
                <a:latin typeface="Tahoma"/>
                <a:cs typeface="Tahoma"/>
              </a:rPr>
              <a:t>.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ou</a:t>
            </a:r>
            <a:r>
              <a:rPr sz="1600" spc="-5" dirty="0">
                <a:latin typeface="Tahoma"/>
                <a:cs typeface="Tahoma"/>
              </a:rPr>
              <a:t>t</a:t>
            </a:r>
            <a:endParaRPr sz="1600" dirty="0">
              <a:latin typeface="Tahoma"/>
              <a:cs typeface="Tahoma"/>
            </a:endParaRPr>
          </a:p>
          <a:p>
            <a:pPr marL="187325" indent="-175260">
              <a:lnSpc>
                <a:spcPct val="100000"/>
              </a:lnSpc>
              <a:spcBef>
                <a:spcPts val="1260"/>
              </a:spcBef>
              <a:buSzPct val="93750"/>
              <a:buChar char="•"/>
              <a:tabLst>
                <a:tab pos="187960" algn="l"/>
              </a:tabLst>
            </a:pPr>
            <a:r>
              <a:rPr sz="1600" spc="-95" dirty="0">
                <a:latin typeface="Tahoma"/>
                <a:cs typeface="Tahoma"/>
              </a:rPr>
              <a:t>S</a:t>
            </a:r>
            <a:r>
              <a:rPr sz="1600" spc="-70" dirty="0">
                <a:latin typeface="Tahoma"/>
                <a:cs typeface="Tahoma"/>
              </a:rPr>
              <a:t>y</a:t>
            </a:r>
            <a:r>
              <a:rPr sz="1600" spc="-75" dirty="0">
                <a:latin typeface="Tahoma"/>
                <a:cs typeface="Tahoma"/>
              </a:rPr>
              <a:t>st</a:t>
            </a:r>
            <a:r>
              <a:rPr sz="1600" spc="-70" dirty="0">
                <a:latin typeface="Tahoma"/>
                <a:cs typeface="Tahoma"/>
              </a:rPr>
              <a:t>e</a:t>
            </a:r>
            <a:r>
              <a:rPr sz="1600" spc="-65" dirty="0">
                <a:latin typeface="Tahoma"/>
                <a:cs typeface="Tahoma"/>
              </a:rPr>
              <a:t>m</a:t>
            </a:r>
            <a:r>
              <a:rPr sz="1600" spc="-5" dirty="0">
                <a:latin typeface="Tahoma"/>
                <a:cs typeface="Tahoma"/>
              </a:rPr>
              <a:t>.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5" dirty="0">
                <a:latin typeface="Tahoma"/>
                <a:cs typeface="Tahoma"/>
              </a:rPr>
              <a:t>err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7873" y="3634866"/>
            <a:ext cx="370967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  <a:tabLst>
                <a:tab pos="302895" algn="l"/>
              </a:tabLst>
            </a:pPr>
            <a:r>
              <a:rPr sz="1600" spc="-5" dirty="0">
                <a:latin typeface="Tahoma"/>
                <a:cs typeface="Tahoma"/>
              </a:rPr>
              <a:t>:	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read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input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from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keyboard.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271145" algn="l"/>
              </a:tabLst>
            </a:pPr>
            <a:r>
              <a:rPr sz="1600" spc="-5" dirty="0">
                <a:latin typeface="Tahoma"/>
                <a:cs typeface="Tahoma"/>
              </a:rPr>
              <a:t>:	</a:t>
            </a:r>
            <a:r>
              <a:rPr sz="1600" spc="-10" dirty="0">
                <a:latin typeface="Tahoma"/>
                <a:cs typeface="Tahoma"/>
              </a:rPr>
              <a:t>used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 write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45" dirty="0">
                <a:latin typeface="Tahoma"/>
                <a:cs typeface="Tahoma"/>
              </a:rPr>
              <a:t>display.</a:t>
            </a:r>
            <a:endParaRPr sz="1600" dirty="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  <a:spcBef>
                <a:spcPts val="1265"/>
              </a:spcBef>
              <a:tabLst>
                <a:tab pos="295910" algn="l"/>
              </a:tabLst>
            </a:pPr>
            <a:r>
              <a:rPr sz="1600" spc="-5" dirty="0">
                <a:latin typeface="Tahoma"/>
                <a:cs typeface="Tahoma"/>
              </a:rPr>
              <a:t>:	used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 write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error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853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Serialization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De-Serialization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9489" y="1227836"/>
            <a:ext cx="5857875" cy="234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Java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supports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Persistence</a:t>
            </a:r>
            <a:endParaRPr sz="1400">
              <a:latin typeface="Tahoma"/>
              <a:cs typeface="Tahoma"/>
            </a:endParaRPr>
          </a:p>
          <a:p>
            <a:pPr marL="230504" marR="381635" indent="-165100">
              <a:lnSpc>
                <a:spcPct val="120000"/>
              </a:lnSpc>
              <a:spcBef>
                <a:spcPts val="1460"/>
              </a:spcBef>
            </a:pP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state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Java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Objects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stored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permanently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(to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some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file….)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Advantage: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Future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Reuse.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382395" algn="l"/>
              </a:tabLst>
            </a:pPr>
            <a:r>
              <a:rPr sz="1400" b="1" spc="-5" dirty="0">
                <a:latin typeface="Tahoma"/>
                <a:cs typeface="Tahoma"/>
              </a:rPr>
              <a:t>Serialization	</a:t>
            </a:r>
            <a:r>
              <a:rPr sz="1400" b="1" dirty="0">
                <a:latin typeface="Tahoma"/>
                <a:cs typeface="Tahoma"/>
              </a:rPr>
              <a:t>&amp;</a:t>
            </a:r>
            <a:r>
              <a:rPr sz="1400" b="1" spc="380" dirty="0">
                <a:latin typeface="Tahoma"/>
                <a:cs typeface="Tahoma"/>
              </a:rPr>
              <a:t> </a:t>
            </a:r>
            <a:r>
              <a:rPr sz="1400" b="1" spc="-5" dirty="0">
                <a:latin typeface="Tahoma"/>
                <a:cs typeface="Tahoma"/>
              </a:rPr>
              <a:t>Deserialization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440815" marR="655955" indent="-1428750">
              <a:lnSpc>
                <a:spcPct val="123600"/>
              </a:lnSpc>
              <a:spcBef>
                <a:spcPts val="1280"/>
              </a:spcBef>
            </a:pPr>
            <a:r>
              <a:rPr sz="1400" dirty="0">
                <a:latin typeface="Tahoma"/>
                <a:cs typeface="Tahoma"/>
              </a:rPr>
              <a:t>It is </a:t>
            </a:r>
            <a:r>
              <a:rPr sz="1400" spc="-5" dirty="0">
                <a:latin typeface="Tahoma"/>
                <a:cs typeface="Tahoma"/>
              </a:rPr>
              <a:t>the process </a:t>
            </a:r>
            <a:r>
              <a:rPr sz="1400" dirty="0">
                <a:latin typeface="Tahoma"/>
                <a:cs typeface="Tahoma"/>
              </a:rPr>
              <a:t>of </a:t>
            </a:r>
            <a:r>
              <a:rPr sz="1400" spc="-10" dirty="0">
                <a:latin typeface="Tahoma"/>
                <a:cs typeface="Tahoma"/>
              </a:rPr>
              <a:t>saving </a:t>
            </a:r>
            <a:r>
              <a:rPr sz="1400" spc="-5" dirty="0">
                <a:latin typeface="Tahoma"/>
                <a:cs typeface="Tahoma"/>
              </a:rPr>
              <a:t>an object's state to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5" dirty="0">
                <a:latin typeface="Tahoma"/>
                <a:cs typeface="Tahoma"/>
              </a:rPr>
              <a:t>sequence </a:t>
            </a:r>
            <a:r>
              <a:rPr sz="1400" dirty="0">
                <a:latin typeface="Tahoma"/>
                <a:cs typeface="Tahoma"/>
              </a:rPr>
              <a:t>of bytes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&amp;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400" spc="-5" dirty="0">
                <a:latin typeface="Tahoma"/>
                <a:cs typeface="Tahoma"/>
              </a:rPr>
              <a:t>the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process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" dirty="0">
                <a:latin typeface="Tahoma"/>
                <a:cs typeface="Tahoma"/>
              </a:rPr>
              <a:t> rebuilding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those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bytes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live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object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at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some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future</a:t>
            </a:r>
            <a:r>
              <a:rPr sz="1400" spc="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time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980" y="4314850"/>
            <a:ext cx="963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Serialization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270" y="4022140"/>
            <a:ext cx="355854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22860" indent="-56515">
              <a:lnSpc>
                <a:spcPct val="1236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Streams </a:t>
            </a:r>
            <a:r>
              <a:rPr sz="1400" dirty="0">
                <a:latin typeface="Tahoma"/>
                <a:cs typeface="Tahoma"/>
              </a:rPr>
              <a:t>&amp; </a:t>
            </a:r>
            <a:r>
              <a:rPr sz="1400" spc="-5" dirty="0">
                <a:latin typeface="Tahoma"/>
                <a:cs typeface="Tahoma"/>
              </a:rPr>
              <a:t>methods provided: 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ObjectOutputStream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: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writeObject()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………..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ahoma"/>
              <a:cs typeface="Tahoma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  <a:tabLst>
                <a:tab pos="3050540" algn="l"/>
              </a:tabLst>
            </a:pPr>
            <a:r>
              <a:rPr sz="1400" dirty="0">
                <a:latin typeface="Tahoma"/>
                <a:cs typeface="Tahoma"/>
              </a:rPr>
              <a:t>Obj</a:t>
            </a:r>
            <a:r>
              <a:rPr sz="1400" spc="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10" dirty="0">
                <a:latin typeface="Tahoma"/>
                <a:cs typeface="Tahoma"/>
              </a:rPr>
              <a:t>I</a:t>
            </a:r>
            <a:r>
              <a:rPr sz="1400" spc="-15" dirty="0">
                <a:latin typeface="Tahoma"/>
                <a:cs typeface="Tahoma"/>
              </a:rPr>
              <a:t>n</a:t>
            </a:r>
            <a:r>
              <a:rPr sz="1400" spc="-10" dirty="0">
                <a:latin typeface="Tahoma"/>
                <a:cs typeface="Tahoma"/>
              </a:rPr>
              <a:t>p</a:t>
            </a:r>
            <a:r>
              <a:rPr sz="1400" spc="-15" dirty="0">
                <a:latin typeface="Tahoma"/>
                <a:cs typeface="Tahoma"/>
              </a:rPr>
              <a:t>utS</a:t>
            </a:r>
            <a:r>
              <a:rPr sz="1400" spc="-5" dirty="0">
                <a:latin typeface="Tahoma"/>
                <a:cs typeface="Tahoma"/>
              </a:rPr>
              <a:t>t</a:t>
            </a:r>
            <a:r>
              <a:rPr sz="1400" spc="-3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ea</a:t>
            </a:r>
            <a:r>
              <a:rPr sz="1400" dirty="0">
                <a:latin typeface="Tahoma"/>
                <a:cs typeface="Tahoma"/>
              </a:rPr>
              <a:t>m 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: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</a:t>
            </a:r>
            <a:r>
              <a:rPr sz="140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dO</a:t>
            </a:r>
            <a:r>
              <a:rPr sz="1400" spc="-15" dirty="0">
                <a:latin typeface="Tahoma"/>
                <a:cs typeface="Tahoma"/>
              </a:rPr>
              <a:t>b</a:t>
            </a:r>
            <a:r>
              <a:rPr sz="1400" dirty="0">
                <a:latin typeface="Tahoma"/>
                <a:cs typeface="Tahoma"/>
              </a:rPr>
              <a:t>j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c</a:t>
            </a:r>
            <a:r>
              <a:rPr sz="1400" spc="-15" dirty="0">
                <a:latin typeface="Tahoma"/>
                <a:cs typeface="Tahoma"/>
              </a:rPr>
              <a:t>t</a:t>
            </a:r>
            <a:r>
              <a:rPr sz="1400" spc="-10" dirty="0">
                <a:latin typeface="Tahoma"/>
                <a:cs typeface="Tahoma"/>
              </a:rPr>
              <a:t>(</a:t>
            </a:r>
            <a:r>
              <a:rPr sz="1400" dirty="0">
                <a:latin typeface="Tahoma"/>
                <a:cs typeface="Tahoma"/>
              </a:rPr>
              <a:t>)	</a:t>
            </a:r>
            <a:r>
              <a:rPr sz="1400" spc="5" dirty="0">
                <a:latin typeface="Tahoma"/>
                <a:cs typeface="Tahoma"/>
              </a:rPr>
              <a:t>……….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2870" y="4817160"/>
            <a:ext cx="1159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Deserialization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764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Serializable</a:t>
            </a:r>
            <a:r>
              <a:rPr spc="-2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 tagging</a:t>
            </a:r>
            <a:r>
              <a:rPr spc="1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146" y="1532610"/>
            <a:ext cx="6273800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8105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700" spc="-20" dirty="0">
                <a:latin typeface="Arial MT"/>
                <a:cs typeface="Arial MT"/>
              </a:rPr>
              <a:t>We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need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implement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Serializable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interface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class Object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which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need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persist.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Arial MT"/>
                <a:cs typeface="Arial MT"/>
              </a:rPr>
              <a:t>Object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Serialization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possible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if class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does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not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implement</a:t>
            </a:r>
            <a:endParaRPr sz="17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b="1" i="1" spc="-5" dirty="0">
                <a:latin typeface="Arial"/>
                <a:cs typeface="Arial"/>
              </a:rPr>
              <a:t>Serializable</a:t>
            </a:r>
            <a:r>
              <a:rPr sz="1700" b="1" i="1" spc="3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interface.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146" y="4292600"/>
            <a:ext cx="57175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Char char="•"/>
              <a:tabLst>
                <a:tab pos="360045" algn="l"/>
                <a:tab pos="360680" algn="l"/>
              </a:tabLst>
            </a:pPr>
            <a:r>
              <a:rPr sz="1700" spc="-5" dirty="0">
                <a:latin typeface="Arial MT"/>
                <a:cs typeface="Arial MT"/>
              </a:rPr>
              <a:t>In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such case, </a:t>
            </a:r>
            <a:r>
              <a:rPr sz="1700" b="1" i="1" dirty="0">
                <a:latin typeface="Arial"/>
                <a:cs typeface="Arial"/>
              </a:rPr>
              <a:t>NotSerializableException </a:t>
            </a:r>
            <a:r>
              <a:rPr sz="1700" spc="-5" dirty="0">
                <a:latin typeface="Arial MT"/>
                <a:cs typeface="Arial MT"/>
              </a:rPr>
              <a:t>will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</a:t>
            </a:r>
            <a:r>
              <a:rPr sz="1700" spc="-5" dirty="0">
                <a:latin typeface="Arial MT"/>
                <a:cs typeface="Arial MT"/>
              </a:rPr>
              <a:t> thrown.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515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New</a:t>
            </a:r>
            <a:r>
              <a:rPr spc="-15" dirty="0"/>
              <a:t> </a:t>
            </a:r>
            <a:r>
              <a:rPr spc="-5" dirty="0"/>
              <a:t>File</a:t>
            </a:r>
            <a:r>
              <a:rPr spc="-10" dirty="0"/>
              <a:t> </a:t>
            </a:r>
            <a:r>
              <a:rPr spc="-5" dirty="0"/>
              <a:t>System </a:t>
            </a:r>
            <a:r>
              <a:rPr dirty="0"/>
              <a:t>API</a:t>
            </a:r>
            <a:r>
              <a:rPr spc="-20" dirty="0"/>
              <a:t> </a:t>
            </a:r>
            <a:r>
              <a:rPr dirty="0"/>
              <a:t>–NIO</a:t>
            </a:r>
            <a:r>
              <a:rPr spc="-25" dirty="0"/>
              <a:t> </a:t>
            </a:r>
            <a:r>
              <a:rPr dirty="0"/>
              <a:t>2.0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596" y="1383029"/>
            <a:ext cx="7018655" cy="300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  <a:tab pos="5730875" algn="l"/>
                <a:tab pos="6009005" algn="l"/>
                <a:tab pos="6160770" algn="l"/>
              </a:tabLst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Those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who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worked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Java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IO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may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still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remember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headaches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that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am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ewor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cau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d.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wa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ne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eas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wor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seamle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ac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	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ope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at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ng 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systems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multi-file</a:t>
            </a:r>
            <a:r>
              <a:rPr sz="1600" spc="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systems.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There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were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such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as	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delete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or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rename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behaved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unexpected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most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cases.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Working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	symbolic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links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was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another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issue.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04040"/>
              </a:buClr>
              <a:buFont typeface="Arial MT"/>
              <a:buChar char="•"/>
            </a:pPr>
            <a:endParaRPr sz="15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intention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solving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above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problems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Java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IO,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Java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endParaRPr sz="16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introduced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overhauled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many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cases new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API.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ahoma"/>
              <a:cs typeface="Tahoma"/>
            </a:endParaRPr>
          </a:p>
          <a:p>
            <a:pPr marL="299085" marR="5880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NIO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2.0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has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come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forward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many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enhancements.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It’s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also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introduced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new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classes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ease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life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developer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when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working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multiple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systems.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20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Working</a:t>
            </a:r>
            <a:r>
              <a:rPr spc="-45" dirty="0"/>
              <a:t> </a:t>
            </a:r>
            <a:r>
              <a:rPr spc="-5" dirty="0"/>
              <a:t>With</a:t>
            </a:r>
            <a:r>
              <a:rPr spc="-40" dirty="0"/>
              <a:t> </a:t>
            </a:r>
            <a:r>
              <a:rPr dirty="0"/>
              <a:t>Path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146" y="1306829"/>
            <a:ext cx="6813550" cy="3898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464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new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java.nio.file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package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consists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classes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interfaces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such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as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Path,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Paths,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FileSystem,FileSystems</a:t>
            </a:r>
            <a:r>
              <a:rPr sz="1600" spc="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others.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000" dirty="0">
              <a:latin typeface="Tahoma"/>
              <a:cs typeface="Tahoma"/>
            </a:endParaRPr>
          </a:p>
          <a:p>
            <a:pPr marL="299085" marR="3232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04520" algn="l"/>
                <a:tab pos="803275" algn="l"/>
              </a:tabLst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Path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 simply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reference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path.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It is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equivalent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(and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with	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more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features)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java.io.File.</a:t>
            </a:r>
            <a:r>
              <a:rPr sz="1600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following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snippet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shows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how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	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obtain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path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reference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“temp”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folder: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 dirty="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  <a:spcBef>
                <a:spcPts val="1550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public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voidpathInfo()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{</a:t>
            </a:r>
            <a:endParaRPr sz="1600" dirty="0">
              <a:latin typeface="Tahoma"/>
              <a:cs typeface="Tahoma"/>
            </a:endParaRPr>
          </a:p>
          <a:p>
            <a:pPr marL="247015" marR="737235" indent="-58419">
              <a:lnSpc>
                <a:spcPct val="120600"/>
              </a:lnSpc>
              <a:spcBef>
                <a:spcPts val="10"/>
              </a:spcBef>
            </a:pP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Path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path=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Paths.get("c:\Temp\temp");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System.out.println("Number</a:t>
            </a:r>
            <a:r>
              <a:rPr sz="1600" spc="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Nodes:"+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path.getNameCount());</a:t>
            </a:r>
            <a:endParaRPr sz="1600" dirty="0">
              <a:latin typeface="Tahoma"/>
              <a:cs typeface="Tahoma"/>
            </a:endParaRPr>
          </a:p>
          <a:p>
            <a:pPr marL="241300" marR="50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System.out.println("File</a:t>
            </a:r>
            <a:r>
              <a:rPr sz="1600" spc="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Name:"+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path.getFileName());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System.out.println("File</a:t>
            </a:r>
            <a:r>
              <a:rPr sz="1600" spc="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Root:"+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path.getRoot());</a:t>
            </a:r>
            <a:r>
              <a:rPr sz="1600" spc="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System.out.println("File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Parent:"+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path.getParent());</a:t>
            </a:r>
            <a:endParaRPr sz="1600" dirty="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}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Files</a:t>
            </a:r>
            <a:r>
              <a:rPr spc="-40" dirty="0"/>
              <a:t>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dirty="0"/>
              <a:t>NIO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796" y="1173606"/>
            <a:ext cx="6942455" cy="3525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3271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Deleting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directory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as simple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as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invoking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delete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(note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plural)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class.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Files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class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exposes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two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delete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methods,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one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throws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NoSuchFileException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other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does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not.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Arial MT"/>
              <a:buChar char="•"/>
            </a:pPr>
            <a:endParaRPr sz="2000" dirty="0">
              <a:latin typeface="Tahoma"/>
              <a:cs typeface="Tahoma"/>
            </a:endParaRPr>
          </a:p>
          <a:p>
            <a:pPr marL="299085" marR="2019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following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delete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invocation</a:t>
            </a:r>
            <a:r>
              <a:rPr sz="1600" spc="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throws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NoSuchFileException,</a:t>
            </a:r>
            <a:r>
              <a:rPr sz="1600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so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handle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it: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04040"/>
              </a:buClr>
              <a:buFont typeface="Arial MT"/>
              <a:buChar char="•"/>
            </a:pPr>
            <a:endParaRPr sz="225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Files.delete(path);</a:t>
            </a:r>
            <a:endParaRPr sz="1600" dirty="0">
              <a:latin typeface="Tahoma"/>
              <a:cs typeface="Tahoma"/>
            </a:endParaRPr>
          </a:p>
          <a:p>
            <a:pPr marL="1005840" marR="816610" indent="-676910">
              <a:lnSpc>
                <a:spcPct val="100000"/>
              </a:lnSpc>
              <a:spcBef>
                <a:spcPts val="395"/>
              </a:spcBef>
              <a:tabLst>
                <a:tab pos="201739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Files.deleteIfExists(path)</a:t>
            </a:r>
            <a:r>
              <a:rPr sz="1600" spc="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does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not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throw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exception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(as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expected)	if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file/directory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does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not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exist.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ahoma"/>
              <a:cs typeface="Tahoma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You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can use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other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utility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methods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such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as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Files.copy(..)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Files.move(..)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to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act on a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 system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efficiently. 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648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NIO</a:t>
            </a:r>
            <a:r>
              <a:rPr spc="-20" dirty="0"/>
              <a:t> </a:t>
            </a:r>
            <a:r>
              <a:rPr dirty="0"/>
              <a:t>2.0</a:t>
            </a:r>
            <a:r>
              <a:rPr spc="-15" dirty="0"/>
              <a:t> </a:t>
            </a:r>
            <a:r>
              <a:rPr spc="-5" dirty="0"/>
              <a:t>Enhancement</a:t>
            </a:r>
            <a:r>
              <a:rPr dirty="0"/>
              <a:t> –</a:t>
            </a:r>
            <a:r>
              <a:rPr spc="-5" dirty="0"/>
              <a:t> File</a:t>
            </a:r>
            <a:r>
              <a:rPr spc="-10" dirty="0"/>
              <a:t> </a:t>
            </a:r>
            <a:r>
              <a:rPr spc="-5" dirty="0"/>
              <a:t>System</a:t>
            </a:r>
            <a:r>
              <a:rPr dirty="0"/>
              <a:t> </a:t>
            </a:r>
            <a:r>
              <a:rPr spc="-5" dirty="0"/>
              <a:t>Change</a:t>
            </a:r>
            <a:r>
              <a:rPr spc="-15" dirty="0"/>
              <a:t> </a:t>
            </a:r>
            <a:r>
              <a:rPr spc="-5" dirty="0"/>
              <a:t>Notification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546" y="1154007"/>
            <a:ext cx="6925945" cy="26402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System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Change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 Notification</a:t>
            </a:r>
            <a:endParaRPr sz="1600" dirty="0">
              <a:latin typeface="Tahoma"/>
              <a:cs typeface="Tahoma"/>
            </a:endParaRPr>
          </a:p>
          <a:p>
            <a:pPr marL="299085" marR="192405" indent="-28702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java.nio.file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package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has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WatchService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API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support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file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change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notification.</a:t>
            </a:r>
            <a:endParaRPr sz="16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User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register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directory/directories</a:t>
            </a:r>
            <a:r>
              <a:rPr sz="1600" spc="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watch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specify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type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events</a:t>
            </a:r>
            <a:endParaRPr sz="1600" dirty="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monitor.</a:t>
            </a:r>
            <a:r>
              <a:rPr sz="1600" spc="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Various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types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events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-</a:t>
            </a:r>
            <a:endParaRPr sz="1600" dirty="0">
              <a:latin typeface="Tahoma"/>
              <a:cs typeface="Tahoma"/>
            </a:endParaRPr>
          </a:p>
          <a:p>
            <a:pPr marL="12700" marR="2653665">
              <a:lnSpc>
                <a:spcPct val="113399"/>
              </a:lnSpc>
              <a:spcBef>
                <a:spcPts val="150"/>
              </a:spcBef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ENTRY_CREATE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-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directory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entry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created.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ENTRY_DELETE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-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directory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entry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deleted.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 ENTRY_MODIFY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-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directory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entry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 modified.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648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NIO</a:t>
            </a:r>
            <a:r>
              <a:rPr spc="-20" dirty="0"/>
              <a:t> </a:t>
            </a:r>
            <a:r>
              <a:rPr dirty="0"/>
              <a:t>2.0</a:t>
            </a:r>
            <a:r>
              <a:rPr spc="-15" dirty="0"/>
              <a:t> </a:t>
            </a:r>
            <a:r>
              <a:rPr spc="-5" dirty="0"/>
              <a:t>Enhancement</a:t>
            </a:r>
            <a:r>
              <a:rPr dirty="0"/>
              <a:t> –</a:t>
            </a:r>
            <a:r>
              <a:rPr spc="-5" dirty="0"/>
              <a:t> File</a:t>
            </a:r>
            <a:r>
              <a:rPr spc="-10" dirty="0"/>
              <a:t> </a:t>
            </a:r>
            <a:r>
              <a:rPr spc="-5" dirty="0"/>
              <a:t>System</a:t>
            </a:r>
            <a:r>
              <a:rPr dirty="0"/>
              <a:t> </a:t>
            </a:r>
            <a:r>
              <a:rPr spc="-5" dirty="0"/>
              <a:t>Change</a:t>
            </a:r>
            <a:r>
              <a:rPr spc="-15" dirty="0"/>
              <a:t> </a:t>
            </a:r>
            <a:r>
              <a:rPr spc="-5" dirty="0"/>
              <a:t>Notification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466" y="1229486"/>
            <a:ext cx="7267575" cy="2178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 marR="929640">
              <a:lnSpc>
                <a:spcPct val="100000"/>
              </a:lnSpc>
              <a:spcBef>
                <a:spcPts val="20"/>
              </a:spcBef>
              <a:tabLst>
                <a:tab pos="5905500" algn="l"/>
              </a:tabLst>
            </a:pPr>
            <a:r>
              <a:rPr sz="1400" spc="-10" dirty="0">
                <a:latin typeface="Courier New"/>
                <a:cs typeface="Courier New"/>
              </a:rPr>
              <a:t>FileSystem fileSystem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5" dirty="0">
                <a:latin typeface="Courier New"/>
                <a:cs typeface="Courier New"/>
              </a:rPr>
              <a:t>FileSystems.getDefault() 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</a:t>
            </a:r>
            <a:r>
              <a:rPr sz="1400" spc="-20" dirty="0">
                <a:latin typeface="Courier New"/>
                <a:cs typeface="Courier New"/>
              </a:rPr>
              <a:t>a</a:t>
            </a:r>
            <a:r>
              <a:rPr sz="1400" spc="-15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c</a:t>
            </a:r>
            <a:r>
              <a:rPr sz="1400" spc="-20" dirty="0">
                <a:latin typeface="Courier New"/>
                <a:cs typeface="Courier New"/>
              </a:rPr>
              <a:t>h</a:t>
            </a:r>
            <a:r>
              <a:rPr sz="1400" spc="-5" dirty="0">
                <a:latin typeface="Courier New"/>
                <a:cs typeface="Courier New"/>
              </a:rPr>
              <a:t>S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15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v</a:t>
            </a:r>
            <a:r>
              <a:rPr sz="1400" spc="-20" dirty="0">
                <a:latin typeface="Courier New"/>
                <a:cs typeface="Courier New"/>
              </a:rPr>
              <a:t>i</a:t>
            </a:r>
            <a:r>
              <a:rPr sz="1400" spc="-15" dirty="0">
                <a:latin typeface="Courier New"/>
                <a:cs typeface="Courier New"/>
              </a:rPr>
              <a:t>c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15" dirty="0">
                <a:latin typeface="Courier New"/>
                <a:cs typeface="Courier New"/>
              </a:rPr>
              <a:t> w</a:t>
            </a:r>
            <a:r>
              <a:rPr sz="1400" spc="-5" dirty="0">
                <a:latin typeface="Courier New"/>
                <a:cs typeface="Courier New"/>
              </a:rPr>
              <a:t>S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15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v</a:t>
            </a:r>
            <a:r>
              <a:rPr sz="1400" spc="-20" dirty="0">
                <a:latin typeface="Courier New"/>
                <a:cs typeface="Courier New"/>
              </a:rPr>
              <a:t>i</a:t>
            </a:r>
            <a:r>
              <a:rPr sz="1400" spc="-5" dirty="0">
                <a:latin typeface="Courier New"/>
                <a:cs typeface="Courier New"/>
              </a:rPr>
              <a:t>c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f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20" dirty="0">
                <a:latin typeface="Courier New"/>
                <a:cs typeface="Courier New"/>
              </a:rPr>
              <a:t>l</a:t>
            </a: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S</a:t>
            </a:r>
            <a:r>
              <a:rPr sz="1400" spc="-20" dirty="0">
                <a:latin typeface="Courier New"/>
                <a:cs typeface="Courier New"/>
              </a:rPr>
              <a:t>y</a:t>
            </a:r>
            <a:r>
              <a:rPr sz="1400" spc="-15" dirty="0">
                <a:latin typeface="Courier New"/>
                <a:cs typeface="Courier New"/>
              </a:rPr>
              <a:t>s</a:t>
            </a:r>
            <a:r>
              <a:rPr sz="1400" spc="-5" dirty="0">
                <a:latin typeface="Courier New"/>
                <a:cs typeface="Courier New"/>
              </a:rPr>
              <a:t>t</a:t>
            </a:r>
            <a:r>
              <a:rPr sz="1400" spc="-20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m</a:t>
            </a:r>
            <a:r>
              <a:rPr sz="1400" spc="-20" dirty="0">
                <a:latin typeface="Courier New"/>
                <a:cs typeface="Courier New"/>
              </a:rPr>
              <a:t>.</a:t>
            </a:r>
            <a:r>
              <a:rPr sz="1400" spc="-15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e</a:t>
            </a:r>
            <a:r>
              <a:rPr sz="1400" spc="-20" dirty="0">
                <a:latin typeface="Courier New"/>
                <a:cs typeface="Courier New"/>
              </a:rPr>
              <a:t>w</a:t>
            </a:r>
            <a:r>
              <a:rPr sz="1400" spc="-15" dirty="0">
                <a:latin typeface="Courier New"/>
                <a:cs typeface="Courier New"/>
              </a:rPr>
              <a:t>W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15" dirty="0">
                <a:latin typeface="Courier New"/>
                <a:cs typeface="Courier New"/>
              </a:rPr>
              <a:t>c</a:t>
            </a:r>
            <a:r>
              <a:rPr sz="1400" spc="-5" dirty="0">
                <a:latin typeface="Courier New"/>
                <a:cs typeface="Courier New"/>
              </a:rPr>
              <a:t>h</a:t>
            </a:r>
            <a:r>
              <a:rPr sz="1400" spc="-20" dirty="0">
                <a:latin typeface="Courier New"/>
                <a:cs typeface="Courier New"/>
              </a:rPr>
              <a:t>S</a:t>
            </a: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r</a:t>
            </a:r>
            <a:r>
              <a:rPr sz="1400" spc="-20" dirty="0">
                <a:latin typeface="Courier New"/>
                <a:cs typeface="Courier New"/>
              </a:rPr>
              <a:t>v</a:t>
            </a:r>
            <a:r>
              <a:rPr sz="1400" spc="-5" dirty="0">
                <a:latin typeface="Courier New"/>
                <a:cs typeface="Courier New"/>
              </a:rPr>
              <a:t>i</a:t>
            </a:r>
            <a:r>
              <a:rPr sz="1400" spc="-20" dirty="0">
                <a:latin typeface="Courier New"/>
                <a:cs typeface="Courier New"/>
              </a:rPr>
              <a:t>c</a:t>
            </a:r>
            <a:r>
              <a:rPr sz="1400" spc="-15" dirty="0">
                <a:latin typeface="Courier New"/>
                <a:cs typeface="Courier New"/>
              </a:rPr>
              <a:t>e</a:t>
            </a:r>
            <a:r>
              <a:rPr sz="1400" spc="-5" dirty="0">
                <a:latin typeface="Courier New"/>
                <a:cs typeface="Courier New"/>
              </a:rPr>
              <a:t>(</a:t>
            </a:r>
            <a:r>
              <a:rPr sz="1400" spc="-20" dirty="0">
                <a:latin typeface="Courier New"/>
                <a:cs typeface="Courier New"/>
              </a:rPr>
              <a:t>)</a:t>
            </a:r>
            <a:r>
              <a:rPr sz="1400" dirty="0">
                <a:latin typeface="Courier New"/>
                <a:cs typeface="Courier New"/>
              </a:rPr>
              <a:t>;	</a:t>
            </a:r>
            <a:r>
              <a:rPr sz="1400" spc="-15" dirty="0">
                <a:latin typeface="Courier New"/>
                <a:cs typeface="Courier New"/>
              </a:rPr>
              <a:t>P</a:t>
            </a:r>
            <a:r>
              <a:rPr sz="1400" spc="-5" dirty="0">
                <a:latin typeface="Courier New"/>
                <a:cs typeface="Courier New"/>
              </a:rPr>
              <a:t>a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h  dir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...;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try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79120" marR="1069340">
              <a:lnSpc>
                <a:spcPct val="100000"/>
              </a:lnSpc>
            </a:pPr>
            <a:r>
              <a:rPr sz="1400" spc="-15" dirty="0">
                <a:latin typeface="Courier New"/>
                <a:cs typeface="Courier New"/>
              </a:rPr>
              <a:t>dir.register(wService,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ENTRY_CREATE,</a:t>
            </a:r>
            <a:r>
              <a:rPr sz="1400" spc="2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ENTRY_DELETE); </a:t>
            </a:r>
            <a:r>
              <a:rPr sz="1400" spc="-10" dirty="0">
                <a:latin typeface="Courier New"/>
                <a:cs typeface="Courier New"/>
              </a:rPr>
              <a:t> WatchKey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wService.take(); </a:t>
            </a:r>
            <a:r>
              <a:rPr sz="1400" spc="-10" dirty="0">
                <a:latin typeface="Courier New"/>
                <a:cs typeface="Courier New"/>
              </a:rPr>
              <a:t>//or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wService.poll();</a:t>
            </a:r>
            <a:endParaRPr sz="14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catch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(IOException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x)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400" spc="-15" dirty="0">
                <a:latin typeface="Courier New"/>
                <a:cs typeface="Courier New"/>
              </a:rPr>
              <a:t>System.err.println(x);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034" y="3465423"/>
            <a:ext cx="6695440" cy="11093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First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step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create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WatchService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 using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FileSystem.newWatchService()</a:t>
            </a:r>
            <a:r>
              <a:rPr sz="1400" spc="4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method.</a:t>
            </a:r>
            <a:endParaRPr sz="1400" dirty="0">
              <a:latin typeface="Tahoma"/>
              <a:cs typeface="Tahoma"/>
            </a:endParaRPr>
          </a:p>
          <a:p>
            <a:pPr marL="241300" marR="15494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Next step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is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to registered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instance of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WatchService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with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object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 implements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Watchable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interface.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Java.nio.file.Path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implement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Watchable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interface.</a:t>
            </a:r>
            <a:endParaRPr sz="1400" dirty="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SzPct val="153846"/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300" spc="5" dirty="0">
                <a:solidFill>
                  <a:srgbClr val="404040"/>
                </a:solidFill>
                <a:latin typeface="Tahoma"/>
                <a:cs typeface="Tahoma"/>
              </a:rPr>
              <a:t>WatchService</a:t>
            </a:r>
            <a:r>
              <a:rPr sz="13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404040"/>
                </a:solidFill>
                <a:latin typeface="Tahoma"/>
                <a:cs typeface="Tahoma"/>
              </a:rPr>
              <a:t>has</a:t>
            </a:r>
            <a:r>
              <a:rPr sz="13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13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404040"/>
                </a:solidFill>
                <a:latin typeface="Tahoma"/>
                <a:cs typeface="Tahoma"/>
              </a:rPr>
              <a:t>take()</a:t>
            </a:r>
            <a:r>
              <a:rPr lang="en-US" sz="1300" spc="5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lang="en-US" sz="1300" spc="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404040"/>
                </a:solidFill>
                <a:latin typeface="Tahoma"/>
                <a:cs typeface="Tahoma"/>
              </a:rPr>
              <a:t>poll()</a:t>
            </a:r>
            <a:r>
              <a:rPr sz="1300" spc="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3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404040"/>
                </a:solidFill>
                <a:latin typeface="Tahoma"/>
                <a:cs typeface="Tahoma"/>
              </a:rPr>
              <a:t>close()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648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NIO</a:t>
            </a:r>
            <a:r>
              <a:rPr spc="-20" dirty="0"/>
              <a:t> </a:t>
            </a:r>
            <a:r>
              <a:rPr dirty="0"/>
              <a:t>2.0</a:t>
            </a:r>
            <a:r>
              <a:rPr spc="-15" dirty="0"/>
              <a:t> </a:t>
            </a:r>
            <a:r>
              <a:rPr spc="-5" dirty="0"/>
              <a:t>Enhancement</a:t>
            </a:r>
            <a:r>
              <a:rPr dirty="0"/>
              <a:t> –</a:t>
            </a:r>
            <a:r>
              <a:rPr spc="-5" dirty="0"/>
              <a:t> File</a:t>
            </a:r>
            <a:r>
              <a:rPr spc="-10" dirty="0"/>
              <a:t> </a:t>
            </a:r>
            <a:r>
              <a:rPr spc="-5" dirty="0"/>
              <a:t>System</a:t>
            </a:r>
            <a:r>
              <a:rPr dirty="0"/>
              <a:t> </a:t>
            </a:r>
            <a:r>
              <a:rPr spc="-5" dirty="0"/>
              <a:t>Change</a:t>
            </a:r>
            <a:r>
              <a:rPr spc="-15" dirty="0"/>
              <a:t> </a:t>
            </a:r>
            <a:r>
              <a:rPr spc="-5" dirty="0"/>
              <a:t>Notification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49883" y="1556257"/>
            <a:ext cx="7267575" cy="2350135"/>
          </a:xfrm>
          <a:custGeom>
            <a:avLst/>
            <a:gdLst/>
            <a:ahLst/>
            <a:cxnLst/>
            <a:rect l="l" t="t" r="r" b="b"/>
            <a:pathLst>
              <a:path w="7267575" h="2350135">
                <a:moveTo>
                  <a:pt x="0" y="2349754"/>
                </a:moveTo>
                <a:lnTo>
                  <a:pt x="7267575" y="2349754"/>
                </a:lnTo>
                <a:lnTo>
                  <a:pt x="7267575" y="0"/>
                </a:lnTo>
                <a:lnTo>
                  <a:pt x="0" y="0"/>
                </a:lnTo>
                <a:lnTo>
                  <a:pt x="0" y="23497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6145" y="1569212"/>
            <a:ext cx="5408930" cy="237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ourier New"/>
                <a:cs typeface="Courier New"/>
              </a:rPr>
              <a:t>for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(;;)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WatchKey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watcher.take();</a:t>
            </a:r>
            <a:endParaRPr sz="1400">
              <a:latin typeface="Courier New"/>
              <a:cs typeface="Courier New"/>
            </a:endParaRPr>
          </a:p>
          <a:p>
            <a:pPr marL="500380" marR="5080" indent="-243840">
              <a:lnSpc>
                <a:spcPct val="100000"/>
              </a:lnSpc>
              <a:tabLst>
                <a:tab pos="5181600" algn="l"/>
              </a:tabLst>
            </a:pPr>
            <a:r>
              <a:rPr sz="1400" spc="-5" dirty="0">
                <a:latin typeface="Courier New"/>
                <a:cs typeface="Courier New"/>
              </a:rPr>
              <a:t>for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(WatchEvent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event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: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key.pollEvents())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Strin</a:t>
            </a:r>
            <a:r>
              <a:rPr sz="1400" dirty="0">
                <a:latin typeface="Courier New"/>
                <a:cs typeface="Courier New"/>
              </a:rPr>
              <a:t>g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object</a:t>
            </a:r>
            <a:r>
              <a:rPr sz="1400" spc="-15" dirty="0">
                <a:latin typeface="Courier New"/>
                <a:cs typeface="Courier New"/>
              </a:rPr>
              <a:t>.</a:t>
            </a:r>
            <a:r>
              <a:rPr sz="1400" spc="-5" dirty="0">
                <a:latin typeface="Courier New"/>
                <a:cs typeface="Courier New"/>
              </a:rPr>
              <a:t>con</a:t>
            </a:r>
            <a:r>
              <a:rPr sz="1400" spc="-20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ex</a:t>
            </a:r>
            <a:r>
              <a:rPr sz="1400" spc="-15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().toS</a:t>
            </a:r>
            <a:r>
              <a:rPr sz="1400" spc="-15" dirty="0">
                <a:latin typeface="Courier New"/>
                <a:cs typeface="Courier New"/>
              </a:rPr>
              <a:t>t</a:t>
            </a:r>
            <a:r>
              <a:rPr sz="1400" spc="-5" dirty="0">
                <a:latin typeface="Courier New"/>
                <a:cs typeface="Courier New"/>
              </a:rPr>
              <a:t>rin</a:t>
            </a:r>
            <a:r>
              <a:rPr sz="1400" spc="-20" dirty="0">
                <a:latin typeface="Courier New"/>
                <a:cs typeface="Courier New"/>
              </a:rPr>
              <a:t>g</a:t>
            </a:r>
            <a:r>
              <a:rPr sz="1400" spc="-5" dirty="0">
                <a:latin typeface="Courier New"/>
                <a:cs typeface="Courier New"/>
              </a:rPr>
              <a:t>()</a:t>
            </a:r>
            <a:r>
              <a:rPr sz="1400" dirty="0">
                <a:latin typeface="Courier New"/>
                <a:cs typeface="Courier New"/>
              </a:rPr>
              <a:t>;	</a:t>
            </a:r>
            <a:r>
              <a:rPr sz="1400" spc="-5" dirty="0">
                <a:latin typeface="Courier New"/>
                <a:cs typeface="Courier New"/>
              </a:rPr>
              <a:t>if  (event.kind()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==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ENTRY_DELETE)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3825" algn="ctr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System.out.println("Delete: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file);</a:t>
            </a:r>
            <a:endParaRPr sz="1400">
              <a:latin typeface="Courier New"/>
              <a:cs typeface="Courier New"/>
            </a:endParaRPr>
          </a:p>
          <a:p>
            <a:pPr marL="744220" marR="504825" indent="-2438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5" dirty="0">
                <a:latin typeface="Courier New"/>
                <a:cs typeface="Courier New"/>
              </a:rPr>
              <a:t>if (event.kind() == ENTRY_CREATE) </a:t>
            </a:r>
            <a:r>
              <a:rPr sz="1400" dirty="0">
                <a:latin typeface="Courier New"/>
                <a:cs typeface="Courier New"/>
              </a:rPr>
              <a:t>{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System.out.println("Created: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file);</a:t>
            </a:r>
            <a:endParaRPr sz="14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9408" y="3972724"/>
            <a:ext cx="7267575" cy="1006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77825" marR="742315" indent="-28702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Infinite for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loop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waits for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incoming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events.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When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event occurs key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signaled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place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into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watcher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queue.</a:t>
            </a:r>
            <a:endParaRPr sz="140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Inner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for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loop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 retrieves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pending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events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for the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WatchKey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&amp;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process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needed.</a:t>
            </a:r>
            <a:endParaRPr sz="1400">
              <a:latin typeface="Tahoma"/>
              <a:cs typeface="Tahoma"/>
            </a:endParaRPr>
          </a:p>
          <a:p>
            <a:pPr marL="377825" indent="-28702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Reset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key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and resume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waiting for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events</a:t>
            </a:r>
            <a:r>
              <a:rPr sz="1400" spc="-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60" y="1153312"/>
            <a:ext cx="8763889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732535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</a:t>
            </a:r>
            <a:r>
              <a:rPr spc="-10" dirty="0"/>
              <a:t>d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762384" y="696594"/>
            <a:ext cx="358775" cy="359410"/>
          </a:xfrm>
          <a:custGeom>
            <a:avLst/>
            <a:gdLst/>
            <a:ahLst/>
            <a:cxnLst/>
            <a:rect l="l" t="t" r="r" b="b"/>
            <a:pathLst>
              <a:path w="358775" h="359409">
                <a:moveTo>
                  <a:pt x="306793" y="305436"/>
                </a:moveTo>
                <a:lnTo>
                  <a:pt x="113705" y="305436"/>
                </a:lnTo>
                <a:lnTo>
                  <a:pt x="125447" y="308229"/>
                </a:lnTo>
                <a:lnTo>
                  <a:pt x="135924" y="314640"/>
                </a:lnTo>
                <a:lnTo>
                  <a:pt x="143752" y="323802"/>
                </a:lnTo>
                <a:lnTo>
                  <a:pt x="148502" y="334893"/>
                </a:lnTo>
                <a:lnTo>
                  <a:pt x="149742" y="347091"/>
                </a:lnTo>
                <a:lnTo>
                  <a:pt x="149310" y="352298"/>
                </a:lnTo>
                <a:lnTo>
                  <a:pt x="153247" y="356870"/>
                </a:lnTo>
                <a:lnTo>
                  <a:pt x="158505" y="357505"/>
                </a:lnTo>
                <a:lnTo>
                  <a:pt x="165287" y="358394"/>
                </a:lnTo>
                <a:lnTo>
                  <a:pt x="172285" y="358902"/>
                </a:lnTo>
                <a:lnTo>
                  <a:pt x="185632" y="358902"/>
                </a:lnTo>
                <a:lnTo>
                  <a:pt x="192198" y="358394"/>
                </a:lnTo>
                <a:lnTo>
                  <a:pt x="198764" y="357759"/>
                </a:lnTo>
                <a:lnTo>
                  <a:pt x="204022" y="357124"/>
                </a:lnTo>
                <a:lnTo>
                  <a:pt x="207743" y="352679"/>
                </a:lnTo>
                <a:lnTo>
                  <a:pt x="207787" y="347091"/>
                </a:lnTo>
                <a:lnTo>
                  <a:pt x="209139" y="335353"/>
                </a:lnTo>
                <a:lnTo>
                  <a:pt x="214002" y="324437"/>
                </a:lnTo>
                <a:lnTo>
                  <a:pt x="221864" y="315450"/>
                </a:lnTo>
                <a:lnTo>
                  <a:pt x="232254" y="309118"/>
                </a:lnTo>
                <a:lnTo>
                  <a:pt x="243869" y="306597"/>
                </a:lnTo>
                <a:lnTo>
                  <a:pt x="305684" y="306597"/>
                </a:lnTo>
                <a:lnTo>
                  <a:pt x="306793" y="305436"/>
                </a:lnTo>
                <a:close/>
              </a:path>
              <a:path w="358775" h="359409">
                <a:moveTo>
                  <a:pt x="305684" y="306597"/>
                </a:moveTo>
                <a:lnTo>
                  <a:pt x="243869" y="306597"/>
                </a:lnTo>
                <a:lnTo>
                  <a:pt x="255938" y="307625"/>
                </a:lnTo>
                <a:lnTo>
                  <a:pt x="267271" y="311939"/>
                </a:lnTo>
                <a:lnTo>
                  <a:pt x="276679" y="319278"/>
                </a:lnTo>
                <a:lnTo>
                  <a:pt x="280184" y="323215"/>
                </a:lnTo>
                <a:lnTo>
                  <a:pt x="286089" y="323596"/>
                </a:lnTo>
                <a:lnTo>
                  <a:pt x="290026" y="320294"/>
                </a:lnTo>
                <a:lnTo>
                  <a:pt x="297896" y="313844"/>
                </a:lnTo>
                <a:lnTo>
                  <a:pt x="305400" y="306895"/>
                </a:lnTo>
                <a:lnTo>
                  <a:pt x="305684" y="306597"/>
                </a:lnTo>
                <a:close/>
              </a:path>
              <a:path w="358775" h="359409">
                <a:moveTo>
                  <a:pt x="5965" y="149479"/>
                </a:moveTo>
                <a:lnTo>
                  <a:pt x="1800" y="153416"/>
                </a:lnTo>
                <a:lnTo>
                  <a:pt x="1152" y="158496"/>
                </a:lnTo>
                <a:lnTo>
                  <a:pt x="288" y="168687"/>
                </a:lnTo>
                <a:lnTo>
                  <a:pt x="0" y="178879"/>
                </a:lnTo>
                <a:lnTo>
                  <a:pt x="288" y="189071"/>
                </a:lnTo>
                <a:lnTo>
                  <a:pt x="1152" y="199263"/>
                </a:lnTo>
                <a:lnTo>
                  <a:pt x="1800" y="204470"/>
                </a:lnTo>
                <a:lnTo>
                  <a:pt x="7718" y="208153"/>
                </a:lnTo>
                <a:lnTo>
                  <a:pt x="12963" y="208153"/>
                </a:lnTo>
                <a:lnTo>
                  <a:pt x="24405" y="209680"/>
                </a:lnTo>
                <a:lnTo>
                  <a:pt x="34880" y="214566"/>
                </a:lnTo>
                <a:lnTo>
                  <a:pt x="43588" y="222404"/>
                </a:lnTo>
                <a:lnTo>
                  <a:pt x="49730" y="232791"/>
                </a:lnTo>
                <a:lnTo>
                  <a:pt x="52594" y="244558"/>
                </a:lnTo>
                <a:lnTo>
                  <a:pt x="51785" y="256444"/>
                </a:lnTo>
                <a:lnTo>
                  <a:pt x="47488" y="267616"/>
                </a:lnTo>
                <a:lnTo>
                  <a:pt x="39887" y="277241"/>
                </a:lnTo>
                <a:lnTo>
                  <a:pt x="35950" y="280670"/>
                </a:lnTo>
                <a:lnTo>
                  <a:pt x="35506" y="286639"/>
                </a:lnTo>
                <a:lnTo>
                  <a:pt x="38795" y="290576"/>
                </a:lnTo>
                <a:lnTo>
                  <a:pt x="45231" y="298382"/>
                </a:lnTo>
                <a:lnTo>
                  <a:pt x="52081" y="305784"/>
                </a:lnTo>
                <a:lnTo>
                  <a:pt x="59342" y="312757"/>
                </a:lnTo>
                <a:lnTo>
                  <a:pt x="67014" y="319278"/>
                </a:lnTo>
                <a:lnTo>
                  <a:pt x="71180" y="322707"/>
                </a:lnTo>
                <a:lnTo>
                  <a:pt x="77085" y="322072"/>
                </a:lnTo>
                <a:lnTo>
                  <a:pt x="80806" y="318135"/>
                </a:lnTo>
                <a:lnTo>
                  <a:pt x="90212" y="310711"/>
                </a:lnTo>
                <a:lnTo>
                  <a:pt x="101569" y="306371"/>
                </a:lnTo>
                <a:lnTo>
                  <a:pt x="113705" y="305436"/>
                </a:lnTo>
                <a:lnTo>
                  <a:pt x="306793" y="305436"/>
                </a:lnTo>
                <a:lnTo>
                  <a:pt x="312493" y="299469"/>
                </a:lnTo>
                <a:lnTo>
                  <a:pt x="319135" y="291592"/>
                </a:lnTo>
                <a:lnTo>
                  <a:pt x="322411" y="287655"/>
                </a:lnTo>
                <a:lnTo>
                  <a:pt x="321979" y="281559"/>
                </a:lnTo>
                <a:lnTo>
                  <a:pt x="318042" y="278130"/>
                </a:lnTo>
                <a:lnTo>
                  <a:pt x="310309" y="268466"/>
                </a:lnTo>
                <a:lnTo>
                  <a:pt x="305944" y="257206"/>
                </a:lnTo>
                <a:lnTo>
                  <a:pt x="305110" y="245233"/>
                </a:lnTo>
                <a:lnTo>
                  <a:pt x="306494" y="239522"/>
                </a:lnTo>
                <a:lnTo>
                  <a:pt x="179511" y="239522"/>
                </a:lnTo>
                <a:lnTo>
                  <a:pt x="156324" y="234836"/>
                </a:lnTo>
                <a:lnTo>
                  <a:pt x="137323" y="222043"/>
                </a:lnTo>
                <a:lnTo>
                  <a:pt x="124477" y="203035"/>
                </a:lnTo>
                <a:lnTo>
                  <a:pt x="119757" y="179705"/>
                </a:lnTo>
                <a:lnTo>
                  <a:pt x="124477" y="156555"/>
                </a:lnTo>
                <a:lnTo>
                  <a:pt x="129094" y="149733"/>
                </a:lnTo>
                <a:lnTo>
                  <a:pt x="11655" y="149733"/>
                </a:lnTo>
                <a:lnTo>
                  <a:pt x="5965" y="149479"/>
                </a:lnTo>
                <a:close/>
              </a:path>
              <a:path w="358775" h="359409">
                <a:moveTo>
                  <a:pt x="307389" y="120015"/>
                </a:moveTo>
                <a:lnTo>
                  <a:pt x="179511" y="120015"/>
                </a:lnTo>
                <a:lnTo>
                  <a:pt x="202820" y="124733"/>
                </a:lnTo>
                <a:lnTo>
                  <a:pt x="221881" y="137572"/>
                </a:lnTo>
                <a:lnTo>
                  <a:pt x="234746" y="156555"/>
                </a:lnTo>
                <a:lnTo>
                  <a:pt x="239299" y="178879"/>
                </a:lnTo>
                <a:lnTo>
                  <a:pt x="239416" y="179959"/>
                </a:lnTo>
                <a:lnTo>
                  <a:pt x="234746" y="203035"/>
                </a:lnTo>
                <a:lnTo>
                  <a:pt x="221881" y="222043"/>
                </a:lnTo>
                <a:lnTo>
                  <a:pt x="202820" y="234836"/>
                </a:lnTo>
                <a:lnTo>
                  <a:pt x="179511" y="239522"/>
                </a:lnTo>
                <a:lnTo>
                  <a:pt x="306494" y="239522"/>
                </a:lnTo>
                <a:lnTo>
                  <a:pt x="333116" y="210780"/>
                </a:lnTo>
                <a:lnTo>
                  <a:pt x="344738" y="209042"/>
                </a:lnTo>
                <a:lnTo>
                  <a:pt x="352585" y="209042"/>
                </a:lnTo>
                <a:lnTo>
                  <a:pt x="356777" y="205613"/>
                </a:lnTo>
                <a:lnTo>
                  <a:pt x="357425" y="200279"/>
                </a:lnTo>
                <a:lnTo>
                  <a:pt x="358290" y="190107"/>
                </a:lnTo>
                <a:lnTo>
                  <a:pt x="358578" y="179959"/>
                </a:lnTo>
                <a:lnTo>
                  <a:pt x="358290" y="169810"/>
                </a:lnTo>
                <a:lnTo>
                  <a:pt x="356993" y="154305"/>
                </a:lnTo>
                <a:lnTo>
                  <a:pt x="351088" y="150622"/>
                </a:lnTo>
                <a:lnTo>
                  <a:pt x="346046" y="150622"/>
                </a:lnTo>
                <a:lnTo>
                  <a:pt x="334172" y="148881"/>
                </a:lnTo>
                <a:lnTo>
                  <a:pt x="323589" y="143938"/>
                </a:lnTo>
                <a:lnTo>
                  <a:pt x="314935" y="136209"/>
                </a:lnTo>
                <a:lnTo>
                  <a:pt x="308848" y="126111"/>
                </a:lnTo>
                <a:lnTo>
                  <a:pt x="307389" y="120015"/>
                </a:lnTo>
                <a:close/>
              </a:path>
              <a:path w="358775" h="359409">
                <a:moveTo>
                  <a:pt x="352585" y="209042"/>
                </a:moveTo>
                <a:lnTo>
                  <a:pt x="346922" y="209042"/>
                </a:lnTo>
                <a:lnTo>
                  <a:pt x="351964" y="209550"/>
                </a:lnTo>
                <a:lnTo>
                  <a:pt x="352585" y="209042"/>
                </a:lnTo>
                <a:close/>
              </a:path>
              <a:path w="358775" h="359409">
                <a:moveTo>
                  <a:pt x="72717" y="35179"/>
                </a:moveTo>
                <a:lnTo>
                  <a:pt x="39443" y="67183"/>
                </a:lnTo>
                <a:lnTo>
                  <a:pt x="36166" y="71120"/>
                </a:lnTo>
                <a:lnTo>
                  <a:pt x="36598" y="77216"/>
                </a:lnTo>
                <a:lnTo>
                  <a:pt x="40535" y="80772"/>
                </a:lnTo>
                <a:lnTo>
                  <a:pt x="48298" y="90310"/>
                </a:lnTo>
                <a:lnTo>
                  <a:pt x="52714" y="101552"/>
                </a:lnTo>
                <a:lnTo>
                  <a:pt x="53558" y="113579"/>
                </a:lnTo>
                <a:lnTo>
                  <a:pt x="50606" y="125476"/>
                </a:lnTo>
                <a:lnTo>
                  <a:pt x="44398" y="135534"/>
                </a:lnTo>
                <a:lnTo>
                  <a:pt x="35398" y="143176"/>
                </a:lnTo>
                <a:lnTo>
                  <a:pt x="24263" y="148032"/>
                </a:lnTo>
                <a:lnTo>
                  <a:pt x="11655" y="149733"/>
                </a:lnTo>
                <a:lnTo>
                  <a:pt x="129094" y="149733"/>
                </a:lnTo>
                <a:lnTo>
                  <a:pt x="137323" y="137572"/>
                </a:lnTo>
                <a:lnTo>
                  <a:pt x="156324" y="124733"/>
                </a:lnTo>
                <a:lnTo>
                  <a:pt x="179511" y="120015"/>
                </a:lnTo>
                <a:lnTo>
                  <a:pt x="307389" y="120015"/>
                </a:lnTo>
                <a:lnTo>
                  <a:pt x="306019" y="114290"/>
                </a:lnTo>
                <a:lnTo>
                  <a:pt x="306906" y="102409"/>
                </a:lnTo>
                <a:lnTo>
                  <a:pt x="311282" y="91267"/>
                </a:lnTo>
                <a:lnTo>
                  <a:pt x="318919" y="81661"/>
                </a:lnTo>
                <a:lnTo>
                  <a:pt x="322640" y="78105"/>
                </a:lnTo>
                <a:lnTo>
                  <a:pt x="323288" y="72263"/>
                </a:lnTo>
                <a:lnTo>
                  <a:pt x="313442" y="60448"/>
                </a:lnTo>
                <a:lnTo>
                  <a:pt x="306836" y="53355"/>
                </a:lnTo>
                <a:lnTo>
                  <a:pt x="244906" y="53355"/>
                </a:lnTo>
                <a:lnTo>
                  <a:pt x="240199" y="52232"/>
                </a:lnTo>
                <a:lnTo>
                  <a:pt x="114803" y="52232"/>
                </a:lnTo>
                <a:lnTo>
                  <a:pt x="102749" y="51212"/>
                </a:lnTo>
                <a:lnTo>
                  <a:pt x="91433" y="46906"/>
                </a:lnTo>
                <a:lnTo>
                  <a:pt x="82127" y="39624"/>
                </a:lnTo>
                <a:lnTo>
                  <a:pt x="78622" y="35687"/>
                </a:lnTo>
                <a:lnTo>
                  <a:pt x="72717" y="35179"/>
                </a:lnTo>
                <a:close/>
              </a:path>
              <a:path w="358775" h="359409">
                <a:moveTo>
                  <a:pt x="287397" y="36322"/>
                </a:moveTo>
                <a:lnTo>
                  <a:pt x="281492" y="36703"/>
                </a:lnTo>
                <a:lnTo>
                  <a:pt x="277987" y="40640"/>
                </a:lnTo>
                <a:lnTo>
                  <a:pt x="268547" y="48117"/>
                </a:lnTo>
                <a:lnTo>
                  <a:pt x="257116" y="52451"/>
                </a:lnTo>
                <a:lnTo>
                  <a:pt x="244906" y="53355"/>
                </a:lnTo>
                <a:lnTo>
                  <a:pt x="306836" y="53355"/>
                </a:lnTo>
                <a:lnTo>
                  <a:pt x="306525" y="53022"/>
                </a:lnTo>
                <a:lnTo>
                  <a:pt x="299239" y="46073"/>
                </a:lnTo>
                <a:lnTo>
                  <a:pt x="291563" y="39624"/>
                </a:lnTo>
                <a:lnTo>
                  <a:pt x="287397" y="36322"/>
                </a:lnTo>
                <a:close/>
              </a:path>
              <a:path w="358775" h="359409">
                <a:moveTo>
                  <a:pt x="180052" y="0"/>
                </a:moveTo>
                <a:lnTo>
                  <a:pt x="169952" y="198"/>
                </a:lnTo>
                <a:lnTo>
                  <a:pt x="159813" y="1016"/>
                </a:lnTo>
                <a:lnTo>
                  <a:pt x="154555" y="1651"/>
                </a:lnTo>
                <a:lnTo>
                  <a:pt x="150834" y="6096"/>
                </a:lnTo>
                <a:lnTo>
                  <a:pt x="151063" y="11303"/>
                </a:lnTo>
                <a:lnTo>
                  <a:pt x="149535" y="23421"/>
                </a:lnTo>
                <a:lnTo>
                  <a:pt x="144603" y="34337"/>
                </a:lnTo>
                <a:lnTo>
                  <a:pt x="136716" y="43324"/>
                </a:lnTo>
                <a:lnTo>
                  <a:pt x="126323" y="49657"/>
                </a:lnTo>
                <a:lnTo>
                  <a:pt x="114803" y="52232"/>
                </a:lnTo>
                <a:lnTo>
                  <a:pt x="240199" y="52232"/>
                </a:lnTo>
                <a:lnTo>
                  <a:pt x="210197" y="23989"/>
                </a:lnTo>
                <a:lnTo>
                  <a:pt x="209051" y="11811"/>
                </a:lnTo>
                <a:lnTo>
                  <a:pt x="209267" y="6350"/>
                </a:lnTo>
                <a:lnTo>
                  <a:pt x="205546" y="1905"/>
                </a:lnTo>
                <a:lnTo>
                  <a:pt x="200301" y="1270"/>
                </a:lnTo>
                <a:lnTo>
                  <a:pt x="190154" y="373"/>
                </a:lnTo>
                <a:lnTo>
                  <a:pt x="180052" y="0"/>
                </a:lnTo>
                <a:close/>
              </a:path>
            </a:pathLst>
          </a:custGeom>
          <a:solidFill>
            <a:srgbClr val="00B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1305674"/>
            <a:ext cx="6948170" cy="242245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707390" indent="-378460">
              <a:lnSpc>
                <a:spcPct val="100000"/>
              </a:lnSpc>
              <a:buFont typeface="Arial MT"/>
              <a:buChar char="•"/>
              <a:tabLst>
                <a:tab pos="706755" algn="l"/>
                <a:tab pos="70739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Concept</a:t>
            </a:r>
            <a:r>
              <a:rPr sz="1400" b="1" spc="-3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of Streams</a:t>
            </a:r>
            <a:endParaRPr sz="1400" dirty="0">
              <a:latin typeface="Tahoma"/>
              <a:cs typeface="Tahoma"/>
            </a:endParaRPr>
          </a:p>
          <a:p>
            <a:pPr marL="70739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706755" algn="l"/>
                <a:tab pos="70739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Binary Stream</a:t>
            </a:r>
            <a:r>
              <a:rPr sz="1400" b="1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Vs</a:t>
            </a:r>
            <a:r>
              <a:rPr sz="14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Character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Stream</a:t>
            </a:r>
            <a:endParaRPr sz="1400" dirty="0">
              <a:latin typeface="Tahoma"/>
              <a:cs typeface="Tahoma"/>
            </a:endParaRPr>
          </a:p>
          <a:p>
            <a:pPr marL="70739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706755" algn="l"/>
                <a:tab pos="70739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File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 –</a:t>
            </a:r>
            <a:r>
              <a:rPr sz="14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Reading</a:t>
            </a:r>
            <a:r>
              <a:rPr sz="14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and</a:t>
            </a:r>
            <a:r>
              <a:rPr sz="1400" b="1" spc="-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Writing</a:t>
            </a:r>
            <a:endParaRPr sz="1400" dirty="0">
              <a:latin typeface="Tahoma"/>
              <a:cs typeface="Tahoma"/>
            </a:endParaRPr>
          </a:p>
          <a:p>
            <a:pPr marL="70739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706755" algn="l"/>
                <a:tab pos="70739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Stream</a:t>
            </a:r>
            <a:r>
              <a:rPr sz="14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Layering</a:t>
            </a:r>
            <a:r>
              <a:rPr sz="1400" b="1" spc="10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and Handling</a:t>
            </a:r>
            <a:r>
              <a:rPr sz="1400" b="1" spc="1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Primitive</a:t>
            </a:r>
            <a:r>
              <a:rPr sz="14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Data</a:t>
            </a:r>
            <a:endParaRPr sz="1400" dirty="0">
              <a:latin typeface="Tahoma"/>
              <a:cs typeface="Tahoma"/>
            </a:endParaRPr>
          </a:p>
          <a:p>
            <a:pPr marL="707390" indent="-37846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706755" algn="l"/>
                <a:tab pos="70739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Serialization</a:t>
            </a:r>
            <a:r>
              <a:rPr sz="1400" b="1" spc="2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and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De-Serialization</a:t>
            </a:r>
            <a:endParaRPr sz="1400" dirty="0">
              <a:latin typeface="Tahoma"/>
              <a:cs typeface="Tahoma"/>
            </a:endParaRPr>
          </a:p>
          <a:p>
            <a:pPr marL="707390" indent="-37846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706755" algn="l"/>
                <a:tab pos="707390" algn="l"/>
              </a:tabLst>
            </a:pP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New File</a:t>
            </a:r>
            <a:r>
              <a:rPr sz="1400" b="1" spc="5" dirty="0">
                <a:solidFill>
                  <a:srgbClr val="2B3A4A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2B3A4A"/>
                </a:solidFill>
                <a:latin typeface="Tahoma"/>
                <a:cs typeface="Tahoma"/>
              </a:rPr>
              <a:t>System API </a:t>
            </a:r>
            <a:r>
              <a:rPr sz="1400" b="1" dirty="0">
                <a:solidFill>
                  <a:srgbClr val="2B3A4A"/>
                </a:solidFill>
                <a:latin typeface="Tahoma"/>
                <a:cs typeface="Tahoma"/>
              </a:rPr>
              <a:t>(NIO)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399" cy="566013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058400" cy="5660390"/>
          </a:xfrm>
          <a:custGeom>
            <a:avLst/>
            <a:gdLst/>
            <a:ahLst/>
            <a:cxnLst/>
            <a:rect l="l" t="t" r="r" b="b"/>
            <a:pathLst>
              <a:path w="10058400" h="5660390">
                <a:moveTo>
                  <a:pt x="10058400" y="0"/>
                </a:moveTo>
                <a:lnTo>
                  <a:pt x="0" y="0"/>
                </a:lnTo>
                <a:lnTo>
                  <a:pt x="0" y="5660135"/>
                </a:lnTo>
                <a:lnTo>
                  <a:pt x="10058400" y="5660135"/>
                </a:lnTo>
                <a:lnTo>
                  <a:pt x="10058400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316750"/>
            <a:ext cx="1667637" cy="41883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447467"/>
            <a:ext cx="4097020" cy="1256665"/>
            <a:chOff x="0" y="2447467"/>
            <a:chExt cx="4097020" cy="1256665"/>
          </a:xfrm>
        </p:grpSpPr>
        <p:sp>
          <p:nvSpPr>
            <p:cNvPr id="6" name="object 6"/>
            <p:cNvSpPr/>
            <p:nvPr/>
          </p:nvSpPr>
          <p:spPr>
            <a:xfrm>
              <a:off x="0" y="2447467"/>
              <a:ext cx="3855720" cy="1256665"/>
            </a:xfrm>
            <a:custGeom>
              <a:avLst/>
              <a:gdLst/>
              <a:ahLst/>
              <a:cxnLst/>
              <a:rect l="l" t="t" r="r" b="b"/>
              <a:pathLst>
                <a:path w="3855720" h="1256664">
                  <a:moveTo>
                    <a:pt x="3855720" y="0"/>
                  </a:moveTo>
                  <a:lnTo>
                    <a:pt x="0" y="0"/>
                  </a:lnTo>
                  <a:lnTo>
                    <a:pt x="0" y="1256487"/>
                  </a:lnTo>
                  <a:lnTo>
                    <a:pt x="3855720" y="1256487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2B3A4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801" y="2615056"/>
              <a:ext cx="481964" cy="1884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49882" y="2836925"/>
            <a:ext cx="141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sz="2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You!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682" y="3294126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Questions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34400" y="5191912"/>
            <a:ext cx="915035" cy="156210"/>
            <a:chOff x="8534400" y="5191912"/>
            <a:chExt cx="915035" cy="1562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863" y="5196981"/>
              <a:ext cx="191759" cy="1321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33942" y="5208077"/>
              <a:ext cx="152400" cy="110489"/>
            </a:xfrm>
            <a:custGeom>
              <a:avLst/>
              <a:gdLst/>
              <a:ahLst/>
              <a:cxnLst/>
              <a:rect l="l" t="t" r="r" b="b"/>
              <a:pathLst>
                <a:path w="152400" h="110489">
                  <a:moveTo>
                    <a:pt x="152095" y="0"/>
                  </a:moveTo>
                  <a:lnTo>
                    <a:pt x="0" y="0"/>
                  </a:lnTo>
                  <a:lnTo>
                    <a:pt x="0" y="110021"/>
                  </a:lnTo>
                  <a:lnTo>
                    <a:pt x="152095" y="110021"/>
                  </a:lnTo>
                  <a:lnTo>
                    <a:pt x="152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3815" y="5191924"/>
              <a:ext cx="152400" cy="136525"/>
            </a:xfrm>
            <a:custGeom>
              <a:avLst/>
              <a:gdLst/>
              <a:ahLst/>
              <a:cxnLst/>
              <a:rect l="l" t="t" r="r" b="b"/>
              <a:pathLst>
                <a:path w="152400" h="136525">
                  <a:moveTo>
                    <a:pt x="146684" y="0"/>
                  </a:moveTo>
                  <a:lnTo>
                    <a:pt x="8381" y="0"/>
                  </a:lnTo>
                  <a:lnTo>
                    <a:pt x="0" y="5143"/>
                  </a:lnTo>
                  <a:lnTo>
                    <a:pt x="0" y="131292"/>
                  </a:lnTo>
                  <a:lnTo>
                    <a:pt x="8381" y="136436"/>
                  </a:lnTo>
                  <a:lnTo>
                    <a:pt x="146684" y="136436"/>
                  </a:lnTo>
                  <a:lnTo>
                    <a:pt x="152273" y="131292"/>
                  </a:lnTo>
                  <a:lnTo>
                    <a:pt x="152273" y="120992"/>
                  </a:lnTo>
                  <a:lnTo>
                    <a:pt x="22478" y="120992"/>
                  </a:lnTo>
                  <a:lnTo>
                    <a:pt x="22478" y="51485"/>
                  </a:lnTo>
                  <a:lnTo>
                    <a:pt x="90226" y="51485"/>
                  </a:lnTo>
                  <a:lnTo>
                    <a:pt x="93090" y="48907"/>
                  </a:lnTo>
                  <a:lnTo>
                    <a:pt x="152273" y="48907"/>
                  </a:lnTo>
                  <a:lnTo>
                    <a:pt x="152273" y="43764"/>
                  </a:lnTo>
                  <a:lnTo>
                    <a:pt x="25400" y="43764"/>
                  </a:lnTo>
                  <a:lnTo>
                    <a:pt x="19684" y="38608"/>
                  </a:lnTo>
                  <a:lnTo>
                    <a:pt x="19684" y="20586"/>
                  </a:lnTo>
                  <a:lnTo>
                    <a:pt x="25400" y="15443"/>
                  </a:lnTo>
                  <a:lnTo>
                    <a:pt x="152273" y="15443"/>
                  </a:lnTo>
                  <a:lnTo>
                    <a:pt x="152273" y="5143"/>
                  </a:lnTo>
                  <a:lnTo>
                    <a:pt x="146684" y="0"/>
                  </a:lnTo>
                  <a:close/>
                </a:path>
                <a:path w="152400" h="136525">
                  <a:moveTo>
                    <a:pt x="59181" y="51485"/>
                  </a:moveTo>
                  <a:lnTo>
                    <a:pt x="47878" y="51485"/>
                  </a:lnTo>
                  <a:lnTo>
                    <a:pt x="47878" y="120992"/>
                  </a:lnTo>
                  <a:lnTo>
                    <a:pt x="59181" y="120992"/>
                  </a:lnTo>
                  <a:lnTo>
                    <a:pt x="59181" y="51485"/>
                  </a:lnTo>
                  <a:close/>
                </a:path>
                <a:path w="152400" h="136525">
                  <a:moveTo>
                    <a:pt x="112775" y="69507"/>
                  </a:moveTo>
                  <a:lnTo>
                    <a:pt x="87375" y="69507"/>
                  </a:lnTo>
                  <a:lnTo>
                    <a:pt x="84581" y="79806"/>
                  </a:lnTo>
                  <a:lnTo>
                    <a:pt x="84581" y="120992"/>
                  </a:lnTo>
                  <a:lnTo>
                    <a:pt x="109981" y="120992"/>
                  </a:lnTo>
                  <a:lnTo>
                    <a:pt x="109981" y="84950"/>
                  </a:lnTo>
                  <a:lnTo>
                    <a:pt x="112775" y="69507"/>
                  </a:lnTo>
                  <a:close/>
                </a:path>
                <a:path w="152400" h="136525">
                  <a:moveTo>
                    <a:pt x="152273" y="48907"/>
                  </a:moveTo>
                  <a:lnTo>
                    <a:pt x="107187" y="48907"/>
                  </a:lnTo>
                  <a:lnTo>
                    <a:pt x="123487" y="53131"/>
                  </a:lnTo>
                  <a:lnTo>
                    <a:pt x="131857" y="63388"/>
                  </a:lnTo>
                  <a:lnTo>
                    <a:pt x="134941" y="76061"/>
                  </a:lnTo>
                  <a:lnTo>
                    <a:pt x="135282" y="84950"/>
                  </a:lnTo>
                  <a:lnTo>
                    <a:pt x="135381" y="120992"/>
                  </a:lnTo>
                  <a:lnTo>
                    <a:pt x="152273" y="120992"/>
                  </a:lnTo>
                  <a:lnTo>
                    <a:pt x="152273" y="48907"/>
                  </a:lnTo>
                  <a:close/>
                </a:path>
                <a:path w="152400" h="136525">
                  <a:moveTo>
                    <a:pt x="90226" y="51485"/>
                  </a:moveTo>
                  <a:lnTo>
                    <a:pt x="84581" y="51485"/>
                  </a:lnTo>
                  <a:lnTo>
                    <a:pt x="84581" y="59207"/>
                  </a:lnTo>
                  <a:lnTo>
                    <a:pt x="87375" y="54051"/>
                  </a:lnTo>
                  <a:lnTo>
                    <a:pt x="90226" y="51485"/>
                  </a:lnTo>
                  <a:close/>
                </a:path>
                <a:path w="152400" h="136525">
                  <a:moveTo>
                    <a:pt x="152273" y="15443"/>
                  </a:moveTo>
                  <a:lnTo>
                    <a:pt x="45084" y="15443"/>
                  </a:lnTo>
                  <a:lnTo>
                    <a:pt x="50673" y="20586"/>
                  </a:lnTo>
                  <a:lnTo>
                    <a:pt x="50673" y="38608"/>
                  </a:lnTo>
                  <a:lnTo>
                    <a:pt x="45084" y="43764"/>
                  </a:lnTo>
                  <a:lnTo>
                    <a:pt x="152273" y="43764"/>
                  </a:lnTo>
                  <a:lnTo>
                    <a:pt x="152273" y="15443"/>
                  </a:lnTo>
                  <a:close/>
                </a:path>
              </a:pathLst>
            </a:custGeom>
            <a:solidFill>
              <a:srgbClr val="057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10599" y="5191912"/>
              <a:ext cx="154305" cy="142875"/>
            </a:xfrm>
            <a:custGeom>
              <a:avLst/>
              <a:gdLst/>
              <a:ahLst/>
              <a:cxnLst/>
              <a:rect l="l" t="t" r="r" b="b"/>
              <a:pathLst>
                <a:path w="154304" h="142875">
                  <a:moveTo>
                    <a:pt x="153936" y="0"/>
                  </a:moveTo>
                  <a:lnTo>
                    <a:pt x="0" y="0"/>
                  </a:lnTo>
                  <a:lnTo>
                    <a:pt x="0" y="142316"/>
                  </a:lnTo>
                  <a:lnTo>
                    <a:pt x="153936" y="142316"/>
                  </a:lnTo>
                  <a:lnTo>
                    <a:pt x="153936" y="0"/>
                  </a:lnTo>
                  <a:close/>
                </a:path>
              </a:pathLst>
            </a:custGeom>
            <a:solidFill>
              <a:srgbClr val="5D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9395" y="5208091"/>
              <a:ext cx="320040" cy="125730"/>
            </a:xfrm>
            <a:custGeom>
              <a:avLst/>
              <a:gdLst/>
              <a:ahLst/>
              <a:cxnLst/>
              <a:rect l="l" t="t" r="r" b="b"/>
              <a:pathLst>
                <a:path w="320040" h="125729">
                  <a:moveTo>
                    <a:pt x="102730" y="45999"/>
                  </a:moveTo>
                  <a:lnTo>
                    <a:pt x="17018" y="45999"/>
                  </a:lnTo>
                  <a:lnTo>
                    <a:pt x="11303" y="45999"/>
                  </a:lnTo>
                  <a:lnTo>
                    <a:pt x="5575" y="45999"/>
                  </a:lnTo>
                  <a:lnTo>
                    <a:pt x="5562" y="46291"/>
                  </a:lnTo>
                  <a:lnTo>
                    <a:pt x="6731" y="52870"/>
                  </a:lnTo>
                  <a:lnTo>
                    <a:pt x="11607" y="59931"/>
                  </a:lnTo>
                  <a:lnTo>
                    <a:pt x="22606" y="64287"/>
                  </a:lnTo>
                  <a:lnTo>
                    <a:pt x="19812" y="66903"/>
                  </a:lnTo>
                  <a:lnTo>
                    <a:pt x="14097" y="64287"/>
                  </a:lnTo>
                  <a:lnTo>
                    <a:pt x="17018" y="79971"/>
                  </a:lnTo>
                  <a:lnTo>
                    <a:pt x="33909" y="79971"/>
                  </a:lnTo>
                  <a:lnTo>
                    <a:pt x="31394" y="81978"/>
                  </a:lnTo>
                  <a:lnTo>
                    <a:pt x="24384" y="86182"/>
                  </a:lnTo>
                  <a:lnTo>
                    <a:pt x="13652" y="89903"/>
                  </a:lnTo>
                  <a:lnTo>
                    <a:pt x="0" y="90424"/>
                  </a:lnTo>
                  <a:lnTo>
                    <a:pt x="8509" y="93865"/>
                  </a:lnTo>
                  <a:lnTo>
                    <a:pt x="17297" y="96316"/>
                  </a:lnTo>
                  <a:lnTo>
                    <a:pt x="26606" y="97790"/>
                  </a:lnTo>
                  <a:lnTo>
                    <a:pt x="36703" y="98272"/>
                  </a:lnTo>
                  <a:lnTo>
                    <a:pt x="62826" y="93662"/>
                  </a:lnTo>
                  <a:lnTo>
                    <a:pt x="84416" y="80962"/>
                  </a:lnTo>
                  <a:lnTo>
                    <a:pt x="95237" y="66903"/>
                  </a:lnTo>
                  <a:lnTo>
                    <a:pt x="99098" y="61899"/>
                  </a:lnTo>
                  <a:lnTo>
                    <a:pt x="102730" y="45999"/>
                  </a:lnTo>
                  <a:close/>
                </a:path>
                <a:path w="320040" h="125729">
                  <a:moveTo>
                    <a:pt x="115824" y="25095"/>
                  </a:moveTo>
                  <a:lnTo>
                    <a:pt x="107315" y="27698"/>
                  </a:lnTo>
                  <a:lnTo>
                    <a:pt x="101727" y="27698"/>
                  </a:lnTo>
                  <a:lnTo>
                    <a:pt x="110236" y="22479"/>
                  </a:lnTo>
                  <a:lnTo>
                    <a:pt x="111163" y="19862"/>
                  </a:lnTo>
                  <a:lnTo>
                    <a:pt x="113030" y="14643"/>
                  </a:lnTo>
                  <a:lnTo>
                    <a:pt x="107315" y="17246"/>
                  </a:lnTo>
                  <a:lnTo>
                    <a:pt x="101727" y="19862"/>
                  </a:lnTo>
                  <a:lnTo>
                    <a:pt x="96012" y="19862"/>
                  </a:lnTo>
                  <a:lnTo>
                    <a:pt x="93218" y="17246"/>
                  </a:lnTo>
                  <a:lnTo>
                    <a:pt x="87630" y="14643"/>
                  </a:lnTo>
                  <a:lnTo>
                    <a:pt x="79121" y="14643"/>
                  </a:lnTo>
                  <a:lnTo>
                    <a:pt x="70815" y="16078"/>
                  </a:lnTo>
                  <a:lnTo>
                    <a:pt x="63576" y="20205"/>
                  </a:lnTo>
                  <a:lnTo>
                    <a:pt x="58445" y="26771"/>
                  </a:lnTo>
                  <a:lnTo>
                    <a:pt x="56515" y="35547"/>
                  </a:lnTo>
                  <a:lnTo>
                    <a:pt x="56515" y="40767"/>
                  </a:lnTo>
                  <a:lnTo>
                    <a:pt x="51790" y="40043"/>
                  </a:lnTo>
                  <a:lnTo>
                    <a:pt x="39928" y="36855"/>
                  </a:lnTo>
                  <a:lnTo>
                    <a:pt x="24358" y="29756"/>
                  </a:lnTo>
                  <a:lnTo>
                    <a:pt x="8509" y="17246"/>
                  </a:lnTo>
                  <a:lnTo>
                    <a:pt x="7061" y="19862"/>
                  </a:lnTo>
                  <a:lnTo>
                    <a:pt x="5334" y="26733"/>
                  </a:lnTo>
                  <a:lnTo>
                    <a:pt x="7327" y="36004"/>
                  </a:lnTo>
                  <a:lnTo>
                    <a:pt x="14490" y="43395"/>
                  </a:lnTo>
                  <a:lnTo>
                    <a:pt x="103327" y="43395"/>
                  </a:lnTo>
                  <a:lnTo>
                    <a:pt x="103924" y="40767"/>
                  </a:lnTo>
                  <a:lnTo>
                    <a:pt x="104521" y="38163"/>
                  </a:lnTo>
                  <a:lnTo>
                    <a:pt x="104521" y="32931"/>
                  </a:lnTo>
                  <a:lnTo>
                    <a:pt x="113030" y="27698"/>
                  </a:lnTo>
                  <a:lnTo>
                    <a:pt x="115824" y="25095"/>
                  </a:lnTo>
                  <a:close/>
                </a:path>
                <a:path w="320040" h="125729">
                  <a:moveTo>
                    <a:pt x="319430" y="0"/>
                  </a:moveTo>
                  <a:lnTo>
                    <a:pt x="189484" y="0"/>
                  </a:lnTo>
                  <a:lnTo>
                    <a:pt x="189484" y="125450"/>
                  </a:lnTo>
                  <a:lnTo>
                    <a:pt x="319430" y="125450"/>
                  </a:lnTo>
                  <a:lnTo>
                    <a:pt x="319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93225" y="5191924"/>
              <a:ext cx="155575" cy="142875"/>
            </a:xfrm>
            <a:custGeom>
              <a:avLst/>
              <a:gdLst/>
              <a:ahLst/>
              <a:cxnLst/>
              <a:rect l="l" t="t" r="r" b="b"/>
              <a:pathLst>
                <a:path w="155575" h="142875">
                  <a:moveTo>
                    <a:pt x="155575" y="0"/>
                  </a:moveTo>
                  <a:lnTo>
                    <a:pt x="0" y="0"/>
                  </a:lnTo>
                  <a:lnTo>
                    <a:pt x="0" y="142303"/>
                  </a:lnTo>
                  <a:lnTo>
                    <a:pt x="82042" y="142303"/>
                  </a:lnTo>
                  <a:lnTo>
                    <a:pt x="82042" y="87972"/>
                  </a:lnTo>
                  <a:lnTo>
                    <a:pt x="62229" y="87972"/>
                  </a:lnTo>
                  <a:lnTo>
                    <a:pt x="62229" y="64681"/>
                  </a:lnTo>
                  <a:lnTo>
                    <a:pt x="82042" y="64681"/>
                  </a:lnTo>
                  <a:lnTo>
                    <a:pt x="82042" y="46570"/>
                  </a:lnTo>
                  <a:lnTo>
                    <a:pt x="84074" y="37067"/>
                  </a:lnTo>
                  <a:lnTo>
                    <a:pt x="89820" y="28776"/>
                  </a:lnTo>
                  <a:lnTo>
                    <a:pt x="98758" y="22912"/>
                  </a:lnTo>
                  <a:lnTo>
                    <a:pt x="110363" y="20688"/>
                  </a:lnTo>
                  <a:lnTo>
                    <a:pt x="155575" y="20688"/>
                  </a:lnTo>
                  <a:lnTo>
                    <a:pt x="155575" y="0"/>
                  </a:lnTo>
                  <a:close/>
                </a:path>
                <a:path w="155575" h="142875">
                  <a:moveTo>
                    <a:pt x="155575" y="20688"/>
                  </a:moveTo>
                  <a:lnTo>
                    <a:pt x="130175" y="20688"/>
                  </a:lnTo>
                  <a:lnTo>
                    <a:pt x="130175" y="41389"/>
                  </a:lnTo>
                  <a:lnTo>
                    <a:pt x="110363" y="41389"/>
                  </a:lnTo>
                  <a:lnTo>
                    <a:pt x="107442" y="43980"/>
                  </a:lnTo>
                  <a:lnTo>
                    <a:pt x="107442" y="64681"/>
                  </a:lnTo>
                  <a:lnTo>
                    <a:pt x="130175" y="64681"/>
                  </a:lnTo>
                  <a:lnTo>
                    <a:pt x="127253" y="87972"/>
                  </a:lnTo>
                  <a:lnTo>
                    <a:pt x="107442" y="87972"/>
                  </a:lnTo>
                  <a:lnTo>
                    <a:pt x="107442" y="142303"/>
                  </a:lnTo>
                  <a:lnTo>
                    <a:pt x="155575" y="142303"/>
                  </a:lnTo>
                  <a:lnTo>
                    <a:pt x="155575" y="20688"/>
                  </a:lnTo>
                  <a:close/>
                </a:path>
              </a:pathLst>
            </a:custGeom>
            <a:solidFill>
              <a:srgbClr val="3A5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4400" y="5192816"/>
              <a:ext cx="154367" cy="1552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1164" y="5220639"/>
              <a:ext cx="89774" cy="897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3504" y="5329123"/>
            <a:ext cx="927227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  <a:tabLst>
                <a:tab pos="7908925" algn="l"/>
                <a:tab pos="9048750" algn="l"/>
              </a:tabLst>
            </a:pP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yri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h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t ©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2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019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f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tw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P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vt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t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 Right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Re</a:t>
            </a:r>
            <a:r>
              <a:rPr sz="700" dirty="0">
                <a:solidFill>
                  <a:srgbClr val="404040"/>
                </a:solidFill>
                <a:latin typeface="Segoe UI Light"/>
                <a:cs typeface="Segoe UI Light"/>
              </a:rPr>
              <a:t>s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erve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d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Cy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b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5" dirty="0">
                <a:solidFill>
                  <a:srgbClr val="404040"/>
                </a:solidFill>
                <a:latin typeface="Segoe UI Light"/>
                <a:cs typeface="Segoe UI Light"/>
              </a:rPr>
              <a:t>g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e</a:t>
            </a:r>
            <a:r>
              <a:rPr sz="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C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o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nfidenti</a:t>
            </a:r>
            <a:r>
              <a:rPr sz="700" spc="-5" dirty="0">
                <a:solidFill>
                  <a:srgbClr val="404040"/>
                </a:solidFill>
                <a:latin typeface="Segoe UI Light"/>
                <a:cs typeface="Segoe UI Light"/>
              </a:rPr>
              <a:t>a</a:t>
            </a:r>
            <a:r>
              <a:rPr sz="700" spc="-10" dirty="0">
                <a:solidFill>
                  <a:srgbClr val="404040"/>
                </a:solidFill>
                <a:latin typeface="Segoe UI Light"/>
                <a:cs typeface="Segoe UI Light"/>
              </a:rPr>
              <a:t>l</a:t>
            </a:r>
            <a:r>
              <a:rPr sz="700" spc="-25330" dirty="0">
                <a:solidFill>
                  <a:srgbClr val="404040"/>
                </a:solidFill>
                <a:latin typeface="Segoe UI Light"/>
                <a:cs typeface="Segoe UI Light"/>
              </a:rPr>
              <a:t>.</a:t>
            </a:r>
            <a:r>
              <a:rPr sz="3000" baseline="-18055" dirty="0">
                <a:latin typeface="Calibri"/>
                <a:cs typeface="Calibri"/>
              </a:rPr>
              <a:t>6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4</a:t>
            </a:r>
            <a:r>
              <a:rPr sz="3000" spc="7" baseline="-18055" dirty="0">
                <a:latin typeface="Calibri"/>
                <a:cs typeface="Calibri"/>
              </a:rPr>
              <a:t>/</a:t>
            </a:r>
            <a:r>
              <a:rPr sz="3000" baseline="-18055" dirty="0">
                <a:latin typeface="Calibri"/>
                <a:cs typeface="Calibri"/>
              </a:rPr>
              <a:t>2021	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w</a:t>
            </a:r>
            <a:r>
              <a:rPr sz="900" spc="-1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y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b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a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g</a:t>
            </a: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e.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  <a:hlinkClick r:id="rId8"/>
              </a:rPr>
              <a:t>com</a:t>
            </a:r>
            <a:r>
              <a:rPr sz="900" dirty="0">
                <a:solidFill>
                  <a:srgbClr val="404040"/>
                </a:solidFill>
                <a:latin typeface="Segoe UI"/>
                <a:cs typeface="Segoe UI"/>
              </a:rPr>
              <a:t>	</a:t>
            </a:r>
            <a:r>
              <a:rPr sz="1300" spc="-5" dirty="0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2B3A4A"/>
                </a:solidFill>
                <a:latin typeface="Segoe UI"/>
                <a:cs typeface="Segoe UI"/>
                <a:hlinkClick r:id="rId8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30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Concept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9652" y="3125215"/>
            <a:ext cx="1885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Input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Stream: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read()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2554" y="3125215"/>
            <a:ext cx="2070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Stream: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write()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3494" y="1229486"/>
            <a:ext cx="7480934" cy="24959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2897" y="3998874"/>
            <a:ext cx="5988685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R="72390" algn="ctr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latin typeface="Tahoma"/>
                <a:cs typeface="Tahoma"/>
              </a:rPr>
              <a:t>Flow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 is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depicted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endParaRPr sz="1600">
              <a:latin typeface="Tahoma"/>
              <a:cs typeface="Tahoma"/>
            </a:endParaRPr>
          </a:p>
          <a:p>
            <a:pPr marL="12700" marR="5080" indent="2540" algn="ctr">
              <a:lnSpc>
                <a:spcPct val="150000"/>
              </a:lnSpc>
              <a:spcBef>
                <a:spcPts val="5"/>
              </a:spcBef>
              <a:tabLst>
                <a:tab pos="1460500" algn="l"/>
                <a:tab pos="1530350" algn="l"/>
              </a:tabLst>
            </a:pPr>
            <a:r>
              <a:rPr sz="1600" spc="-5" dirty="0">
                <a:latin typeface="Tahoma"/>
                <a:cs typeface="Tahoma"/>
              </a:rPr>
              <a:t>Input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:	</a:t>
            </a:r>
            <a:r>
              <a:rPr sz="1600" spc="-10" dirty="0">
                <a:latin typeface="Tahoma"/>
                <a:cs typeface="Tahoma"/>
              </a:rPr>
              <a:t>Flow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 </a:t>
            </a:r>
            <a:r>
              <a:rPr sz="1600" spc="-10" dirty="0">
                <a:latin typeface="Tahoma"/>
                <a:cs typeface="Tahoma"/>
              </a:rPr>
              <a:t>from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10" dirty="0">
                <a:latin typeface="Tahoma"/>
                <a:cs typeface="Tahoma"/>
              </a:rPr>
              <a:t> source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java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application 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Stream:		Flow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-10" dirty="0">
                <a:latin typeface="Tahoma"/>
                <a:cs typeface="Tahoma"/>
              </a:rPr>
              <a:t> from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application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some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destination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3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230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Concept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Streams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946" y="1284478"/>
            <a:ext cx="5323840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I/O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Fundamentals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can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thought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flow </a:t>
            </a:r>
            <a:r>
              <a:rPr sz="1600" spc="-5" dirty="0">
                <a:latin typeface="Tahoma"/>
                <a:cs typeface="Tahoma"/>
              </a:rPr>
              <a:t>of data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from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 dirty="0">
              <a:latin typeface="Tahoma"/>
              <a:cs typeface="Tahoma"/>
            </a:endParaRPr>
          </a:p>
          <a:p>
            <a:pPr marL="323215">
              <a:lnSpc>
                <a:spcPct val="100000"/>
              </a:lnSpc>
              <a:spcBef>
                <a:spcPts val="395"/>
              </a:spcBef>
            </a:pPr>
            <a:r>
              <a:rPr sz="1600" spc="-20" dirty="0">
                <a:latin typeface="Tahoma"/>
                <a:cs typeface="Tahoma"/>
              </a:rPr>
              <a:t>source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or</a:t>
            </a:r>
            <a:r>
              <a:rPr sz="1600" spc="-10" dirty="0">
                <a:latin typeface="Tahoma"/>
                <a:cs typeface="Tahoma"/>
              </a:rPr>
              <a:t> to </a:t>
            </a:r>
            <a:r>
              <a:rPr sz="1600" spc="-5" dirty="0">
                <a:latin typeface="Tahoma"/>
                <a:cs typeface="Tahoma"/>
              </a:rPr>
              <a:t>a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sink.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20" dirty="0">
                <a:latin typeface="Tahoma"/>
                <a:cs typeface="Tahoma"/>
              </a:rPr>
              <a:t>source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stream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initiates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flow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data,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also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called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</a:t>
            </a:r>
            <a:endParaRPr sz="1600" dirty="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Tahoma"/>
                <a:cs typeface="Tahoma"/>
              </a:rPr>
              <a:t>input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stream.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ahoma"/>
              <a:cs typeface="Tahoma"/>
            </a:endParaRPr>
          </a:p>
          <a:p>
            <a:pPr marL="299085" marR="5080" indent="-287020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/>
                <a:cs typeface="Tahoma"/>
              </a:rPr>
              <a:t>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sink </a:t>
            </a:r>
            <a:r>
              <a:rPr sz="1600" spc="-20" dirty="0">
                <a:latin typeface="Tahoma"/>
                <a:cs typeface="Tahoma"/>
              </a:rPr>
              <a:t>stream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terminates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flow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data,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also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called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stream.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800" dirty="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/>
                <a:cs typeface="Tahoma"/>
              </a:rPr>
              <a:t>Sources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sinks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both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node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streams.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07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</a:t>
            </a:r>
            <a:r>
              <a:rPr spc="-40" dirty="0"/>
              <a:t> </a:t>
            </a:r>
            <a:r>
              <a:rPr spc="-5" dirty="0"/>
              <a:t>Stream</a:t>
            </a:r>
            <a:r>
              <a:rPr spc="-15" dirty="0"/>
              <a:t> </a:t>
            </a:r>
            <a:r>
              <a:rPr dirty="0"/>
              <a:t>Vs</a:t>
            </a:r>
            <a:r>
              <a:rPr spc="-20" dirty="0"/>
              <a:t> </a:t>
            </a:r>
            <a:r>
              <a:rPr spc="-5" dirty="0"/>
              <a:t>Character</a:t>
            </a:r>
            <a:r>
              <a:rPr spc="-35" dirty="0"/>
              <a:t> </a:t>
            </a:r>
            <a:r>
              <a:rPr spc="-5" dirty="0"/>
              <a:t>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9146" y="1223594"/>
            <a:ext cx="2776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45" dirty="0">
                <a:latin typeface="Arial MT"/>
                <a:cs typeface="Arial MT"/>
              </a:rPr>
              <a:t>T</a:t>
            </a:r>
            <a:r>
              <a:rPr sz="1600" spc="-70" dirty="0">
                <a:latin typeface="Arial MT"/>
                <a:cs typeface="Arial MT"/>
              </a:rPr>
              <a:t>w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Major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Hiera</a:t>
            </a:r>
            <a:r>
              <a:rPr sz="1600" spc="-15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ch</a:t>
            </a:r>
            <a:r>
              <a:rPr sz="1600" spc="-15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Jav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7295" y="1749386"/>
            <a:ext cx="2167890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 MT"/>
                <a:cs typeface="Arial MT"/>
              </a:rPr>
              <a:t>Binary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Stream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(Data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Binary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4792" y="1749386"/>
            <a:ext cx="1827530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 MT"/>
                <a:cs typeface="Arial MT"/>
              </a:rPr>
              <a:t>Character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Stream</a:t>
            </a:r>
            <a:endParaRPr sz="16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 MT"/>
                <a:cs typeface="Arial MT"/>
              </a:rPr>
              <a:t>(Data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0" dirty="0">
                <a:latin typeface="Arial MT"/>
                <a:cs typeface="Arial MT"/>
              </a:rPr>
              <a:t>T</a:t>
            </a:r>
            <a:r>
              <a:rPr sz="1600" spc="-65" dirty="0">
                <a:latin typeface="Arial MT"/>
                <a:cs typeface="Arial MT"/>
              </a:rPr>
              <a:t>e</a:t>
            </a:r>
            <a:r>
              <a:rPr sz="1600" spc="-75" dirty="0">
                <a:latin typeface="Arial MT"/>
                <a:cs typeface="Arial MT"/>
              </a:rPr>
              <a:t>x</a:t>
            </a:r>
            <a:r>
              <a:rPr sz="1600" spc="-5" dirty="0">
                <a:latin typeface="Arial MT"/>
                <a:cs typeface="Arial MT"/>
              </a:rPr>
              <a:t>t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722" y="2603271"/>
            <a:ext cx="4692650" cy="25800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400"/>
              </a:spcBef>
              <a:buChar char="•"/>
              <a:tabLst>
                <a:tab pos="201930" algn="l"/>
              </a:tabLst>
            </a:pPr>
            <a:r>
              <a:rPr sz="1600" spc="-30" dirty="0">
                <a:latin typeface="Tahoma"/>
                <a:cs typeface="Tahoma"/>
              </a:rPr>
              <a:t>Java </a:t>
            </a:r>
            <a:r>
              <a:rPr sz="1600" spc="-10" dirty="0">
                <a:latin typeface="Tahoma"/>
                <a:cs typeface="Tahoma"/>
              </a:rPr>
              <a:t>technology </a:t>
            </a:r>
            <a:r>
              <a:rPr sz="1600" spc="-5" dirty="0">
                <a:latin typeface="Tahoma"/>
                <a:cs typeface="Tahoma"/>
              </a:rPr>
              <a:t>supports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two</a:t>
            </a:r>
            <a:r>
              <a:rPr sz="1600" b="1" spc="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types</a:t>
            </a:r>
            <a:r>
              <a:rPr sz="1600" spc="-5" dirty="0">
                <a:latin typeface="Tahoma"/>
                <a:cs typeface="Tahoma"/>
              </a:rPr>
              <a:t> of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streams:</a:t>
            </a:r>
            <a:endParaRPr sz="1600">
              <a:latin typeface="Tahoma"/>
              <a:cs typeface="Tahoma"/>
            </a:endParaRPr>
          </a:p>
          <a:p>
            <a:pPr marL="424180">
              <a:lnSpc>
                <a:spcPct val="100000"/>
              </a:lnSpc>
              <a:spcBef>
                <a:spcPts val="305"/>
              </a:spcBef>
            </a:pPr>
            <a:r>
              <a:rPr sz="1600" b="1" spc="-70" dirty="0">
                <a:latin typeface="Tahoma"/>
                <a:cs typeface="Tahoma"/>
              </a:rPr>
              <a:t>ch</a:t>
            </a:r>
            <a:r>
              <a:rPr sz="1600" b="1" spc="-65" dirty="0">
                <a:latin typeface="Tahoma"/>
                <a:cs typeface="Tahoma"/>
              </a:rPr>
              <a:t>ara</a:t>
            </a:r>
            <a:r>
              <a:rPr sz="1600" b="1" spc="-55" dirty="0">
                <a:latin typeface="Tahoma"/>
                <a:cs typeface="Tahoma"/>
              </a:rPr>
              <a:t>c</a:t>
            </a:r>
            <a:r>
              <a:rPr sz="1600" b="1" spc="-60" dirty="0">
                <a:latin typeface="Tahoma"/>
                <a:cs typeface="Tahoma"/>
              </a:rPr>
              <a:t>t</a:t>
            </a:r>
            <a:r>
              <a:rPr sz="1600" b="1" spc="-70" dirty="0">
                <a:latin typeface="Tahoma"/>
                <a:cs typeface="Tahoma"/>
              </a:rPr>
              <a:t>e</a:t>
            </a:r>
            <a:r>
              <a:rPr sz="1600" b="1" spc="-5" dirty="0">
                <a:latin typeface="Tahoma"/>
                <a:cs typeface="Tahoma"/>
              </a:rPr>
              <a:t>r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a</a:t>
            </a:r>
            <a:r>
              <a:rPr sz="1600" b="1" spc="-70" dirty="0">
                <a:latin typeface="Tahoma"/>
                <a:cs typeface="Tahoma"/>
              </a:rPr>
              <a:t>n</a:t>
            </a:r>
            <a:r>
              <a:rPr sz="1600" b="1" spc="-5" dirty="0">
                <a:latin typeface="Tahoma"/>
                <a:cs typeface="Tahoma"/>
              </a:rPr>
              <a:t>d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b</a:t>
            </a:r>
            <a:r>
              <a:rPr sz="1600" b="1" spc="-50" dirty="0">
                <a:latin typeface="Tahoma"/>
                <a:cs typeface="Tahoma"/>
              </a:rPr>
              <a:t>y</a:t>
            </a:r>
            <a:r>
              <a:rPr sz="1600" b="1" spc="-60" dirty="0">
                <a:latin typeface="Tahoma"/>
                <a:cs typeface="Tahoma"/>
              </a:rPr>
              <a:t>t</a:t>
            </a:r>
            <a:r>
              <a:rPr sz="1600" b="1" spc="-55" dirty="0">
                <a:latin typeface="Tahoma"/>
                <a:cs typeface="Tahoma"/>
              </a:rPr>
              <a:t>e</a:t>
            </a:r>
            <a:r>
              <a:rPr sz="1600" b="1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250"/>
              </a:spcBef>
              <a:buChar char="•"/>
              <a:tabLst>
                <a:tab pos="201930" algn="l"/>
              </a:tabLst>
            </a:pPr>
            <a:r>
              <a:rPr sz="1600" spc="-5" dirty="0">
                <a:latin typeface="Tahoma"/>
                <a:cs typeface="Tahoma"/>
              </a:rPr>
              <a:t>Input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50" spc="-85" dirty="0">
                <a:latin typeface="Tahoma"/>
                <a:cs typeface="Tahoma"/>
              </a:rPr>
              <a:t>character</a:t>
            </a:r>
            <a:r>
              <a:rPr sz="1650" spc="-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endParaRPr sz="1600">
              <a:latin typeface="Tahoma"/>
              <a:cs typeface="Tahoma"/>
            </a:endParaRPr>
          </a:p>
          <a:p>
            <a:pPr marL="424180">
              <a:lnSpc>
                <a:spcPct val="100000"/>
              </a:lnSpc>
              <a:spcBef>
                <a:spcPts val="290"/>
              </a:spcBef>
            </a:pPr>
            <a:r>
              <a:rPr sz="1600" b="1" spc="-65" dirty="0">
                <a:latin typeface="Tahoma"/>
                <a:cs typeface="Tahoma"/>
              </a:rPr>
              <a:t>r</a:t>
            </a:r>
            <a:r>
              <a:rPr sz="1600" b="1" spc="-70" dirty="0">
                <a:latin typeface="Tahoma"/>
                <a:cs typeface="Tahoma"/>
              </a:rPr>
              <a:t>e</a:t>
            </a:r>
            <a:r>
              <a:rPr sz="1600" b="1" spc="-65" dirty="0">
                <a:latin typeface="Tahoma"/>
                <a:cs typeface="Tahoma"/>
              </a:rPr>
              <a:t>ad</a:t>
            </a:r>
            <a:r>
              <a:rPr sz="1600" b="1" spc="-70" dirty="0">
                <a:latin typeface="Tahoma"/>
                <a:cs typeface="Tahoma"/>
              </a:rPr>
              <a:t>e</a:t>
            </a:r>
            <a:r>
              <a:rPr sz="1600" b="1" spc="-65" dirty="0">
                <a:latin typeface="Tahoma"/>
                <a:cs typeface="Tahoma"/>
              </a:rPr>
              <a:t>r</a:t>
            </a:r>
            <a:r>
              <a:rPr sz="1600" b="1" spc="-5" dirty="0">
                <a:latin typeface="Tahoma"/>
                <a:cs typeface="Tahoma"/>
              </a:rPr>
              <a:t>s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a</a:t>
            </a:r>
            <a:r>
              <a:rPr sz="1600" b="1" spc="-70" dirty="0">
                <a:latin typeface="Tahoma"/>
                <a:cs typeface="Tahoma"/>
              </a:rPr>
              <a:t>n</a:t>
            </a:r>
            <a:r>
              <a:rPr sz="1600" b="1" spc="-5" dirty="0">
                <a:latin typeface="Tahoma"/>
                <a:cs typeface="Tahoma"/>
              </a:rPr>
              <a:t>d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w</a:t>
            </a:r>
            <a:r>
              <a:rPr sz="1600" b="1" spc="-50" dirty="0">
                <a:latin typeface="Tahoma"/>
                <a:cs typeface="Tahoma"/>
              </a:rPr>
              <a:t>r</a:t>
            </a:r>
            <a:r>
              <a:rPr sz="1600" b="1" spc="-55" dirty="0">
                <a:latin typeface="Tahoma"/>
                <a:cs typeface="Tahoma"/>
              </a:rPr>
              <a:t>i</a:t>
            </a:r>
            <a:r>
              <a:rPr sz="1600" b="1" spc="-60" dirty="0">
                <a:latin typeface="Tahoma"/>
                <a:cs typeface="Tahoma"/>
              </a:rPr>
              <a:t>t</a:t>
            </a:r>
            <a:r>
              <a:rPr sz="1600" b="1" spc="-55" dirty="0">
                <a:latin typeface="Tahoma"/>
                <a:cs typeface="Tahoma"/>
              </a:rPr>
              <a:t>e</a:t>
            </a:r>
            <a:r>
              <a:rPr sz="1600" b="1" spc="-50" dirty="0">
                <a:latin typeface="Tahoma"/>
                <a:cs typeface="Tahoma"/>
              </a:rPr>
              <a:t>r</a:t>
            </a:r>
            <a:r>
              <a:rPr sz="1600" b="1" spc="-60" dirty="0">
                <a:latin typeface="Tahoma"/>
                <a:cs typeface="Tahoma"/>
              </a:rPr>
              <a:t>s</a:t>
            </a:r>
            <a:r>
              <a:rPr sz="1600" b="1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395"/>
              </a:spcBef>
              <a:buChar char="•"/>
              <a:tabLst>
                <a:tab pos="201930" algn="l"/>
              </a:tabLst>
            </a:pPr>
            <a:r>
              <a:rPr sz="1600" spc="-5" dirty="0">
                <a:latin typeface="Tahoma"/>
                <a:cs typeface="Tahoma"/>
              </a:rPr>
              <a:t>Input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output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of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byte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data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handled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endParaRPr sz="1600">
              <a:latin typeface="Tahoma"/>
              <a:cs typeface="Tahoma"/>
            </a:endParaRPr>
          </a:p>
          <a:p>
            <a:pPr marL="309245">
              <a:lnSpc>
                <a:spcPct val="100000"/>
              </a:lnSpc>
              <a:spcBef>
                <a:spcPts val="305"/>
              </a:spcBef>
            </a:pPr>
            <a:r>
              <a:rPr sz="1600" b="1" spc="-60" dirty="0">
                <a:latin typeface="Tahoma"/>
                <a:cs typeface="Tahoma"/>
              </a:rPr>
              <a:t>I</a:t>
            </a:r>
            <a:r>
              <a:rPr sz="1600" b="1" spc="-55" dirty="0">
                <a:latin typeface="Tahoma"/>
                <a:cs typeface="Tahoma"/>
              </a:rPr>
              <a:t>n</a:t>
            </a:r>
            <a:r>
              <a:rPr sz="1600" b="1" spc="-50" dirty="0">
                <a:latin typeface="Tahoma"/>
                <a:cs typeface="Tahoma"/>
              </a:rPr>
              <a:t>p</a:t>
            </a:r>
            <a:r>
              <a:rPr sz="1600" b="1" spc="-55" dirty="0">
                <a:latin typeface="Tahoma"/>
                <a:cs typeface="Tahoma"/>
              </a:rPr>
              <a:t>u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st</a:t>
            </a:r>
            <a:r>
              <a:rPr sz="1600" b="1" spc="-65" dirty="0">
                <a:latin typeface="Tahoma"/>
                <a:cs typeface="Tahoma"/>
              </a:rPr>
              <a:t>r</a:t>
            </a:r>
            <a:r>
              <a:rPr sz="1600" b="1" spc="-70" dirty="0">
                <a:latin typeface="Tahoma"/>
                <a:cs typeface="Tahoma"/>
              </a:rPr>
              <a:t>e</a:t>
            </a:r>
            <a:r>
              <a:rPr sz="1600" b="1" spc="-65" dirty="0">
                <a:latin typeface="Tahoma"/>
                <a:cs typeface="Tahoma"/>
              </a:rPr>
              <a:t>am</a:t>
            </a:r>
            <a:r>
              <a:rPr sz="1600" b="1" spc="-5" dirty="0">
                <a:latin typeface="Tahoma"/>
                <a:cs typeface="Tahoma"/>
              </a:rPr>
              <a:t>s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a</a:t>
            </a:r>
            <a:r>
              <a:rPr sz="1600" b="1" spc="-70" dirty="0">
                <a:latin typeface="Tahoma"/>
                <a:cs typeface="Tahoma"/>
              </a:rPr>
              <a:t>n</a:t>
            </a:r>
            <a:r>
              <a:rPr sz="1600" b="1" spc="-5" dirty="0">
                <a:latin typeface="Tahoma"/>
                <a:cs typeface="Tahoma"/>
              </a:rPr>
              <a:t>d</a:t>
            </a:r>
            <a:r>
              <a:rPr sz="1600" b="1" spc="-8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ou</a:t>
            </a:r>
            <a:r>
              <a:rPr sz="1600" b="1" spc="-60" dirty="0">
                <a:latin typeface="Tahoma"/>
                <a:cs typeface="Tahoma"/>
              </a:rPr>
              <a:t>t</a:t>
            </a:r>
            <a:r>
              <a:rPr sz="1600" b="1" spc="-50" dirty="0">
                <a:latin typeface="Tahoma"/>
                <a:cs typeface="Tahoma"/>
              </a:rPr>
              <a:t>p</a:t>
            </a:r>
            <a:r>
              <a:rPr sz="1600" b="1" spc="-55" dirty="0">
                <a:latin typeface="Tahoma"/>
                <a:cs typeface="Tahoma"/>
              </a:rPr>
              <a:t>u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st</a:t>
            </a:r>
            <a:r>
              <a:rPr sz="1600" b="1" spc="-50" dirty="0">
                <a:latin typeface="Tahoma"/>
                <a:cs typeface="Tahoma"/>
              </a:rPr>
              <a:t>r</a:t>
            </a:r>
            <a:r>
              <a:rPr sz="1600" b="1" spc="-55" dirty="0">
                <a:latin typeface="Tahoma"/>
                <a:cs typeface="Tahoma"/>
              </a:rPr>
              <a:t>e</a:t>
            </a:r>
            <a:r>
              <a:rPr sz="1600" b="1" spc="-50" dirty="0">
                <a:latin typeface="Tahoma"/>
                <a:cs typeface="Tahoma"/>
              </a:rPr>
              <a:t>a</a:t>
            </a:r>
            <a:r>
              <a:rPr sz="1600" b="1" spc="-55" dirty="0">
                <a:latin typeface="Tahoma"/>
                <a:cs typeface="Tahoma"/>
              </a:rPr>
              <a:t>m</a:t>
            </a:r>
            <a:r>
              <a:rPr sz="1600" b="1" spc="-60" dirty="0">
                <a:latin typeface="Tahoma"/>
                <a:cs typeface="Tahoma"/>
              </a:rPr>
              <a:t>s</a:t>
            </a:r>
            <a:r>
              <a:rPr sz="1600" b="1" spc="-5" dirty="0">
                <a:latin typeface="Tahoma"/>
                <a:cs typeface="Tahoma"/>
              </a:rPr>
              <a:t>:</a:t>
            </a:r>
            <a:endParaRPr sz="1600">
              <a:latin typeface="Tahoma"/>
              <a:cs typeface="Tahoma"/>
            </a:endParaRPr>
          </a:p>
          <a:p>
            <a:pPr marL="201295" indent="-189230">
              <a:lnSpc>
                <a:spcPct val="100000"/>
              </a:lnSpc>
              <a:spcBef>
                <a:spcPts val="395"/>
              </a:spcBef>
              <a:buChar char="•"/>
              <a:tabLst>
                <a:tab pos="201930" algn="l"/>
              </a:tabLst>
            </a:pPr>
            <a:r>
              <a:rPr sz="1600" spc="-45" dirty="0">
                <a:latin typeface="Tahoma"/>
                <a:cs typeface="Tahoma"/>
              </a:rPr>
              <a:t>Normally,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term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stream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refers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 </a:t>
            </a:r>
            <a:r>
              <a:rPr sz="1600" spc="-10" dirty="0">
                <a:latin typeface="Tahoma"/>
                <a:cs typeface="Tahoma"/>
              </a:rPr>
              <a:t>byte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stream.</a:t>
            </a:r>
            <a:endParaRPr sz="1600">
              <a:latin typeface="Tahoma"/>
              <a:cs typeface="Tahoma"/>
            </a:endParaRPr>
          </a:p>
          <a:p>
            <a:pPr marL="200025" indent="-187960">
              <a:lnSpc>
                <a:spcPct val="100000"/>
              </a:lnSpc>
              <a:spcBef>
                <a:spcPts val="145"/>
              </a:spcBef>
              <a:buChar char="•"/>
              <a:tabLst>
                <a:tab pos="200660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terms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reader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writer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refer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character</a:t>
            </a:r>
            <a:endParaRPr sz="1600">
              <a:latin typeface="Tahoma"/>
              <a:cs typeface="Tahoma"/>
            </a:endParaRPr>
          </a:p>
          <a:p>
            <a:pPr marL="200025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ahoma"/>
                <a:cs typeface="Tahoma"/>
              </a:rPr>
              <a:t>streams.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1824" y="1486915"/>
            <a:ext cx="443230" cy="344805"/>
          </a:xfrm>
          <a:custGeom>
            <a:avLst/>
            <a:gdLst/>
            <a:ahLst/>
            <a:cxnLst/>
            <a:rect l="l" t="t" r="r" b="b"/>
            <a:pathLst>
              <a:path w="443229" h="344805">
                <a:moveTo>
                  <a:pt x="442976" y="4064"/>
                </a:moveTo>
                <a:lnTo>
                  <a:pt x="441198" y="0"/>
                </a:lnTo>
                <a:lnTo>
                  <a:pt x="7874" y="335534"/>
                </a:lnTo>
                <a:lnTo>
                  <a:pt x="21336" y="303784"/>
                </a:lnTo>
                <a:lnTo>
                  <a:pt x="21082" y="302387"/>
                </a:lnTo>
                <a:lnTo>
                  <a:pt x="19304" y="301117"/>
                </a:lnTo>
                <a:lnTo>
                  <a:pt x="18288" y="301498"/>
                </a:lnTo>
                <a:lnTo>
                  <a:pt x="0" y="344297"/>
                </a:lnTo>
                <a:lnTo>
                  <a:pt x="36830" y="344424"/>
                </a:lnTo>
                <a:lnTo>
                  <a:pt x="37211" y="343916"/>
                </a:lnTo>
                <a:lnTo>
                  <a:pt x="37719" y="343281"/>
                </a:lnTo>
                <a:lnTo>
                  <a:pt x="37719" y="340741"/>
                </a:lnTo>
                <a:lnTo>
                  <a:pt x="36830" y="339598"/>
                </a:lnTo>
                <a:lnTo>
                  <a:pt x="9652" y="339598"/>
                </a:lnTo>
                <a:lnTo>
                  <a:pt x="3937" y="343916"/>
                </a:lnTo>
                <a:lnTo>
                  <a:pt x="5080" y="343027"/>
                </a:lnTo>
                <a:lnTo>
                  <a:pt x="9652" y="339598"/>
                </a:lnTo>
                <a:lnTo>
                  <a:pt x="442976" y="4064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2632" y="1484629"/>
            <a:ext cx="479425" cy="346710"/>
          </a:xfrm>
          <a:custGeom>
            <a:avLst/>
            <a:gdLst/>
            <a:ahLst/>
            <a:cxnLst/>
            <a:rect l="l" t="t" r="r" b="b"/>
            <a:pathLst>
              <a:path w="479425" h="346710">
                <a:moveTo>
                  <a:pt x="479171" y="346329"/>
                </a:moveTo>
                <a:lnTo>
                  <a:pt x="478917" y="345567"/>
                </a:lnTo>
                <a:lnTo>
                  <a:pt x="476758" y="340741"/>
                </a:lnTo>
                <a:lnTo>
                  <a:pt x="476758" y="341630"/>
                </a:lnTo>
                <a:lnTo>
                  <a:pt x="473964" y="345567"/>
                </a:lnTo>
                <a:lnTo>
                  <a:pt x="474599" y="344551"/>
                </a:lnTo>
                <a:lnTo>
                  <a:pt x="476758" y="341630"/>
                </a:lnTo>
                <a:lnTo>
                  <a:pt x="476758" y="340741"/>
                </a:lnTo>
                <a:lnTo>
                  <a:pt x="459613" y="302387"/>
                </a:lnTo>
                <a:lnTo>
                  <a:pt x="459092" y="301117"/>
                </a:lnTo>
                <a:lnTo>
                  <a:pt x="457708" y="300609"/>
                </a:lnTo>
                <a:lnTo>
                  <a:pt x="455295" y="301625"/>
                </a:lnTo>
                <a:lnTo>
                  <a:pt x="454787" y="303022"/>
                </a:lnTo>
                <a:lnTo>
                  <a:pt x="455295" y="304292"/>
                </a:lnTo>
                <a:lnTo>
                  <a:pt x="469646" y="336550"/>
                </a:lnTo>
                <a:lnTo>
                  <a:pt x="2667" y="0"/>
                </a:lnTo>
                <a:lnTo>
                  <a:pt x="0" y="3810"/>
                </a:lnTo>
                <a:lnTo>
                  <a:pt x="466712" y="340360"/>
                </a:lnTo>
                <a:lnTo>
                  <a:pt x="430390" y="336804"/>
                </a:lnTo>
                <a:lnTo>
                  <a:pt x="429260" y="337820"/>
                </a:lnTo>
                <a:lnTo>
                  <a:pt x="429006" y="340487"/>
                </a:lnTo>
                <a:lnTo>
                  <a:pt x="429895" y="341630"/>
                </a:lnTo>
                <a:lnTo>
                  <a:pt x="479171" y="346329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473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InputStream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OutputStream 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210" y="1306194"/>
            <a:ext cx="431736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InputStream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Methods:</a:t>
            </a:r>
            <a:endParaRPr sz="1600">
              <a:latin typeface="Tahoma"/>
              <a:cs typeface="Tahoma"/>
            </a:endParaRPr>
          </a:p>
          <a:p>
            <a:pPr marL="1227455" marR="1150620" indent="-1151255">
              <a:lnSpc>
                <a:spcPts val="3840"/>
              </a:lnSpc>
              <a:spcBef>
                <a:spcPts val="445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three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basic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read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are: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read()</a:t>
            </a:r>
            <a:endParaRPr sz="1600">
              <a:latin typeface="Tahoma"/>
              <a:cs typeface="Tahoma"/>
            </a:endParaRPr>
          </a:p>
          <a:p>
            <a:pPr marL="1227455">
              <a:lnSpc>
                <a:spcPct val="100000"/>
              </a:lnSpc>
              <a:spcBef>
                <a:spcPts val="1475"/>
              </a:spcBef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read(byte[]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buffer)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ahoma"/>
              <a:cs typeface="Tahoma"/>
            </a:endParaRPr>
          </a:p>
          <a:p>
            <a:pPr marL="1227455" marR="508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20" dirty="0">
                <a:latin typeface="Tahoma"/>
                <a:cs typeface="Tahoma"/>
              </a:rPr>
              <a:t> read(byte[]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70" dirty="0">
                <a:latin typeface="Tahoma"/>
                <a:cs typeface="Tahoma"/>
              </a:rPr>
              <a:t>buffer,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offset,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spc="-10" dirty="0"/>
              <a:t>OutputStream</a:t>
            </a:r>
            <a:r>
              <a:rPr spc="-105" dirty="0"/>
              <a:t> </a:t>
            </a:r>
            <a:r>
              <a:rPr spc="-10" dirty="0"/>
              <a:t>Methods: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/>
          </a:p>
          <a:p>
            <a:pPr marL="695325" marR="1033144" indent="-683260">
              <a:lnSpc>
                <a:spcPct val="121200"/>
              </a:lnSpc>
            </a:pPr>
            <a:r>
              <a:rPr spc="-5" dirty="0"/>
              <a:t>The </a:t>
            </a:r>
            <a:r>
              <a:rPr spc="-10" dirty="0"/>
              <a:t>three</a:t>
            </a:r>
            <a:r>
              <a:rPr spc="-40" dirty="0"/>
              <a:t> </a:t>
            </a:r>
            <a:r>
              <a:rPr spc="-5" dirty="0"/>
              <a:t>basic</a:t>
            </a:r>
            <a:r>
              <a:rPr spc="10" dirty="0"/>
              <a:t> </a:t>
            </a:r>
            <a:r>
              <a:rPr spc="-10" dirty="0"/>
              <a:t>write</a:t>
            </a:r>
            <a:r>
              <a:rPr spc="-25" dirty="0"/>
              <a:t> </a:t>
            </a:r>
            <a:r>
              <a:rPr spc="-5" dirty="0"/>
              <a:t>methods</a:t>
            </a:r>
            <a:r>
              <a:rPr spc="-65" dirty="0"/>
              <a:t> </a:t>
            </a:r>
            <a:r>
              <a:rPr spc="-10" dirty="0"/>
              <a:t>are: </a:t>
            </a:r>
            <a:r>
              <a:rPr spc="-484" dirty="0"/>
              <a:t> </a:t>
            </a:r>
            <a:r>
              <a:rPr spc="-20" dirty="0"/>
              <a:t>void</a:t>
            </a:r>
            <a:r>
              <a:rPr spc="5" dirty="0"/>
              <a:t> </a:t>
            </a:r>
            <a:r>
              <a:rPr spc="-10" dirty="0"/>
              <a:t>write(int</a:t>
            </a:r>
            <a:r>
              <a:rPr spc="-5" dirty="0"/>
              <a:t> </a:t>
            </a:r>
            <a:r>
              <a:rPr spc="-10" dirty="0"/>
              <a:t>c)</a:t>
            </a:r>
          </a:p>
          <a:p>
            <a:pPr marL="188595">
              <a:lnSpc>
                <a:spcPct val="100000"/>
              </a:lnSpc>
              <a:spcBef>
                <a:spcPts val="1485"/>
              </a:spcBef>
            </a:pPr>
            <a:r>
              <a:rPr spc="-20" dirty="0"/>
              <a:t>void</a:t>
            </a:r>
            <a:r>
              <a:rPr spc="-10" dirty="0"/>
              <a:t> write(byte[]</a:t>
            </a:r>
            <a:r>
              <a:rPr spc="-20" dirty="0"/>
              <a:t> </a:t>
            </a:r>
            <a:r>
              <a:rPr spc="-10" dirty="0"/>
              <a:t>buffer)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/>
          </a:p>
          <a:p>
            <a:pPr marL="188595">
              <a:lnSpc>
                <a:spcPct val="100000"/>
              </a:lnSpc>
              <a:spcBef>
                <a:spcPts val="5"/>
              </a:spcBef>
            </a:pPr>
            <a:r>
              <a:rPr spc="-25" dirty="0"/>
              <a:t>v</a:t>
            </a:r>
            <a:r>
              <a:rPr spc="-5" dirty="0"/>
              <a:t>o</a:t>
            </a:r>
            <a:r>
              <a:rPr spc="-15" dirty="0"/>
              <a:t>i</a:t>
            </a:r>
            <a:r>
              <a:rPr spc="-5" dirty="0"/>
              <a:t>d</a:t>
            </a:r>
            <a:r>
              <a:rPr dirty="0"/>
              <a:t> </a:t>
            </a:r>
            <a:r>
              <a:rPr spc="-10" dirty="0"/>
              <a:t>wr</a:t>
            </a:r>
            <a:r>
              <a:rPr spc="-15" dirty="0"/>
              <a:t>it</a:t>
            </a:r>
            <a:r>
              <a:rPr spc="-10" dirty="0"/>
              <a:t>e(by</a:t>
            </a:r>
            <a:r>
              <a:rPr spc="-15" dirty="0"/>
              <a:t>t</a:t>
            </a:r>
            <a:r>
              <a:rPr spc="-10" dirty="0"/>
              <a:t>e[</a:t>
            </a:r>
            <a:r>
              <a:rPr spc="-5" dirty="0"/>
              <a:t>]</a:t>
            </a:r>
            <a:r>
              <a:rPr spc="-30" dirty="0"/>
              <a:t> </a:t>
            </a:r>
            <a:r>
              <a:rPr spc="-40" dirty="0"/>
              <a:t>b</a:t>
            </a:r>
            <a:r>
              <a:rPr spc="-45" dirty="0"/>
              <a:t>u</a:t>
            </a:r>
            <a:r>
              <a:rPr spc="-60" dirty="0"/>
              <a:t>ff</a:t>
            </a:r>
            <a:r>
              <a:rPr spc="-45" dirty="0"/>
              <a:t>e</a:t>
            </a:r>
            <a:r>
              <a:rPr spc="-260" dirty="0"/>
              <a:t>r</a:t>
            </a:r>
            <a:r>
              <a:rPr spc="-5" dirty="0"/>
              <a:t>,</a:t>
            </a:r>
            <a:r>
              <a:rPr spc="-95" dirty="0"/>
              <a:t> </a:t>
            </a:r>
            <a:r>
              <a:rPr spc="-15" dirty="0"/>
              <a:t>i</a:t>
            </a:r>
            <a:r>
              <a:rPr spc="-5" dirty="0"/>
              <a:t>nt</a:t>
            </a:r>
            <a:r>
              <a:rPr spc="5" dirty="0"/>
              <a:t> </a:t>
            </a:r>
            <a:r>
              <a:rPr spc="-25" dirty="0"/>
              <a:t>o</a:t>
            </a:r>
            <a:r>
              <a:rPr spc="-35" dirty="0"/>
              <a:t>ff</a:t>
            </a:r>
            <a:r>
              <a:rPr spc="-25" dirty="0"/>
              <a:t>s</a:t>
            </a:r>
            <a:r>
              <a:rPr spc="-20" dirty="0"/>
              <a:t>e</a:t>
            </a:r>
            <a:r>
              <a:rPr spc="-25" dirty="0"/>
              <a:t>t</a:t>
            </a:r>
            <a:r>
              <a:rPr spc="-5" dirty="0"/>
              <a:t>,</a:t>
            </a:r>
            <a:r>
              <a:rPr spc="25" dirty="0"/>
              <a:t> </a:t>
            </a:r>
            <a:r>
              <a:rPr spc="-15" dirty="0"/>
              <a:t>i</a:t>
            </a:r>
            <a:r>
              <a:rPr spc="-5" dirty="0"/>
              <a:t>nt</a:t>
            </a:r>
            <a:r>
              <a:rPr spc="25" dirty="0"/>
              <a:t> </a:t>
            </a:r>
            <a:r>
              <a:rPr spc="-15" dirty="0"/>
              <a:t>l</a:t>
            </a:r>
            <a:r>
              <a:rPr spc="-10" dirty="0"/>
              <a:t>eng</a:t>
            </a:r>
            <a:r>
              <a:rPr spc="-15" dirty="0"/>
              <a:t>t</a:t>
            </a:r>
            <a:r>
              <a:rPr spc="-5" dirty="0"/>
              <a:t>h)</a:t>
            </a:r>
          </a:p>
          <a:p>
            <a:pPr>
              <a:lnSpc>
                <a:spcPct val="100000"/>
              </a:lnSpc>
            </a:pPr>
            <a:endParaRPr sz="1900"/>
          </a:p>
          <a:p>
            <a:pPr marL="205104">
              <a:lnSpc>
                <a:spcPct val="100000"/>
              </a:lnSpc>
              <a:spcBef>
                <a:spcPts val="1600"/>
              </a:spcBef>
            </a:pPr>
            <a:r>
              <a:rPr spc="-5" dirty="0"/>
              <a:t>Other</a:t>
            </a:r>
            <a:r>
              <a:rPr spc="-15" dirty="0"/>
              <a:t> </a:t>
            </a:r>
            <a:r>
              <a:rPr spc="-5" dirty="0"/>
              <a:t>methods</a:t>
            </a:r>
            <a:r>
              <a:rPr spc="-80" dirty="0"/>
              <a:t> </a:t>
            </a:r>
            <a:r>
              <a:rPr spc="-5" dirty="0"/>
              <a:t>include:</a:t>
            </a:r>
          </a:p>
          <a:p>
            <a:pPr marL="889000">
              <a:lnSpc>
                <a:spcPct val="100000"/>
              </a:lnSpc>
              <a:spcBef>
                <a:spcPts val="390"/>
              </a:spcBef>
            </a:pPr>
            <a:r>
              <a:rPr spc="-20" dirty="0"/>
              <a:t>void</a:t>
            </a:r>
            <a:r>
              <a:rPr spc="-65" dirty="0"/>
              <a:t> </a:t>
            </a:r>
            <a:r>
              <a:rPr spc="-20" dirty="0"/>
              <a:t>close()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/>
          </a:p>
          <a:p>
            <a:pPr marL="882650">
              <a:lnSpc>
                <a:spcPct val="100000"/>
              </a:lnSpc>
            </a:pPr>
            <a:r>
              <a:rPr spc="-20" dirty="0"/>
              <a:t>void</a:t>
            </a:r>
            <a:r>
              <a:rPr spc="-105" dirty="0"/>
              <a:t> </a:t>
            </a:r>
            <a:r>
              <a:rPr spc="-10" dirty="0"/>
              <a:t>flush()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18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Reader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Writer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910" y="1229994"/>
            <a:ext cx="441198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Reader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Methods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three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basic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read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4408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read()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440815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read(char[]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cbuf)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440815">
              <a:lnSpc>
                <a:spcPct val="100000"/>
              </a:lnSpc>
            </a:pP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r</a:t>
            </a:r>
            <a:r>
              <a:rPr sz="1600" spc="-20" dirty="0">
                <a:latin typeface="Tahoma"/>
                <a:cs typeface="Tahoma"/>
              </a:rPr>
              <a:t>ea</a:t>
            </a:r>
            <a:r>
              <a:rPr sz="1600" spc="-15" dirty="0">
                <a:latin typeface="Tahoma"/>
                <a:cs typeface="Tahoma"/>
              </a:rPr>
              <a:t>d</a:t>
            </a:r>
            <a:r>
              <a:rPr sz="1600" spc="-20" dirty="0">
                <a:latin typeface="Tahoma"/>
                <a:cs typeface="Tahoma"/>
              </a:rPr>
              <a:t>(</a:t>
            </a:r>
            <a:r>
              <a:rPr sz="1600" spc="-25" dirty="0">
                <a:latin typeface="Tahoma"/>
                <a:cs typeface="Tahoma"/>
              </a:rPr>
              <a:t>ch</a:t>
            </a:r>
            <a:r>
              <a:rPr sz="1600" spc="-20" dirty="0">
                <a:latin typeface="Tahoma"/>
                <a:cs typeface="Tahoma"/>
              </a:rPr>
              <a:t>ar[</a:t>
            </a:r>
            <a:r>
              <a:rPr sz="1600" spc="-5" dirty="0">
                <a:latin typeface="Tahoma"/>
                <a:cs typeface="Tahoma"/>
              </a:rPr>
              <a:t>]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c</a:t>
            </a:r>
            <a:r>
              <a:rPr sz="1600" spc="-25" dirty="0">
                <a:latin typeface="Tahoma"/>
                <a:cs typeface="Tahoma"/>
              </a:rPr>
              <a:t>b</a:t>
            </a:r>
            <a:r>
              <a:rPr sz="1600" spc="-35" dirty="0">
                <a:latin typeface="Tahoma"/>
                <a:cs typeface="Tahoma"/>
              </a:rPr>
              <a:t>u</a:t>
            </a:r>
            <a:r>
              <a:rPr sz="1600" spc="-155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nt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o</a:t>
            </a:r>
            <a:r>
              <a:rPr sz="1600" spc="-35" dirty="0">
                <a:latin typeface="Tahoma"/>
                <a:cs typeface="Tahoma"/>
              </a:rPr>
              <a:t>ff</a:t>
            </a:r>
            <a:r>
              <a:rPr sz="1600" spc="-25" dirty="0">
                <a:latin typeface="Tahoma"/>
                <a:cs typeface="Tahoma"/>
              </a:rPr>
              <a:t>s</a:t>
            </a:r>
            <a:r>
              <a:rPr sz="1600" spc="-20" dirty="0">
                <a:latin typeface="Tahoma"/>
                <a:cs typeface="Tahoma"/>
              </a:rPr>
              <a:t>e</a:t>
            </a:r>
            <a:r>
              <a:rPr sz="1600" spc="-2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,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nt</a:t>
            </a:r>
            <a:endParaRPr sz="1600">
              <a:latin typeface="Tahoma"/>
              <a:cs typeface="Tahoma"/>
            </a:endParaRPr>
          </a:p>
          <a:p>
            <a:pPr marL="144081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length)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9580" y="1157376"/>
            <a:ext cx="5015865" cy="35667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Writer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Methods</a:t>
            </a:r>
            <a:endParaRPr sz="16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95"/>
              </a:spcBef>
              <a:buChar char="•"/>
              <a:tabLst>
                <a:tab pos="189865" algn="l"/>
              </a:tabLst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basic</a:t>
            </a:r>
            <a:r>
              <a:rPr sz="1600" spc="-10" dirty="0">
                <a:latin typeface="Tahoma"/>
                <a:cs typeface="Tahoma"/>
              </a:rPr>
              <a:t> write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155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latin typeface="Tahoma"/>
                <a:cs typeface="Tahoma"/>
              </a:rPr>
              <a:t>void</a:t>
            </a:r>
            <a:r>
              <a:rPr sz="1600" spc="-10" dirty="0">
                <a:latin typeface="Tahoma"/>
                <a:cs typeface="Tahoma"/>
              </a:rPr>
              <a:t> write(int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c)</a:t>
            </a:r>
            <a:endParaRPr sz="160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395"/>
              </a:spcBef>
            </a:pPr>
            <a:r>
              <a:rPr sz="1600" spc="-20" dirty="0">
                <a:latin typeface="Tahoma"/>
                <a:cs typeface="Tahoma"/>
              </a:rPr>
              <a:t>void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write(char[]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cbuf)</a:t>
            </a:r>
            <a:endParaRPr sz="1600">
              <a:latin typeface="Tahoma"/>
              <a:cs typeface="Tahoma"/>
            </a:endParaRPr>
          </a:p>
          <a:p>
            <a:pPr marL="1012190" marR="139065">
              <a:lnSpc>
                <a:spcPct val="120600"/>
              </a:lnSpc>
              <a:spcBef>
                <a:spcPts val="10"/>
              </a:spcBef>
            </a:pPr>
            <a:r>
              <a:rPr sz="1600" spc="-20" dirty="0">
                <a:latin typeface="Tahoma"/>
                <a:cs typeface="Tahoma"/>
              </a:rPr>
              <a:t>void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write(char[]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cbuf,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offset,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length) </a:t>
            </a:r>
            <a:r>
              <a:rPr sz="1600" spc="-48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void write(String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string)</a:t>
            </a:r>
            <a:endParaRPr sz="160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400"/>
              </a:spcBef>
            </a:pPr>
            <a:r>
              <a:rPr sz="1600" spc="-20" dirty="0">
                <a:latin typeface="Tahoma"/>
                <a:cs typeface="Tahoma"/>
              </a:rPr>
              <a:t>void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write(String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string,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offset,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int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length)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1600" spc="-5" dirty="0">
                <a:latin typeface="Tahoma"/>
                <a:cs typeface="Tahoma"/>
              </a:rPr>
              <a:t>Other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include: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</a:pPr>
            <a:r>
              <a:rPr sz="1600" spc="-35" dirty="0">
                <a:latin typeface="Tahoma"/>
                <a:cs typeface="Tahoma"/>
              </a:rPr>
              <a:t>v</a:t>
            </a:r>
            <a:r>
              <a:rPr sz="1600" spc="-25" dirty="0">
                <a:latin typeface="Tahoma"/>
                <a:cs typeface="Tahoma"/>
              </a:rPr>
              <a:t>oi</a:t>
            </a:r>
            <a:r>
              <a:rPr sz="1600" spc="-5" dirty="0">
                <a:latin typeface="Tahoma"/>
                <a:cs typeface="Tahoma"/>
              </a:rPr>
              <a:t>d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cl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10" dirty="0">
                <a:latin typeface="Tahoma"/>
                <a:cs typeface="Tahoma"/>
              </a:rPr>
              <a:t>e()</a:t>
            </a:r>
            <a:endParaRPr sz="1600">
              <a:latin typeface="Tahoma"/>
              <a:cs typeface="Tahoma"/>
            </a:endParaRPr>
          </a:p>
          <a:p>
            <a:pPr marL="1012190">
              <a:lnSpc>
                <a:spcPct val="100000"/>
              </a:lnSpc>
              <a:spcBef>
                <a:spcPts val="384"/>
              </a:spcBef>
            </a:pPr>
            <a:r>
              <a:rPr sz="1600" spc="-20" dirty="0">
                <a:latin typeface="Tahoma"/>
                <a:cs typeface="Tahoma"/>
              </a:rPr>
              <a:t>void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flush()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1812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40" dirty="0"/>
              <a:t> </a:t>
            </a:r>
            <a:r>
              <a:rPr spc="-5" dirty="0"/>
              <a:t>Stream</a:t>
            </a:r>
            <a:r>
              <a:rPr spc="-35" dirty="0"/>
              <a:t> </a:t>
            </a:r>
            <a:r>
              <a:rPr spc="-5" dirty="0"/>
              <a:t>I/O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3246" y="1385976"/>
            <a:ext cx="6051550" cy="30289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10" dirty="0">
                <a:latin typeface="Tahoma"/>
                <a:cs typeface="Tahoma"/>
              </a:rPr>
              <a:t>File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Stream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I/O</a:t>
            </a:r>
            <a:endParaRPr sz="16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95"/>
              </a:spcBef>
              <a:buChar char="•"/>
              <a:tabLst>
                <a:tab pos="189865" algn="l"/>
              </a:tabLst>
            </a:pPr>
            <a:r>
              <a:rPr sz="1600" spc="-35" dirty="0">
                <a:latin typeface="Tahoma"/>
                <a:cs typeface="Tahoma"/>
              </a:rPr>
              <a:t>For </a:t>
            </a:r>
            <a:r>
              <a:rPr sz="1600" spc="-10" dirty="0">
                <a:latin typeface="Tahoma"/>
                <a:cs typeface="Tahoma"/>
              </a:rPr>
              <a:t>file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input: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05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FileReader</a:t>
            </a:r>
            <a:r>
              <a:rPr sz="1600" spc="-10" dirty="0">
                <a:latin typeface="Tahoma"/>
                <a:cs typeface="Tahoma"/>
              </a:rPr>
              <a:t> class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read</a:t>
            </a:r>
            <a:r>
              <a:rPr sz="1600" spc="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characters.</a:t>
            </a:r>
            <a:endParaRPr sz="16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 </a:t>
            </a:r>
            <a:r>
              <a:rPr sz="1600" spc="-20" dirty="0">
                <a:latin typeface="Tahoma"/>
                <a:cs typeface="Tahoma"/>
              </a:rPr>
              <a:t>BufferedReader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readLine</a:t>
            </a:r>
            <a:r>
              <a:rPr sz="1600" spc="459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ahoma"/>
              <a:cs typeface="Tahoma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1600" spc="-30" dirty="0">
                <a:latin typeface="Tahoma"/>
                <a:cs typeface="Tahoma"/>
              </a:rPr>
              <a:t>For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 output: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ahoma"/>
              <a:cs typeface="Tahoma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Use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FileWriter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class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characters.</a:t>
            </a:r>
            <a:endParaRPr sz="1600">
              <a:latin typeface="Tahoma"/>
              <a:cs typeface="Tahoma"/>
            </a:endParaRPr>
          </a:p>
          <a:p>
            <a:pPr marL="512445">
              <a:lnSpc>
                <a:spcPct val="100000"/>
              </a:lnSpc>
              <a:spcBef>
                <a:spcPts val="1165"/>
              </a:spcBef>
            </a:pPr>
            <a:r>
              <a:rPr sz="1600" spc="-5" dirty="0">
                <a:latin typeface="Tahoma"/>
                <a:cs typeface="Tahoma"/>
              </a:rPr>
              <a:t>Use the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PrintWriter</a:t>
            </a:r>
            <a:r>
              <a:rPr sz="1600" spc="2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class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use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print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println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methods.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732535"/>
            <a:ext cx="306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2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5" dirty="0"/>
              <a:t>Reading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5" dirty="0"/>
              <a:t>Writing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4973" y="5316830"/>
            <a:ext cx="899794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404040"/>
                </a:solidFill>
                <a:latin typeface="Segoe UI"/>
                <a:cs typeface="Segoe UI"/>
                <a:hlinkClick r:id="rId2"/>
              </a:rPr>
              <a:t>www.cybage.com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pc="-10" dirty="0"/>
              <a:t>Copyright</a:t>
            </a:r>
            <a:r>
              <a:rPr spc="5" dirty="0"/>
              <a:t> </a:t>
            </a:r>
            <a:r>
              <a:rPr spc="-5" dirty="0"/>
              <a:t>©</a:t>
            </a:r>
            <a:r>
              <a:rPr dirty="0"/>
              <a:t> </a:t>
            </a:r>
            <a:r>
              <a:rPr spc="-5" dirty="0"/>
              <a:t>2019</a:t>
            </a:r>
            <a:r>
              <a:rPr spc="30" dirty="0"/>
              <a:t> </a:t>
            </a:r>
            <a:r>
              <a:rPr spc="-10" dirty="0"/>
              <a:t>Cybage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Pvt. </a:t>
            </a:r>
            <a:r>
              <a:rPr spc="-10" dirty="0"/>
              <a:t>Ltd.</a:t>
            </a:r>
            <a:r>
              <a:rPr spc="15" dirty="0"/>
              <a:t> </a:t>
            </a:r>
            <a:r>
              <a:rPr spc="-10" dirty="0"/>
              <a:t>All</a:t>
            </a:r>
            <a:r>
              <a:rPr dirty="0"/>
              <a:t> </a:t>
            </a:r>
            <a:r>
              <a:rPr spc="-10" dirty="0"/>
              <a:t>Rights</a:t>
            </a:r>
            <a:r>
              <a:rPr spc="30" dirty="0"/>
              <a:t> </a:t>
            </a:r>
            <a:r>
              <a:rPr spc="-10" dirty="0"/>
              <a:t>Reserved.</a:t>
            </a:r>
            <a:r>
              <a:rPr spc="-5" dirty="0"/>
              <a:t> </a:t>
            </a:r>
            <a:r>
              <a:rPr spc="-10" dirty="0"/>
              <a:t>Cybage</a:t>
            </a:r>
            <a:r>
              <a:rPr spc="25" dirty="0"/>
              <a:t> </a:t>
            </a:r>
            <a:r>
              <a:rPr spc="-10" dirty="0"/>
              <a:t>Confidential.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2214" y="1754885"/>
            <a:ext cx="5288915" cy="1726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java.io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package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enables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you to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do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the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following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steps: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ahoma"/>
              <a:cs typeface="Tahoma"/>
            </a:endParaRPr>
          </a:p>
          <a:p>
            <a:pPr marL="922655" indent="-337185">
              <a:lnSpc>
                <a:spcPct val="100000"/>
              </a:lnSpc>
              <a:spcBef>
                <a:spcPts val="5"/>
              </a:spcBef>
              <a:buChar char="•"/>
              <a:tabLst>
                <a:tab pos="922655" algn="l"/>
                <a:tab pos="923290" algn="l"/>
              </a:tabLst>
            </a:pP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objects</a:t>
            </a:r>
            <a:endParaRPr sz="1600">
              <a:latin typeface="Tahoma"/>
              <a:cs typeface="Tahoma"/>
            </a:endParaRPr>
          </a:p>
          <a:p>
            <a:pPr marL="922655" indent="-337185">
              <a:lnSpc>
                <a:spcPct val="100000"/>
              </a:lnSpc>
              <a:spcBef>
                <a:spcPts val="960"/>
              </a:spcBef>
              <a:buChar char="•"/>
              <a:tabLst>
                <a:tab pos="922655" algn="l"/>
                <a:tab pos="923290" algn="l"/>
              </a:tabLst>
            </a:pPr>
            <a:r>
              <a:rPr sz="1600" spc="-5" dirty="0">
                <a:latin typeface="Tahoma"/>
                <a:cs typeface="Tahoma"/>
              </a:rPr>
              <a:t>Manipulate </a:t>
            </a:r>
            <a:r>
              <a:rPr sz="1600" spc="-10" dirty="0">
                <a:latin typeface="Tahoma"/>
                <a:cs typeface="Tahoma"/>
              </a:rPr>
              <a:t>File</a:t>
            </a:r>
            <a:r>
              <a:rPr sz="1600" spc="-1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objects</a:t>
            </a:r>
            <a:endParaRPr sz="1600">
              <a:latin typeface="Tahoma"/>
              <a:cs typeface="Tahoma"/>
            </a:endParaRPr>
          </a:p>
          <a:p>
            <a:pPr marL="922655" indent="-337185">
              <a:lnSpc>
                <a:spcPct val="100000"/>
              </a:lnSpc>
              <a:spcBef>
                <a:spcPts val="1355"/>
              </a:spcBef>
              <a:buChar char="•"/>
              <a:tabLst>
                <a:tab pos="922655" algn="l"/>
                <a:tab pos="923290" algn="l"/>
              </a:tabLst>
            </a:pPr>
            <a:r>
              <a:rPr sz="1600" spc="-20" dirty="0">
                <a:latin typeface="Tahoma"/>
                <a:cs typeface="Tahoma"/>
              </a:rPr>
              <a:t>Read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write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file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streams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11126</TotalTime>
  <Words>1879</Words>
  <Application>Microsoft Office PowerPoint</Application>
  <PresentationFormat>Custom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MT</vt:lpstr>
      <vt:lpstr>Calibri</vt:lpstr>
      <vt:lpstr>Courier New</vt:lpstr>
      <vt:lpstr>Segoe UI</vt:lpstr>
      <vt:lpstr>Segoe UI Light</vt:lpstr>
      <vt:lpstr>Tahoma</vt:lpstr>
      <vt:lpstr>Times New Roman</vt:lpstr>
      <vt:lpstr>Office Theme</vt:lpstr>
      <vt:lpstr>IO</vt:lpstr>
      <vt:lpstr>Agenda</vt:lpstr>
      <vt:lpstr>Concept Of Streams</vt:lpstr>
      <vt:lpstr>Concept Of Streams</vt:lpstr>
      <vt:lpstr>Binary Stream Vs Character Stream</vt:lpstr>
      <vt:lpstr>InputStream and OutputStream Methods</vt:lpstr>
      <vt:lpstr>Reader and Writer Methods</vt:lpstr>
      <vt:lpstr>File Stream I/O</vt:lpstr>
      <vt:lpstr>File – Reading and Writing</vt:lpstr>
      <vt:lpstr>Standard Streams</vt:lpstr>
      <vt:lpstr>Serialization and De-Serialization</vt:lpstr>
      <vt:lpstr>Serializable : A tagging interface</vt:lpstr>
      <vt:lpstr>New File System API –NIO 2.0</vt:lpstr>
      <vt:lpstr>Working With Path</vt:lpstr>
      <vt:lpstr>Files In NIO</vt:lpstr>
      <vt:lpstr>NIO 2.0 Enhancement – File System Change Notification</vt:lpstr>
      <vt:lpstr>NIO 2.0 Enhancement – File System Change Notification</vt:lpstr>
      <vt:lpstr>NIO 2.0 Enhancement – File System Change Notification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5</cp:revision>
  <dcterms:created xsi:type="dcterms:W3CDTF">2022-02-21T11:21:26Z</dcterms:created>
  <dcterms:modified xsi:type="dcterms:W3CDTF">2022-10-10T09:53:30Z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2022-02-21T00:00:00Z</vt:filetime>
  </property>
</Properties>
</file>