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0058400" cy="5664200"/>
  <p:notesSz cx="10058400" cy="5664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78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1755902"/>
            <a:ext cx="8549640" cy="11894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3171952"/>
            <a:ext cx="7040880" cy="141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58400" cy="484505"/>
          </a:xfrm>
          <a:custGeom>
            <a:avLst/>
            <a:gdLst/>
            <a:ahLst/>
            <a:cxnLst/>
            <a:rect l="l" t="t" r="r" b="b"/>
            <a:pathLst>
              <a:path w="10058400" h="484505">
                <a:moveTo>
                  <a:pt x="10058400" y="0"/>
                </a:moveTo>
                <a:lnTo>
                  <a:pt x="0" y="0"/>
                </a:lnTo>
                <a:lnTo>
                  <a:pt x="0" y="484276"/>
                </a:lnTo>
                <a:lnTo>
                  <a:pt x="10058400" y="484276"/>
                </a:lnTo>
                <a:lnTo>
                  <a:pt x="100584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4095" y="155930"/>
            <a:ext cx="1159510" cy="161925"/>
          </a:xfrm>
          <a:custGeom>
            <a:avLst/>
            <a:gdLst/>
            <a:ahLst/>
            <a:cxnLst/>
            <a:rect l="l" t="t" r="r" b="b"/>
            <a:pathLst>
              <a:path w="1159509" h="161925">
                <a:moveTo>
                  <a:pt x="171411" y="0"/>
                </a:moveTo>
                <a:lnTo>
                  <a:pt x="102031" y="0"/>
                </a:lnTo>
                <a:lnTo>
                  <a:pt x="90487" y="660"/>
                </a:lnTo>
                <a:lnTo>
                  <a:pt x="52679" y="10604"/>
                </a:lnTo>
                <a:lnTo>
                  <a:pt x="18376" y="34975"/>
                </a:lnTo>
                <a:lnTo>
                  <a:pt x="711" y="71932"/>
                </a:lnTo>
                <a:lnTo>
                  <a:pt x="0" y="80492"/>
                </a:lnTo>
                <a:lnTo>
                  <a:pt x="711" y="89052"/>
                </a:lnTo>
                <a:lnTo>
                  <a:pt x="20408" y="126009"/>
                </a:lnTo>
                <a:lnTo>
                  <a:pt x="56184" y="150380"/>
                </a:lnTo>
                <a:lnTo>
                  <a:pt x="94576" y="160324"/>
                </a:lnTo>
                <a:lnTo>
                  <a:pt x="106108" y="160985"/>
                </a:lnTo>
                <a:lnTo>
                  <a:pt x="171411" y="160985"/>
                </a:lnTo>
                <a:lnTo>
                  <a:pt x="171411" y="126492"/>
                </a:lnTo>
                <a:lnTo>
                  <a:pt x="106108" y="126492"/>
                </a:lnTo>
                <a:lnTo>
                  <a:pt x="71247" y="116522"/>
                </a:lnTo>
                <a:lnTo>
                  <a:pt x="51460" y="92760"/>
                </a:lnTo>
                <a:lnTo>
                  <a:pt x="49110" y="64389"/>
                </a:lnTo>
                <a:lnTo>
                  <a:pt x="66548" y="40627"/>
                </a:lnTo>
                <a:lnTo>
                  <a:pt x="106108" y="30657"/>
                </a:lnTo>
                <a:lnTo>
                  <a:pt x="124345" y="31254"/>
                </a:lnTo>
                <a:lnTo>
                  <a:pt x="153174" y="33896"/>
                </a:lnTo>
                <a:lnTo>
                  <a:pt x="171411" y="34505"/>
                </a:lnTo>
                <a:lnTo>
                  <a:pt x="171411" y="0"/>
                </a:lnTo>
                <a:close/>
              </a:path>
              <a:path w="1159509" h="161925">
                <a:moveTo>
                  <a:pt x="563689" y="124574"/>
                </a:moveTo>
                <a:lnTo>
                  <a:pt x="562229" y="96304"/>
                </a:lnTo>
                <a:lnTo>
                  <a:pt x="561759" y="95821"/>
                </a:lnTo>
                <a:lnTo>
                  <a:pt x="542785" y="76657"/>
                </a:lnTo>
                <a:lnTo>
                  <a:pt x="546862" y="72821"/>
                </a:lnTo>
                <a:lnTo>
                  <a:pt x="554647" y="61328"/>
                </a:lnTo>
                <a:lnTo>
                  <a:pt x="563321" y="48514"/>
                </a:lnTo>
                <a:lnTo>
                  <a:pt x="560819" y="34505"/>
                </a:lnTo>
                <a:lnTo>
                  <a:pt x="559104" y="24917"/>
                </a:lnTo>
                <a:lnTo>
                  <a:pt x="536524" y="7061"/>
                </a:lnTo>
                <a:lnTo>
                  <a:pt x="522376" y="4483"/>
                </a:lnTo>
                <a:lnTo>
                  <a:pt x="522376" y="47917"/>
                </a:lnTo>
                <a:lnTo>
                  <a:pt x="521360" y="49453"/>
                </a:lnTo>
                <a:lnTo>
                  <a:pt x="521360" y="111150"/>
                </a:lnTo>
                <a:lnTo>
                  <a:pt x="514464" y="121691"/>
                </a:lnTo>
                <a:lnTo>
                  <a:pt x="493801" y="126492"/>
                </a:lnTo>
                <a:lnTo>
                  <a:pt x="432600" y="126492"/>
                </a:lnTo>
                <a:lnTo>
                  <a:pt x="432600" y="95821"/>
                </a:lnTo>
                <a:lnTo>
                  <a:pt x="493801" y="95821"/>
                </a:lnTo>
                <a:lnTo>
                  <a:pt x="514464" y="100609"/>
                </a:lnTo>
                <a:lnTo>
                  <a:pt x="521360" y="111150"/>
                </a:lnTo>
                <a:lnTo>
                  <a:pt x="521360" y="49453"/>
                </a:lnTo>
                <a:lnTo>
                  <a:pt x="516255" y="57137"/>
                </a:lnTo>
                <a:lnTo>
                  <a:pt x="497878" y="61328"/>
                </a:lnTo>
                <a:lnTo>
                  <a:pt x="432600" y="61328"/>
                </a:lnTo>
                <a:lnTo>
                  <a:pt x="432600" y="34505"/>
                </a:lnTo>
                <a:lnTo>
                  <a:pt x="497878" y="34505"/>
                </a:lnTo>
                <a:lnTo>
                  <a:pt x="516255" y="38696"/>
                </a:lnTo>
                <a:lnTo>
                  <a:pt x="522376" y="47917"/>
                </a:lnTo>
                <a:lnTo>
                  <a:pt x="522376" y="4483"/>
                </a:lnTo>
                <a:lnTo>
                  <a:pt x="497878" y="0"/>
                </a:lnTo>
                <a:lnTo>
                  <a:pt x="383616" y="0"/>
                </a:lnTo>
                <a:lnTo>
                  <a:pt x="383616" y="160985"/>
                </a:lnTo>
                <a:lnTo>
                  <a:pt x="501980" y="160985"/>
                </a:lnTo>
                <a:lnTo>
                  <a:pt x="544499" y="149961"/>
                </a:lnTo>
                <a:lnTo>
                  <a:pt x="562241" y="126492"/>
                </a:lnTo>
                <a:lnTo>
                  <a:pt x="563689" y="124574"/>
                </a:lnTo>
                <a:close/>
              </a:path>
              <a:path w="1159509" h="161925">
                <a:moveTo>
                  <a:pt x="648881" y="99656"/>
                </a:moveTo>
                <a:lnTo>
                  <a:pt x="599922" y="99656"/>
                </a:lnTo>
                <a:lnTo>
                  <a:pt x="571347" y="160985"/>
                </a:lnTo>
                <a:lnTo>
                  <a:pt x="624408" y="160985"/>
                </a:lnTo>
                <a:lnTo>
                  <a:pt x="648881" y="99656"/>
                </a:lnTo>
                <a:close/>
              </a:path>
              <a:path w="1159509" h="161925">
                <a:moveTo>
                  <a:pt x="783551" y="160985"/>
                </a:moveTo>
                <a:lnTo>
                  <a:pt x="706031" y="0"/>
                </a:lnTo>
                <a:lnTo>
                  <a:pt x="648881" y="0"/>
                </a:lnTo>
                <a:lnTo>
                  <a:pt x="620318" y="61328"/>
                </a:lnTo>
                <a:lnTo>
                  <a:pt x="677456" y="61328"/>
                </a:lnTo>
                <a:lnTo>
                  <a:pt x="677456" y="99656"/>
                </a:lnTo>
                <a:lnTo>
                  <a:pt x="706031" y="99656"/>
                </a:lnTo>
                <a:lnTo>
                  <a:pt x="730504" y="160985"/>
                </a:lnTo>
                <a:lnTo>
                  <a:pt x="783551" y="160985"/>
                </a:lnTo>
                <a:close/>
              </a:path>
              <a:path w="1159509" h="161925">
                <a:moveTo>
                  <a:pt x="963117" y="0"/>
                </a:moveTo>
                <a:lnTo>
                  <a:pt x="877417" y="0"/>
                </a:lnTo>
                <a:lnTo>
                  <a:pt x="865886" y="660"/>
                </a:lnTo>
                <a:lnTo>
                  <a:pt x="828128" y="10604"/>
                </a:lnTo>
                <a:lnTo>
                  <a:pt x="808050" y="22999"/>
                </a:lnTo>
                <a:lnTo>
                  <a:pt x="800201" y="28803"/>
                </a:lnTo>
                <a:lnTo>
                  <a:pt x="779983" y="65163"/>
                </a:lnTo>
                <a:lnTo>
                  <a:pt x="779538" y="72466"/>
                </a:lnTo>
                <a:lnTo>
                  <a:pt x="779602" y="89052"/>
                </a:lnTo>
                <a:lnTo>
                  <a:pt x="780503" y="97256"/>
                </a:lnTo>
                <a:lnTo>
                  <a:pt x="782916" y="104749"/>
                </a:lnTo>
                <a:lnTo>
                  <a:pt x="787628" y="111163"/>
                </a:lnTo>
                <a:lnTo>
                  <a:pt x="791400" y="119126"/>
                </a:lnTo>
                <a:lnTo>
                  <a:pt x="822833" y="147091"/>
                </a:lnTo>
                <a:lnTo>
                  <a:pt x="859561" y="158584"/>
                </a:lnTo>
                <a:lnTo>
                  <a:pt x="881494" y="160985"/>
                </a:lnTo>
                <a:lnTo>
                  <a:pt x="963117" y="160985"/>
                </a:lnTo>
                <a:lnTo>
                  <a:pt x="963117" y="61328"/>
                </a:lnTo>
                <a:lnTo>
                  <a:pt x="885571" y="61328"/>
                </a:lnTo>
                <a:lnTo>
                  <a:pt x="885571" y="95821"/>
                </a:lnTo>
                <a:lnTo>
                  <a:pt x="914158" y="95821"/>
                </a:lnTo>
                <a:lnTo>
                  <a:pt x="914158" y="126492"/>
                </a:lnTo>
                <a:lnTo>
                  <a:pt x="881494" y="126492"/>
                </a:lnTo>
                <a:lnTo>
                  <a:pt x="843495" y="116916"/>
                </a:lnTo>
                <a:lnTo>
                  <a:pt x="826262" y="94107"/>
                </a:lnTo>
                <a:lnTo>
                  <a:pt x="828027" y="66878"/>
                </a:lnTo>
                <a:lnTo>
                  <a:pt x="847026" y="44069"/>
                </a:lnTo>
                <a:lnTo>
                  <a:pt x="881494" y="34505"/>
                </a:lnTo>
                <a:lnTo>
                  <a:pt x="963117" y="34505"/>
                </a:lnTo>
                <a:lnTo>
                  <a:pt x="963117" y="0"/>
                </a:lnTo>
                <a:close/>
              </a:path>
              <a:path w="1159509" h="161925">
                <a:moveTo>
                  <a:pt x="1159002" y="393"/>
                </a:moveTo>
                <a:lnTo>
                  <a:pt x="987602" y="393"/>
                </a:lnTo>
                <a:lnTo>
                  <a:pt x="987602" y="34836"/>
                </a:lnTo>
                <a:lnTo>
                  <a:pt x="987602" y="61899"/>
                </a:lnTo>
                <a:lnTo>
                  <a:pt x="987602" y="96354"/>
                </a:lnTo>
                <a:lnTo>
                  <a:pt x="987602" y="130797"/>
                </a:lnTo>
                <a:lnTo>
                  <a:pt x="987602" y="161556"/>
                </a:lnTo>
                <a:lnTo>
                  <a:pt x="1159002" y="161556"/>
                </a:lnTo>
                <a:lnTo>
                  <a:pt x="1159002" y="130797"/>
                </a:lnTo>
                <a:lnTo>
                  <a:pt x="1036586" y="130797"/>
                </a:lnTo>
                <a:lnTo>
                  <a:pt x="1036586" y="96354"/>
                </a:lnTo>
                <a:lnTo>
                  <a:pt x="1138605" y="96354"/>
                </a:lnTo>
                <a:lnTo>
                  <a:pt x="1138605" y="61899"/>
                </a:lnTo>
                <a:lnTo>
                  <a:pt x="1036586" y="61899"/>
                </a:lnTo>
                <a:lnTo>
                  <a:pt x="1036586" y="34836"/>
                </a:lnTo>
                <a:lnTo>
                  <a:pt x="1159002" y="34836"/>
                </a:lnTo>
                <a:lnTo>
                  <a:pt x="1159002" y="393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61562" y="182753"/>
            <a:ext cx="93980" cy="34925"/>
          </a:xfrm>
          <a:custGeom>
            <a:avLst/>
            <a:gdLst/>
            <a:ahLst/>
            <a:cxnLst/>
            <a:rect l="l" t="t" r="r" b="b"/>
            <a:pathLst>
              <a:path w="93979" h="34925">
                <a:moveTo>
                  <a:pt x="93862" y="0"/>
                </a:moveTo>
                <a:lnTo>
                  <a:pt x="0" y="0"/>
                </a:lnTo>
                <a:lnTo>
                  <a:pt x="0" y="34498"/>
                </a:lnTo>
                <a:lnTo>
                  <a:pt x="93862" y="34498"/>
                </a:lnTo>
                <a:lnTo>
                  <a:pt x="93862" y="0"/>
                </a:lnTo>
                <a:close/>
              </a:path>
            </a:pathLst>
          </a:custGeom>
          <a:solidFill>
            <a:srgbClr val="00B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63669" y="155922"/>
            <a:ext cx="196215" cy="161290"/>
          </a:xfrm>
          <a:custGeom>
            <a:avLst/>
            <a:gdLst/>
            <a:ahLst/>
            <a:cxnLst/>
            <a:rect l="l" t="t" r="r" b="b"/>
            <a:pathLst>
              <a:path w="196215" h="161290">
                <a:moveTo>
                  <a:pt x="195898" y="0"/>
                </a:moveTo>
                <a:lnTo>
                  <a:pt x="146920" y="0"/>
                </a:lnTo>
                <a:lnTo>
                  <a:pt x="97956" y="65161"/>
                </a:lnTo>
                <a:lnTo>
                  <a:pt x="53054" y="0"/>
                </a:lnTo>
                <a:lnTo>
                  <a:pt x="0" y="0"/>
                </a:lnTo>
                <a:lnTo>
                  <a:pt x="73467" y="95825"/>
                </a:lnTo>
                <a:lnTo>
                  <a:pt x="73467" y="160988"/>
                </a:lnTo>
                <a:lnTo>
                  <a:pt x="122431" y="160988"/>
                </a:lnTo>
                <a:lnTo>
                  <a:pt x="122431" y="95825"/>
                </a:lnTo>
                <a:lnTo>
                  <a:pt x="195898" y="0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734987"/>
            <a:ext cx="675640" cy="266065"/>
          </a:xfrm>
          <a:custGeom>
            <a:avLst/>
            <a:gdLst/>
            <a:ahLst/>
            <a:cxnLst/>
            <a:rect l="l" t="t" r="r" b="b"/>
            <a:pathLst>
              <a:path w="675640" h="266065">
                <a:moveTo>
                  <a:pt x="675271" y="0"/>
                </a:moveTo>
                <a:lnTo>
                  <a:pt x="0" y="0"/>
                </a:lnTo>
                <a:lnTo>
                  <a:pt x="0" y="265899"/>
                </a:lnTo>
                <a:lnTo>
                  <a:pt x="675271" y="265899"/>
                </a:lnTo>
                <a:lnTo>
                  <a:pt x="675271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58400" cy="484505"/>
          </a:xfrm>
          <a:custGeom>
            <a:avLst/>
            <a:gdLst/>
            <a:ahLst/>
            <a:cxnLst/>
            <a:rect l="l" t="t" r="r" b="b"/>
            <a:pathLst>
              <a:path w="10058400" h="484505">
                <a:moveTo>
                  <a:pt x="10058400" y="0"/>
                </a:moveTo>
                <a:lnTo>
                  <a:pt x="0" y="0"/>
                </a:lnTo>
                <a:lnTo>
                  <a:pt x="0" y="484276"/>
                </a:lnTo>
                <a:lnTo>
                  <a:pt x="10058400" y="484276"/>
                </a:lnTo>
                <a:lnTo>
                  <a:pt x="100584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4095" y="155930"/>
            <a:ext cx="1159510" cy="161925"/>
          </a:xfrm>
          <a:custGeom>
            <a:avLst/>
            <a:gdLst/>
            <a:ahLst/>
            <a:cxnLst/>
            <a:rect l="l" t="t" r="r" b="b"/>
            <a:pathLst>
              <a:path w="1159509" h="161925">
                <a:moveTo>
                  <a:pt x="171411" y="0"/>
                </a:moveTo>
                <a:lnTo>
                  <a:pt x="102031" y="0"/>
                </a:lnTo>
                <a:lnTo>
                  <a:pt x="90487" y="660"/>
                </a:lnTo>
                <a:lnTo>
                  <a:pt x="52679" y="10604"/>
                </a:lnTo>
                <a:lnTo>
                  <a:pt x="18376" y="34975"/>
                </a:lnTo>
                <a:lnTo>
                  <a:pt x="711" y="71932"/>
                </a:lnTo>
                <a:lnTo>
                  <a:pt x="0" y="80492"/>
                </a:lnTo>
                <a:lnTo>
                  <a:pt x="711" y="89052"/>
                </a:lnTo>
                <a:lnTo>
                  <a:pt x="20408" y="126009"/>
                </a:lnTo>
                <a:lnTo>
                  <a:pt x="56184" y="150380"/>
                </a:lnTo>
                <a:lnTo>
                  <a:pt x="94576" y="160324"/>
                </a:lnTo>
                <a:lnTo>
                  <a:pt x="106108" y="160985"/>
                </a:lnTo>
                <a:lnTo>
                  <a:pt x="171411" y="160985"/>
                </a:lnTo>
                <a:lnTo>
                  <a:pt x="171411" y="126492"/>
                </a:lnTo>
                <a:lnTo>
                  <a:pt x="106108" y="126492"/>
                </a:lnTo>
                <a:lnTo>
                  <a:pt x="71247" y="116522"/>
                </a:lnTo>
                <a:lnTo>
                  <a:pt x="51460" y="92760"/>
                </a:lnTo>
                <a:lnTo>
                  <a:pt x="49110" y="64389"/>
                </a:lnTo>
                <a:lnTo>
                  <a:pt x="66548" y="40627"/>
                </a:lnTo>
                <a:lnTo>
                  <a:pt x="106108" y="30657"/>
                </a:lnTo>
                <a:lnTo>
                  <a:pt x="124345" y="31254"/>
                </a:lnTo>
                <a:lnTo>
                  <a:pt x="153174" y="33896"/>
                </a:lnTo>
                <a:lnTo>
                  <a:pt x="171411" y="34505"/>
                </a:lnTo>
                <a:lnTo>
                  <a:pt x="171411" y="0"/>
                </a:lnTo>
                <a:close/>
              </a:path>
              <a:path w="1159509" h="161925">
                <a:moveTo>
                  <a:pt x="563689" y="124574"/>
                </a:moveTo>
                <a:lnTo>
                  <a:pt x="562229" y="96304"/>
                </a:lnTo>
                <a:lnTo>
                  <a:pt x="561759" y="95821"/>
                </a:lnTo>
                <a:lnTo>
                  <a:pt x="542785" y="76657"/>
                </a:lnTo>
                <a:lnTo>
                  <a:pt x="546862" y="72821"/>
                </a:lnTo>
                <a:lnTo>
                  <a:pt x="554647" y="61328"/>
                </a:lnTo>
                <a:lnTo>
                  <a:pt x="563321" y="48514"/>
                </a:lnTo>
                <a:lnTo>
                  <a:pt x="560819" y="34505"/>
                </a:lnTo>
                <a:lnTo>
                  <a:pt x="559104" y="24917"/>
                </a:lnTo>
                <a:lnTo>
                  <a:pt x="536524" y="7061"/>
                </a:lnTo>
                <a:lnTo>
                  <a:pt x="522376" y="4483"/>
                </a:lnTo>
                <a:lnTo>
                  <a:pt x="522376" y="47917"/>
                </a:lnTo>
                <a:lnTo>
                  <a:pt x="521360" y="49453"/>
                </a:lnTo>
                <a:lnTo>
                  <a:pt x="521360" y="111150"/>
                </a:lnTo>
                <a:lnTo>
                  <a:pt x="514464" y="121691"/>
                </a:lnTo>
                <a:lnTo>
                  <a:pt x="493801" y="126492"/>
                </a:lnTo>
                <a:lnTo>
                  <a:pt x="432600" y="126492"/>
                </a:lnTo>
                <a:lnTo>
                  <a:pt x="432600" y="95821"/>
                </a:lnTo>
                <a:lnTo>
                  <a:pt x="493801" y="95821"/>
                </a:lnTo>
                <a:lnTo>
                  <a:pt x="514464" y="100609"/>
                </a:lnTo>
                <a:lnTo>
                  <a:pt x="521360" y="111150"/>
                </a:lnTo>
                <a:lnTo>
                  <a:pt x="521360" y="49453"/>
                </a:lnTo>
                <a:lnTo>
                  <a:pt x="516255" y="57137"/>
                </a:lnTo>
                <a:lnTo>
                  <a:pt x="497878" y="61328"/>
                </a:lnTo>
                <a:lnTo>
                  <a:pt x="432600" y="61328"/>
                </a:lnTo>
                <a:lnTo>
                  <a:pt x="432600" y="34505"/>
                </a:lnTo>
                <a:lnTo>
                  <a:pt x="497878" y="34505"/>
                </a:lnTo>
                <a:lnTo>
                  <a:pt x="516255" y="38696"/>
                </a:lnTo>
                <a:lnTo>
                  <a:pt x="522376" y="47917"/>
                </a:lnTo>
                <a:lnTo>
                  <a:pt x="522376" y="4483"/>
                </a:lnTo>
                <a:lnTo>
                  <a:pt x="497878" y="0"/>
                </a:lnTo>
                <a:lnTo>
                  <a:pt x="383616" y="0"/>
                </a:lnTo>
                <a:lnTo>
                  <a:pt x="383616" y="160985"/>
                </a:lnTo>
                <a:lnTo>
                  <a:pt x="501980" y="160985"/>
                </a:lnTo>
                <a:lnTo>
                  <a:pt x="544499" y="149961"/>
                </a:lnTo>
                <a:lnTo>
                  <a:pt x="562241" y="126492"/>
                </a:lnTo>
                <a:lnTo>
                  <a:pt x="563689" y="124574"/>
                </a:lnTo>
                <a:close/>
              </a:path>
              <a:path w="1159509" h="161925">
                <a:moveTo>
                  <a:pt x="648881" y="99656"/>
                </a:moveTo>
                <a:lnTo>
                  <a:pt x="599922" y="99656"/>
                </a:lnTo>
                <a:lnTo>
                  <a:pt x="571347" y="160985"/>
                </a:lnTo>
                <a:lnTo>
                  <a:pt x="624408" y="160985"/>
                </a:lnTo>
                <a:lnTo>
                  <a:pt x="648881" y="99656"/>
                </a:lnTo>
                <a:close/>
              </a:path>
              <a:path w="1159509" h="161925">
                <a:moveTo>
                  <a:pt x="783551" y="160985"/>
                </a:moveTo>
                <a:lnTo>
                  <a:pt x="706031" y="0"/>
                </a:lnTo>
                <a:lnTo>
                  <a:pt x="648881" y="0"/>
                </a:lnTo>
                <a:lnTo>
                  <a:pt x="620318" y="61328"/>
                </a:lnTo>
                <a:lnTo>
                  <a:pt x="677456" y="61328"/>
                </a:lnTo>
                <a:lnTo>
                  <a:pt x="677456" y="99656"/>
                </a:lnTo>
                <a:lnTo>
                  <a:pt x="706031" y="99656"/>
                </a:lnTo>
                <a:lnTo>
                  <a:pt x="730504" y="160985"/>
                </a:lnTo>
                <a:lnTo>
                  <a:pt x="783551" y="160985"/>
                </a:lnTo>
                <a:close/>
              </a:path>
              <a:path w="1159509" h="161925">
                <a:moveTo>
                  <a:pt x="963117" y="0"/>
                </a:moveTo>
                <a:lnTo>
                  <a:pt x="877417" y="0"/>
                </a:lnTo>
                <a:lnTo>
                  <a:pt x="865886" y="660"/>
                </a:lnTo>
                <a:lnTo>
                  <a:pt x="828128" y="10604"/>
                </a:lnTo>
                <a:lnTo>
                  <a:pt x="808050" y="22999"/>
                </a:lnTo>
                <a:lnTo>
                  <a:pt x="800201" y="28803"/>
                </a:lnTo>
                <a:lnTo>
                  <a:pt x="779983" y="65163"/>
                </a:lnTo>
                <a:lnTo>
                  <a:pt x="779538" y="72466"/>
                </a:lnTo>
                <a:lnTo>
                  <a:pt x="779602" y="89052"/>
                </a:lnTo>
                <a:lnTo>
                  <a:pt x="780503" y="97256"/>
                </a:lnTo>
                <a:lnTo>
                  <a:pt x="782916" y="104749"/>
                </a:lnTo>
                <a:lnTo>
                  <a:pt x="787628" y="111163"/>
                </a:lnTo>
                <a:lnTo>
                  <a:pt x="791400" y="119126"/>
                </a:lnTo>
                <a:lnTo>
                  <a:pt x="822833" y="147091"/>
                </a:lnTo>
                <a:lnTo>
                  <a:pt x="859561" y="158584"/>
                </a:lnTo>
                <a:lnTo>
                  <a:pt x="881494" y="160985"/>
                </a:lnTo>
                <a:lnTo>
                  <a:pt x="963117" y="160985"/>
                </a:lnTo>
                <a:lnTo>
                  <a:pt x="963117" y="61328"/>
                </a:lnTo>
                <a:lnTo>
                  <a:pt x="885571" y="61328"/>
                </a:lnTo>
                <a:lnTo>
                  <a:pt x="885571" y="95821"/>
                </a:lnTo>
                <a:lnTo>
                  <a:pt x="914158" y="95821"/>
                </a:lnTo>
                <a:lnTo>
                  <a:pt x="914158" y="126492"/>
                </a:lnTo>
                <a:lnTo>
                  <a:pt x="881494" y="126492"/>
                </a:lnTo>
                <a:lnTo>
                  <a:pt x="843495" y="116916"/>
                </a:lnTo>
                <a:lnTo>
                  <a:pt x="826262" y="94107"/>
                </a:lnTo>
                <a:lnTo>
                  <a:pt x="828027" y="66878"/>
                </a:lnTo>
                <a:lnTo>
                  <a:pt x="847026" y="44069"/>
                </a:lnTo>
                <a:lnTo>
                  <a:pt x="881494" y="34505"/>
                </a:lnTo>
                <a:lnTo>
                  <a:pt x="963117" y="34505"/>
                </a:lnTo>
                <a:lnTo>
                  <a:pt x="963117" y="0"/>
                </a:lnTo>
                <a:close/>
              </a:path>
              <a:path w="1159509" h="161925">
                <a:moveTo>
                  <a:pt x="1159002" y="393"/>
                </a:moveTo>
                <a:lnTo>
                  <a:pt x="987602" y="393"/>
                </a:lnTo>
                <a:lnTo>
                  <a:pt x="987602" y="34836"/>
                </a:lnTo>
                <a:lnTo>
                  <a:pt x="987602" y="61899"/>
                </a:lnTo>
                <a:lnTo>
                  <a:pt x="987602" y="96354"/>
                </a:lnTo>
                <a:lnTo>
                  <a:pt x="987602" y="130797"/>
                </a:lnTo>
                <a:lnTo>
                  <a:pt x="987602" y="161556"/>
                </a:lnTo>
                <a:lnTo>
                  <a:pt x="1159002" y="161556"/>
                </a:lnTo>
                <a:lnTo>
                  <a:pt x="1159002" y="130797"/>
                </a:lnTo>
                <a:lnTo>
                  <a:pt x="1036586" y="130797"/>
                </a:lnTo>
                <a:lnTo>
                  <a:pt x="1036586" y="96354"/>
                </a:lnTo>
                <a:lnTo>
                  <a:pt x="1138605" y="96354"/>
                </a:lnTo>
                <a:lnTo>
                  <a:pt x="1138605" y="61899"/>
                </a:lnTo>
                <a:lnTo>
                  <a:pt x="1036586" y="61899"/>
                </a:lnTo>
                <a:lnTo>
                  <a:pt x="1036586" y="34836"/>
                </a:lnTo>
                <a:lnTo>
                  <a:pt x="1159002" y="34836"/>
                </a:lnTo>
                <a:lnTo>
                  <a:pt x="1159002" y="393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61562" y="182753"/>
            <a:ext cx="93980" cy="34925"/>
          </a:xfrm>
          <a:custGeom>
            <a:avLst/>
            <a:gdLst/>
            <a:ahLst/>
            <a:cxnLst/>
            <a:rect l="l" t="t" r="r" b="b"/>
            <a:pathLst>
              <a:path w="93979" h="34925">
                <a:moveTo>
                  <a:pt x="93862" y="0"/>
                </a:moveTo>
                <a:lnTo>
                  <a:pt x="0" y="0"/>
                </a:lnTo>
                <a:lnTo>
                  <a:pt x="0" y="34498"/>
                </a:lnTo>
                <a:lnTo>
                  <a:pt x="93862" y="34498"/>
                </a:lnTo>
                <a:lnTo>
                  <a:pt x="93862" y="0"/>
                </a:lnTo>
                <a:close/>
              </a:path>
            </a:pathLst>
          </a:custGeom>
          <a:solidFill>
            <a:srgbClr val="00B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63669" y="155922"/>
            <a:ext cx="196215" cy="161290"/>
          </a:xfrm>
          <a:custGeom>
            <a:avLst/>
            <a:gdLst/>
            <a:ahLst/>
            <a:cxnLst/>
            <a:rect l="l" t="t" r="r" b="b"/>
            <a:pathLst>
              <a:path w="196215" h="161290">
                <a:moveTo>
                  <a:pt x="195898" y="0"/>
                </a:moveTo>
                <a:lnTo>
                  <a:pt x="146920" y="0"/>
                </a:lnTo>
                <a:lnTo>
                  <a:pt x="97956" y="65161"/>
                </a:lnTo>
                <a:lnTo>
                  <a:pt x="53054" y="0"/>
                </a:lnTo>
                <a:lnTo>
                  <a:pt x="0" y="0"/>
                </a:lnTo>
                <a:lnTo>
                  <a:pt x="73467" y="95825"/>
                </a:lnTo>
                <a:lnTo>
                  <a:pt x="73467" y="160988"/>
                </a:lnTo>
                <a:lnTo>
                  <a:pt x="122431" y="160988"/>
                </a:lnTo>
                <a:lnTo>
                  <a:pt x="122431" y="95825"/>
                </a:lnTo>
                <a:lnTo>
                  <a:pt x="195898" y="0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734987"/>
            <a:ext cx="675640" cy="266065"/>
          </a:xfrm>
          <a:custGeom>
            <a:avLst/>
            <a:gdLst/>
            <a:ahLst/>
            <a:cxnLst/>
            <a:rect l="l" t="t" r="r" b="b"/>
            <a:pathLst>
              <a:path w="675640" h="266065">
                <a:moveTo>
                  <a:pt x="675271" y="0"/>
                </a:moveTo>
                <a:lnTo>
                  <a:pt x="0" y="0"/>
                </a:lnTo>
                <a:lnTo>
                  <a:pt x="0" y="265899"/>
                </a:lnTo>
                <a:lnTo>
                  <a:pt x="675271" y="265899"/>
                </a:lnTo>
                <a:lnTo>
                  <a:pt x="675271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24914" y="1436623"/>
            <a:ext cx="2028825" cy="3744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302766"/>
            <a:ext cx="4375404" cy="37383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58400" cy="484505"/>
          </a:xfrm>
          <a:custGeom>
            <a:avLst/>
            <a:gdLst/>
            <a:ahLst/>
            <a:cxnLst/>
            <a:rect l="l" t="t" r="r" b="b"/>
            <a:pathLst>
              <a:path w="10058400" h="484505">
                <a:moveTo>
                  <a:pt x="10058400" y="0"/>
                </a:moveTo>
                <a:lnTo>
                  <a:pt x="0" y="0"/>
                </a:lnTo>
                <a:lnTo>
                  <a:pt x="0" y="484276"/>
                </a:lnTo>
                <a:lnTo>
                  <a:pt x="10058400" y="484276"/>
                </a:lnTo>
                <a:lnTo>
                  <a:pt x="100584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4095" y="155930"/>
            <a:ext cx="1159510" cy="161925"/>
          </a:xfrm>
          <a:custGeom>
            <a:avLst/>
            <a:gdLst/>
            <a:ahLst/>
            <a:cxnLst/>
            <a:rect l="l" t="t" r="r" b="b"/>
            <a:pathLst>
              <a:path w="1159509" h="161925">
                <a:moveTo>
                  <a:pt x="171411" y="0"/>
                </a:moveTo>
                <a:lnTo>
                  <a:pt x="102031" y="0"/>
                </a:lnTo>
                <a:lnTo>
                  <a:pt x="90487" y="660"/>
                </a:lnTo>
                <a:lnTo>
                  <a:pt x="52679" y="10604"/>
                </a:lnTo>
                <a:lnTo>
                  <a:pt x="18376" y="34975"/>
                </a:lnTo>
                <a:lnTo>
                  <a:pt x="711" y="71932"/>
                </a:lnTo>
                <a:lnTo>
                  <a:pt x="0" y="80492"/>
                </a:lnTo>
                <a:lnTo>
                  <a:pt x="711" y="89052"/>
                </a:lnTo>
                <a:lnTo>
                  <a:pt x="20408" y="126009"/>
                </a:lnTo>
                <a:lnTo>
                  <a:pt x="56184" y="150380"/>
                </a:lnTo>
                <a:lnTo>
                  <a:pt x="94576" y="160324"/>
                </a:lnTo>
                <a:lnTo>
                  <a:pt x="106108" y="160985"/>
                </a:lnTo>
                <a:lnTo>
                  <a:pt x="171411" y="160985"/>
                </a:lnTo>
                <a:lnTo>
                  <a:pt x="171411" y="126492"/>
                </a:lnTo>
                <a:lnTo>
                  <a:pt x="106108" y="126492"/>
                </a:lnTo>
                <a:lnTo>
                  <a:pt x="71247" y="116522"/>
                </a:lnTo>
                <a:lnTo>
                  <a:pt x="51460" y="92760"/>
                </a:lnTo>
                <a:lnTo>
                  <a:pt x="49110" y="64389"/>
                </a:lnTo>
                <a:lnTo>
                  <a:pt x="66548" y="40627"/>
                </a:lnTo>
                <a:lnTo>
                  <a:pt x="106108" y="30657"/>
                </a:lnTo>
                <a:lnTo>
                  <a:pt x="124345" y="31254"/>
                </a:lnTo>
                <a:lnTo>
                  <a:pt x="153174" y="33896"/>
                </a:lnTo>
                <a:lnTo>
                  <a:pt x="171411" y="34505"/>
                </a:lnTo>
                <a:lnTo>
                  <a:pt x="171411" y="0"/>
                </a:lnTo>
                <a:close/>
              </a:path>
              <a:path w="1159509" h="161925">
                <a:moveTo>
                  <a:pt x="563689" y="124574"/>
                </a:moveTo>
                <a:lnTo>
                  <a:pt x="562229" y="96304"/>
                </a:lnTo>
                <a:lnTo>
                  <a:pt x="561759" y="95821"/>
                </a:lnTo>
                <a:lnTo>
                  <a:pt x="542785" y="76657"/>
                </a:lnTo>
                <a:lnTo>
                  <a:pt x="546862" y="72821"/>
                </a:lnTo>
                <a:lnTo>
                  <a:pt x="554647" y="61328"/>
                </a:lnTo>
                <a:lnTo>
                  <a:pt x="563321" y="48514"/>
                </a:lnTo>
                <a:lnTo>
                  <a:pt x="560819" y="34505"/>
                </a:lnTo>
                <a:lnTo>
                  <a:pt x="559104" y="24917"/>
                </a:lnTo>
                <a:lnTo>
                  <a:pt x="536524" y="7061"/>
                </a:lnTo>
                <a:lnTo>
                  <a:pt x="522376" y="4483"/>
                </a:lnTo>
                <a:lnTo>
                  <a:pt x="522376" y="47917"/>
                </a:lnTo>
                <a:lnTo>
                  <a:pt x="521360" y="49453"/>
                </a:lnTo>
                <a:lnTo>
                  <a:pt x="521360" y="111150"/>
                </a:lnTo>
                <a:lnTo>
                  <a:pt x="514464" y="121691"/>
                </a:lnTo>
                <a:lnTo>
                  <a:pt x="493801" y="126492"/>
                </a:lnTo>
                <a:lnTo>
                  <a:pt x="432600" y="126492"/>
                </a:lnTo>
                <a:lnTo>
                  <a:pt x="432600" y="95821"/>
                </a:lnTo>
                <a:lnTo>
                  <a:pt x="493801" y="95821"/>
                </a:lnTo>
                <a:lnTo>
                  <a:pt x="514464" y="100609"/>
                </a:lnTo>
                <a:lnTo>
                  <a:pt x="521360" y="111150"/>
                </a:lnTo>
                <a:lnTo>
                  <a:pt x="521360" y="49453"/>
                </a:lnTo>
                <a:lnTo>
                  <a:pt x="516255" y="57137"/>
                </a:lnTo>
                <a:lnTo>
                  <a:pt x="497878" y="61328"/>
                </a:lnTo>
                <a:lnTo>
                  <a:pt x="432600" y="61328"/>
                </a:lnTo>
                <a:lnTo>
                  <a:pt x="432600" y="34505"/>
                </a:lnTo>
                <a:lnTo>
                  <a:pt x="497878" y="34505"/>
                </a:lnTo>
                <a:lnTo>
                  <a:pt x="516255" y="38696"/>
                </a:lnTo>
                <a:lnTo>
                  <a:pt x="522376" y="47917"/>
                </a:lnTo>
                <a:lnTo>
                  <a:pt x="522376" y="4483"/>
                </a:lnTo>
                <a:lnTo>
                  <a:pt x="497878" y="0"/>
                </a:lnTo>
                <a:lnTo>
                  <a:pt x="383616" y="0"/>
                </a:lnTo>
                <a:lnTo>
                  <a:pt x="383616" y="160985"/>
                </a:lnTo>
                <a:lnTo>
                  <a:pt x="501980" y="160985"/>
                </a:lnTo>
                <a:lnTo>
                  <a:pt x="544499" y="149961"/>
                </a:lnTo>
                <a:lnTo>
                  <a:pt x="562241" y="126492"/>
                </a:lnTo>
                <a:lnTo>
                  <a:pt x="563689" y="124574"/>
                </a:lnTo>
                <a:close/>
              </a:path>
              <a:path w="1159509" h="161925">
                <a:moveTo>
                  <a:pt x="648881" y="99656"/>
                </a:moveTo>
                <a:lnTo>
                  <a:pt x="599922" y="99656"/>
                </a:lnTo>
                <a:lnTo>
                  <a:pt x="571347" y="160985"/>
                </a:lnTo>
                <a:lnTo>
                  <a:pt x="624408" y="160985"/>
                </a:lnTo>
                <a:lnTo>
                  <a:pt x="648881" y="99656"/>
                </a:lnTo>
                <a:close/>
              </a:path>
              <a:path w="1159509" h="161925">
                <a:moveTo>
                  <a:pt x="783551" y="160985"/>
                </a:moveTo>
                <a:lnTo>
                  <a:pt x="706031" y="0"/>
                </a:lnTo>
                <a:lnTo>
                  <a:pt x="648881" y="0"/>
                </a:lnTo>
                <a:lnTo>
                  <a:pt x="620318" y="61328"/>
                </a:lnTo>
                <a:lnTo>
                  <a:pt x="677456" y="61328"/>
                </a:lnTo>
                <a:lnTo>
                  <a:pt x="677456" y="99656"/>
                </a:lnTo>
                <a:lnTo>
                  <a:pt x="706031" y="99656"/>
                </a:lnTo>
                <a:lnTo>
                  <a:pt x="730504" y="160985"/>
                </a:lnTo>
                <a:lnTo>
                  <a:pt x="783551" y="160985"/>
                </a:lnTo>
                <a:close/>
              </a:path>
              <a:path w="1159509" h="161925">
                <a:moveTo>
                  <a:pt x="963117" y="0"/>
                </a:moveTo>
                <a:lnTo>
                  <a:pt x="877417" y="0"/>
                </a:lnTo>
                <a:lnTo>
                  <a:pt x="865886" y="660"/>
                </a:lnTo>
                <a:lnTo>
                  <a:pt x="828128" y="10604"/>
                </a:lnTo>
                <a:lnTo>
                  <a:pt x="808050" y="22999"/>
                </a:lnTo>
                <a:lnTo>
                  <a:pt x="800201" y="28803"/>
                </a:lnTo>
                <a:lnTo>
                  <a:pt x="779983" y="65163"/>
                </a:lnTo>
                <a:lnTo>
                  <a:pt x="779538" y="72466"/>
                </a:lnTo>
                <a:lnTo>
                  <a:pt x="779602" y="89052"/>
                </a:lnTo>
                <a:lnTo>
                  <a:pt x="780503" y="97256"/>
                </a:lnTo>
                <a:lnTo>
                  <a:pt x="782916" y="104749"/>
                </a:lnTo>
                <a:lnTo>
                  <a:pt x="787628" y="111163"/>
                </a:lnTo>
                <a:lnTo>
                  <a:pt x="791400" y="119126"/>
                </a:lnTo>
                <a:lnTo>
                  <a:pt x="822833" y="147091"/>
                </a:lnTo>
                <a:lnTo>
                  <a:pt x="859561" y="158584"/>
                </a:lnTo>
                <a:lnTo>
                  <a:pt x="881494" y="160985"/>
                </a:lnTo>
                <a:lnTo>
                  <a:pt x="963117" y="160985"/>
                </a:lnTo>
                <a:lnTo>
                  <a:pt x="963117" y="61328"/>
                </a:lnTo>
                <a:lnTo>
                  <a:pt x="885571" y="61328"/>
                </a:lnTo>
                <a:lnTo>
                  <a:pt x="885571" y="95821"/>
                </a:lnTo>
                <a:lnTo>
                  <a:pt x="914158" y="95821"/>
                </a:lnTo>
                <a:lnTo>
                  <a:pt x="914158" y="126492"/>
                </a:lnTo>
                <a:lnTo>
                  <a:pt x="881494" y="126492"/>
                </a:lnTo>
                <a:lnTo>
                  <a:pt x="843495" y="116916"/>
                </a:lnTo>
                <a:lnTo>
                  <a:pt x="826262" y="94107"/>
                </a:lnTo>
                <a:lnTo>
                  <a:pt x="828027" y="66878"/>
                </a:lnTo>
                <a:lnTo>
                  <a:pt x="847026" y="44069"/>
                </a:lnTo>
                <a:lnTo>
                  <a:pt x="881494" y="34505"/>
                </a:lnTo>
                <a:lnTo>
                  <a:pt x="963117" y="34505"/>
                </a:lnTo>
                <a:lnTo>
                  <a:pt x="963117" y="0"/>
                </a:lnTo>
                <a:close/>
              </a:path>
              <a:path w="1159509" h="161925">
                <a:moveTo>
                  <a:pt x="1159002" y="393"/>
                </a:moveTo>
                <a:lnTo>
                  <a:pt x="987602" y="393"/>
                </a:lnTo>
                <a:lnTo>
                  <a:pt x="987602" y="34836"/>
                </a:lnTo>
                <a:lnTo>
                  <a:pt x="987602" y="61899"/>
                </a:lnTo>
                <a:lnTo>
                  <a:pt x="987602" y="96354"/>
                </a:lnTo>
                <a:lnTo>
                  <a:pt x="987602" y="130797"/>
                </a:lnTo>
                <a:lnTo>
                  <a:pt x="987602" y="161556"/>
                </a:lnTo>
                <a:lnTo>
                  <a:pt x="1159002" y="161556"/>
                </a:lnTo>
                <a:lnTo>
                  <a:pt x="1159002" y="130797"/>
                </a:lnTo>
                <a:lnTo>
                  <a:pt x="1036586" y="130797"/>
                </a:lnTo>
                <a:lnTo>
                  <a:pt x="1036586" y="96354"/>
                </a:lnTo>
                <a:lnTo>
                  <a:pt x="1138605" y="96354"/>
                </a:lnTo>
                <a:lnTo>
                  <a:pt x="1138605" y="61899"/>
                </a:lnTo>
                <a:lnTo>
                  <a:pt x="1036586" y="61899"/>
                </a:lnTo>
                <a:lnTo>
                  <a:pt x="1036586" y="34836"/>
                </a:lnTo>
                <a:lnTo>
                  <a:pt x="1159002" y="34836"/>
                </a:lnTo>
                <a:lnTo>
                  <a:pt x="1159002" y="393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61562" y="182753"/>
            <a:ext cx="93980" cy="34925"/>
          </a:xfrm>
          <a:custGeom>
            <a:avLst/>
            <a:gdLst/>
            <a:ahLst/>
            <a:cxnLst/>
            <a:rect l="l" t="t" r="r" b="b"/>
            <a:pathLst>
              <a:path w="93979" h="34925">
                <a:moveTo>
                  <a:pt x="93862" y="0"/>
                </a:moveTo>
                <a:lnTo>
                  <a:pt x="0" y="0"/>
                </a:lnTo>
                <a:lnTo>
                  <a:pt x="0" y="34498"/>
                </a:lnTo>
                <a:lnTo>
                  <a:pt x="93862" y="34498"/>
                </a:lnTo>
                <a:lnTo>
                  <a:pt x="93862" y="0"/>
                </a:lnTo>
                <a:close/>
              </a:path>
            </a:pathLst>
          </a:custGeom>
          <a:solidFill>
            <a:srgbClr val="00B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63669" y="155922"/>
            <a:ext cx="196215" cy="161290"/>
          </a:xfrm>
          <a:custGeom>
            <a:avLst/>
            <a:gdLst/>
            <a:ahLst/>
            <a:cxnLst/>
            <a:rect l="l" t="t" r="r" b="b"/>
            <a:pathLst>
              <a:path w="196215" h="161290">
                <a:moveTo>
                  <a:pt x="195898" y="0"/>
                </a:moveTo>
                <a:lnTo>
                  <a:pt x="146920" y="0"/>
                </a:lnTo>
                <a:lnTo>
                  <a:pt x="97956" y="65161"/>
                </a:lnTo>
                <a:lnTo>
                  <a:pt x="53054" y="0"/>
                </a:lnTo>
                <a:lnTo>
                  <a:pt x="0" y="0"/>
                </a:lnTo>
                <a:lnTo>
                  <a:pt x="73467" y="95825"/>
                </a:lnTo>
                <a:lnTo>
                  <a:pt x="73467" y="160988"/>
                </a:lnTo>
                <a:lnTo>
                  <a:pt x="122431" y="160988"/>
                </a:lnTo>
                <a:lnTo>
                  <a:pt x="122431" y="95825"/>
                </a:lnTo>
                <a:lnTo>
                  <a:pt x="195898" y="0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82795" y="1613357"/>
            <a:ext cx="664210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7130" y="1151915"/>
            <a:ext cx="7924139" cy="2536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45668" y="5346921"/>
            <a:ext cx="3187065" cy="143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5267706"/>
            <a:ext cx="2313432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5267706"/>
            <a:ext cx="2313432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ybage.com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ybage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ybage.com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058400" cy="5660390"/>
            <a:chOff x="0" y="0"/>
            <a:chExt cx="10058400" cy="56603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0058400" cy="484505"/>
            </a:xfrm>
            <a:custGeom>
              <a:avLst/>
              <a:gdLst/>
              <a:ahLst/>
              <a:cxnLst/>
              <a:rect l="l" t="t" r="r" b="b"/>
              <a:pathLst>
                <a:path w="10058400" h="484505">
                  <a:moveTo>
                    <a:pt x="10058400" y="0"/>
                  </a:moveTo>
                  <a:lnTo>
                    <a:pt x="0" y="0"/>
                  </a:lnTo>
                  <a:lnTo>
                    <a:pt x="0" y="484276"/>
                  </a:lnTo>
                  <a:lnTo>
                    <a:pt x="10058400" y="48427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84095" y="155930"/>
              <a:ext cx="1159510" cy="161925"/>
            </a:xfrm>
            <a:custGeom>
              <a:avLst/>
              <a:gdLst/>
              <a:ahLst/>
              <a:cxnLst/>
              <a:rect l="l" t="t" r="r" b="b"/>
              <a:pathLst>
                <a:path w="1159509" h="161925">
                  <a:moveTo>
                    <a:pt x="171411" y="0"/>
                  </a:moveTo>
                  <a:lnTo>
                    <a:pt x="102031" y="0"/>
                  </a:lnTo>
                  <a:lnTo>
                    <a:pt x="90487" y="660"/>
                  </a:lnTo>
                  <a:lnTo>
                    <a:pt x="52679" y="10604"/>
                  </a:lnTo>
                  <a:lnTo>
                    <a:pt x="18376" y="34975"/>
                  </a:lnTo>
                  <a:lnTo>
                    <a:pt x="711" y="71932"/>
                  </a:lnTo>
                  <a:lnTo>
                    <a:pt x="0" y="80492"/>
                  </a:lnTo>
                  <a:lnTo>
                    <a:pt x="711" y="89052"/>
                  </a:lnTo>
                  <a:lnTo>
                    <a:pt x="20408" y="126009"/>
                  </a:lnTo>
                  <a:lnTo>
                    <a:pt x="56184" y="150380"/>
                  </a:lnTo>
                  <a:lnTo>
                    <a:pt x="94576" y="160324"/>
                  </a:lnTo>
                  <a:lnTo>
                    <a:pt x="106108" y="160985"/>
                  </a:lnTo>
                  <a:lnTo>
                    <a:pt x="171411" y="160985"/>
                  </a:lnTo>
                  <a:lnTo>
                    <a:pt x="171411" y="126492"/>
                  </a:lnTo>
                  <a:lnTo>
                    <a:pt x="106108" y="126492"/>
                  </a:lnTo>
                  <a:lnTo>
                    <a:pt x="71247" y="116522"/>
                  </a:lnTo>
                  <a:lnTo>
                    <a:pt x="51460" y="92760"/>
                  </a:lnTo>
                  <a:lnTo>
                    <a:pt x="49110" y="64389"/>
                  </a:lnTo>
                  <a:lnTo>
                    <a:pt x="66548" y="40627"/>
                  </a:lnTo>
                  <a:lnTo>
                    <a:pt x="106108" y="30657"/>
                  </a:lnTo>
                  <a:lnTo>
                    <a:pt x="124345" y="31254"/>
                  </a:lnTo>
                  <a:lnTo>
                    <a:pt x="153174" y="33896"/>
                  </a:lnTo>
                  <a:lnTo>
                    <a:pt x="171411" y="34505"/>
                  </a:lnTo>
                  <a:lnTo>
                    <a:pt x="171411" y="0"/>
                  </a:lnTo>
                  <a:close/>
                </a:path>
                <a:path w="1159509" h="161925">
                  <a:moveTo>
                    <a:pt x="563689" y="124574"/>
                  </a:moveTo>
                  <a:lnTo>
                    <a:pt x="562229" y="96304"/>
                  </a:lnTo>
                  <a:lnTo>
                    <a:pt x="561759" y="95821"/>
                  </a:lnTo>
                  <a:lnTo>
                    <a:pt x="542785" y="76657"/>
                  </a:lnTo>
                  <a:lnTo>
                    <a:pt x="546862" y="72821"/>
                  </a:lnTo>
                  <a:lnTo>
                    <a:pt x="554647" y="61328"/>
                  </a:lnTo>
                  <a:lnTo>
                    <a:pt x="563321" y="48514"/>
                  </a:lnTo>
                  <a:lnTo>
                    <a:pt x="560819" y="34505"/>
                  </a:lnTo>
                  <a:lnTo>
                    <a:pt x="559104" y="24917"/>
                  </a:lnTo>
                  <a:lnTo>
                    <a:pt x="536524" y="7061"/>
                  </a:lnTo>
                  <a:lnTo>
                    <a:pt x="522376" y="4483"/>
                  </a:lnTo>
                  <a:lnTo>
                    <a:pt x="522376" y="47917"/>
                  </a:lnTo>
                  <a:lnTo>
                    <a:pt x="521360" y="49453"/>
                  </a:lnTo>
                  <a:lnTo>
                    <a:pt x="521360" y="111150"/>
                  </a:lnTo>
                  <a:lnTo>
                    <a:pt x="514464" y="121691"/>
                  </a:lnTo>
                  <a:lnTo>
                    <a:pt x="493801" y="126492"/>
                  </a:lnTo>
                  <a:lnTo>
                    <a:pt x="432600" y="126492"/>
                  </a:lnTo>
                  <a:lnTo>
                    <a:pt x="432600" y="95821"/>
                  </a:lnTo>
                  <a:lnTo>
                    <a:pt x="493801" y="95821"/>
                  </a:lnTo>
                  <a:lnTo>
                    <a:pt x="514464" y="100609"/>
                  </a:lnTo>
                  <a:lnTo>
                    <a:pt x="521360" y="111150"/>
                  </a:lnTo>
                  <a:lnTo>
                    <a:pt x="521360" y="49453"/>
                  </a:lnTo>
                  <a:lnTo>
                    <a:pt x="516255" y="57137"/>
                  </a:lnTo>
                  <a:lnTo>
                    <a:pt x="497878" y="61328"/>
                  </a:lnTo>
                  <a:lnTo>
                    <a:pt x="432600" y="61328"/>
                  </a:lnTo>
                  <a:lnTo>
                    <a:pt x="432600" y="34505"/>
                  </a:lnTo>
                  <a:lnTo>
                    <a:pt x="497878" y="34505"/>
                  </a:lnTo>
                  <a:lnTo>
                    <a:pt x="516255" y="38696"/>
                  </a:lnTo>
                  <a:lnTo>
                    <a:pt x="522376" y="47917"/>
                  </a:lnTo>
                  <a:lnTo>
                    <a:pt x="522376" y="4483"/>
                  </a:lnTo>
                  <a:lnTo>
                    <a:pt x="497878" y="0"/>
                  </a:lnTo>
                  <a:lnTo>
                    <a:pt x="383616" y="0"/>
                  </a:lnTo>
                  <a:lnTo>
                    <a:pt x="383616" y="160985"/>
                  </a:lnTo>
                  <a:lnTo>
                    <a:pt x="501980" y="160985"/>
                  </a:lnTo>
                  <a:lnTo>
                    <a:pt x="544499" y="149961"/>
                  </a:lnTo>
                  <a:lnTo>
                    <a:pt x="562241" y="126492"/>
                  </a:lnTo>
                  <a:lnTo>
                    <a:pt x="563689" y="124574"/>
                  </a:lnTo>
                  <a:close/>
                </a:path>
                <a:path w="1159509" h="161925">
                  <a:moveTo>
                    <a:pt x="648881" y="99656"/>
                  </a:moveTo>
                  <a:lnTo>
                    <a:pt x="599922" y="99656"/>
                  </a:lnTo>
                  <a:lnTo>
                    <a:pt x="571347" y="160985"/>
                  </a:lnTo>
                  <a:lnTo>
                    <a:pt x="624408" y="160985"/>
                  </a:lnTo>
                  <a:lnTo>
                    <a:pt x="648881" y="99656"/>
                  </a:lnTo>
                  <a:close/>
                </a:path>
                <a:path w="1159509" h="161925">
                  <a:moveTo>
                    <a:pt x="783551" y="160985"/>
                  </a:moveTo>
                  <a:lnTo>
                    <a:pt x="706031" y="0"/>
                  </a:lnTo>
                  <a:lnTo>
                    <a:pt x="648881" y="0"/>
                  </a:lnTo>
                  <a:lnTo>
                    <a:pt x="620318" y="61328"/>
                  </a:lnTo>
                  <a:lnTo>
                    <a:pt x="677456" y="61328"/>
                  </a:lnTo>
                  <a:lnTo>
                    <a:pt x="677456" y="99656"/>
                  </a:lnTo>
                  <a:lnTo>
                    <a:pt x="706031" y="99656"/>
                  </a:lnTo>
                  <a:lnTo>
                    <a:pt x="730504" y="160985"/>
                  </a:lnTo>
                  <a:lnTo>
                    <a:pt x="783551" y="160985"/>
                  </a:lnTo>
                  <a:close/>
                </a:path>
                <a:path w="1159509" h="161925">
                  <a:moveTo>
                    <a:pt x="963117" y="0"/>
                  </a:moveTo>
                  <a:lnTo>
                    <a:pt x="877417" y="0"/>
                  </a:lnTo>
                  <a:lnTo>
                    <a:pt x="865886" y="660"/>
                  </a:lnTo>
                  <a:lnTo>
                    <a:pt x="828128" y="10604"/>
                  </a:lnTo>
                  <a:lnTo>
                    <a:pt x="808050" y="22999"/>
                  </a:lnTo>
                  <a:lnTo>
                    <a:pt x="800201" y="28803"/>
                  </a:lnTo>
                  <a:lnTo>
                    <a:pt x="779983" y="65163"/>
                  </a:lnTo>
                  <a:lnTo>
                    <a:pt x="779538" y="72466"/>
                  </a:lnTo>
                  <a:lnTo>
                    <a:pt x="779602" y="89052"/>
                  </a:lnTo>
                  <a:lnTo>
                    <a:pt x="780503" y="97256"/>
                  </a:lnTo>
                  <a:lnTo>
                    <a:pt x="782916" y="104749"/>
                  </a:lnTo>
                  <a:lnTo>
                    <a:pt x="787628" y="111163"/>
                  </a:lnTo>
                  <a:lnTo>
                    <a:pt x="791400" y="119126"/>
                  </a:lnTo>
                  <a:lnTo>
                    <a:pt x="822833" y="147091"/>
                  </a:lnTo>
                  <a:lnTo>
                    <a:pt x="859561" y="158584"/>
                  </a:lnTo>
                  <a:lnTo>
                    <a:pt x="881494" y="160985"/>
                  </a:lnTo>
                  <a:lnTo>
                    <a:pt x="963117" y="160985"/>
                  </a:lnTo>
                  <a:lnTo>
                    <a:pt x="963117" y="61328"/>
                  </a:lnTo>
                  <a:lnTo>
                    <a:pt x="885571" y="61328"/>
                  </a:lnTo>
                  <a:lnTo>
                    <a:pt x="885571" y="95821"/>
                  </a:lnTo>
                  <a:lnTo>
                    <a:pt x="914158" y="95821"/>
                  </a:lnTo>
                  <a:lnTo>
                    <a:pt x="914158" y="126492"/>
                  </a:lnTo>
                  <a:lnTo>
                    <a:pt x="881494" y="126492"/>
                  </a:lnTo>
                  <a:lnTo>
                    <a:pt x="843495" y="116916"/>
                  </a:lnTo>
                  <a:lnTo>
                    <a:pt x="826262" y="94107"/>
                  </a:lnTo>
                  <a:lnTo>
                    <a:pt x="828027" y="66878"/>
                  </a:lnTo>
                  <a:lnTo>
                    <a:pt x="847026" y="44069"/>
                  </a:lnTo>
                  <a:lnTo>
                    <a:pt x="881494" y="34505"/>
                  </a:lnTo>
                  <a:lnTo>
                    <a:pt x="963117" y="34505"/>
                  </a:lnTo>
                  <a:lnTo>
                    <a:pt x="963117" y="0"/>
                  </a:lnTo>
                  <a:close/>
                </a:path>
                <a:path w="1159509" h="161925">
                  <a:moveTo>
                    <a:pt x="1159002" y="393"/>
                  </a:moveTo>
                  <a:lnTo>
                    <a:pt x="987602" y="393"/>
                  </a:lnTo>
                  <a:lnTo>
                    <a:pt x="987602" y="34836"/>
                  </a:lnTo>
                  <a:lnTo>
                    <a:pt x="987602" y="61899"/>
                  </a:lnTo>
                  <a:lnTo>
                    <a:pt x="987602" y="96354"/>
                  </a:lnTo>
                  <a:lnTo>
                    <a:pt x="987602" y="130797"/>
                  </a:lnTo>
                  <a:lnTo>
                    <a:pt x="987602" y="161556"/>
                  </a:lnTo>
                  <a:lnTo>
                    <a:pt x="1159002" y="161556"/>
                  </a:lnTo>
                  <a:lnTo>
                    <a:pt x="1159002" y="130797"/>
                  </a:lnTo>
                  <a:lnTo>
                    <a:pt x="1036586" y="130797"/>
                  </a:lnTo>
                  <a:lnTo>
                    <a:pt x="1036586" y="96354"/>
                  </a:lnTo>
                  <a:lnTo>
                    <a:pt x="1138605" y="96354"/>
                  </a:lnTo>
                  <a:lnTo>
                    <a:pt x="1138605" y="61899"/>
                  </a:lnTo>
                  <a:lnTo>
                    <a:pt x="1036586" y="61899"/>
                  </a:lnTo>
                  <a:lnTo>
                    <a:pt x="1036586" y="34836"/>
                  </a:lnTo>
                  <a:lnTo>
                    <a:pt x="1159002" y="34836"/>
                  </a:lnTo>
                  <a:lnTo>
                    <a:pt x="1159002" y="393"/>
                  </a:lnTo>
                  <a:close/>
                </a:path>
              </a:pathLst>
            </a:custGeom>
            <a:solidFill>
              <a:srgbClr val="2B3A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61562" y="182753"/>
              <a:ext cx="93980" cy="34925"/>
            </a:xfrm>
            <a:custGeom>
              <a:avLst/>
              <a:gdLst/>
              <a:ahLst/>
              <a:cxnLst/>
              <a:rect l="l" t="t" r="r" b="b"/>
              <a:pathLst>
                <a:path w="93979" h="34925">
                  <a:moveTo>
                    <a:pt x="93862" y="0"/>
                  </a:moveTo>
                  <a:lnTo>
                    <a:pt x="0" y="0"/>
                  </a:lnTo>
                  <a:lnTo>
                    <a:pt x="0" y="34498"/>
                  </a:lnTo>
                  <a:lnTo>
                    <a:pt x="93862" y="34498"/>
                  </a:lnTo>
                  <a:lnTo>
                    <a:pt x="93862" y="0"/>
                  </a:lnTo>
                  <a:close/>
                </a:path>
              </a:pathLst>
            </a:custGeom>
            <a:solidFill>
              <a:srgbClr val="00B8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3669" y="155922"/>
              <a:ext cx="196215" cy="161290"/>
            </a:xfrm>
            <a:custGeom>
              <a:avLst/>
              <a:gdLst/>
              <a:ahLst/>
              <a:cxnLst/>
              <a:rect l="l" t="t" r="r" b="b"/>
              <a:pathLst>
                <a:path w="196215" h="161290">
                  <a:moveTo>
                    <a:pt x="195898" y="0"/>
                  </a:moveTo>
                  <a:lnTo>
                    <a:pt x="146920" y="0"/>
                  </a:lnTo>
                  <a:lnTo>
                    <a:pt x="97956" y="65161"/>
                  </a:lnTo>
                  <a:lnTo>
                    <a:pt x="53054" y="0"/>
                  </a:lnTo>
                  <a:lnTo>
                    <a:pt x="0" y="0"/>
                  </a:lnTo>
                  <a:lnTo>
                    <a:pt x="73467" y="95825"/>
                  </a:lnTo>
                  <a:lnTo>
                    <a:pt x="73467" y="160988"/>
                  </a:lnTo>
                  <a:lnTo>
                    <a:pt x="122431" y="160988"/>
                  </a:lnTo>
                  <a:lnTo>
                    <a:pt x="122431" y="95825"/>
                  </a:lnTo>
                  <a:lnTo>
                    <a:pt x="195898" y="0"/>
                  </a:lnTo>
                  <a:close/>
                </a:path>
              </a:pathLst>
            </a:custGeom>
            <a:solidFill>
              <a:srgbClr val="2B3A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058399" cy="5660133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0" y="0"/>
            <a:ext cx="10058400" cy="5660390"/>
          </a:xfrm>
          <a:custGeom>
            <a:avLst/>
            <a:gdLst/>
            <a:ahLst/>
            <a:cxnLst/>
            <a:rect l="l" t="t" r="r" b="b"/>
            <a:pathLst>
              <a:path w="10058400" h="5660390">
                <a:moveTo>
                  <a:pt x="10058400" y="0"/>
                </a:moveTo>
                <a:lnTo>
                  <a:pt x="0" y="0"/>
                </a:lnTo>
                <a:lnTo>
                  <a:pt x="0" y="5660135"/>
                </a:lnTo>
                <a:lnTo>
                  <a:pt x="10058400" y="5660135"/>
                </a:lnTo>
                <a:lnTo>
                  <a:pt x="10058400" y="0"/>
                </a:lnTo>
                <a:close/>
              </a:path>
            </a:pathLst>
          </a:custGeom>
          <a:solidFill>
            <a:srgbClr val="FFFFFF">
              <a:alpha val="7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79080" y="316750"/>
            <a:ext cx="1667637" cy="418833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1489506"/>
            <a:ext cx="5773420" cy="1256665"/>
            <a:chOff x="0" y="1489506"/>
            <a:chExt cx="5773420" cy="1256665"/>
          </a:xfrm>
        </p:grpSpPr>
        <p:sp>
          <p:nvSpPr>
            <p:cNvPr id="11" name="object 11"/>
            <p:cNvSpPr/>
            <p:nvPr/>
          </p:nvSpPr>
          <p:spPr>
            <a:xfrm>
              <a:off x="0" y="1489506"/>
              <a:ext cx="5532120" cy="1256665"/>
            </a:xfrm>
            <a:custGeom>
              <a:avLst/>
              <a:gdLst/>
              <a:ahLst/>
              <a:cxnLst/>
              <a:rect l="l" t="t" r="r" b="b"/>
              <a:pathLst>
                <a:path w="5532120" h="1256664">
                  <a:moveTo>
                    <a:pt x="5532120" y="0"/>
                  </a:moveTo>
                  <a:lnTo>
                    <a:pt x="0" y="0"/>
                  </a:lnTo>
                  <a:lnTo>
                    <a:pt x="0" y="1256487"/>
                  </a:lnTo>
                  <a:lnTo>
                    <a:pt x="5532120" y="1256487"/>
                  </a:lnTo>
                  <a:lnTo>
                    <a:pt x="5532120" y="0"/>
                  </a:lnTo>
                  <a:close/>
                </a:path>
              </a:pathLst>
            </a:custGeom>
            <a:solidFill>
              <a:srgbClr val="2B3A4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91201" y="1656968"/>
              <a:ext cx="481964" cy="188467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534400" y="5191912"/>
            <a:ext cx="915035" cy="156210"/>
            <a:chOff x="8534400" y="5191912"/>
            <a:chExt cx="915035" cy="15621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2863" y="5196981"/>
              <a:ext cx="191759" cy="13215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933942" y="5208077"/>
              <a:ext cx="152400" cy="110489"/>
            </a:xfrm>
            <a:custGeom>
              <a:avLst/>
              <a:gdLst/>
              <a:ahLst/>
              <a:cxnLst/>
              <a:rect l="l" t="t" r="r" b="b"/>
              <a:pathLst>
                <a:path w="152400" h="110489">
                  <a:moveTo>
                    <a:pt x="152095" y="0"/>
                  </a:moveTo>
                  <a:lnTo>
                    <a:pt x="0" y="0"/>
                  </a:lnTo>
                  <a:lnTo>
                    <a:pt x="0" y="110021"/>
                  </a:lnTo>
                  <a:lnTo>
                    <a:pt x="152095" y="110021"/>
                  </a:lnTo>
                  <a:lnTo>
                    <a:pt x="1520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33815" y="5191924"/>
              <a:ext cx="152400" cy="136525"/>
            </a:xfrm>
            <a:custGeom>
              <a:avLst/>
              <a:gdLst/>
              <a:ahLst/>
              <a:cxnLst/>
              <a:rect l="l" t="t" r="r" b="b"/>
              <a:pathLst>
                <a:path w="152400" h="136525">
                  <a:moveTo>
                    <a:pt x="146684" y="0"/>
                  </a:moveTo>
                  <a:lnTo>
                    <a:pt x="8381" y="0"/>
                  </a:lnTo>
                  <a:lnTo>
                    <a:pt x="0" y="5143"/>
                  </a:lnTo>
                  <a:lnTo>
                    <a:pt x="0" y="131292"/>
                  </a:lnTo>
                  <a:lnTo>
                    <a:pt x="8381" y="136436"/>
                  </a:lnTo>
                  <a:lnTo>
                    <a:pt x="146684" y="136436"/>
                  </a:lnTo>
                  <a:lnTo>
                    <a:pt x="152273" y="131292"/>
                  </a:lnTo>
                  <a:lnTo>
                    <a:pt x="152273" y="120992"/>
                  </a:lnTo>
                  <a:lnTo>
                    <a:pt x="22478" y="120992"/>
                  </a:lnTo>
                  <a:lnTo>
                    <a:pt x="22478" y="51485"/>
                  </a:lnTo>
                  <a:lnTo>
                    <a:pt x="90226" y="51485"/>
                  </a:lnTo>
                  <a:lnTo>
                    <a:pt x="93090" y="48907"/>
                  </a:lnTo>
                  <a:lnTo>
                    <a:pt x="152273" y="48907"/>
                  </a:lnTo>
                  <a:lnTo>
                    <a:pt x="152273" y="43764"/>
                  </a:lnTo>
                  <a:lnTo>
                    <a:pt x="25400" y="43764"/>
                  </a:lnTo>
                  <a:lnTo>
                    <a:pt x="19684" y="38608"/>
                  </a:lnTo>
                  <a:lnTo>
                    <a:pt x="19684" y="20586"/>
                  </a:lnTo>
                  <a:lnTo>
                    <a:pt x="25400" y="15443"/>
                  </a:lnTo>
                  <a:lnTo>
                    <a:pt x="152273" y="15443"/>
                  </a:lnTo>
                  <a:lnTo>
                    <a:pt x="152273" y="5143"/>
                  </a:lnTo>
                  <a:lnTo>
                    <a:pt x="146684" y="0"/>
                  </a:lnTo>
                  <a:close/>
                </a:path>
                <a:path w="152400" h="136525">
                  <a:moveTo>
                    <a:pt x="59181" y="51485"/>
                  </a:moveTo>
                  <a:lnTo>
                    <a:pt x="47878" y="51485"/>
                  </a:lnTo>
                  <a:lnTo>
                    <a:pt x="47878" y="120992"/>
                  </a:lnTo>
                  <a:lnTo>
                    <a:pt x="59181" y="120992"/>
                  </a:lnTo>
                  <a:lnTo>
                    <a:pt x="59181" y="51485"/>
                  </a:lnTo>
                  <a:close/>
                </a:path>
                <a:path w="152400" h="136525">
                  <a:moveTo>
                    <a:pt x="112775" y="69507"/>
                  </a:moveTo>
                  <a:lnTo>
                    <a:pt x="87375" y="69507"/>
                  </a:lnTo>
                  <a:lnTo>
                    <a:pt x="84581" y="79806"/>
                  </a:lnTo>
                  <a:lnTo>
                    <a:pt x="84581" y="120992"/>
                  </a:lnTo>
                  <a:lnTo>
                    <a:pt x="109981" y="120992"/>
                  </a:lnTo>
                  <a:lnTo>
                    <a:pt x="109981" y="84950"/>
                  </a:lnTo>
                  <a:lnTo>
                    <a:pt x="112775" y="69507"/>
                  </a:lnTo>
                  <a:close/>
                </a:path>
                <a:path w="152400" h="136525">
                  <a:moveTo>
                    <a:pt x="152273" y="48907"/>
                  </a:moveTo>
                  <a:lnTo>
                    <a:pt x="107187" y="48907"/>
                  </a:lnTo>
                  <a:lnTo>
                    <a:pt x="123487" y="53131"/>
                  </a:lnTo>
                  <a:lnTo>
                    <a:pt x="131857" y="63388"/>
                  </a:lnTo>
                  <a:lnTo>
                    <a:pt x="134941" y="76061"/>
                  </a:lnTo>
                  <a:lnTo>
                    <a:pt x="135282" y="84950"/>
                  </a:lnTo>
                  <a:lnTo>
                    <a:pt x="135381" y="120992"/>
                  </a:lnTo>
                  <a:lnTo>
                    <a:pt x="152273" y="120992"/>
                  </a:lnTo>
                  <a:lnTo>
                    <a:pt x="152273" y="48907"/>
                  </a:lnTo>
                  <a:close/>
                </a:path>
                <a:path w="152400" h="136525">
                  <a:moveTo>
                    <a:pt x="90226" y="51485"/>
                  </a:moveTo>
                  <a:lnTo>
                    <a:pt x="84581" y="51485"/>
                  </a:lnTo>
                  <a:lnTo>
                    <a:pt x="84581" y="59207"/>
                  </a:lnTo>
                  <a:lnTo>
                    <a:pt x="87375" y="54051"/>
                  </a:lnTo>
                  <a:lnTo>
                    <a:pt x="90226" y="51485"/>
                  </a:lnTo>
                  <a:close/>
                </a:path>
                <a:path w="152400" h="136525">
                  <a:moveTo>
                    <a:pt x="152273" y="15443"/>
                  </a:moveTo>
                  <a:lnTo>
                    <a:pt x="45084" y="15443"/>
                  </a:lnTo>
                  <a:lnTo>
                    <a:pt x="50673" y="20586"/>
                  </a:lnTo>
                  <a:lnTo>
                    <a:pt x="50673" y="38608"/>
                  </a:lnTo>
                  <a:lnTo>
                    <a:pt x="45084" y="43764"/>
                  </a:lnTo>
                  <a:lnTo>
                    <a:pt x="152273" y="43764"/>
                  </a:lnTo>
                  <a:lnTo>
                    <a:pt x="152273" y="15443"/>
                  </a:lnTo>
                  <a:close/>
                </a:path>
              </a:pathLst>
            </a:custGeom>
            <a:solidFill>
              <a:srgbClr val="057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110599" y="5191912"/>
              <a:ext cx="154305" cy="142875"/>
            </a:xfrm>
            <a:custGeom>
              <a:avLst/>
              <a:gdLst/>
              <a:ahLst/>
              <a:cxnLst/>
              <a:rect l="l" t="t" r="r" b="b"/>
              <a:pathLst>
                <a:path w="154304" h="142875">
                  <a:moveTo>
                    <a:pt x="153936" y="0"/>
                  </a:moveTo>
                  <a:lnTo>
                    <a:pt x="0" y="0"/>
                  </a:lnTo>
                  <a:lnTo>
                    <a:pt x="0" y="142316"/>
                  </a:lnTo>
                  <a:lnTo>
                    <a:pt x="153936" y="142316"/>
                  </a:lnTo>
                  <a:lnTo>
                    <a:pt x="153936" y="0"/>
                  </a:lnTo>
                  <a:close/>
                </a:path>
              </a:pathLst>
            </a:custGeom>
            <a:solidFill>
              <a:srgbClr val="5DA8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129395" y="5208091"/>
              <a:ext cx="320040" cy="125730"/>
            </a:xfrm>
            <a:custGeom>
              <a:avLst/>
              <a:gdLst/>
              <a:ahLst/>
              <a:cxnLst/>
              <a:rect l="l" t="t" r="r" b="b"/>
              <a:pathLst>
                <a:path w="320040" h="125729">
                  <a:moveTo>
                    <a:pt x="102730" y="45999"/>
                  </a:moveTo>
                  <a:lnTo>
                    <a:pt x="17018" y="45999"/>
                  </a:lnTo>
                  <a:lnTo>
                    <a:pt x="11303" y="45999"/>
                  </a:lnTo>
                  <a:lnTo>
                    <a:pt x="5575" y="45999"/>
                  </a:lnTo>
                  <a:lnTo>
                    <a:pt x="5562" y="46291"/>
                  </a:lnTo>
                  <a:lnTo>
                    <a:pt x="6731" y="52870"/>
                  </a:lnTo>
                  <a:lnTo>
                    <a:pt x="11607" y="59931"/>
                  </a:lnTo>
                  <a:lnTo>
                    <a:pt x="22606" y="64287"/>
                  </a:lnTo>
                  <a:lnTo>
                    <a:pt x="19812" y="66903"/>
                  </a:lnTo>
                  <a:lnTo>
                    <a:pt x="14097" y="64287"/>
                  </a:lnTo>
                  <a:lnTo>
                    <a:pt x="17018" y="79971"/>
                  </a:lnTo>
                  <a:lnTo>
                    <a:pt x="33909" y="79971"/>
                  </a:lnTo>
                  <a:lnTo>
                    <a:pt x="31394" y="81978"/>
                  </a:lnTo>
                  <a:lnTo>
                    <a:pt x="24384" y="86182"/>
                  </a:lnTo>
                  <a:lnTo>
                    <a:pt x="13652" y="89903"/>
                  </a:lnTo>
                  <a:lnTo>
                    <a:pt x="0" y="90424"/>
                  </a:lnTo>
                  <a:lnTo>
                    <a:pt x="8509" y="93865"/>
                  </a:lnTo>
                  <a:lnTo>
                    <a:pt x="17297" y="96316"/>
                  </a:lnTo>
                  <a:lnTo>
                    <a:pt x="26606" y="97790"/>
                  </a:lnTo>
                  <a:lnTo>
                    <a:pt x="36703" y="98272"/>
                  </a:lnTo>
                  <a:lnTo>
                    <a:pt x="62826" y="93662"/>
                  </a:lnTo>
                  <a:lnTo>
                    <a:pt x="84416" y="80962"/>
                  </a:lnTo>
                  <a:lnTo>
                    <a:pt x="95237" y="66903"/>
                  </a:lnTo>
                  <a:lnTo>
                    <a:pt x="99098" y="61899"/>
                  </a:lnTo>
                  <a:lnTo>
                    <a:pt x="102730" y="45999"/>
                  </a:lnTo>
                  <a:close/>
                </a:path>
                <a:path w="320040" h="125729">
                  <a:moveTo>
                    <a:pt x="115824" y="25095"/>
                  </a:moveTo>
                  <a:lnTo>
                    <a:pt x="107315" y="27698"/>
                  </a:lnTo>
                  <a:lnTo>
                    <a:pt x="101727" y="27698"/>
                  </a:lnTo>
                  <a:lnTo>
                    <a:pt x="110236" y="22479"/>
                  </a:lnTo>
                  <a:lnTo>
                    <a:pt x="111163" y="19862"/>
                  </a:lnTo>
                  <a:lnTo>
                    <a:pt x="113030" y="14643"/>
                  </a:lnTo>
                  <a:lnTo>
                    <a:pt x="107315" y="17246"/>
                  </a:lnTo>
                  <a:lnTo>
                    <a:pt x="101727" y="19862"/>
                  </a:lnTo>
                  <a:lnTo>
                    <a:pt x="96012" y="19862"/>
                  </a:lnTo>
                  <a:lnTo>
                    <a:pt x="93218" y="17246"/>
                  </a:lnTo>
                  <a:lnTo>
                    <a:pt x="87630" y="14643"/>
                  </a:lnTo>
                  <a:lnTo>
                    <a:pt x="79121" y="14643"/>
                  </a:lnTo>
                  <a:lnTo>
                    <a:pt x="70815" y="16078"/>
                  </a:lnTo>
                  <a:lnTo>
                    <a:pt x="63576" y="20205"/>
                  </a:lnTo>
                  <a:lnTo>
                    <a:pt x="58445" y="26771"/>
                  </a:lnTo>
                  <a:lnTo>
                    <a:pt x="56515" y="35547"/>
                  </a:lnTo>
                  <a:lnTo>
                    <a:pt x="56515" y="40767"/>
                  </a:lnTo>
                  <a:lnTo>
                    <a:pt x="51790" y="40043"/>
                  </a:lnTo>
                  <a:lnTo>
                    <a:pt x="39928" y="36855"/>
                  </a:lnTo>
                  <a:lnTo>
                    <a:pt x="24358" y="29756"/>
                  </a:lnTo>
                  <a:lnTo>
                    <a:pt x="8509" y="17246"/>
                  </a:lnTo>
                  <a:lnTo>
                    <a:pt x="7061" y="19862"/>
                  </a:lnTo>
                  <a:lnTo>
                    <a:pt x="5334" y="26733"/>
                  </a:lnTo>
                  <a:lnTo>
                    <a:pt x="7327" y="36004"/>
                  </a:lnTo>
                  <a:lnTo>
                    <a:pt x="14490" y="43395"/>
                  </a:lnTo>
                  <a:lnTo>
                    <a:pt x="103327" y="43395"/>
                  </a:lnTo>
                  <a:lnTo>
                    <a:pt x="103924" y="40767"/>
                  </a:lnTo>
                  <a:lnTo>
                    <a:pt x="104521" y="38163"/>
                  </a:lnTo>
                  <a:lnTo>
                    <a:pt x="104521" y="32931"/>
                  </a:lnTo>
                  <a:lnTo>
                    <a:pt x="113030" y="27698"/>
                  </a:lnTo>
                  <a:lnTo>
                    <a:pt x="115824" y="25095"/>
                  </a:lnTo>
                  <a:close/>
                </a:path>
                <a:path w="320040" h="125729">
                  <a:moveTo>
                    <a:pt x="319430" y="0"/>
                  </a:moveTo>
                  <a:lnTo>
                    <a:pt x="189484" y="0"/>
                  </a:lnTo>
                  <a:lnTo>
                    <a:pt x="189484" y="125450"/>
                  </a:lnTo>
                  <a:lnTo>
                    <a:pt x="319430" y="125450"/>
                  </a:lnTo>
                  <a:lnTo>
                    <a:pt x="3194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293225" y="5191924"/>
              <a:ext cx="155575" cy="142875"/>
            </a:xfrm>
            <a:custGeom>
              <a:avLst/>
              <a:gdLst/>
              <a:ahLst/>
              <a:cxnLst/>
              <a:rect l="l" t="t" r="r" b="b"/>
              <a:pathLst>
                <a:path w="155575" h="142875">
                  <a:moveTo>
                    <a:pt x="155575" y="0"/>
                  </a:moveTo>
                  <a:lnTo>
                    <a:pt x="0" y="0"/>
                  </a:lnTo>
                  <a:lnTo>
                    <a:pt x="0" y="142303"/>
                  </a:lnTo>
                  <a:lnTo>
                    <a:pt x="82042" y="142303"/>
                  </a:lnTo>
                  <a:lnTo>
                    <a:pt x="82042" y="87972"/>
                  </a:lnTo>
                  <a:lnTo>
                    <a:pt x="62229" y="87972"/>
                  </a:lnTo>
                  <a:lnTo>
                    <a:pt x="62229" y="64681"/>
                  </a:lnTo>
                  <a:lnTo>
                    <a:pt x="82042" y="64681"/>
                  </a:lnTo>
                  <a:lnTo>
                    <a:pt x="82042" y="46570"/>
                  </a:lnTo>
                  <a:lnTo>
                    <a:pt x="84074" y="37067"/>
                  </a:lnTo>
                  <a:lnTo>
                    <a:pt x="89820" y="28776"/>
                  </a:lnTo>
                  <a:lnTo>
                    <a:pt x="98758" y="22912"/>
                  </a:lnTo>
                  <a:lnTo>
                    <a:pt x="110363" y="20688"/>
                  </a:lnTo>
                  <a:lnTo>
                    <a:pt x="155575" y="20688"/>
                  </a:lnTo>
                  <a:lnTo>
                    <a:pt x="155575" y="0"/>
                  </a:lnTo>
                  <a:close/>
                </a:path>
                <a:path w="155575" h="142875">
                  <a:moveTo>
                    <a:pt x="155575" y="20688"/>
                  </a:moveTo>
                  <a:lnTo>
                    <a:pt x="130175" y="20688"/>
                  </a:lnTo>
                  <a:lnTo>
                    <a:pt x="130175" y="41389"/>
                  </a:lnTo>
                  <a:lnTo>
                    <a:pt x="110363" y="41389"/>
                  </a:lnTo>
                  <a:lnTo>
                    <a:pt x="107442" y="43980"/>
                  </a:lnTo>
                  <a:lnTo>
                    <a:pt x="107442" y="64681"/>
                  </a:lnTo>
                  <a:lnTo>
                    <a:pt x="130175" y="64681"/>
                  </a:lnTo>
                  <a:lnTo>
                    <a:pt x="127253" y="87972"/>
                  </a:lnTo>
                  <a:lnTo>
                    <a:pt x="107442" y="87972"/>
                  </a:lnTo>
                  <a:lnTo>
                    <a:pt x="107442" y="142303"/>
                  </a:lnTo>
                  <a:lnTo>
                    <a:pt x="155575" y="142303"/>
                  </a:lnTo>
                  <a:lnTo>
                    <a:pt x="155575" y="20688"/>
                  </a:lnTo>
                  <a:close/>
                </a:path>
              </a:pathLst>
            </a:custGeom>
            <a:solidFill>
              <a:srgbClr val="3A55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34400" y="5192816"/>
              <a:ext cx="154367" cy="15527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71164" y="5220639"/>
              <a:ext cx="89774" cy="89754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352800" y="1613357"/>
            <a:ext cx="189420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J</a:t>
            </a:r>
            <a:r>
              <a:rPr sz="2800" spc="-15" dirty="0"/>
              <a:t>D</a:t>
            </a:r>
            <a:r>
              <a:rPr sz="2800" spc="5" dirty="0"/>
              <a:t>B</a:t>
            </a:r>
            <a:r>
              <a:rPr sz="2800" spc="-5" dirty="0"/>
              <a:t>C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58368" y="5329530"/>
            <a:ext cx="8783320" cy="152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  <a:tabLst>
                <a:tab pos="7908925" algn="l"/>
              </a:tabLst>
            </a:pP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p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yri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h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t ©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2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019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Cy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b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f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tw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r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P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vt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t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d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Right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Re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erve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d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Cy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b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nfidenti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	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w</a:t>
            </a:r>
            <a:r>
              <a:rPr sz="900" spc="-1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w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w</a:t>
            </a:r>
            <a:r>
              <a:rPr sz="900" spc="-1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.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c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y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b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a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g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e.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4620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Native</a:t>
            </a:r>
            <a:r>
              <a:rPr sz="1800" b="1" spc="-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API –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Partly</a:t>
            </a:r>
            <a:r>
              <a:rPr sz="1800" b="1" spc="-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Java</a:t>
            </a:r>
            <a:r>
              <a:rPr sz="1800" b="1" spc="-1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Driver</a:t>
            </a:r>
            <a:r>
              <a:rPr sz="1800" b="1" spc="-1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–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Type</a:t>
            </a:r>
            <a:r>
              <a:rPr sz="1800" b="1" spc="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8011" y="1458086"/>
            <a:ext cx="6591300" cy="23907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24839" y="3998874"/>
            <a:ext cx="5328920" cy="75755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54965" algn="l"/>
                <a:tab pos="356235" algn="l"/>
              </a:tabLst>
            </a:pPr>
            <a:r>
              <a:rPr sz="1600" spc="-15" dirty="0">
                <a:latin typeface="Tahoma"/>
                <a:cs typeface="Tahoma"/>
              </a:rPr>
              <a:t>Partly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java-partly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written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</a:t>
            </a:r>
            <a:r>
              <a:rPr sz="1600" spc="-10" dirty="0">
                <a:latin typeface="Tahoma"/>
                <a:cs typeface="Tahoma"/>
              </a:rPr>
              <a:t> native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language</a:t>
            </a:r>
            <a:endParaRPr sz="16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965"/>
              </a:spcBef>
              <a:buAutoNum type="arabicPeriod"/>
              <a:tabLst>
                <a:tab pos="354965" algn="l"/>
                <a:tab pos="356235" algn="l"/>
              </a:tabLst>
            </a:pPr>
            <a:r>
              <a:rPr sz="1600" spc="-10" dirty="0">
                <a:latin typeface="Tahoma"/>
                <a:cs typeface="Tahoma"/>
              </a:rPr>
              <a:t>Native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libraries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required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to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be </a:t>
            </a:r>
            <a:r>
              <a:rPr sz="1600" spc="-10" dirty="0">
                <a:latin typeface="Tahoma"/>
                <a:cs typeface="Tahoma"/>
              </a:rPr>
              <a:t>installed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on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client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system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4839" y="4853332"/>
            <a:ext cx="198755" cy="270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3.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7789" y="4853332"/>
            <a:ext cx="3275965" cy="270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Uses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native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lib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calls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for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conversion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3825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Java-Net</a:t>
            </a:r>
            <a:r>
              <a:rPr sz="1800" b="1" spc="-3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Protocol</a:t>
            </a:r>
            <a:r>
              <a:rPr sz="1800" b="1" spc="-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Driver</a:t>
            </a:r>
            <a:r>
              <a:rPr sz="1800" b="1" spc="-3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–Type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229486"/>
            <a:ext cx="6553200" cy="258254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4928" y="3897629"/>
            <a:ext cx="739775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95"/>
              </a:spcBef>
              <a:buChar char="•"/>
              <a:tabLst>
                <a:tab pos="393065" algn="l"/>
                <a:tab pos="393700" algn="l"/>
              </a:tabLst>
            </a:pPr>
            <a:r>
              <a:rPr sz="1600" spc="-10" dirty="0">
                <a:latin typeface="Tahoma"/>
                <a:cs typeface="Tahoma"/>
              </a:rPr>
              <a:t>Net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protocol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driver</a:t>
            </a:r>
            <a:endParaRPr sz="1600">
              <a:latin typeface="Tahoma"/>
              <a:cs typeface="Tahoma"/>
            </a:endParaRPr>
          </a:p>
          <a:p>
            <a:pPr marL="363220" indent="-350520">
              <a:lnSpc>
                <a:spcPct val="100000"/>
              </a:lnSpc>
              <a:buChar char="•"/>
              <a:tabLst>
                <a:tab pos="362585" algn="l"/>
                <a:tab pos="363220" algn="l"/>
              </a:tabLst>
            </a:pPr>
            <a:r>
              <a:rPr sz="1600" spc="-5" dirty="0">
                <a:latin typeface="Tahoma"/>
                <a:cs typeface="Tahoma"/>
              </a:rPr>
              <a:t>JDBC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calls are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passed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through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network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middle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tier</a:t>
            </a:r>
            <a:r>
              <a:rPr sz="1600" spc="1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server</a:t>
            </a:r>
            <a:endParaRPr sz="1600">
              <a:latin typeface="Tahoma"/>
              <a:cs typeface="Tahoma"/>
            </a:endParaRPr>
          </a:p>
          <a:p>
            <a:pPr marL="393700" marR="5080" indent="-381000">
              <a:lnSpc>
                <a:spcPct val="100000"/>
              </a:lnSpc>
              <a:buChar char="•"/>
              <a:tabLst>
                <a:tab pos="393065" algn="l"/>
                <a:tab pos="393700" algn="l"/>
              </a:tabLst>
            </a:pPr>
            <a:r>
              <a:rPr sz="1600" spc="-5" dirty="0">
                <a:latin typeface="Tahoma"/>
                <a:cs typeface="Tahoma"/>
              </a:rPr>
              <a:t>The middle </a:t>
            </a:r>
            <a:r>
              <a:rPr sz="1600" spc="-10" dirty="0">
                <a:latin typeface="Tahoma"/>
                <a:cs typeface="Tahoma"/>
              </a:rPr>
              <a:t>tier server </a:t>
            </a:r>
            <a:r>
              <a:rPr sz="1600" spc="-5" dirty="0">
                <a:latin typeface="Tahoma"/>
                <a:cs typeface="Tahoma"/>
              </a:rPr>
              <a:t>then </a:t>
            </a:r>
            <a:r>
              <a:rPr sz="1600" spc="-10" dirty="0">
                <a:latin typeface="Tahoma"/>
                <a:cs typeface="Tahoma"/>
              </a:rPr>
              <a:t>translates the requests to </a:t>
            </a:r>
            <a:r>
              <a:rPr sz="1600" spc="-5" dirty="0">
                <a:latin typeface="Tahoma"/>
                <a:cs typeface="Tahoma"/>
              </a:rPr>
              <a:t>database </a:t>
            </a:r>
            <a:r>
              <a:rPr sz="1600" spc="-10" dirty="0">
                <a:latin typeface="Tahoma"/>
                <a:cs typeface="Tahoma"/>
              </a:rPr>
              <a:t>specific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native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connectivity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interface</a:t>
            </a:r>
            <a:r>
              <a:rPr sz="1600" spc="4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further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request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database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server</a:t>
            </a:r>
            <a:endParaRPr sz="1600">
              <a:latin typeface="Tahoma"/>
              <a:cs typeface="Tahoma"/>
            </a:endParaRPr>
          </a:p>
          <a:p>
            <a:pPr marL="363220" indent="-350520">
              <a:lnSpc>
                <a:spcPct val="100000"/>
              </a:lnSpc>
              <a:buChar char="•"/>
              <a:tabLst>
                <a:tab pos="362585" algn="l"/>
                <a:tab pos="363220" algn="l"/>
              </a:tabLst>
            </a:pPr>
            <a:r>
              <a:rPr sz="1600" spc="-20" dirty="0">
                <a:latin typeface="Tahoma"/>
                <a:cs typeface="Tahoma"/>
              </a:rPr>
              <a:t>Deployment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simpler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&amp;</a:t>
            </a:r>
            <a:r>
              <a:rPr sz="1600" spc="5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flexible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2722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All</a:t>
            </a:r>
            <a:r>
              <a:rPr sz="1800" b="1" spc="-3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Java</a:t>
            </a:r>
            <a:r>
              <a:rPr sz="1800" b="1" spc="-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Driver</a:t>
            </a:r>
            <a:r>
              <a:rPr sz="1800" b="1" spc="-3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–</a:t>
            </a:r>
            <a:r>
              <a:rPr sz="1800" b="1" spc="-1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Type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0776" y="1229486"/>
            <a:ext cx="5305425" cy="20383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47089" y="3558666"/>
            <a:ext cx="662813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5450" indent="-413384">
              <a:lnSpc>
                <a:spcPct val="100000"/>
              </a:lnSpc>
              <a:spcBef>
                <a:spcPts val="95"/>
              </a:spcBef>
              <a:buChar char="•"/>
              <a:tabLst>
                <a:tab pos="425450" algn="l"/>
                <a:tab pos="426084" algn="l"/>
              </a:tabLst>
            </a:pPr>
            <a:r>
              <a:rPr sz="1600" spc="-10" dirty="0">
                <a:latin typeface="Tahoma"/>
                <a:cs typeface="Tahoma"/>
              </a:rPr>
              <a:t>Is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pure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Java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driver</a:t>
            </a:r>
            <a:endParaRPr sz="1600">
              <a:latin typeface="Tahoma"/>
              <a:cs typeface="Tahoma"/>
            </a:endParaRPr>
          </a:p>
          <a:p>
            <a:pPr marL="425450" marR="15875" indent="-425450">
              <a:lnSpc>
                <a:spcPct val="100000"/>
              </a:lnSpc>
              <a:buChar char="•"/>
              <a:tabLst>
                <a:tab pos="425450" algn="l"/>
                <a:tab pos="426084" algn="l"/>
              </a:tabLst>
            </a:pPr>
            <a:r>
              <a:rPr sz="1600" spc="-10" dirty="0">
                <a:latin typeface="Tahoma"/>
                <a:cs typeface="Tahoma"/>
              </a:rPr>
              <a:t>Converts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JDBC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calls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vendor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specific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database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management</a:t>
            </a:r>
            <a:r>
              <a:rPr sz="1600" spc="10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system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protocol</a:t>
            </a:r>
            <a:endParaRPr sz="1600">
              <a:latin typeface="Tahoma"/>
              <a:cs typeface="Tahoma"/>
            </a:endParaRPr>
          </a:p>
          <a:p>
            <a:pPr marL="425450" indent="-413384">
              <a:lnSpc>
                <a:spcPct val="100000"/>
              </a:lnSpc>
              <a:buChar char="•"/>
              <a:tabLst>
                <a:tab pos="425450" algn="l"/>
                <a:tab pos="426084" algn="l"/>
              </a:tabLst>
            </a:pPr>
            <a:r>
              <a:rPr sz="1600" spc="-10" dirty="0">
                <a:latin typeface="Tahoma"/>
                <a:cs typeface="Tahoma"/>
              </a:rPr>
              <a:t>client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applications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can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directly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communicate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with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database</a:t>
            </a:r>
            <a:r>
              <a:rPr sz="1600" spc="1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server</a:t>
            </a:r>
            <a:endParaRPr sz="1600">
              <a:latin typeface="Tahoma"/>
              <a:cs typeface="Tahoma"/>
            </a:endParaRPr>
          </a:p>
          <a:p>
            <a:pPr marL="411480" indent="-399415">
              <a:lnSpc>
                <a:spcPct val="100000"/>
              </a:lnSpc>
              <a:buChar char="•"/>
              <a:tabLst>
                <a:tab pos="411480" algn="l"/>
                <a:tab pos="412115" algn="l"/>
              </a:tabLst>
            </a:pPr>
            <a:r>
              <a:rPr sz="1600" spc="-5" dirty="0">
                <a:latin typeface="Tahoma"/>
                <a:cs typeface="Tahoma"/>
              </a:rPr>
              <a:t>Also </a:t>
            </a:r>
            <a:r>
              <a:rPr sz="1600" spc="-15" dirty="0">
                <a:latin typeface="Tahoma"/>
                <a:cs typeface="Tahoma"/>
              </a:rPr>
              <a:t>known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as</a:t>
            </a:r>
            <a:r>
              <a:rPr sz="1600" spc="10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thin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driver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&amp;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performance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very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good</a:t>
            </a:r>
            <a:endParaRPr sz="1600">
              <a:latin typeface="Tahoma"/>
              <a:cs typeface="Tahoma"/>
            </a:endParaRPr>
          </a:p>
          <a:p>
            <a:pPr marL="425450" indent="-413384">
              <a:lnSpc>
                <a:spcPct val="100000"/>
              </a:lnSpc>
              <a:buChar char="•"/>
              <a:tabLst>
                <a:tab pos="425450" algn="l"/>
                <a:tab pos="426084" algn="l"/>
              </a:tabLst>
            </a:pPr>
            <a:r>
              <a:rPr sz="1600" spc="-10" dirty="0">
                <a:latin typeface="Tahoma"/>
                <a:cs typeface="Tahoma"/>
              </a:rPr>
              <a:t>usually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comes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from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DB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vendor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3028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Basic</a:t>
            </a:r>
            <a:r>
              <a:rPr sz="1800" b="1" spc="-4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Steps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In</a:t>
            </a:r>
            <a:r>
              <a:rPr sz="1800" b="1" spc="-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Using</a:t>
            </a:r>
            <a:r>
              <a:rPr sz="1800" b="1" spc="-4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JDBC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6766" y="1453337"/>
            <a:ext cx="3602354" cy="34975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700" dirty="0">
                <a:latin typeface="Tahoma"/>
                <a:cs typeface="Tahoma"/>
              </a:rPr>
              <a:t>Load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the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driver</a:t>
            </a:r>
            <a:endParaRPr sz="17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ahoma"/>
              <a:buAutoNum type="arabicPeriod"/>
            </a:pPr>
            <a:endParaRPr sz="165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700" spc="-5" dirty="0">
                <a:latin typeface="Tahoma"/>
                <a:cs typeface="Tahoma"/>
              </a:rPr>
              <a:t>Define</a:t>
            </a:r>
            <a:r>
              <a:rPr sz="170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the</a:t>
            </a:r>
            <a:r>
              <a:rPr sz="1700" spc="-25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connection</a:t>
            </a:r>
            <a:r>
              <a:rPr sz="1700" dirty="0">
                <a:latin typeface="Tahoma"/>
                <a:cs typeface="Tahoma"/>
              </a:rPr>
              <a:t> URL</a:t>
            </a:r>
          </a:p>
          <a:p>
            <a:pPr>
              <a:lnSpc>
                <a:spcPct val="100000"/>
              </a:lnSpc>
              <a:spcBef>
                <a:spcPts val="50"/>
              </a:spcBef>
              <a:buFont typeface="Tahoma"/>
              <a:buAutoNum type="arabicPeriod"/>
            </a:pPr>
            <a:endParaRPr sz="165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700" spc="-5" dirty="0">
                <a:latin typeface="Tahoma"/>
                <a:cs typeface="Tahoma"/>
              </a:rPr>
              <a:t>Establish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the</a:t>
            </a:r>
            <a:r>
              <a:rPr sz="1700" spc="-3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database</a:t>
            </a:r>
            <a:r>
              <a:rPr sz="1700" spc="-7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connection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Tahoma"/>
              <a:buAutoNum type="arabicPeriod"/>
            </a:pPr>
            <a:endParaRPr sz="165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700" spc="-5" dirty="0">
                <a:latin typeface="Tahoma"/>
                <a:cs typeface="Tahoma"/>
              </a:rPr>
              <a:t>Create</a:t>
            </a:r>
            <a:r>
              <a:rPr sz="1700" spc="-2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a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statement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object</a:t>
            </a:r>
          </a:p>
          <a:p>
            <a:pPr>
              <a:lnSpc>
                <a:spcPct val="100000"/>
              </a:lnSpc>
              <a:spcBef>
                <a:spcPts val="50"/>
              </a:spcBef>
              <a:buFont typeface="Tahoma"/>
              <a:buAutoNum type="arabicPeriod"/>
            </a:pPr>
            <a:endParaRPr sz="165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700" spc="-5" dirty="0">
                <a:latin typeface="Tahoma"/>
                <a:cs typeface="Tahoma"/>
              </a:rPr>
              <a:t>Execute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query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Tahoma"/>
              <a:buAutoNum type="arabicPeriod"/>
            </a:pPr>
            <a:endParaRPr sz="200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700" spc="-5" dirty="0">
                <a:latin typeface="Tahoma"/>
                <a:cs typeface="Tahoma"/>
              </a:rPr>
              <a:t>Process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results</a:t>
            </a:r>
            <a:endParaRPr sz="17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ahoma"/>
              <a:buAutoNum type="arabicPeriod"/>
            </a:pPr>
            <a:endParaRPr sz="200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700" spc="-5" dirty="0">
                <a:latin typeface="Tahoma"/>
                <a:cs typeface="Tahoma"/>
              </a:rPr>
              <a:t>Close </a:t>
            </a:r>
            <a:r>
              <a:rPr sz="1700" dirty="0">
                <a:latin typeface="Tahoma"/>
                <a:cs typeface="Tahoma"/>
              </a:rPr>
              <a:t>database</a:t>
            </a:r>
            <a:r>
              <a:rPr sz="1700" spc="-6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connection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2106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JDBC</a:t>
            </a:r>
            <a:r>
              <a:rPr sz="1800" b="1" spc="-7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Architecture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82800" y="4582185"/>
            <a:ext cx="1062355" cy="654685"/>
            <a:chOff x="2082800" y="4582185"/>
            <a:chExt cx="1062355" cy="654685"/>
          </a:xfrm>
        </p:grpSpPr>
        <p:sp>
          <p:nvSpPr>
            <p:cNvPr id="4" name="object 4"/>
            <p:cNvSpPr/>
            <p:nvPr/>
          </p:nvSpPr>
          <p:spPr>
            <a:xfrm>
              <a:off x="2095500" y="4594885"/>
              <a:ext cx="1036955" cy="629285"/>
            </a:xfrm>
            <a:custGeom>
              <a:avLst/>
              <a:gdLst/>
              <a:ahLst/>
              <a:cxnLst/>
              <a:rect l="l" t="t" r="r" b="b"/>
              <a:pathLst>
                <a:path w="1036955" h="629285">
                  <a:moveTo>
                    <a:pt x="518287" y="0"/>
                  </a:moveTo>
                  <a:lnTo>
                    <a:pt x="441706" y="1142"/>
                  </a:lnTo>
                  <a:lnTo>
                    <a:pt x="368554" y="4444"/>
                  </a:lnTo>
                  <a:lnTo>
                    <a:pt x="299719" y="9753"/>
                  </a:lnTo>
                  <a:lnTo>
                    <a:pt x="236093" y="16903"/>
                  </a:lnTo>
                  <a:lnTo>
                    <a:pt x="178307" y="25730"/>
                  </a:lnTo>
                  <a:lnTo>
                    <a:pt x="127126" y="36067"/>
                  </a:lnTo>
                  <a:lnTo>
                    <a:pt x="83438" y="47764"/>
                  </a:lnTo>
                  <a:lnTo>
                    <a:pt x="21970" y="74548"/>
                  </a:lnTo>
                  <a:lnTo>
                    <a:pt x="0" y="104774"/>
                  </a:lnTo>
                  <a:lnTo>
                    <a:pt x="0" y="524001"/>
                  </a:lnTo>
                  <a:lnTo>
                    <a:pt x="48132" y="568134"/>
                  </a:lnTo>
                  <a:lnTo>
                    <a:pt x="127126" y="592696"/>
                  </a:lnTo>
                  <a:lnTo>
                    <a:pt x="178307" y="603021"/>
                  </a:lnTo>
                  <a:lnTo>
                    <a:pt x="236093" y="611835"/>
                  </a:lnTo>
                  <a:lnTo>
                    <a:pt x="299719" y="618985"/>
                  </a:lnTo>
                  <a:lnTo>
                    <a:pt x="368554" y="624281"/>
                  </a:lnTo>
                  <a:lnTo>
                    <a:pt x="441706" y="627583"/>
                  </a:lnTo>
                  <a:lnTo>
                    <a:pt x="518287" y="628713"/>
                  </a:lnTo>
                  <a:lnTo>
                    <a:pt x="594868" y="627583"/>
                  </a:lnTo>
                  <a:lnTo>
                    <a:pt x="668019" y="624281"/>
                  </a:lnTo>
                  <a:lnTo>
                    <a:pt x="736726" y="618985"/>
                  </a:lnTo>
                  <a:lnTo>
                    <a:pt x="800481" y="611835"/>
                  </a:lnTo>
                  <a:lnTo>
                    <a:pt x="858266" y="603021"/>
                  </a:lnTo>
                  <a:lnTo>
                    <a:pt x="909447" y="592696"/>
                  </a:lnTo>
                  <a:lnTo>
                    <a:pt x="953135" y="581012"/>
                  </a:lnTo>
                  <a:lnTo>
                    <a:pt x="1014602" y="554240"/>
                  </a:lnTo>
                  <a:lnTo>
                    <a:pt x="1036574" y="524001"/>
                  </a:lnTo>
                  <a:lnTo>
                    <a:pt x="1036574" y="104774"/>
                  </a:lnTo>
                  <a:lnTo>
                    <a:pt x="988441" y="60642"/>
                  </a:lnTo>
                  <a:lnTo>
                    <a:pt x="909447" y="36067"/>
                  </a:lnTo>
                  <a:lnTo>
                    <a:pt x="858266" y="25730"/>
                  </a:lnTo>
                  <a:lnTo>
                    <a:pt x="800481" y="16903"/>
                  </a:lnTo>
                  <a:lnTo>
                    <a:pt x="736726" y="9753"/>
                  </a:lnTo>
                  <a:lnTo>
                    <a:pt x="668019" y="4444"/>
                  </a:lnTo>
                  <a:lnTo>
                    <a:pt x="594868" y="1142"/>
                  </a:lnTo>
                  <a:lnTo>
                    <a:pt x="518287" y="0"/>
                  </a:lnTo>
                  <a:close/>
                </a:path>
              </a:pathLst>
            </a:custGeom>
            <a:solidFill>
              <a:srgbClr val="DCE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95500" y="4699660"/>
              <a:ext cx="1036955" cy="105410"/>
            </a:xfrm>
            <a:custGeom>
              <a:avLst/>
              <a:gdLst/>
              <a:ahLst/>
              <a:cxnLst/>
              <a:rect l="l" t="t" r="r" b="b"/>
              <a:pathLst>
                <a:path w="1036955" h="105410">
                  <a:moveTo>
                    <a:pt x="1036574" y="0"/>
                  </a:moveTo>
                  <a:lnTo>
                    <a:pt x="988441" y="44221"/>
                  </a:lnTo>
                  <a:lnTo>
                    <a:pt x="909447" y="68821"/>
                  </a:lnTo>
                  <a:lnTo>
                    <a:pt x="858266" y="79171"/>
                  </a:lnTo>
                  <a:lnTo>
                    <a:pt x="800481" y="87998"/>
                  </a:lnTo>
                  <a:lnTo>
                    <a:pt x="736726" y="95148"/>
                  </a:lnTo>
                  <a:lnTo>
                    <a:pt x="668019" y="100469"/>
                  </a:lnTo>
                  <a:lnTo>
                    <a:pt x="594868" y="103771"/>
                  </a:lnTo>
                  <a:lnTo>
                    <a:pt x="518287" y="104901"/>
                  </a:lnTo>
                  <a:lnTo>
                    <a:pt x="441706" y="103771"/>
                  </a:lnTo>
                  <a:lnTo>
                    <a:pt x="368554" y="100469"/>
                  </a:lnTo>
                  <a:lnTo>
                    <a:pt x="299719" y="95148"/>
                  </a:lnTo>
                  <a:lnTo>
                    <a:pt x="236093" y="87998"/>
                  </a:lnTo>
                  <a:lnTo>
                    <a:pt x="178307" y="79171"/>
                  </a:lnTo>
                  <a:lnTo>
                    <a:pt x="127126" y="68821"/>
                  </a:lnTo>
                  <a:lnTo>
                    <a:pt x="83438" y="57111"/>
                  </a:lnTo>
                  <a:lnTo>
                    <a:pt x="21970" y="30289"/>
                  </a:lnTo>
                  <a:lnTo>
                    <a:pt x="5587" y="15506"/>
                  </a:lnTo>
                  <a:lnTo>
                    <a:pt x="0" y="0"/>
                  </a:lnTo>
                </a:path>
              </a:pathLst>
            </a:custGeom>
            <a:ln w="25398">
              <a:solidFill>
                <a:srgbClr val="385D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95500" y="4594885"/>
              <a:ext cx="1036955" cy="629285"/>
            </a:xfrm>
            <a:custGeom>
              <a:avLst/>
              <a:gdLst/>
              <a:ahLst/>
              <a:cxnLst/>
              <a:rect l="l" t="t" r="r" b="b"/>
              <a:pathLst>
                <a:path w="1036955" h="629285">
                  <a:moveTo>
                    <a:pt x="0" y="104774"/>
                  </a:moveTo>
                  <a:lnTo>
                    <a:pt x="48132" y="60642"/>
                  </a:lnTo>
                  <a:lnTo>
                    <a:pt x="127126" y="36067"/>
                  </a:lnTo>
                  <a:lnTo>
                    <a:pt x="178307" y="25730"/>
                  </a:lnTo>
                  <a:lnTo>
                    <a:pt x="236093" y="16903"/>
                  </a:lnTo>
                  <a:lnTo>
                    <a:pt x="299719" y="9753"/>
                  </a:lnTo>
                  <a:lnTo>
                    <a:pt x="368554" y="4444"/>
                  </a:lnTo>
                  <a:lnTo>
                    <a:pt x="441706" y="1142"/>
                  </a:lnTo>
                  <a:lnTo>
                    <a:pt x="518287" y="0"/>
                  </a:lnTo>
                  <a:lnTo>
                    <a:pt x="594868" y="1142"/>
                  </a:lnTo>
                  <a:lnTo>
                    <a:pt x="668019" y="4444"/>
                  </a:lnTo>
                  <a:lnTo>
                    <a:pt x="736726" y="9753"/>
                  </a:lnTo>
                  <a:lnTo>
                    <a:pt x="800481" y="16903"/>
                  </a:lnTo>
                  <a:lnTo>
                    <a:pt x="858266" y="25730"/>
                  </a:lnTo>
                  <a:lnTo>
                    <a:pt x="909447" y="36067"/>
                  </a:lnTo>
                  <a:lnTo>
                    <a:pt x="953135" y="47764"/>
                  </a:lnTo>
                  <a:lnTo>
                    <a:pt x="1014602" y="74548"/>
                  </a:lnTo>
                  <a:lnTo>
                    <a:pt x="1036574" y="104774"/>
                  </a:lnTo>
                  <a:lnTo>
                    <a:pt x="1036574" y="524001"/>
                  </a:lnTo>
                  <a:lnTo>
                    <a:pt x="988441" y="568134"/>
                  </a:lnTo>
                  <a:lnTo>
                    <a:pt x="909447" y="592696"/>
                  </a:lnTo>
                  <a:lnTo>
                    <a:pt x="858266" y="603021"/>
                  </a:lnTo>
                  <a:lnTo>
                    <a:pt x="800481" y="611835"/>
                  </a:lnTo>
                  <a:lnTo>
                    <a:pt x="736726" y="618985"/>
                  </a:lnTo>
                  <a:lnTo>
                    <a:pt x="668019" y="624281"/>
                  </a:lnTo>
                  <a:lnTo>
                    <a:pt x="594868" y="627583"/>
                  </a:lnTo>
                  <a:lnTo>
                    <a:pt x="518287" y="628713"/>
                  </a:lnTo>
                  <a:lnTo>
                    <a:pt x="441706" y="627583"/>
                  </a:lnTo>
                  <a:lnTo>
                    <a:pt x="368554" y="624281"/>
                  </a:lnTo>
                  <a:lnTo>
                    <a:pt x="299719" y="618985"/>
                  </a:lnTo>
                  <a:lnTo>
                    <a:pt x="236093" y="611835"/>
                  </a:lnTo>
                  <a:lnTo>
                    <a:pt x="178307" y="603021"/>
                  </a:lnTo>
                  <a:lnTo>
                    <a:pt x="127126" y="592696"/>
                  </a:lnTo>
                  <a:lnTo>
                    <a:pt x="83438" y="581012"/>
                  </a:lnTo>
                  <a:lnTo>
                    <a:pt x="21970" y="554240"/>
                  </a:lnTo>
                  <a:lnTo>
                    <a:pt x="0" y="524001"/>
                  </a:lnTo>
                  <a:lnTo>
                    <a:pt x="0" y="104774"/>
                  </a:lnTo>
                  <a:close/>
                </a:path>
              </a:pathLst>
            </a:custGeom>
            <a:ln w="25399">
              <a:solidFill>
                <a:srgbClr val="385D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02891" y="4794300"/>
            <a:ext cx="6229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Arial MT"/>
                <a:cs typeface="Arial MT"/>
              </a:rPr>
              <a:t>O</a:t>
            </a:r>
            <a:r>
              <a:rPr sz="1600" spc="-5" dirty="0">
                <a:latin typeface="Arial MT"/>
                <a:cs typeface="Arial MT"/>
              </a:rPr>
              <a:t>rac</a:t>
            </a:r>
            <a:r>
              <a:rPr sz="1600" dirty="0">
                <a:latin typeface="Arial MT"/>
                <a:cs typeface="Arial MT"/>
              </a:rPr>
              <a:t>l</a:t>
            </a:r>
            <a:r>
              <a:rPr sz="1600" spc="-5" dirty="0">
                <a:latin typeface="Arial MT"/>
                <a:cs typeface="Arial MT"/>
              </a:rPr>
              <a:t>e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14850" y="4793132"/>
            <a:ext cx="1062355" cy="664210"/>
            <a:chOff x="4514850" y="4793132"/>
            <a:chExt cx="1062355" cy="664210"/>
          </a:xfrm>
        </p:grpSpPr>
        <p:sp>
          <p:nvSpPr>
            <p:cNvPr id="9" name="object 9"/>
            <p:cNvSpPr/>
            <p:nvPr/>
          </p:nvSpPr>
          <p:spPr>
            <a:xfrm>
              <a:off x="4527550" y="4793132"/>
              <a:ext cx="1036955" cy="627380"/>
            </a:xfrm>
            <a:custGeom>
              <a:avLst/>
              <a:gdLst/>
              <a:ahLst/>
              <a:cxnLst/>
              <a:rect l="l" t="t" r="r" b="b"/>
              <a:pathLst>
                <a:path w="1036954" h="627379">
                  <a:moveTo>
                    <a:pt x="518287" y="0"/>
                  </a:moveTo>
                  <a:lnTo>
                    <a:pt x="441705" y="1143"/>
                  </a:lnTo>
                  <a:lnTo>
                    <a:pt x="368553" y="4432"/>
                  </a:lnTo>
                  <a:lnTo>
                    <a:pt x="299720" y="9702"/>
                  </a:lnTo>
                  <a:lnTo>
                    <a:pt x="236092" y="16827"/>
                  </a:lnTo>
                  <a:lnTo>
                    <a:pt x="178308" y="25615"/>
                  </a:lnTo>
                  <a:lnTo>
                    <a:pt x="127126" y="35915"/>
                  </a:lnTo>
                  <a:lnTo>
                    <a:pt x="83438" y="47574"/>
                  </a:lnTo>
                  <a:lnTo>
                    <a:pt x="21971" y="74282"/>
                  </a:lnTo>
                  <a:lnTo>
                    <a:pt x="0" y="104444"/>
                  </a:lnTo>
                  <a:lnTo>
                    <a:pt x="0" y="522490"/>
                  </a:lnTo>
                  <a:lnTo>
                    <a:pt x="48133" y="566559"/>
                  </a:lnTo>
                  <a:lnTo>
                    <a:pt x="127126" y="591058"/>
                  </a:lnTo>
                  <a:lnTo>
                    <a:pt x="178308" y="601370"/>
                  </a:lnTo>
                  <a:lnTo>
                    <a:pt x="236092" y="610171"/>
                  </a:lnTo>
                  <a:lnTo>
                    <a:pt x="299720" y="617296"/>
                  </a:lnTo>
                  <a:lnTo>
                    <a:pt x="368553" y="622579"/>
                  </a:lnTo>
                  <a:lnTo>
                    <a:pt x="441705" y="625868"/>
                  </a:lnTo>
                  <a:lnTo>
                    <a:pt x="518287" y="626999"/>
                  </a:lnTo>
                  <a:lnTo>
                    <a:pt x="594867" y="625868"/>
                  </a:lnTo>
                  <a:lnTo>
                    <a:pt x="668020" y="622579"/>
                  </a:lnTo>
                  <a:lnTo>
                    <a:pt x="736726" y="617296"/>
                  </a:lnTo>
                  <a:lnTo>
                    <a:pt x="800480" y="610171"/>
                  </a:lnTo>
                  <a:lnTo>
                    <a:pt x="858265" y="601370"/>
                  </a:lnTo>
                  <a:lnTo>
                    <a:pt x="909447" y="591058"/>
                  </a:lnTo>
                  <a:lnTo>
                    <a:pt x="953135" y="579399"/>
                  </a:lnTo>
                  <a:lnTo>
                    <a:pt x="1014602" y="552678"/>
                  </a:lnTo>
                  <a:lnTo>
                    <a:pt x="1036574" y="522490"/>
                  </a:lnTo>
                  <a:lnTo>
                    <a:pt x="1036574" y="104444"/>
                  </a:lnTo>
                  <a:lnTo>
                    <a:pt x="988440" y="60413"/>
                  </a:lnTo>
                  <a:lnTo>
                    <a:pt x="909447" y="35915"/>
                  </a:lnTo>
                  <a:lnTo>
                    <a:pt x="858265" y="25615"/>
                  </a:lnTo>
                  <a:lnTo>
                    <a:pt x="800480" y="16827"/>
                  </a:lnTo>
                  <a:lnTo>
                    <a:pt x="736726" y="9702"/>
                  </a:lnTo>
                  <a:lnTo>
                    <a:pt x="668020" y="4432"/>
                  </a:lnTo>
                  <a:lnTo>
                    <a:pt x="594867" y="1143"/>
                  </a:lnTo>
                  <a:lnTo>
                    <a:pt x="518287" y="0"/>
                  </a:lnTo>
                  <a:close/>
                </a:path>
              </a:pathLst>
            </a:custGeom>
            <a:solidFill>
              <a:srgbClr val="DCE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7550" y="4817274"/>
              <a:ext cx="1036955" cy="627380"/>
            </a:xfrm>
            <a:custGeom>
              <a:avLst/>
              <a:gdLst/>
              <a:ahLst/>
              <a:cxnLst/>
              <a:rect l="l" t="t" r="r" b="b"/>
              <a:pathLst>
                <a:path w="1036954" h="627379">
                  <a:moveTo>
                    <a:pt x="1036574" y="104432"/>
                  </a:moveTo>
                  <a:lnTo>
                    <a:pt x="988440" y="148501"/>
                  </a:lnTo>
                  <a:lnTo>
                    <a:pt x="909447" y="172999"/>
                  </a:lnTo>
                  <a:lnTo>
                    <a:pt x="858265" y="183311"/>
                  </a:lnTo>
                  <a:lnTo>
                    <a:pt x="800480" y="192112"/>
                  </a:lnTo>
                  <a:lnTo>
                    <a:pt x="736726" y="199237"/>
                  </a:lnTo>
                  <a:lnTo>
                    <a:pt x="668020" y="204520"/>
                  </a:lnTo>
                  <a:lnTo>
                    <a:pt x="594867" y="207810"/>
                  </a:lnTo>
                  <a:lnTo>
                    <a:pt x="518287" y="208940"/>
                  </a:lnTo>
                  <a:lnTo>
                    <a:pt x="441705" y="207810"/>
                  </a:lnTo>
                  <a:lnTo>
                    <a:pt x="368553" y="204520"/>
                  </a:lnTo>
                  <a:lnTo>
                    <a:pt x="299720" y="199237"/>
                  </a:lnTo>
                  <a:lnTo>
                    <a:pt x="236092" y="192112"/>
                  </a:lnTo>
                  <a:lnTo>
                    <a:pt x="178308" y="183311"/>
                  </a:lnTo>
                  <a:lnTo>
                    <a:pt x="127126" y="172999"/>
                  </a:lnTo>
                  <a:lnTo>
                    <a:pt x="83438" y="161340"/>
                  </a:lnTo>
                  <a:lnTo>
                    <a:pt x="21971" y="134620"/>
                  </a:lnTo>
                  <a:lnTo>
                    <a:pt x="5587" y="119888"/>
                  </a:lnTo>
                  <a:lnTo>
                    <a:pt x="0" y="104432"/>
                  </a:lnTo>
                </a:path>
                <a:path w="1036954" h="627379">
                  <a:moveTo>
                    <a:pt x="0" y="104432"/>
                  </a:moveTo>
                  <a:lnTo>
                    <a:pt x="48133" y="60401"/>
                  </a:lnTo>
                  <a:lnTo>
                    <a:pt x="127126" y="35902"/>
                  </a:lnTo>
                  <a:lnTo>
                    <a:pt x="178308" y="25603"/>
                  </a:lnTo>
                  <a:lnTo>
                    <a:pt x="236092" y="16814"/>
                  </a:lnTo>
                  <a:lnTo>
                    <a:pt x="299720" y="9702"/>
                  </a:lnTo>
                  <a:lnTo>
                    <a:pt x="368553" y="4419"/>
                  </a:lnTo>
                  <a:lnTo>
                    <a:pt x="441705" y="1130"/>
                  </a:lnTo>
                  <a:lnTo>
                    <a:pt x="518287" y="0"/>
                  </a:lnTo>
                  <a:lnTo>
                    <a:pt x="594867" y="1130"/>
                  </a:lnTo>
                  <a:lnTo>
                    <a:pt x="668020" y="4419"/>
                  </a:lnTo>
                  <a:lnTo>
                    <a:pt x="736726" y="9702"/>
                  </a:lnTo>
                  <a:lnTo>
                    <a:pt x="800480" y="16814"/>
                  </a:lnTo>
                  <a:lnTo>
                    <a:pt x="858265" y="25603"/>
                  </a:lnTo>
                  <a:lnTo>
                    <a:pt x="909447" y="35902"/>
                  </a:lnTo>
                  <a:lnTo>
                    <a:pt x="953135" y="47561"/>
                  </a:lnTo>
                  <a:lnTo>
                    <a:pt x="1014602" y="74269"/>
                  </a:lnTo>
                  <a:lnTo>
                    <a:pt x="1036574" y="104432"/>
                  </a:lnTo>
                  <a:lnTo>
                    <a:pt x="1036574" y="522478"/>
                  </a:lnTo>
                  <a:lnTo>
                    <a:pt x="988440" y="566547"/>
                  </a:lnTo>
                  <a:lnTo>
                    <a:pt x="909447" y="591045"/>
                  </a:lnTo>
                  <a:lnTo>
                    <a:pt x="858265" y="601357"/>
                  </a:lnTo>
                  <a:lnTo>
                    <a:pt x="800480" y="610158"/>
                  </a:lnTo>
                  <a:lnTo>
                    <a:pt x="736726" y="617283"/>
                  </a:lnTo>
                  <a:lnTo>
                    <a:pt x="668020" y="622566"/>
                  </a:lnTo>
                  <a:lnTo>
                    <a:pt x="594867" y="625856"/>
                  </a:lnTo>
                  <a:lnTo>
                    <a:pt x="518287" y="626999"/>
                  </a:lnTo>
                  <a:lnTo>
                    <a:pt x="441705" y="625856"/>
                  </a:lnTo>
                  <a:lnTo>
                    <a:pt x="368553" y="622566"/>
                  </a:lnTo>
                  <a:lnTo>
                    <a:pt x="299720" y="617283"/>
                  </a:lnTo>
                  <a:lnTo>
                    <a:pt x="236092" y="610158"/>
                  </a:lnTo>
                  <a:lnTo>
                    <a:pt x="178308" y="601357"/>
                  </a:lnTo>
                  <a:lnTo>
                    <a:pt x="127126" y="591045"/>
                  </a:lnTo>
                  <a:lnTo>
                    <a:pt x="83438" y="579386"/>
                  </a:lnTo>
                  <a:lnTo>
                    <a:pt x="21971" y="552665"/>
                  </a:lnTo>
                  <a:lnTo>
                    <a:pt x="0" y="522478"/>
                  </a:lnTo>
                  <a:lnTo>
                    <a:pt x="0" y="104432"/>
                  </a:lnTo>
                  <a:close/>
                </a:path>
              </a:pathLst>
            </a:custGeom>
            <a:ln w="25400">
              <a:solidFill>
                <a:srgbClr val="385D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095500" y="3904297"/>
            <a:ext cx="1377950" cy="269875"/>
          </a:xfrm>
          <a:prstGeom prst="rect">
            <a:avLst/>
          </a:prstGeom>
          <a:solidFill>
            <a:srgbClr val="DCE6F0"/>
          </a:solidFill>
          <a:ln w="25400">
            <a:solidFill>
              <a:srgbClr val="385D88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145"/>
              </a:spcBef>
            </a:pPr>
            <a:r>
              <a:rPr sz="1600" spc="-5" dirty="0">
                <a:latin typeface="Arial MT"/>
                <a:cs typeface="Arial MT"/>
              </a:rPr>
              <a:t>Oracle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Driver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54829" y="4336186"/>
            <a:ext cx="1377950" cy="270510"/>
          </a:xfrm>
          <a:prstGeom prst="rect">
            <a:avLst/>
          </a:prstGeom>
          <a:solidFill>
            <a:srgbClr val="DCE6F0"/>
          </a:solidFill>
          <a:ln w="25400">
            <a:solidFill>
              <a:srgbClr val="385D88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55"/>
              </a:spcBef>
            </a:pPr>
            <a:r>
              <a:rPr sz="1600" spc="-5" dirty="0">
                <a:latin typeface="Arial MT"/>
                <a:cs typeface="Arial MT"/>
              </a:rPr>
              <a:t>Odbc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Driver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342129" y="3807637"/>
            <a:ext cx="1403350" cy="295910"/>
            <a:chOff x="4342129" y="3807637"/>
            <a:chExt cx="1403350" cy="295910"/>
          </a:xfrm>
        </p:grpSpPr>
        <p:sp>
          <p:nvSpPr>
            <p:cNvPr id="20" name="object 20"/>
            <p:cNvSpPr/>
            <p:nvPr/>
          </p:nvSpPr>
          <p:spPr>
            <a:xfrm>
              <a:off x="4354829" y="3820337"/>
              <a:ext cx="1377950" cy="270510"/>
            </a:xfrm>
            <a:custGeom>
              <a:avLst/>
              <a:gdLst/>
              <a:ahLst/>
              <a:cxnLst/>
              <a:rect l="l" t="t" r="r" b="b"/>
              <a:pathLst>
                <a:path w="1377950" h="270510">
                  <a:moveTo>
                    <a:pt x="1377950" y="0"/>
                  </a:moveTo>
                  <a:lnTo>
                    <a:pt x="0" y="0"/>
                  </a:lnTo>
                  <a:lnTo>
                    <a:pt x="0" y="269951"/>
                  </a:lnTo>
                  <a:lnTo>
                    <a:pt x="1377950" y="269951"/>
                  </a:lnTo>
                  <a:lnTo>
                    <a:pt x="1377950" y="0"/>
                  </a:lnTo>
                  <a:close/>
                </a:path>
              </a:pathLst>
            </a:custGeom>
            <a:solidFill>
              <a:srgbClr val="DCE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54829" y="3820337"/>
              <a:ext cx="1377950" cy="270510"/>
            </a:xfrm>
            <a:custGeom>
              <a:avLst/>
              <a:gdLst/>
              <a:ahLst/>
              <a:cxnLst/>
              <a:rect l="l" t="t" r="r" b="b"/>
              <a:pathLst>
                <a:path w="1377950" h="270510">
                  <a:moveTo>
                    <a:pt x="0" y="269951"/>
                  </a:moveTo>
                  <a:lnTo>
                    <a:pt x="1377950" y="269951"/>
                  </a:lnTo>
                  <a:lnTo>
                    <a:pt x="1377950" y="0"/>
                  </a:lnTo>
                  <a:lnTo>
                    <a:pt x="0" y="0"/>
                  </a:lnTo>
                  <a:lnTo>
                    <a:pt x="0" y="269951"/>
                  </a:lnTo>
                  <a:close/>
                </a:path>
              </a:pathLst>
            </a:custGeom>
            <a:ln w="25400">
              <a:solidFill>
                <a:srgbClr val="385D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617211" y="3827475"/>
            <a:ext cx="9620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Jdb</a:t>
            </a:r>
            <a:r>
              <a:rPr sz="1600" dirty="0">
                <a:latin typeface="Arial MT"/>
                <a:cs typeface="Arial MT"/>
              </a:rPr>
              <a:t>c</a:t>
            </a:r>
            <a:r>
              <a:rPr sz="1600" spc="-10" dirty="0">
                <a:latin typeface="Arial MT"/>
                <a:cs typeface="Arial MT"/>
              </a:rPr>
              <a:t>-odbc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51250" y="3130232"/>
            <a:ext cx="2784475" cy="309245"/>
          </a:xfrm>
          <a:prstGeom prst="rect">
            <a:avLst/>
          </a:prstGeom>
          <a:solidFill>
            <a:srgbClr val="DCE6F0"/>
          </a:solidFill>
          <a:ln w="25400">
            <a:solidFill>
              <a:srgbClr val="385D88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719455">
              <a:lnSpc>
                <a:spcPct val="100000"/>
              </a:lnSpc>
              <a:spcBef>
                <a:spcPts val="455"/>
              </a:spcBef>
            </a:pPr>
            <a:r>
              <a:rPr sz="1600" spc="-5" dirty="0">
                <a:latin typeface="Arial MT"/>
                <a:cs typeface="Arial MT"/>
              </a:rPr>
              <a:t>Driver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Manger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631950" y="1140586"/>
            <a:ext cx="7067550" cy="1744980"/>
            <a:chOff x="1631950" y="1140586"/>
            <a:chExt cx="7067550" cy="1744980"/>
          </a:xfrm>
        </p:grpSpPr>
        <p:sp>
          <p:nvSpPr>
            <p:cNvPr id="25" name="object 25"/>
            <p:cNvSpPr/>
            <p:nvPr/>
          </p:nvSpPr>
          <p:spPr>
            <a:xfrm>
              <a:off x="1644650" y="1153286"/>
              <a:ext cx="7042150" cy="1719580"/>
            </a:xfrm>
            <a:custGeom>
              <a:avLst/>
              <a:gdLst/>
              <a:ahLst/>
              <a:cxnLst/>
              <a:rect l="l" t="t" r="r" b="b"/>
              <a:pathLst>
                <a:path w="7042150" h="1719580">
                  <a:moveTo>
                    <a:pt x="6755510" y="0"/>
                  </a:moveTo>
                  <a:lnTo>
                    <a:pt x="286512" y="0"/>
                  </a:lnTo>
                  <a:lnTo>
                    <a:pt x="240030" y="3810"/>
                  </a:lnTo>
                  <a:lnTo>
                    <a:pt x="195961" y="14604"/>
                  </a:lnTo>
                  <a:lnTo>
                    <a:pt x="154812" y="32003"/>
                  </a:lnTo>
                  <a:lnTo>
                    <a:pt x="117348" y="55372"/>
                  </a:lnTo>
                  <a:lnTo>
                    <a:pt x="83947" y="83947"/>
                  </a:lnTo>
                  <a:lnTo>
                    <a:pt x="55244" y="117348"/>
                  </a:lnTo>
                  <a:lnTo>
                    <a:pt x="32004" y="154812"/>
                  </a:lnTo>
                  <a:lnTo>
                    <a:pt x="14605" y="195961"/>
                  </a:lnTo>
                  <a:lnTo>
                    <a:pt x="3810" y="240029"/>
                  </a:lnTo>
                  <a:lnTo>
                    <a:pt x="0" y="286512"/>
                  </a:lnTo>
                  <a:lnTo>
                    <a:pt x="0" y="1432687"/>
                  </a:lnTo>
                  <a:lnTo>
                    <a:pt x="3810" y="1479169"/>
                  </a:lnTo>
                  <a:lnTo>
                    <a:pt x="14605" y="1523238"/>
                  </a:lnTo>
                  <a:lnTo>
                    <a:pt x="32004" y="1564386"/>
                  </a:lnTo>
                  <a:lnTo>
                    <a:pt x="55244" y="1601978"/>
                  </a:lnTo>
                  <a:lnTo>
                    <a:pt x="83947" y="1635252"/>
                  </a:lnTo>
                  <a:lnTo>
                    <a:pt x="117348" y="1663954"/>
                  </a:lnTo>
                  <a:lnTo>
                    <a:pt x="154812" y="1687195"/>
                  </a:lnTo>
                  <a:lnTo>
                    <a:pt x="195961" y="1704594"/>
                  </a:lnTo>
                  <a:lnTo>
                    <a:pt x="240030" y="1715516"/>
                  </a:lnTo>
                  <a:lnTo>
                    <a:pt x="286512" y="1719199"/>
                  </a:lnTo>
                  <a:lnTo>
                    <a:pt x="6755510" y="1719199"/>
                  </a:lnTo>
                  <a:lnTo>
                    <a:pt x="6801993" y="1715516"/>
                  </a:lnTo>
                  <a:lnTo>
                    <a:pt x="6846061" y="1704594"/>
                  </a:lnTo>
                  <a:lnTo>
                    <a:pt x="6887209" y="1687195"/>
                  </a:lnTo>
                  <a:lnTo>
                    <a:pt x="6924802" y="1663954"/>
                  </a:lnTo>
                  <a:lnTo>
                    <a:pt x="6958203" y="1635252"/>
                  </a:lnTo>
                  <a:lnTo>
                    <a:pt x="6986778" y="1601978"/>
                  </a:lnTo>
                  <a:lnTo>
                    <a:pt x="7010146" y="1564386"/>
                  </a:lnTo>
                  <a:lnTo>
                    <a:pt x="7027545" y="1523238"/>
                  </a:lnTo>
                  <a:lnTo>
                    <a:pt x="7038340" y="1479169"/>
                  </a:lnTo>
                  <a:lnTo>
                    <a:pt x="7042150" y="1432687"/>
                  </a:lnTo>
                  <a:lnTo>
                    <a:pt x="7042150" y="286512"/>
                  </a:lnTo>
                  <a:lnTo>
                    <a:pt x="7038340" y="240029"/>
                  </a:lnTo>
                  <a:lnTo>
                    <a:pt x="7027545" y="195961"/>
                  </a:lnTo>
                  <a:lnTo>
                    <a:pt x="7010146" y="154812"/>
                  </a:lnTo>
                  <a:lnTo>
                    <a:pt x="6986778" y="117348"/>
                  </a:lnTo>
                  <a:lnTo>
                    <a:pt x="6958203" y="83947"/>
                  </a:lnTo>
                  <a:lnTo>
                    <a:pt x="6924802" y="55372"/>
                  </a:lnTo>
                  <a:lnTo>
                    <a:pt x="6887209" y="32003"/>
                  </a:lnTo>
                  <a:lnTo>
                    <a:pt x="6846061" y="14604"/>
                  </a:lnTo>
                  <a:lnTo>
                    <a:pt x="6801993" y="3810"/>
                  </a:lnTo>
                  <a:lnTo>
                    <a:pt x="6755510" y="0"/>
                  </a:lnTo>
                  <a:close/>
                </a:path>
              </a:pathLst>
            </a:custGeom>
            <a:solidFill>
              <a:srgbClr val="DCE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4650" y="1153286"/>
              <a:ext cx="7042150" cy="1719580"/>
            </a:xfrm>
            <a:custGeom>
              <a:avLst/>
              <a:gdLst/>
              <a:ahLst/>
              <a:cxnLst/>
              <a:rect l="l" t="t" r="r" b="b"/>
              <a:pathLst>
                <a:path w="7042150" h="1719580">
                  <a:moveTo>
                    <a:pt x="0" y="286512"/>
                  </a:moveTo>
                  <a:lnTo>
                    <a:pt x="3810" y="240029"/>
                  </a:lnTo>
                  <a:lnTo>
                    <a:pt x="14605" y="195961"/>
                  </a:lnTo>
                  <a:lnTo>
                    <a:pt x="32004" y="154812"/>
                  </a:lnTo>
                  <a:lnTo>
                    <a:pt x="55244" y="117348"/>
                  </a:lnTo>
                  <a:lnTo>
                    <a:pt x="83947" y="83947"/>
                  </a:lnTo>
                  <a:lnTo>
                    <a:pt x="117348" y="55372"/>
                  </a:lnTo>
                  <a:lnTo>
                    <a:pt x="154812" y="32003"/>
                  </a:lnTo>
                  <a:lnTo>
                    <a:pt x="195961" y="14604"/>
                  </a:lnTo>
                  <a:lnTo>
                    <a:pt x="240030" y="3810"/>
                  </a:lnTo>
                  <a:lnTo>
                    <a:pt x="286512" y="0"/>
                  </a:lnTo>
                  <a:lnTo>
                    <a:pt x="6755510" y="0"/>
                  </a:lnTo>
                  <a:lnTo>
                    <a:pt x="6801993" y="3810"/>
                  </a:lnTo>
                  <a:lnTo>
                    <a:pt x="6846061" y="14604"/>
                  </a:lnTo>
                  <a:lnTo>
                    <a:pt x="6887209" y="32003"/>
                  </a:lnTo>
                  <a:lnTo>
                    <a:pt x="6924802" y="55372"/>
                  </a:lnTo>
                  <a:lnTo>
                    <a:pt x="6958203" y="83947"/>
                  </a:lnTo>
                  <a:lnTo>
                    <a:pt x="6986778" y="117348"/>
                  </a:lnTo>
                  <a:lnTo>
                    <a:pt x="7010146" y="154812"/>
                  </a:lnTo>
                  <a:lnTo>
                    <a:pt x="7027545" y="195961"/>
                  </a:lnTo>
                  <a:lnTo>
                    <a:pt x="7038340" y="240029"/>
                  </a:lnTo>
                  <a:lnTo>
                    <a:pt x="7042150" y="286512"/>
                  </a:lnTo>
                  <a:lnTo>
                    <a:pt x="7042150" y="1432687"/>
                  </a:lnTo>
                  <a:lnTo>
                    <a:pt x="7038340" y="1479169"/>
                  </a:lnTo>
                  <a:lnTo>
                    <a:pt x="7027545" y="1523238"/>
                  </a:lnTo>
                  <a:lnTo>
                    <a:pt x="7010146" y="1564386"/>
                  </a:lnTo>
                  <a:lnTo>
                    <a:pt x="6986778" y="1601978"/>
                  </a:lnTo>
                  <a:lnTo>
                    <a:pt x="6958203" y="1635252"/>
                  </a:lnTo>
                  <a:lnTo>
                    <a:pt x="6924802" y="1663954"/>
                  </a:lnTo>
                  <a:lnTo>
                    <a:pt x="6887209" y="1687195"/>
                  </a:lnTo>
                  <a:lnTo>
                    <a:pt x="6846061" y="1704594"/>
                  </a:lnTo>
                  <a:lnTo>
                    <a:pt x="6801993" y="1715516"/>
                  </a:lnTo>
                  <a:lnTo>
                    <a:pt x="6755510" y="1719199"/>
                  </a:lnTo>
                  <a:lnTo>
                    <a:pt x="286512" y="1719199"/>
                  </a:lnTo>
                  <a:lnTo>
                    <a:pt x="240030" y="1715516"/>
                  </a:lnTo>
                  <a:lnTo>
                    <a:pt x="195961" y="1704594"/>
                  </a:lnTo>
                  <a:lnTo>
                    <a:pt x="154812" y="1687195"/>
                  </a:lnTo>
                  <a:lnTo>
                    <a:pt x="117348" y="1663954"/>
                  </a:lnTo>
                  <a:lnTo>
                    <a:pt x="83947" y="1635252"/>
                  </a:lnTo>
                  <a:lnTo>
                    <a:pt x="55244" y="1601978"/>
                  </a:lnTo>
                  <a:lnTo>
                    <a:pt x="32004" y="1564386"/>
                  </a:lnTo>
                  <a:lnTo>
                    <a:pt x="14605" y="1523238"/>
                  </a:lnTo>
                  <a:lnTo>
                    <a:pt x="3810" y="1479169"/>
                  </a:lnTo>
                  <a:lnTo>
                    <a:pt x="0" y="1432687"/>
                  </a:lnTo>
                  <a:lnTo>
                    <a:pt x="0" y="286512"/>
                  </a:lnTo>
                  <a:close/>
                </a:path>
              </a:pathLst>
            </a:custGeom>
            <a:ln w="25400">
              <a:solidFill>
                <a:srgbClr val="385D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807210" y="1844420"/>
            <a:ext cx="1493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Java</a:t>
            </a:r>
            <a:r>
              <a:rPr sz="1600" spc="-1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App</a:t>
            </a:r>
            <a:r>
              <a:rPr sz="1600" dirty="0">
                <a:latin typeface="Arial MT"/>
                <a:cs typeface="Arial MT"/>
              </a:rPr>
              <a:t>l</a:t>
            </a:r>
            <a:r>
              <a:rPr sz="1600" spc="-5" dirty="0">
                <a:latin typeface="Arial MT"/>
                <a:cs typeface="Arial MT"/>
              </a:rPr>
              <a:t>ication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356100" y="2396235"/>
            <a:ext cx="1377950" cy="314325"/>
          </a:xfrm>
          <a:custGeom>
            <a:avLst/>
            <a:gdLst/>
            <a:ahLst/>
            <a:cxnLst/>
            <a:rect l="l" t="t" r="r" b="b"/>
            <a:pathLst>
              <a:path w="1377950" h="314325">
                <a:moveTo>
                  <a:pt x="1377950" y="0"/>
                </a:moveTo>
                <a:lnTo>
                  <a:pt x="0" y="0"/>
                </a:lnTo>
                <a:lnTo>
                  <a:pt x="0" y="314325"/>
                </a:lnTo>
                <a:lnTo>
                  <a:pt x="1377950" y="314325"/>
                </a:lnTo>
                <a:lnTo>
                  <a:pt x="1377950" y="0"/>
                </a:lnTo>
                <a:close/>
              </a:path>
            </a:pathLst>
          </a:custGeom>
          <a:solidFill>
            <a:srgbClr val="DCE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354829" y="2396299"/>
            <a:ext cx="1377950" cy="269875"/>
          </a:xfrm>
          <a:prstGeom prst="rect">
            <a:avLst/>
          </a:prstGeom>
          <a:solidFill>
            <a:srgbClr val="DCE6F0"/>
          </a:solidFill>
          <a:ln w="25400">
            <a:solidFill>
              <a:srgbClr val="385D88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145"/>
              </a:spcBef>
            </a:pPr>
            <a:r>
              <a:rPr sz="1600" spc="-5" dirty="0">
                <a:latin typeface="Arial MT"/>
                <a:cs typeface="Arial MT"/>
              </a:rPr>
              <a:t>Connection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352925" y="1869185"/>
            <a:ext cx="1377950" cy="314325"/>
          </a:xfrm>
          <a:custGeom>
            <a:avLst/>
            <a:gdLst/>
            <a:ahLst/>
            <a:cxnLst/>
            <a:rect l="l" t="t" r="r" b="b"/>
            <a:pathLst>
              <a:path w="1377950" h="314325">
                <a:moveTo>
                  <a:pt x="1377950" y="0"/>
                </a:moveTo>
                <a:lnTo>
                  <a:pt x="0" y="0"/>
                </a:lnTo>
                <a:lnTo>
                  <a:pt x="0" y="314325"/>
                </a:lnTo>
                <a:lnTo>
                  <a:pt x="1377950" y="314325"/>
                </a:lnTo>
                <a:lnTo>
                  <a:pt x="1377950" y="0"/>
                </a:lnTo>
                <a:close/>
              </a:path>
            </a:pathLst>
          </a:custGeom>
          <a:solidFill>
            <a:srgbClr val="DCE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354829" y="1869249"/>
            <a:ext cx="1377950" cy="269875"/>
          </a:xfrm>
          <a:prstGeom prst="rect">
            <a:avLst/>
          </a:prstGeom>
          <a:solidFill>
            <a:srgbClr val="DCE6F0"/>
          </a:solidFill>
          <a:ln w="25400">
            <a:solidFill>
              <a:srgbClr val="385D88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140"/>
              </a:spcBef>
            </a:pPr>
            <a:r>
              <a:rPr sz="1600" spc="-5" dirty="0">
                <a:latin typeface="Arial MT"/>
                <a:cs typeface="Arial MT"/>
              </a:rPr>
              <a:t>Statement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352925" y="1304035"/>
            <a:ext cx="1377950" cy="314325"/>
          </a:xfrm>
          <a:custGeom>
            <a:avLst/>
            <a:gdLst/>
            <a:ahLst/>
            <a:cxnLst/>
            <a:rect l="l" t="t" r="r" b="b"/>
            <a:pathLst>
              <a:path w="1377950" h="314325">
                <a:moveTo>
                  <a:pt x="1377950" y="0"/>
                </a:moveTo>
                <a:lnTo>
                  <a:pt x="0" y="0"/>
                </a:lnTo>
                <a:lnTo>
                  <a:pt x="0" y="314325"/>
                </a:lnTo>
                <a:lnTo>
                  <a:pt x="1377950" y="314325"/>
                </a:lnTo>
                <a:lnTo>
                  <a:pt x="1377950" y="0"/>
                </a:lnTo>
                <a:close/>
              </a:path>
            </a:pathLst>
          </a:custGeom>
          <a:solidFill>
            <a:srgbClr val="DCE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354829" y="1304099"/>
            <a:ext cx="1377950" cy="269875"/>
          </a:xfrm>
          <a:prstGeom prst="rect">
            <a:avLst/>
          </a:prstGeom>
          <a:solidFill>
            <a:srgbClr val="DCE6F0"/>
          </a:solidFill>
          <a:ln w="25400">
            <a:solidFill>
              <a:srgbClr val="385D88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140"/>
              </a:spcBef>
            </a:pPr>
            <a:r>
              <a:rPr sz="1600" spc="-5" dirty="0">
                <a:latin typeface="Arial MT"/>
                <a:cs typeface="Arial MT"/>
              </a:rPr>
              <a:t>ResultSet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613025" y="4217161"/>
            <a:ext cx="1905" cy="378460"/>
          </a:xfrm>
          <a:custGeom>
            <a:avLst/>
            <a:gdLst/>
            <a:ahLst/>
            <a:cxnLst/>
            <a:rect l="l" t="t" r="r" b="b"/>
            <a:pathLst>
              <a:path w="1905" h="378460">
                <a:moveTo>
                  <a:pt x="0" y="0"/>
                </a:moveTo>
                <a:lnTo>
                  <a:pt x="1524" y="377863"/>
                </a:lnTo>
              </a:path>
            </a:pathLst>
          </a:custGeom>
          <a:ln w="9525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5075" y="4650511"/>
            <a:ext cx="1905" cy="319405"/>
          </a:xfrm>
          <a:custGeom>
            <a:avLst/>
            <a:gdLst/>
            <a:ahLst/>
            <a:cxnLst/>
            <a:rect l="l" t="t" r="r" b="b"/>
            <a:pathLst>
              <a:path w="1904" h="319404">
                <a:moveTo>
                  <a:pt x="0" y="0"/>
                </a:moveTo>
                <a:lnTo>
                  <a:pt x="1524" y="319150"/>
                </a:lnTo>
              </a:path>
            </a:pathLst>
          </a:custGeom>
          <a:ln w="9523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43423" y="3486911"/>
            <a:ext cx="1905" cy="849630"/>
          </a:xfrm>
          <a:custGeom>
            <a:avLst/>
            <a:gdLst/>
            <a:ahLst/>
            <a:cxnLst/>
            <a:rect l="l" t="t" r="r" b="b"/>
            <a:pathLst>
              <a:path w="1904" h="849629">
                <a:moveTo>
                  <a:pt x="0" y="647700"/>
                </a:moveTo>
                <a:lnTo>
                  <a:pt x="1650" y="849249"/>
                </a:lnTo>
              </a:path>
              <a:path w="1904" h="849629">
                <a:moveTo>
                  <a:pt x="0" y="0"/>
                </a:moveTo>
                <a:lnTo>
                  <a:pt x="1650" y="434975"/>
                </a:lnTo>
              </a:path>
            </a:pathLst>
          </a:custGeom>
          <a:ln w="9525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5037137" y="1618360"/>
            <a:ext cx="12700" cy="1520825"/>
            <a:chOff x="5037137" y="1618360"/>
            <a:chExt cx="12700" cy="1520825"/>
          </a:xfrm>
        </p:grpSpPr>
        <p:sp>
          <p:nvSpPr>
            <p:cNvPr id="39" name="object 39"/>
            <p:cNvSpPr/>
            <p:nvPr/>
          </p:nvSpPr>
          <p:spPr>
            <a:xfrm>
              <a:off x="5043424" y="2786506"/>
              <a:ext cx="1905" cy="347980"/>
            </a:xfrm>
            <a:custGeom>
              <a:avLst/>
              <a:gdLst/>
              <a:ahLst/>
              <a:cxnLst/>
              <a:rect l="l" t="t" r="r" b="b"/>
              <a:pathLst>
                <a:path w="1904" h="347980">
                  <a:moveTo>
                    <a:pt x="1650" y="0"/>
                  </a:moveTo>
                  <a:lnTo>
                    <a:pt x="0" y="347726"/>
                  </a:lnTo>
                </a:path>
              </a:pathLst>
            </a:custGeom>
            <a:ln w="9525">
              <a:solidFill>
                <a:srgbClr val="487C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41900" y="2183510"/>
              <a:ext cx="1905" cy="212725"/>
            </a:xfrm>
            <a:custGeom>
              <a:avLst/>
              <a:gdLst/>
              <a:ahLst/>
              <a:cxnLst/>
              <a:rect l="l" t="t" r="r" b="b"/>
              <a:pathLst>
                <a:path w="1904" h="212725">
                  <a:moveTo>
                    <a:pt x="0" y="0"/>
                  </a:moveTo>
                  <a:lnTo>
                    <a:pt x="1524" y="212725"/>
                  </a:lnTo>
                </a:path>
              </a:pathLst>
            </a:custGeom>
            <a:ln w="9523">
              <a:solidFill>
                <a:srgbClr val="487C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41900" y="1618360"/>
              <a:ext cx="0" cy="250825"/>
            </a:xfrm>
            <a:custGeom>
              <a:avLst/>
              <a:gdLst/>
              <a:ahLst/>
              <a:cxnLst/>
              <a:rect l="l" t="t" r="r" b="b"/>
              <a:pathLst>
                <a:path h="250825">
                  <a:moveTo>
                    <a:pt x="0" y="0"/>
                  </a:moveTo>
                  <a:lnTo>
                    <a:pt x="0" y="250825"/>
                  </a:lnTo>
                </a:path>
              </a:pathLst>
            </a:custGeom>
            <a:ln w="9525">
              <a:solidFill>
                <a:srgbClr val="487C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3132073" y="3439286"/>
            <a:ext cx="830580" cy="465455"/>
          </a:xfrm>
          <a:custGeom>
            <a:avLst/>
            <a:gdLst/>
            <a:ahLst/>
            <a:cxnLst/>
            <a:rect l="l" t="t" r="r" b="b"/>
            <a:pathLst>
              <a:path w="830579" h="465454">
                <a:moveTo>
                  <a:pt x="830326" y="0"/>
                </a:moveTo>
                <a:lnTo>
                  <a:pt x="0" y="465074"/>
                </a:lnTo>
              </a:path>
            </a:pathLst>
          </a:custGeom>
          <a:ln w="9523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2106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JDBC</a:t>
            </a:r>
            <a:r>
              <a:rPr sz="1800" b="1" spc="-7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Architecture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JDBC</a:t>
            </a:r>
            <a:r>
              <a:rPr spc="-55" dirty="0"/>
              <a:t> </a:t>
            </a:r>
            <a:r>
              <a:rPr spc="-5" dirty="0"/>
              <a:t>Interfaces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/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b="0" spc="-10" dirty="0">
                <a:latin typeface="Tahoma"/>
                <a:cs typeface="Tahoma"/>
              </a:rPr>
              <a:t>Driver</a:t>
            </a:r>
          </a:p>
          <a:p>
            <a:pPr marL="299085" indent="-287020">
              <a:lnSpc>
                <a:spcPct val="100000"/>
              </a:lnSpc>
              <a:spcBef>
                <a:spcPts val="1355"/>
              </a:spcBef>
              <a:buChar char="•"/>
              <a:tabLst>
                <a:tab pos="299085" algn="l"/>
                <a:tab pos="299720" algn="l"/>
              </a:tabLst>
            </a:pPr>
            <a:r>
              <a:rPr b="0" spc="-10" dirty="0">
                <a:latin typeface="Tahoma"/>
                <a:cs typeface="Tahoma"/>
              </a:rPr>
              <a:t>Connection</a:t>
            </a:r>
          </a:p>
          <a:p>
            <a:pPr marL="299085" indent="-287020">
              <a:lnSpc>
                <a:spcPct val="100000"/>
              </a:lnSpc>
              <a:spcBef>
                <a:spcPts val="1375"/>
              </a:spcBef>
              <a:buChar char="•"/>
              <a:tabLst>
                <a:tab pos="299085" algn="l"/>
                <a:tab pos="299720" algn="l"/>
              </a:tabLst>
            </a:pPr>
            <a:r>
              <a:rPr b="0" spc="-10" dirty="0">
                <a:latin typeface="Tahoma"/>
                <a:cs typeface="Tahoma"/>
              </a:rPr>
              <a:t>Statement</a:t>
            </a:r>
          </a:p>
          <a:p>
            <a:pPr marL="299085" indent="-287020">
              <a:lnSpc>
                <a:spcPct val="100000"/>
              </a:lnSpc>
              <a:spcBef>
                <a:spcPts val="1355"/>
              </a:spcBef>
              <a:buChar char="•"/>
              <a:tabLst>
                <a:tab pos="299085" algn="l"/>
                <a:tab pos="299720" algn="l"/>
              </a:tabLst>
            </a:pPr>
            <a:r>
              <a:rPr b="0" spc="-10" dirty="0">
                <a:latin typeface="Tahoma"/>
                <a:cs typeface="Tahoma"/>
              </a:rPr>
              <a:t>PreparedStatement</a:t>
            </a:r>
          </a:p>
          <a:p>
            <a:pPr marL="299085" indent="-287020">
              <a:lnSpc>
                <a:spcPct val="100000"/>
              </a:lnSpc>
              <a:spcBef>
                <a:spcPts val="1355"/>
              </a:spcBef>
              <a:buChar char="•"/>
              <a:tabLst>
                <a:tab pos="299085" algn="l"/>
                <a:tab pos="299720" algn="l"/>
              </a:tabLst>
            </a:pPr>
            <a:r>
              <a:rPr b="0" spc="-5" dirty="0">
                <a:latin typeface="Tahoma"/>
                <a:cs typeface="Tahoma"/>
              </a:rPr>
              <a:t>CallableStatement</a:t>
            </a:r>
          </a:p>
          <a:p>
            <a:pPr marL="299085" indent="-287020">
              <a:lnSpc>
                <a:spcPct val="100000"/>
              </a:lnSpc>
              <a:spcBef>
                <a:spcPts val="1370"/>
              </a:spcBef>
              <a:buChar char="•"/>
              <a:tabLst>
                <a:tab pos="299085" algn="l"/>
                <a:tab pos="299720" algn="l"/>
              </a:tabLst>
            </a:pPr>
            <a:r>
              <a:rPr b="0" spc="-10" dirty="0">
                <a:latin typeface="Tahoma"/>
                <a:cs typeface="Tahoma"/>
              </a:rPr>
              <a:t>DatabaseMetadata</a:t>
            </a:r>
          </a:p>
          <a:p>
            <a:pPr marL="299085" indent="-287020">
              <a:lnSpc>
                <a:spcPct val="100000"/>
              </a:lnSpc>
              <a:spcBef>
                <a:spcPts val="1355"/>
              </a:spcBef>
              <a:buChar char="•"/>
              <a:tabLst>
                <a:tab pos="299085" algn="l"/>
                <a:tab pos="299720" algn="l"/>
              </a:tabLst>
            </a:pPr>
            <a:r>
              <a:rPr b="0" spc="-10" dirty="0">
                <a:latin typeface="Tahoma"/>
                <a:cs typeface="Tahoma"/>
              </a:rPr>
              <a:t>ResultSet</a:t>
            </a:r>
          </a:p>
          <a:p>
            <a:pPr marL="299085" indent="-287020">
              <a:lnSpc>
                <a:spcPct val="100000"/>
              </a:lnSpc>
              <a:spcBef>
                <a:spcPts val="1360"/>
              </a:spcBef>
              <a:buChar char="•"/>
              <a:tabLst>
                <a:tab pos="299085" algn="l"/>
                <a:tab pos="299720" algn="l"/>
              </a:tabLst>
            </a:pPr>
            <a:r>
              <a:rPr b="0" spc="-10" dirty="0">
                <a:latin typeface="Tahoma"/>
                <a:cs typeface="Tahoma"/>
              </a:rPr>
              <a:t>ResultSetMetadata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8129" y="1436623"/>
            <a:ext cx="13366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ahoma"/>
                <a:cs typeface="Tahoma"/>
              </a:rPr>
              <a:t>JDBC</a:t>
            </a:r>
            <a:r>
              <a:rPr sz="1600" b="1" spc="-50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classes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8129" y="1996185"/>
            <a:ext cx="1620520" cy="1934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ahoma"/>
                <a:cs typeface="Tahoma"/>
              </a:rPr>
              <a:t>Date</a:t>
            </a:r>
            <a:endParaRPr sz="16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135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ahoma"/>
                <a:cs typeface="Tahoma"/>
              </a:rPr>
              <a:t>DriverManager</a:t>
            </a:r>
            <a:endParaRPr sz="16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137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15" dirty="0">
                <a:latin typeface="Tahoma"/>
                <a:cs typeface="Tahoma"/>
              </a:rPr>
              <a:t>Time</a:t>
            </a:r>
            <a:endParaRPr sz="16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136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/>
                <a:cs typeface="Tahoma"/>
              </a:rPr>
              <a:t>TimeStamp</a:t>
            </a:r>
            <a:endParaRPr sz="16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135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5" dirty="0">
                <a:latin typeface="Tahoma"/>
                <a:cs typeface="Tahoma"/>
              </a:rPr>
              <a:t>Types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800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Driver</a:t>
            </a:r>
            <a:r>
              <a:rPr sz="1800" b="1" spc="-10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Manager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1143" y="1166875"/>
            <a:ext cx="6902450" cy="3895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1150" marR="31432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311150" algn="l"/>
                <a:tab pos="311785" algn="l"/>
              </a:tabLst>
            </a:pPr>
            <a:r>
              <a:rPr sz="1600" spc="-5" dirty="0">
                <a:latin typeface="Tahoma"/>
                <a:cs typeface="Tahoma"/>
              </a:rPr>
              <a:t>The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DriverManager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class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traditional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management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layer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JDBC,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working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between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user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and</a:t>
            </a:r>
            <a:r>
              <a:rPr sz="1600" spc="-10" dirty="0">
                <a:latin typeface="Tahoma"/>
                <a:cs typeface="Tahoma"/>
              </a:rPr>
              <a:t> the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drivers.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ahoma"/>
              <a:buChar char="•"/>
            </a:pPr>
            <a:endParaRPr sz="1550">
              <a:latin typeface="Tahoma"/>
              <a:cs typeface="Tahoma"/>
            </a:endParaRPr>
          </a:p>
          <a:p>
            <a:pPr marL="311150" marR="5080" indent="-287020">
              <a:lnSpc>
                <a:spcPct val="100000"/>
              </a:lnSpc>
              <a:buChar char="•"/>
              <a:tabLst>
                <a:tab pos="311150" algn="l"/>
                <a:tab pos="311785" algn="l"/>
                <a:tab pos="6782434" algn="l"/>
              </a:tabLst>
            </a:pPr>
            <a:r>
              <a:rPr sz="1600" spc="-10" dirty="0">
                <a:latin typeface="Tahoma"/>
                <a:cs typeface="Tahoma"/>
              </a:rPr>
              <a:t>I</a:t>
            </a:r>
            <a:r>
              <a:rPr sz="1600" spc="-5" dirty="0">
                <a:latin typeface="Tahoma"/>
                <a:cs typeface="Tahoma"/>
              </a:rPr>
              <a:t>t </a:t>
            </a:r>
            <a:r>
              <a:rPr sz="1600" spc="-20" dirty="0">
                <a:latin typeface="Tahoma"/>
                <a:cs typeface="Tahoma"/>
              </a:rPr>
              <a:t>k</a:t>
            </a:r>
            <a:r>
              <a:rPr sz="1600" spc="-10" dirty="0">
                <a:latin typeface="Tahoma"/>
                <a:cs typeface="Tahoma"/>
              </a:rPr>
              <a:t>ee</a:t>
            </a:r>
            <a:r>
              <a:rPr sz="1600" spc="-5" dirty="0">
                <a:latin typeface="Tahoma"/>
                <a:cs typeface="Tahoma"/>
              </a:rPr>
              <a:t>ps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30" dirty="0">
                <a:latin typeface="Tahoma"/>
                <a:cs typeface="Tahoma"/>
              </a:rPr>
              <a:t>r</a:t>
            </a:r>
            <a:r>
              <a:rPr sz="1600" spc="-5" dirty="0">
                <a:latin typeface="Tahoma"/>
                <a:cs typeface="Tahoma"/>
              </a:rPr>
              <a:t>ack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he</a:t>
            </a:r>
            <a:r>
              <a:rPr sz="1600" dirty="0">
                <a:latin typeface="Tahoma"/>
                <a:cs typeface="Tahoma"/>
              </a:rPr>
              <a:t> d</a:t>
            </a:r>
            <a:r>
              <a:rPr sz="1600" spc="-10" dirty="0">
                <a:latin typeface="Tahoma"/>
                <a:cs typeface="Tahoma"/>
              </a:rPr>
              <a:t>ri</a:t>
            </a:r>
            <a:r>
              <a:rPr sz="1600" spc="-25" dirty="0">
                <a:latin typeface="Tahoma"/>
                <a:cs typeface="Tahoma"/>
              </a:rPr>
              <a:t>v</a:t>
            </a:r>
            <a:r>
              <a:rPr sz="1600" spc="-10" dirty="0">
                <a:latin typeface="Tahoma"/>
                <a:cs typeface="Tahoma"/>
              </a:rPr>
              <a:t>er</a:t>
            </a:r>
            <a:r>
              <a:rPr sz="1600" spc="-5" dirty="0">
                <a:latin typeface="Tahoma"/>
                <a:cs typeface="Tahoma"/>
              </a:rPr>
              <a:t>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hat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15" dirty="0">
                <a:latin typeface="Tahoma"/>
                <a:cs typeface="Tahoma"/>
              </a:rPr>
              <a:t>r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a</a:t>
            </a:r>
            <a:r>
              <a:rPr sz="1600" spc="-45" dirty="0">
                <a:latin typeface="Tahoma"/>
                <a:cs typeface="Tahoma"/>
              </a:rPr>
              <a:t>v</a:t>
            </a:r>
            <a:r>
              <a:rPr sz="1600" spc="-5" dirty="0">
                <a:latin typeface="Tahoma"/>
                <a:cs typeface="Tahoma"/>
              </a:rPr>
              <a:t>ai</a:t>
            </a:r>
            <a:r>
              <a:rPr sz="1600" spc="-15" dirty="0">
                <a:latin typeface="Tahoma"/>
                <a:cs typeface="Tahoma"/>
              </a:rPr>
              <a:t>l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dirty="0">
                <a:latin typeface="Tahoma"/>
                <a:cs typeface="Tahoma"/>
              </a:rPr>
              <a:t>b</a:t>
            </a:r>
            <a:r>
              <a:rPr sz="1600" spc="-10" dirty="0">
                <a:latin typeface="Tahoma"/>
                <a:cs typeface="Tahoma"/>
              </a:rPr>
              <a:t>l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and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handles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-10" dirty="0">
                <a:latin typeface="Tahoma"/>
                <a:cs typeface="Tahoma"/>
              </a:rPr>
              <a:t>s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dirty="0">
                <a:latin typeface="Tahoma"/>
                <a:cs typeface="Tahoma"/>
              </a:rPr>
              <a:t>b</a:t>
            </a:r>
            <a:r>
              <a:rPr sz="1600" spc="-10" dirty="0">
                <a:latin typeface="Tahoma"/>
                <a:cs typeface="Tahoma"/>
              </a:rPr>
              <a:t>lis</a:t>
            </a:r>
            <a:r>
              <a:rPr sz="1600" spc="-15" dirty="0">
                <a:latin typeface="Tahoma"/>
                <a:cs typeface="Tahoma"/>
              </a:rPr>
              <a:t>h</a:t>
            </a:r>
            <a:r>
              <a:rPr sz="1600" spc="-10" dirty="0">
                <a:latin typeface="Tahoma"/>
                <a:cs typeface="Tahoma"/>
              </a:rPr>
              <a:t>i</a:t>
            </a:r>
            <a:r>
              <a:rPr sz="1600" spc="-5" dirty="0">
                <a:latin typeface="Tahoma"/>
                <a:cs typeface="Tahoma"/>
              </a:rPr>
              <a:t>ng</a:t>
            </a:r>
            <a:r>
              <a:rPr sz="1600" dirty="0">
                <a:latin typeface="Tahoma"/>
                <a:cs typeface="Tahoma"/>
              </a:rPr>
              <a:t>	</a:t>
            </a:r>
            <a:r>
              <a:rPr sz="1600" spc="-5" dirty="0">
                <a:latin typeface="Tahoma"/>
                <a:cs typeface="Tahoma"/>
              </a:rPr>
              <a:t>a  </a:t>
            </a:r>
            <a:r>
              <a:rPr sz="1600" spc="-10" dirty="0">
                <a:latin typeface="Tahoma"/>
                <a:cs typeface="Tahoma"/>
              </a:rPr>
              <a:t>connection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between</a:t>
            </a:r>
            <a:r>
              <a:rPr sz="1600" spc="-5" dirty="0">
                <a:latin typeface="Tahoma"/>
                <a:cs typeface="Tahoma"/>
              </a:rPr>
              <a:t> a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database and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appropriate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40" dirty="0">
                <a:latin typeface="Tahoma"/>
                <a:cs typeface="Tahoma"/>
              </a:rPr>
              <a:t>driver.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ahoma"/>
              <a:buChar char="•"/>
            </a:pPr>
            <a:endParaRPr sz="1550">
              <a:latin typeface="Tahoma"/>
              <a:cs typeface="Tahoma"/>
            </a:endParaRPr>
          </a:p>
          <a:p>
            <a:pPr marL="311150" marR="336550" indent="-287020">
              <a:lnSpc>
                <a:spcPct val="100000"/>
              </a:lnSpc>
              <a:buChar char="•"/>
              <a:tabLst>
                <a:tab pos="311150" algn="l"/>
                <a:tab pos="311785" algn="l"/>
              </a:tabLst>
            </a:pPr>
            <a:r>
              <a:rPr sz="1600" spc="-10" dirty="0">
                <a:latin typeface="Tahoma"/>
                <a:cs typeface="Tahoma"/>
              </a:rPr>
              <a:t>In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addition,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DriverManager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class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attends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things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like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driver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login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time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limits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and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printing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log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and </a:t>
            </a:r>
            <a:r>
              <a:rPr sz="1600" spc="-10" dirty="0">
                <a:latin typeface="Tahoma"/>
                <a:cs typeface="Tahoma"/>
              </a:rPr>
              <a:t>tracing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messages.</a:t>
            </a:r>
            <a:endParaRPr sz="1600">
              <a:latin typeface="Tahoma"/>
              <a:cs typeface="Tahoma"/>
            </a:endParaRPr>
          </a:p>
          <a:p>
            <a:pPr marL="311150" marR="600075" indent="-299085">
              <a:lnSpc>
                <a:spcPct val="120000"/>
              </a:lnSpc>
              <a:spcBef>
                <a:spcPts val="1670"/>
              </a:spcBef>
              <a:buChar char="•"/>
              <a:tabLst>
                <a:tab pos="311150" algn="l"/>
                <a:tab pos="311785" algn="l"/>
              </a:tabLst>
            </a:pPr>
            <a:r>
              <a:rPr sz="1600" spc="-5" dirty="0">
                <a:latin typeface="Tahoma"/>
                <a:cs typeface="Tahoma"/>
              </a:rPr>
              <a:t>It is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possible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that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 application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may</a:t>
            </a:r>
            <a:r>
              <a:rPr sz="1600" spc="-5" dirty="0">
                <a:latin typeface="Tahoma"/>
                <a:cs typeface="Tahoma"/>
              </a:rPr>
              <a:t> need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to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interact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with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multiple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databases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created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by </a:t>
            </a:r>
            <a:r>
              <a:rPr sz="1600" spc="-10" dirty="0">
                <a:latin typeface="Tahoma"/>
                <a:cs typeface="Tahoma"/>
              </a:rPr>
              <a:t>different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vendors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ahoma"/>
              <a:buChar char="•"/>
            </a:pPr>
            <a:endParaRPr sz="1550">
              <a:latin typeface="Tahoma"/>
              <a:cs typeface="Tahoma"/>
            </a:endParaRPr>
          </a:p>
          <a:p>
            <a:pPr marL="367665" marR="263525" indent="-355600">
              <a:lnSpc>
                <a:spcPct val="120000"/>
              </a:lnSpc>
              <a:buChar char="•"/>
              <a:tabLst>
                <a:tab pos="367665" algn="l"/>
                <a:tab pos="368300" algn="l"/>
              </a:tabLst>
            </a:pPr>
            <a:r>
              <a:rPr sz="1600" spc="-5" dirty="0">
                <a:latin typeface="Tahoma"/>
                <a:cs typeface="Tahoma"/>
              </a:rPr>
              <a:t>The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JDBC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Driver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Manager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provides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ability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communicate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with </a:t>
            </a:r>
            <a:r>
              <a:rPr sz="1600" spc="-5" dirty="0">
                <a:latin typeface="Tahoma"/>
                <a:cs typeface="Tahoma"/>
              </a:rPr>
              <a:t> multiple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databases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and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keep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track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which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driver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needed </a:t>
            </a:r>
            <a:r>
              <a:rPr sz="1600" spc="-10" dirty="0">
                <a:latin typeface="Tahoma"/>
                <a:cs typeface="Tahoma"/>
              </a:rPr>
              <a:t>for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which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database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227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Statement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39341" y="1902586"/>
            <a:ext cx="2085975" cy="517525"/>
            <a:chOff x="1839341" y="1902586"/>
            <a:chExt cx="2085975" cy="517525"/>
          </a:xfrm>
        </p:grpSpPr>
        <p:sp>
          <p:nvSpPr>
            <p:cNvPr id="4" name="object 4"/>
            <p:cNvSpPr/>
            <p:nvPr/>
          </p:nvSpPr>
          <p:spPr>
            <a:xfrm>
              <a:off x="1852041" y="1915286"/>
              <a:ext cx="2060575" cy="492125"/>
            </a:xfrm>
            <a:custGeom>
              <a:avLst/>
              <a:gdLst/>
              <a:ahLst/>
              <a:cxnLst/>
              <a:rect l="l" t="t" r="r" b="b"/>
              <a:pathLst>
                <a:path w="2060575" h="492125">
                  <a:moveTo>
                    <a:pt x="1978533" y="0"/>
                  </a:moveTo>
                  <a:lnTo>
                    <a:pt x="82041" y="0"/>
                  </a:lnTo>
                  <a:lnTo>
                    <a:pt x="50037" y="6476"/>
                  </a:lnTo>
                  <a:lnTo>
                    <a:pt x="24002" y="24002"/>
                  </a:lnTo>
                  <a:lnTo>
                    <a:pt x="6350" y="50037"/>
                  </a:lnTo>
                  <a:lnTo>
                    <a:pt x="0" y="81914"/>
                  </a:lnTo>
                  <a:lnTo>
                    <a:pt x="0" y="410083"/>
                  </a:lnTo>
                  <a:lnTo>
                    <a:pt x="6350" y="441960"/>
                  </a:lnTo>
                  <a:lnTo>
                    <a:pt x="24002" y="468122"/>
                  </a:lnTo>
                  <a:lnTo>
                    <a:pt x="50037" y="485648"/>
                  </a:lnTo>
                  <a:lnTo>
                    <a:pt x="82041" y="492125"/>
                  </a:lnTo>
                  <a:lnTo>
                    <a:pt x="1978533" y="492125"/>
                  </a:lnTo>
                  <a:lnTo>
                    <a:pt x="2010409" y="485648"/>
                  </a:lnTo>
                  <a:lnTo>
                    <a:pt x="2036445" y="468122"/>
                  </a:lnTo>
                  <a:lnTo>
                    <a:pt x="2054097" y="441960"/>
                  </a:lnTo>
                  <a:lnTo>
                    <a:pt x="2060574" y="410083"/>
                  </a:lnTo>
                  <a:lnTo>
                    <a:pt x="2060574" y="81914"/>
                  </a:lnTo>
                  <a:lnTo>
                    <a:pt x="2054097" y="50037"/>
                  </a:lnTo>
                  <a:lnTo>
                    <a:pt x="2036445" y="24002"/>
                  </a:lnTo>
                  <a:lnTo>
                    <a:pt x="2010409" y="6476"/>
                  </a:lnTo>
                  <a:lnTo>
                    <a:pt x="1978533" y="0"/>
                  </a:lnTo>
                  <a:close/>
                </a:path>
              </a:pathLst>
            </a:custGeom>
            <a:solidFill>
              <a:srgbClr val="C5D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52041" y="1915286"/>
              <a:ext cx="2060575" cy="492125"/>
            </a:xfrm>
            <a:custGeom>
              <a:avLst/>
              <a:gdLst/>
              <a:ahLst/>
              <a:cxnLst/>
              <a:rect l="l" t="t" r="r" b="b"/>
              <a:pathLst>
                <a:path w="2060575" h="492125">
                  <a:moveTo>
                    <a:pt x="0" y="81914"/>
                  </a:moveTo>
                  <a:lnTo>
                    <a:pt x="6350" y="50037"/>
                  </a:lnTo>
                  <a:lnTo>
                    <a:pt x="24002" y="24002"/>
                  </a:lnTo>
                  <a:lnTo>
                    <a:pt x="50037" y="6476"/>
                  </a:lnTo>
                  <a:lnTo>
                    <a:pt x="82041" y="0"/>
                  </a:lnTo>
                  <a:lnTo>
                    <a:pt x="1978533" y="0"/>
                  </a:lnTo>
                  <a:lnTo>
                    <a:pt x="2010409" y="6476"/>
                  </a:lnTo>
                  <a:lnTo>
                    <a:pt x="2036445" y="24002"/>
                  </a:lnTo>
                  <a:lnTo>
                    <a:pt x="2054097" y="50037"/>
                  </a:lnTo>
                  <a:lnTo>
                    <a:pt x="2060574" y="81914"/>
                  </a:lnTo>
                  <a:lnTo>
                    <a:pt x="2060574" y="410083"/>
                  </a:lnTo>
                  <a:lnTo>
                    <a:pt x="2054097" y="441960"/>
                  </a:lnTo>
                  <a:lnTo>
                    <a:pt x="2036445" y="468122"/>
                  </a:lnTo>
                  <a:lnTo>
                    <a:pt x="2010409" y="485648"/>
                  </a:lnTo>
                  <a:lnTo>
                    <a:pt x="1978533" y="492125"/>
                  </a:lnTo>
                  <a:lnTo>
                    <a:pt x="82041" y="492125"/>
                  </a:lnTo>
                  <a:lnTo>
                    <a:pt x="50037" y="485648"/>
                  </a:lnTo>
                  <a:lnTo>
                    <a:pt x="24002" y="468122"/>
                  </a:lnTo>
                  <a:lnTo>
                    <a:pt x="6350" y="441960"/>
                  </a:lnTo>
                  <a:lnTo>
                    <a:pt x="0" y="410083"/>
                  </a:lnTo>
                  <a:lnTo>
                    <a:pt x="0" y="81914"/>
                  </a:lnTo>
                  <a:close/>
                </a:path>
              </a:pathLst>
            </a:custGeom>
            <a:ln w="25400">
              <a:solidFill>
                <a:srgbClr val="385D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76742" y="1991055"/>
            <a:ext cx="20116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324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Arial MT"/>
                <a:cs typeface="Arial MT"/>
              </a:rPr>
              <a:t>Statement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64741" y="2798444"/>
            <a:ext cx="2003425" cy="500380"/>
          </a:xfrm>
          <a:custGeom>
            <a:avLst/>
            <a:gdLst/>
            <a:ahLst/>
            <a:cxnLst/>
            <a:rect l="l" t="t" r="r" b="b"/>
            <a:pathLst>
              <a:path w="2003425" h="500379">
                <a:moveTo>
                  <a:pt x="1922271" y="0"/>
                </a:moveTo>
                <a:lnTo>
                  <a:pt x="80898" y="0"/>
                </a:lnTo>
                <a:lnTo>
                  <a:pt x="49402" y="6604"/>
                </a:lnTo>
                <a:lnTo>
                  <a:pt x="23621" y="24384"/>
                </a:lnTo>
                <a:lnTo>
                  <a:pt x="6350" y="50927"/>
                </a:lnTo>
                <a:lnTo>
                  <a:pt x="0" y="83312"/>
                </a:lnTo>
                <a:lnTo>
                  <a:pt x="0" y="416687"/>
                </a:lnTo>
                <a:lnTo>
                  <a:pt x="6350" y="449072"/>
                </a:lnTo>
                <a:lnTo>
                  <a:pt x="23621" y="475615"/>
                </a:lnTo>
                <a:lnTo>
                  <a:pt x="49402" y="493522"/>
                </a:lnTo>
                <a:lnTo>
                  <a:pt x="80898" y="499999"/>
                </a:lnTo>
                <a:lnTo>
                  <a:pt x="1922271" y="499999"/>
                </a:lnTo>
                <a:lnTo>
                  <a:pt x="1953768" y="493522"/>
                </a:lnTo>
                <a:lnTo>
                  <a:pt x="1979548" y="475615"/>
                </a:lnTo>
                <a:lnTo>
                  <a:pt x="1996947" y="449072"/>
                </a:lnTo>
                <a:lnTo>
                  <a:pt x="2003297" y="416687"/>
                </a:lnTo>
                <a:lnTo>
                  <a:pt x="2003297" y="83312"/>
                </a:lnTo>
                <a:lnTo>
                  <a:pt x="1996947" y="50927"/>
                </a:lnTo>
                <a:lnTo>
                  <a:pt x="1979548" y="24384"/>
                </a:lnTo>
                <a:lnTo>
                  <a:pt x="1953768" y="6604"/>
                </a:lnTo>
                <a:lnTo>
                  <a:pt x="1922271" y="0"/>
                </a:lnTo>
                <a:close/>
              </a:path>
            </a:pathLst>
          </a:custGeom>
          <a:solidFill>
            <a:srgbClr val="C5D9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30578" y="2782697"/>
          <a:ext cx="2085974" cy="13366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9999">
                <a:tc gridSpan="2"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spc="-85" dirty="0">
                          <a:latin typeface="Arial MT"/>
                          <a:cs typeface="Arial MT"/>
                        </a:rPr>
                        <a:t>PreparedStatement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6995" marB="0">
                    <a:lnL w="53975">
                      <a:solidFill>
                        <a:srgbClr val="385D88"/>
                      </a:solidFill>
                      <a:prstDash val="solid"/>
                    </a:lnL>
                    <a:lnR w="53975">
                      <a:solidFill>
                        <a:srgbClr val="385D88"/>
                      </a:solidFill>
                      <a:prstDash val="solid"/>
                    </a:lnR>
                    <a:lnT w="28575">
                      <a:solidFill>
                        <a:srgbClr val="385D88"/>
                      </a:solidFill>
                      <a:prstDash val="solid"/>
                    </a:lnT>
                    <a:lnB w="28575">
                      <a:solidFill>
                        <a:srgbClr val="385D8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385D88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487CB9"/>
                      </a:solidFill>
                      <a:prstDash val="solid"/>
                    </a:lnR>
                    <a:lnT w="28575">
                      <a:solidFill>
                        <a:srgbClr val="385D88"/>
                      </a:solidFill>
                      <a:prstDash val="solid"/>
                    </a:lnT>
                    <a:lnB w="38100">
                      <a:solidFill>
                        <a:srgbClr val="385D88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87CB9"/>
                      </a:solidFill>
                      <a:prstDash val="solid"/>
                    </a:lnL>
                    <a:lnB w="38100">
                      <a:solidFill>
                        <a:srgbClr val="385D8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5">
                <a:tc gridSpan="3"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85" dirty="0">
                          <a:latin typeface="Arial MT"/>
                          <a:cs typeface="Arial MT"/>
                        </a:rPr>
                        <a:t>CallableStatement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00330" marB="0">
                    <a:lnL w="28575">
                      <a:solidFill>
                        <a:srgbClr val="385D88"/>
                      </a:solidFill>
                      <a:prstDash val="solid"/>
                    </a:lnL>
                    <a:lnR w="53975">
                      <a:solidFill>
                        <a:srgbClr val="385D88"/>
                      </a:solidFill>
                      <a:prstDash val="solid"/>
                    </a:lnR>
                    <a:lnT w="38100">
                      <a:solidFill>
                        <a:srgbClr val="385D88"/>
                      </a:solidFill>
                      <a:prstDash val="solid"/>
                    </a:lnT>
                    <a:lnB w="38100">
                      <a:solidFill>
                        <a:srgbClr val="385D8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1866773" y="3655059"/>
            <a:ext cx="2096135" cy="485775"/>
          </a:xfrm>
          <a:custGeom>
            <a:avLst/>
            <a:gdLst/>
            <a:ahLst/>
            <a:cxnLst/>
            <a:rect l="l" t="t" r="r" b="b"/>
            <a:pathLst>
              <a:path w="2096135" h="485775">
                <a:moveTo>
                  <a:pt x="2013203" y="0"/>
                </a:moveTo>
                <a:lnTo>
                  <a:pt x="82295" y="0"/>
                </a:lnTo>
                <a:lnTo>
                  <a:pt x="50291" y="6350"/>
                </a:lnTo>
                <a:lnTo>
                  <a:pt x="24129" y="23621"/>
                </a:lnTo>
                <a:lnTo>
                  <a:pt x="6476" y="49402"/>
                </a:lnTo>
                <a:lnTo>
                  <a:pt x="0" y="81025"/>
                </a:lnTo>
                <a:lnTo>
                  <a:pt x="0" y="404748"/>
                </a:lnTo>
                <a:lnTo>
                  <a:pt x="6476" y="436244"/>
                </a:lnTo>
                <a:lnTo>
                  <a:pt x="24129" y="462025"/>
                </a:lnTo>
                <a:lnTo>
                  <a:pt x="50291" y="479425"/>
                </a:lnTo>
                <a:lnTo>
                  <a:pt x="82295" y="485775"/>
                </a:lnTo>
                <a:lnTo>
                  <a:pt x="2013203" y="485775"/>
                </a:lnTo>
                <a:lnTo>
                  <a:pt x="2045335" y="479425"/>
                </a:lnTo>
                <a:lnTo>
                  <a:pt x="2071497" y="462025"/>
                </a:lnTo>
                <a:lnTo>
                  <a:pt x="2089150" y="436244"/>
                </a:lnTo>
                <a:lnTo>
                  <a:pt x="2095627" y="404748"/>
                </a:lnTo>
                <a:lnTo>
                  <a:pt x="2095627" y="81025"/>
                </a:lnTo>
                <a:lnTo>
                  <a:pt x="2089150" y="49402"/>
                </a:lnTo>
                <a:lnTo>
                  <a:pt x="2071497" y="23621"/>
                </a:lnTo>
                <a:lnTo>
                  <a:pt x="2045335" y="6350"/>
                </a:lnTo>
                <a:lnTo>
                  <a:pt x="2013203" y="0"/>
                </a:lnTo>
                <a:close/>
              </a:path>
            </a:pathLst>
          </a:custGeom>
          <a:solidFill>
            <a:srgbClr val="C5D9EF"/>
          </a:solidFill>
        </p:spPr>
        <p:txBody>
          <a:bodyPr wrap="square" lIns="0" tIns="0" rIns="0" bIns="0" rtlCol="0"/>
          <a:lstStyle/>
          <a:p>
            <a:r>
              <a:rPr lang="en-US" dirty="0" err="1"/>
              <a:t>CallableStatement</a:t>
            </a:r>
            <a:endParaRPr dirty="0"/>
          </a:p>
        </p:txBody>
      </p:sp>
      <p:grpSp>
        <p:nvGrpSpPr>
          <p:cNvPr id="10" name="object 10"/>
          <p:cNvGrpSpPr/>
          <p:nvPr/>
        </p:nvGrpSpPr>
        <p:grpSpPr>
          <a:xfrm>
            <a:off x="2832480" y="2407665"/>
            <a:ext cx="99695" cy="390525"/>
            <a:chOff x="2832480" y="2407665"/>
            <a:chExt cx="99695" cy="39052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2480" y="2706750"/>
              <a:ext cx="99694" cy="9118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877565" y="2407665"/>
              <a:ext cx="9525" cy="363220"/>
            </a:xfrm>
            <a:custGeom>
              <a:avLst/>
              <a:gdLst/>
              <a:ahLst/>
              <a:cxnLst/>
              <a:rect l="l" t="t" r="r" b="b"/>
              <a:pathLst>
                <a:path w="9525" h="363219">
                  <a:moveTo>
                    <a:pt x="0" y="363220"/>
                  </a:moveTo>
                  <a:lnTo>
                    <a:pt x="9525" y="36322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363220"/>
                  </a:lnTo>
                  <a:close/>
                </a:path>
              </a:pathLst>
            </a:custGeom>
            <a:solidFill>
              <a:srgbClr val="487C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41625" y="3600450"/>
            <a:ext cx="99694" cy="9105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626989" y="1708785"/>
            <a:ext cx="2237105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 marR="5080" indent="-208915">
              <a:lnSpc>
                <a:spcPct val="12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Methods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in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Statement </a:t>
            </a:r>
            <a:r>
              <a:rPr sz="1800" spc="-54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interface: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4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626989" y="2684525"/>
            <a:ext cx="2789555" cy="150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boolean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execute(String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sql)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Tahoma"/>
                <a:cs typeface="Tahoma"/>
              </a:rPr>
              <a:t>Resultset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executeQuery()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int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executeUpdate()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9392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Using</a:t>
            </a:r>
            <a:r>
              <a:rPr sz="1800" b="1" spc="-7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Statement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7546" y="1307363"/>
            <a:ext cx="5829300" cy="3753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600"/>
              </a:lnSpc>
              <a:spcBef>
                <a:spcPts val="100"/>
              </a:spcBef>
            </a:pPr>
            <a:r>
              <a:rPr sz="1600" spc="-5" dirty="0">
                <a:latin typeface="Tahoma"/>
                <a:cs typeface="Tahoma"/>
              </a:rPr>
              <a:t>The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Statament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object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used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to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execute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SQL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queries against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database.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 dirty="0">
              <a:latin typeface="Tahoma"/>
              <a:cs typeface="Tahoma"/>
            </a:endParaRPr>
          </a:p>
          <a:p>
            <a:pPr marL="129539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There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are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3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types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Statament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objects</a:t>
            </a:r>
            <a:r>
              <a:rPr sz="1600" spc="7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: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 dirty="0">
              <a:latin typeface="Tahoma"/>
              <a:cs typeface="Tahoma"/>
            </a:endParaRPr>
          </a:p>
          <a:p>
            <a:pPr marL="1005840" indent="-343535">
              <a:lnSpc>
                <a:spcPct val="100000"/>
              </a:lnSpc>
              <a:buAutoNum type="arabicPeriod"/>
              <a:tabLst>
                <a:tab pos="1005840" algn="l"/>
                <a:tab pos="1006475" algn="l"/>
              </a:tabLst>
            </a:pPr>
            <a:r>
              <a:rPr sz="1600" spc="-5" dirty="0">
                <a:latin typeface="Tahoma"/>
                <a:cs typeface="Tahoma"/>
              </a:rPr>
              <a:t>Statement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:</a:t>
            </a:r>
            <a:endParaRPr sz="1600" dirty="0">
              <a:latin typeface="Tahoma"/>
              <a:cs typeface="Tahoma"/>
            </a:endParaRPr>
          </a:p>
          <a:p>
            <a:pPr marL="1430020" lvl="1" indent="-285750">
              <a:lnSpc>
                <a:spcPct val="100000"/>
              </a:lnSpc>
              <a:spcBef>
                <a:spcPts val="395"/>
              </a:spcBef>
              <a:buChar char="-"/>
              <a:tabLst>
                <a:tab pos="1430020" algn="l"/>
                <a:tab pos="1430655" algn="l"/>
              </a:tabLst>
            </a:pPr>
            <a:r>
              <a:rPr sz="1600" spc="-20" dirty="0">
                <a:latin typeface="Tahoma"/>
                <a:cs typeface="Tahoma"/>
              </a:rPr>
              <a:t>For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executing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simple </a:t>
            </a:r>
            <a:r>
              <a:rPr sz="1600" spc="-10" dirty="0">
                <a:latin typeface="Tahoma"/>
                <a:cs typeface="Tahoma"/>
              </a:rPr>
              <a:t>SQL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statements</a:t>
            </a:r>
            <a:endParaRPr sz="16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Tahoma"/>
              <a:buChar char="-"/>
            </a:pPr>
            <a:endParaRPr sz="2250" dirty="0">
              <a:latin typeface="Tahoma"/>
              <a:cs typeface="Tahoma"/>
            </a:endParaRPr>
          </a:p>
          <a:p>
            <a:pPr marL="962660" indent="-300355">
              <a:lnSpc>
                <a:spcPct val="100000"/>
              </a:lnSpc>
              <a:buAutoNum type="arabicPeriod"/>
              <a:tabLst>
                <a:tab pos="962660" algn="l"/>
                <a:tab pos="963294" algn="l"/>
              </a:tabLst>
            </a:pPr>
            <a:r>
              <a:rPr sz="1600" spc="-5" dirty="0">
                <a:latin typeface="Tahoma"/>
                <a:cs typeface="Tahoma"/>
              </a:rPr>
              <a:t>PreparedStatement</a:t>
            </a:r>
            <a:endParaRPr sz="1600" dirty="0">
              <a:latin typeface="Tahoma"/>
              <a:cs typeface="Tahoma"/>
            </a:endParaRPr>
          </a:p>
          <a:p>
            <a:pPr marL="1346200" lvl="1" indent="-201295">
              <a:lnSpc>
                <a:spcPct val="100000"/>
              </a:lnSpc>
              <a:spcBef>
                <a:spcPts val="395"/>
              </a:spcBef>
              <a:buChar char="-"/>
              <a:tabLst>
                <a:tab pos="1345565" algn="l"/>
                <a:tab pos="1346200" algn="l"/>
              </a:tabLst>
            </a:pPr>
            <a:r>
              <a:rPr sz="1600" spc="-20" dirty="0">
                <a:latin typeface="Tahoma"/>
                <a:cs typeface="Tahoma"/>
              </a:rPr>
              <a:t>For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executing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pre-compiled</a:t>
            </a:r>
            <a:r>
              <a:rPr sz="1600" spc="5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SQL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statements</a:t>
            </a:r>
            <a:endParaRPr sz="16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Tahoma"/>
              <a:buChar char="-"/>
            </a:pPr>
            <a:endParaRPr sz="2250" dirty="0">
              <a:latin typeface="Tahoma"/>
              <a:cs typeface="Tahoma"/>
            </a:endParaRPr>
          </a:p>
          <a:p>
            <a:pPr marL="962660" indent="-30035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962660" algn="l"/>
                <a:tab pos="963294" algn="l"/>
              </a:tabLst>
            </a:pPr>
            <a:r>
              <a:rPr sz="1600" spc="-5" dirty="0">
                <a:latin typeface="Tahoma"/>
                <a:cs typeface="Tahoma"/>
              </a:rPr>
              <a:t>CallableStatament</a:t>
            </a:r>
            <a:endParaRPr sz="1600" dirty="0">
              <a:latin typeface="Tahoma"/>
              <a:cs typeface="Tahoma"/>
            </a:endParaRPr>
          </a:p>
          <a:p>
            <a:pPr marL="1203960">
              <a:lnSpc>
                <a:spcPct val="100000"/>
              </a:lnSpc>
              <a:spcBef>
                <a:spcPts val="395"/>
              </a:spcBef>
            </a:pPr>
            <a:r>
              <a:rPr sz="1600" spc="-15" dirty="0">
                <a:latin typeface="Tahoma"/>
                <a:cs typeface="Tahoma"/>
              </a:rPr>
              <a:t>-For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executing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database</a:t>
            </a:r>
            <a:r>
              <a:rPr sz="1600" spc="-10" dirty="0">
                <a:latin typeface="Tahoma"/>
                <a:cs typeface="Tahoma"/>
              </a:rPr>
              <a:t> stored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procedures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060" y="1153312"/>
            <a:ext cx="8763889" cy="3352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64" y="732535"/>
            <a:ext cx="888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Agen</a:t>
            </a:r>
            <a:r>
              <a:rPr sz="1800" b="1" spc="-10" dirty="0">
                <a:solidFill>
                  <a:srgbClr val="2B3A4A"/>
                </a:solidFill>
                <a:latin typeface="Tahoma"/>
                <a:cs typeface="Tahoma"/>
              </a:rPr>
              <a:t>d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384" y="696594"/>
            <a:ext cx="358775" cy="359410"/>
          </a:xfrm>
          <a:custGeom>
            <a:avLst/>
            <a:gdLst/>
            <a:ahLst/>
            <a:cxnLst/>
            <a:rect l="l" t="t" r="r" b="b"/>
            <a:pathLst>
              <a:path w="358775" h="359409">
                <a:moveTo>
                  <a:pt x="306793" y="305436"/>
                </a:moveTo>
                <a:lnTo>
                  <a:pt x="113705" y="305436"/>
                </a:lnTo>
                <a:lnTo>
                  <a:pt x="125447" y="308229"/>
                </a:lnTo>
                <a:lnTo>
                  <a:pt x="135924" y="314640"/>
                </a:lnTo>
                <a:lnTo>
                  <a:pt x="143752" y="323802"/>
                </a:lnTo>
                <a:lnTo>
                  <a:pt x="148502" y="334893"/>
                </a:lnTo>
                <a:lnTo>
                  <a:pt x="149742" y="347091"/>
                </a:lnTo>
                <a:lnTo>
                  <a:pt x="149310" y="352298"/>
                </a:lnTo>
                <a:lnTo>
                  <a:pt x="153247" y="356870"/>
                </a:lnTo>
                <a:lnTo>
                  <a:pt x="158505" y="357505"/>
                </a:lnTo>
                <a:lnTo>
                  <a:pt x="165287" y="358394"/>
                </a:lnTo>
                <a:lnTo>
                  <a:pt x="172285" y="358902"/>
                </a:lnTo>
                <a:lnTo>
                  <a:pt x="185632" y="358902"/>
                </a:lnTo>
                <a:lnTo>
                  <a:pt x="192198" y="358394"/>
                </a:lnTo>
                <a:lnTo>
                  <a:pt x="198764" y="357759"/>
                </a:lnTo>
                <a:lnTo>
                  <a:pt x="204022" y="357124"/>
                </a:lnTo>
                <a:lnTo>
                  <a:pt x="207743" y="352679"/>
                </a:lnTo>
                <a:lnTo>
                  <a:pt x="207787" y="347091"/>
                </a:lnTo>
                <a:lnTo>
                  <a:pt x="209139" y="335353"/>
                </a:lnTo>
                <a:lnTo>
                  <a:pt x="214002" y="324437"/>
                </a:lnTo>
                <a:lnTo>
                  <a:pt x="221864" y="315450"/>
                </a:lnTo>
                <a:lnTo>
                  <a:pt x="232254" y="309118"/>
                </a:lnTo>
                <a:lnTo>
                  <a:pt x="243869" y="306597"/>
                </a:lnTo>
                <a:lnTo>
                  <a:pt x="305684" y="306597"/>
                </a:lnTo>
                <a:lnTo>
                  <a:pt x="306793" y="305436"/>
                </a:lnTo>
                <a:close/>
              </a:path>
              <a:path w="358775" h="359409">
                <a:moveTo>
                  <a:pt x="305684" y="306597"/>
                </a:moveTo>
                <a:lnTo>
                  <a:pt x="243869" y="306597"/>
                </a:lnTo>
                <a:lnTo>
                  <a:pt x="255938" y="307625"/>
                </a:lnTo>
                <a:lnTo>
                  <a:pt x="267271" y="311939"/>
                </a:lnTo>
                <a:lnTo>
                  <a:pt x="276679" y="319278"/>
                </a:lnTo>
                <a:lnTo>
                  <a:pt x="280184" y="323215"/>
                </a:lnTo>
                <a:lnTo>
                  <a:pt x="286089" y="323596"/>
                </a:lnTo>
                <a:lnTo>
                  <a:pt x="290026" y="320294"/>
                </a:lnTo>
                <a:lnTo>
                  <a:pt x="297896" y="313844"/>
                </a:lnTo>
                <a:lnTo>
                  <a:pt x="305400" y="306895"/>
                </a:lnTo>
                <a:lnTo>
                  <a:pt x="305684" y="306597"/>
                </a:lnTo>
                <a:close/>
              </a:path>
              <a:path w="358775" h="359409">
                <a:moveTo>
                  <a:pt x="5965" y="149479"/>
                </a:moveTo>
                <a:lnTo>
                  <a:pt x="1800" y="153416"/>
                </a:lnTo>
                <a:lnTo>
                  <a:pt x="1152" y="158496"/>
                </a:lnTo>
                <a:lnTo>
                  <a:pt x="288" y="168687"/>
                </a:lnTo>
                <a:lnTo>
                  <a:pt x="0" y="178879"/>
                </a:lnTo>
                <a:lnTo>
                  <a:pt x="288" y="189071"/>
                </a:lnTo>
                <a:lnTo>
                  <a:pt x="1152" y="199263"/>
                </a:lnTo>
                <a:lnTo>
                  <a:pt x="1800" y="204470"/>
                </a:lnTo>
                <a:lnTo>
                  <a:pt x="7718" y="208153"/>
                </a:lnTo>
                <a:lnTo>
                  <a:pt x="12963" y="208153"/>
                </a:lnTo>
                <a:lnTo>
                  <a:pt x="24405" y="209680"/>
                </a:lnTo>
                <a:lnTo>
                  <a:pt x="34880" y="214566"/>
                </a:lnTo>
                <a:lnTo>
                  <a:pt x="43588" y="222404"/>
                </a:lnTo>
                <a:lnTo>
                  <a:pt x="49730" y="232791"/>
                </a:lnTo>
                <a:lnTo>
                  <a:pt x="52594" y="244558"/>
                </a:lnTo>
                <a:lnTo>
                  <a:pt x="51785" y="256444"/>
                </a:lnTo>
                <a:lnTo>
                  <a:pt x="47488" y="267616"/>
                </a:lnTo>
                <a:lnTo>
                  <a:pt x="39887" y="277241"/>
                </a:lnTo>
                <a:lnTo>
                  <a:pt x="35950" y="280670"/>
                </a:lnTo>
                <a:lnTo>
                  <a:pt x="35506" y="286639"/>
                </a:lnTo>
                <a:lnTo>
                  <a:pt x="38795" y="290576"/>
                </a:lnTo>
                <a:lnTo>
                  <a:pt x="45231" y="298382"/>
                </a:lnTo>
                <a:lnTo>
                  <a:pt x="52081" y="305784"/>
                </a:lnTo>
                <a:lnTo>
                  <a:pt x="59342" y="312757"/>
                </a:lnTo>
                <a:lnTo>
                  <a:pt x="67014" y="319278"/>
                </a:lnTo>
                <a:lnTo>
                  <a:pt x="71180" y="322707"/>
                </a:lnTo>
                <a:lnTo>
                  <a:pt x="77085" y="322072"/>
                </a:lnTo>
                <a:lnTo>
                  <a:pt x="80806" y="318135"/>
                </a:lnTo>
                <a:lnTo>
                  <a:pt x="90212" y="310711"/>
                </a:lnTo>
                <a:lnTo>
                  <a:pt x="101569" y="306371"/>
                </a:lnTo>
                <a:lnTo>
                  <a:pt x="113705" y="305436"/>
                </a:lnTo>
                <a:lnTo>
                  <a:pt x="306793" y="305436"/>
                </a:lnTo>
                <a:lnTo>
                  <a:pt x="312493" y="299469"/>
                </a:lnTo>
                <a:lnTo>
                  <a:pt x="319135" y="291592"/>
                </a:lnTo>
                <a:lnTo>
                  <a:pt x="322411" y="287655"/>
                </a:lnTo>
                <a:lnTo>
                  <a:pt x="321979" y="281559"/>
                </a:lnTo>
                <a:lnTo>
                  <a:pt x="318042" y="278130"/>
                </a:lnTo>
                <a:lnTo>
                  <a:pt x="310309" y="268466"/>
                </a:lnTo>
                <a:lnTo>
                  <a:pt x="305944" y="257206"/>
                </a:lnTo>
                <a:lnTo>
                  <a:pt x="305110" y="245233"/>
                </a:lnTo>
                <a:lnTo>
                  <a:pt x="306494" y="239522"/>
                </a:lnTo>
                <a:lnTo>
                  <a:pt x="179511" y="239522"/>
                </a:lnTo>
                <a:lnTo>
                  <a:pt x="156324" y="234836"/>
                </a:lnTo>
                <a:lnTo>
                  <a:pt x="137323" y="222043"/>
                </a:lnTo>
                <a:lnTo>
                  <a:pt x="124477" y="203035"/>
                </a:lnTo>
                <a:lnTo>
                  <a:pt x="119757" y="179705"/>
                </a:lnTo>
                <a:lnTo>
                  <a:pt x="124477" y="156555"/>
                </a:lnTo>
                <a:lnTo>
                  <a:pt x="129094" y="149733"/>
                </a:lnTo>
                <a:lnTo>
                  <a:pt x="11655" y="149733"/>
                </a:lnTo>
                <a:lnTo>
                  <a:pt x="5965" y="149479"/>
                </a:lnTo>
                <a:close/>
              </a:path>
              <a:path w="358775" h="359409">
                <a:moveTo>
                  <a:pt x="307389" y="120015"/>
                </a:moveTo>
                <a:lnTo>
                  <a:pt x="179511" y="120015"/>
                </a:lnTo>
                <a:lnTo>
                  <a:pt x="202820" y="124733"/>
                </a:lnTo>
                <a:lnTo>
                  <a:pt x="221881" y="137572"/>
                </a:lnTo>
                <a:lnTo>
                  <a:pt x="234746" y="156555"/>
                </a:lnTo>
                <a:lnTo>
                  <a:pt x="239299" y="178879"/>
                </a:lnTo>
                <a:lnTo>
                  <a:pt x="239416" y="179959"/>
                </a:lnTo>
                <a:lnTo>
                  <a:pt x="234746" y="203035"/>
                </a:lnTo>
                <a:lnTo>
                  <a:pt x="221881" y="222043"/>
                </a:lnTo>
                <a:lnTo>
                  <a:pt x="202820" y="234836"/>
                </a:lnTo>
                <a:lnTo>
                  <a:pt x="179511" y="239522"/>
                </a:lnTo>
                <a:lnTo>
                  <a:pt x="306494" y="239522"/>
                </a:lnTo>
                <a:lnTo>
                  <a:pt x="333116" y="210780"/>
                </a:lnTo>
                <a:lnTo>
                  <a:pt x="344738" y="209042"/>
                </a:lnTo>
                <a:lnTo>
                  <a:pt x="352585" y="209042"/>
                </a:lnTo>
                <a:lnTo>
                  <a:pt x="356777" y="205613"/>
                </a:lnTo>
                <a:lnTo>
                  <a:pt x="357425" y="200279"/>
                </a:lnTo>
                <a:lnTo>
                  <a:pt x="358290" y="190107"/>
                </a:lnTo>
                <a:lnTo>
                  <a:pt x="358578" y="179959"/>
                </a:lnTo>
                <a:lnTo>
                  <a:pt x="358290" y="169810"/>
                </a:lnTo>
                <a:lnTo>
                  <a:pt x="356993" y="154305"/>
                </a:lnTo>
                <a:lnTo>
                  <a:pt x="351088" y="150622"/>
                </a:lnTo>
                <a:lnTo>
                  <a:pt x="346046" y="150622"/>
                </a:lnTo>
                <a:lnTo>
                  <a:pt x="334172" y="148881"/>
                </a:lnTo>
                <a:lnTo>
                  <a:pt x="323589" y="143938"/>
                </a:lnTo>
                <a:lnTo>
                  <a:pt x="314935" y="136209"/>
                </a:lnTo>
                <a:lnTo>
                  <a:pt x="308848" y="126111"/>
                </a:lnTo>
                <a:lnTo>
                  <a:pt x="307389" y="120015"/>
                </a:lnTo>
                <a:close/>
              </a:path>
              <a:path w="358775" h="359409">
                <a:moveTo>
                  <a:pt x="352585" y="209042"/>
                </a:moveTo>
                <a:lnTo>
                  <a:pt x="346922" y="209042"/>
                </a:lnTo>
                <a:lnTo>
                  <a:pt x="351964" y="209550"/>
                </a:lnTo>
                <a:lnTo>
                  <a:pt x="352585" y="209042"/>
                </a:lnTo>
                <a:close/>
              </a:path>
              <a:path w="358775" h="359409">
                <a:moveTo>
                  <a:pt x="72717" y="35179"/>
                </a:moveTo>
                <a:lnTo>
                  <a:pt x="39443" y="67183"/>
                </a:lnTo>
                <a:lnTo>
                  <a:pt x="36166" y="71120"/>
                </a:lnTo>
                <a:lnTo>
                  <a:pt x="36598" y="77216"/>
                </a:lnTo>
                <a:lnTo>
                  <a:pt x="40535" y="80772"/>
                </a:lnTo>
                <a:lnTo>
                  <a:pt x="48298" y="90310"/>
                </a:lnTo>
                <a:lnTo>
                  <a:pt x="52714" y="101552"/>
                </a:lnTo>
                <a:lnTo>
                  <a:pt x="53558" y="113579"/>
                </a:lnTo>
                <a:lnTo>
                  <a:pt x="50606" y="125476"/>
                </a:lnTo>
                <a:lnTo>
                  <a:pt x="44398" y="135534"/>
                </a:lnTo>
                <a:lnTo>
                  <a:pt x="35398" y="143176"/>
                </a:lnTo>
                <a:lnTo>
                  <a:pt x="24263" y="148032"/>
                </a:lnTo>
                <a:lnTo>
                  <a:pt x="11655" y="149733"/>
                </a:lnTo>
                <a:lnTo>
                  <a:pt x="129094" y="149733"/>
                </a:lnTo>
                <a:lnTo>
                  <a:pt x="137323" y="137572"/>
                </a:lnTo>
                <a:lnTo>
                  <a:pt x="156324" y="124733"/>
                </a:lnTo>
                <a:lnTo>
                  <a:pt x="179511" y="120015"/>
                </a:lnTo>
                <a:lnTo>
                  <a:pt x="307389" y="120015"/>
                </a:lnTo>
                <a:lnTo>
                  <a:pt x="306019" y="114290"/>
                </a:lnTo>
                <a:lnTo>
                  <a:pt x="306906" y="102409"/>
                </a:lnTo>
                <a:lnTo>
                  <a:pt x="311282" y="91267"/>
                </a:lnTo>
                <a:lnTo>
                  <a:pt x="318919" y="81661"/>
                </a:lnTo>
                <a:lnTo>
                  <a:pt x="322640" y="78105"/>
                </a:lnTo>
                <a:lnTo>
                  <a:pt x="323288" y="72263"/>
                </a:lnTo>
                <a:lnTo>
                  <a:pt x="313442" y="60448"/>
                </a:lnTo>
                <a:lnTo>
                  <a:pt x="306836" y="53355"/>
                </a:lnTo>
                <a:lnTo>
                  <a:pt x="244906" y="53355"/>
                </a:lnTo>
                <a:lnTo>
                  <a:pt x="240199" y="52232"/>
                </a:lnTo>
                <a:lnTo>
                  <a:pt x="114803" y="52232"/>
                </a:lnTo>
                <a:lnTo>
                  <a:pt x="102749" y="51212"/>
                </a:lnTo>
                <a:lnTo>
                  <a:pt x="91433" y="46906"/>
                </a:lnTo>
                <a:lnTo>
                  <a:pt x="82127" y="39624"/>
                </a:lnTo>
                <a:lnTo>
                  <a:pt x="78622" y="35687"/>
                </a:lnTo>
                <a:lnTo>
                  <a:pt x="72717" y="35179"/>
                </a:lnTo>
                <a:close/>
              </a:path>
              <a:path w="358775" h="359409">
                <a:moveTo>
                  <a:pt x="287397" y="36322"/>
                </a:moveTo>
                <a:lnTo>
                  <a:pt x="281492" y="36703"/>
                </a:lnTo>
                <a:lnTo>
                  <a:pt x="277987" y="40640"/>
                </a:lnTo>
                <a:lnTo>
                  <a:pt x="268547" y="48117"/>
                </a:lnTo>
                <a:lnTo>
                  <a:pt x="257116" y="52451"/>
                </a:lnTo>
                <a:lnTo>
                  <a:pt x="244906" y="53355"/>
                </a:lnTo>
                <a:lnTo>
                  <a:pt x="306836" y="53355"/>
                </a:lnTo>
                <a:lnTo>
                  <a:pt x="306525" y="53022"/>
                </a:lnTo>
                <a:lnTo>
                  <a:pt x="299239" y="46073"/>
                </a:lnTo>
                <a:lnTo>
                  <a:pt x="291563" y="39624"/>
                </a:lnTo>
                <a:lnTo>
                  <a:pt x="287397" y="36322"/>
                </a:lnTo>
                <a:close/>
              </a:path>
              <a:path w="358775" h="359409">
                <a:moveTo>
                  <a:pt x="180052" y="0"/>
                </a:moveTo>
                <a:lnTo>
                  <a:pt x="169952" y="198"/>
                </a:lnTo>
                <a:lnTo>
                  <a:pt x="159813" y="1016"/>
                </a:lnTo>
                <a:lnTo>
                  <a:pt x="154555" y="1651"/>
                </a:lnTo>
                <a:lnTo>
                  <a:pt x="150834" y="6096"/>
                </a:lnTo>
                <a:lnTo>
                  <a:pt x="151063" y="11303"/>
                </a:lnTo>
                <a:lnTo>
                  <a:pt x="149535" y="23421"/>
                </a:lnTo>
                <a:lnTo>
                  <a:pt x="144603" y="34337"/>
                </a:lnTo>
                <a:lnTo>
                  <a:pt x="136716" y="43324"/>
                </a:lnTo>
                <a:lnTo>
                  <a:pt x="126323" y="49657"/>
                </a:lnTo>
                <a:lnTo>
                  <a:pt x="114803" y="52232"/>
                </a:lnTo>
                <a:lnTo>
                  <a:pt x="240199" y="52232"/>
                </a:lnTo>
                <a:lnTo>
                  <a:pt x="210197" y="23989"/>
                </a:lnTo>
                <a:lnTo>
                  <a:pt x="209051" y="11811"/>
                </a:lnTo>
                <a:lnTo>
                  <a:pt x="209267" y="6350"/>
                </a:lnTo>
                <a:lnTo>
                  <a:pt x="205546" y="1905"/>
                </a:lnTo>
                <a:lnTo>
                  <a:pt x="200301" y="1270"/>
                </a:lnTo>
                <a:lnTo>
                  <a:pt x="190154" y="373"/>
                </a:lnTo>
                <a:lnTo>
                  <a:pt x="180052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15210" y="1445679"/>
            <a:ext cx="6948170" cy="359410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819150" indent="-378460">
              <a:lnSpc>
                <a:spcPct val="100000"/>
              </a:lnSpc>
              <a:buFont typeface="Arial MT"/>
              <a:buChar char="•"/>
              <a:tabLst>
                <a:tab pos="819150" algn="l"/>
                <a:tab pos="819785" algn="l"/>
              </a:tabLst>
            </a:pP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Why</a:t>
            </a:r>
            <a:r>
              <a:rPr sz="1400" spc="-3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JDBC</a:t>
            </a:r>
            <a:r>
              <a:rPr sz="1400" spc="-5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?</a:t>
            </a:r>
            <a:endParaRPr sz="1400">
              <a:latin typeface="Tahoma"/>
              <a:cs typeface="Tahoma"/>
            </a:endParaRPr>
          </a:p>
          <a:p>
            <a:pPr marL="819150" indent="-378460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819150" algn="l"/>
                <a:tab pos="819785" algn="l"/>
              </a:tabLst>
            </a:pP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What</a:t>
            </a:r>
            <a:r>
              <a:rPr sz="1400" spc="-4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is</a:t>
            </a:r>
            <a:r>
              <a:rPr sz="1400" spc="-1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JDBC</a:t>
            </a:r>
            <a:r>
              <a:rPr sz="1400" spc="-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?</a:t>
            </a:r>
            <a:endParaRPr sz="1400">
              <a:latin typeface="Tahoma"/>
              <a:cs typeface="Tahoma"/>
            </a:endParaRPr>
          </a:p>
          <a:p>
            <a:pPr marL="819150" indent="-37846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819150" algn="l"/>
                <a:tab pos="819785" algn="l"/>
              </a:tabLst>
            </a:pP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Driver</a:t>
            </a:r>
            <a:r>
              <a:rPr sz="1400" spc="-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2B3A4A"/>
                </a:solidFill>
                <a:latin typeface="Tahoma"/>
                <a:cs typeface="Tahoma"/>
              </a:rPr>
              <a:t>Types</a:t>
            </a:r>
            <a:r>
              <a:rPr sz="1400" spc="-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in</a:t>
            </a:r>
            <a:r>
              <a:rPr sz="1400" spc="-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JDBC</a:t>
            </a:r>
            <a:endParaRPr sz="1400">
              <a:latin typeface="Tahoma"/>
              <a:cs typeface="Tahoma"/>
            </a:endParaRPr>
          </a:p>
          <a:p>
            <a:pPr marL="819150" indent="-378460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819150" algn="l"/>
                <a:tab pos="819785" algn="l"/>
              </a:tabLst>
            </a:pP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Basic</a:t>
            </a: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Steps</a:t>
            </a:r>
            <a:r>
              <a:rPr sz="1400" spc="-4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in</a:t>
            </a:r>
            <a:r>
              <a:rPr sz="1400" spc="-1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Using</a:t>
            </a:r>
            <a:r>
              <a:rPr sz="1400" spc="-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JDBC</a:t>
            </a:r>
            <a:endParaRPr sz="1400">
              <a:latin typeface="Tahoma"/>
              <a:cs typeface="Tahoma"/>
            </a:endParaRPr>
          </a:p>
          <a:p>
            <a:pPr marL="819150" indent="-37846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819150" algn="l"/>
                <a:tab pos="819785" algn="l"/>
              </a:tabLst>
            </a:pP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JDBC</a:t>
            </a:r>
            <a:r>
              <a:rPr sz="1400" spc="-4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Architecture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399" cy="566013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0058400" cy="5660390"/>
          </a:xfrm>
          <a:custGeom>
            <a:avLst/>
            <a:gdLst/>
            <a:ahLst/>
            <a:cxnLst/>
            <a:rect l="l" t="t" r="r" b="b"/>
            <a:pathLst>
              <a:path w="10058400" h="5660390">
                <a:moveTo>
                  <a:pt x="10058400" y="0"/>
                </a:moveTo>
                <a:lnTo>
                  <a:pt x="0" y="0"/>
                </a:lnTo>
                <a:lnTo>
                  <a:pt x="0" y="5660135"/>
                </a:lnTo>
                <a:lnTo>
                  <a:pt x="10058400" y="5660135"/>
                </a:lnTo>
                <a:lnTo>
                  <a:pt x="10058400" y="0"/>
                </a:lnTo>
                <a:close/>
              </a:path>
            </a:pathLst>
          </a:custGeom>
          <a:solidFill>
            <a:srgbClr val="FFFFFF">
              <a:alpha val="7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79080" y="316750"/>
            <a:ext cx="1667637" cy="41883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2447467"/>
            <a:ext cx="4097020" cy="1256665"/>
            <a:chOff x="0" y="2447467"/>
            <a:chExt cx="4097020" cy="1256665"/>
          </a:xfrm>
        </p:grpSpPr>
        <p:sp>
          <p:nvSpPr>
            <p:cNvPr id="6" name="object 6"/>
            <p:cNvSpPr/>
            <p:nvPr/>
          </p:nvSpPr>
          <p:spPr>
            <a:xfrm>
              <a:off x="0" y="2447467"/>
              <a:ext cx="3855720" cy="1256665"/>
            </a:xfrm>
            <a:custGeom>
              <a:avLst/>
              <a:gdLst/>
              <a:ahLst/>
              <a:cxnLst/>
              <a:rect l="l" t="t" r="r" b="b"/>
              <a:pathLst>
                <a:path w="3855720" h="1256664">
                  <a:moveTo>
                    <a:pt x="3855720" y="0"/>
                  </a:moveTo>
                  <a:lnTo>
                    <a:pt x="0" y="0"/>
                  </a:lnTo>
                  <a:lnTo>
                    <a:pt x="0" y="1256487"/>
                  </a:lnTo>
                  <a:lnTo>
                    <a:pt x="3855720" y="1256487"/>
                  </a:lnTo>
                  <a:lnTo>
                    <a:pt x="3855720" y="0"/>
                  </a:lnTo>
                  <a:close/>
                </a:path>
              </a:pathLst>
            </a:custGeom>
            <a:solidFill>
              <a:srgbClr val="2B3A4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4801" y="2615056"/>
              <a:ext cx="481964" cy="18846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849882" y="2836925"/>
            <a:ext cx="14154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Tahoma"/>
                <a:cs typeface="Tahoma"/>
              </a:rPr>
              <a:t>Thank</a:t>
            </a:r>
            <a:r>
              <a:rPr sz="22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Tahoma"/>
                <a:cs typeface="Tahoma"/>
              </a:rPr>
              <a:t>You!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4682" y="3294126"/>
            <a:ext cx="11106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Any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Questions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?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534400" y="5191912"/>
            <a:ext cx="915035" cy="156210"/>
            <a:chOff x="8534400" y="5191912"/>
            <a:chExt cx="915035" cy="15621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2863" y="5196981"/>
              <a:ext cx="191759" cy="13215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933942" y="5208077"/>
              <a:ext cx="152400" cy="110489"/>
            </a:xfrm>
            <a:custGeom>
              <a:avLst/>
              <a:gdLst/>
              <a:ahLst/>
              <a:cxnLst/>
              <a:rect l="l" t="t" r="r" b="b"/>
              <a:pathLst>
                <a:path w="152400" h="110489">
                  <a:moveTo>
                    <a:pt x="152095" y="0"/>
                  </a:moveTo>
                  <a:lnTo>
                    <a:pt x="0" y="0"/>
                  </a:lnTo>
                  <a:lnTo>
                    <a:pt x="0" y="110021"/>
                  </a:lnTo>
                  <a:lnTo>
                    <a:pt x="152095" y="110021"/>
                  </a:lnTo>
                  <a:lnTo>
                    <a:pt x="1520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933815" y="5191924"/>
              <a:ext cx="152400" cy="136525"/>
            </a:xfrm>
            <a:custGeom>
              <a:avLst/>
              <a:gdLst/>
              <a:ahLst/>
              <a:cxnLst/>
              <a:rect l="l" t="t" r="r" b="b"/>
              <a:pathLst>
                <a:path w="152400" h="136525">
                  <a:moveTo>
                    <a:pt x="146684" y="0"/>
                  </a:moveTo>
                  <a:lnTo>
                    <a:pt x="8381" y="0"/>
                  </a:lnTo>
                  <a:lnTo>
                    <a:pt x="0" y="5143"/>
                  </a:lnTo>
                  <a:lnTo>
                    <a:pt x="0" y="131292"/>
                  </a:lnTo>
                  <a:lnTo>
                    <a:pt x="8381" y="136436"/>
                  </a:lnTo>
                  <a:lnTo>
                    <a:pt x="146684" y="136436"/>
                  </a:lnTo>
                  <a:lnTo>
                    <a:pt x="152273" y="131292"/>
                  </a:lnTo>
                  <a:lnTo>
                    <a:pt x="152273" y="120992"/>
                  </a:lnTo>
                  <a:lnTo>
                    <a:pt x="22478" y="120992"/>
                  </a:lnTo>
                  <a:lnTo>
                    <a:pt x="22478" y="51485"/>
                  </a:lnTo>
                  <a:lnTo>
                    <a:pt x="90226" y="51485"/>
                  </a:lnTo>
                  <a:lnTo>
                    <a:pt x="93090" y="48907"/>
                  </a:lnTo>
                  <a:lnTo>
                    <a:pt x="152273" y="48907"/>
                  </a:lnTo>
                  <a:lnTo>
                    <a:pt x="152273" y="43764"/>
                  </a:lnTo>
                  <a:lnTo>
                    <a:pt x="25400" y="43764"/>
                  </a:lnTo>
                  <a:lnTo>
                    <a:pt x="19684" y="38608"/>
                  </a:lnTo>
                  <a:lnTo>
                    <a:pt x="19684" y="20586"/>
                  </a:lnTo>
                  <a:lnTo>
                    <a:pt x="25400" y="15443"/>
                  </a:lnTo>
                  <a:lnTo>
                    <a:pt x="152273" y="15443"/>
                  </a:lnTo>
                  <a:lnTo>
                    <a:pt x="152273" y="5143"/>
                  </a:lnTo>
                  <a:lnTo>
                    <a:pt x="146684" y="0"/>
                  </a:lnTo>
                  <a:close/>
                </a:path>
                <a:path w="152400" h="136525">
                  <a:moveTo>
                    <a:pt x="59181" y="51485"/>
                  </a:moveTo>
                  <a:lnTo>
                    <a:pt x="47878" y="51485"/>
                  </a:lnTo>
                  <a:lnTo>
                    <a:pt x="47878" y="120992"/>
                  </a:lnTo>
                  <a:lnTo>
                    <a:pt x="59181" y="120992"/>
                  </a:lnTo>
                  <a:lnTo>
                    <a:pt x="59181" y="51485"/>
                  </a:lnTo>
                  <a:close/>
                </a:path>
                <a:path w="152400" h="136525">
                  <a:moveTo>
                    <a:pt x="112775" y="69507"/>
                  </a:moveTo>
                  <a:lnTo>
                    <a:pt x="87375" y="69507"/>
                  </a:lnTo>
                  <a:lnTo>
                    <a:pt x="84581" y="79806"/>
                  </a:lnTo>
                  <a:lnTo>
                    <a:pt x="84581" y="120992"/>
                  </a:lnTo>
                  <a:lnTo>
                    <a:pt x="109981" y="120992"/>
                  </a:lnTo>
                  <a:lnTo>
                    <a:pt x="109981" y="84950"/>
                  </a:lnTo>
                  <a:lnTo>
                    <a:pt x="112775" y="69507"/>
                  </a:lnTo>
                  <a:close/>
                </a:path>
                <a:path w="152400" h="136525">
                  <a:moveTo>
                    <a:pt x="152273" y="48907"/>
                  </a:moveTo>
                  <a:lnTo>
                    <a:pt x="107187" y="48907"/>
                  </a:lnTo>
                  <a:lnTo>
                    <a:pt x="123487" y="53131"/>
                  </a:lnTo>
                  <a:lnTo>
                    <a:pt x="131857" y="63388"/>
                  </a:lnTo>
                  <a:lnTo>
                    <a:pt x="134941" y="76061"/>
                  </a:lnTo>
                  <a:lnTo>
                    <a:pt x="135282" y="84950"/>
                  </a:lnTo>
                  <a:lnTo>
                    <a:pt x="135381" y="120992"/>
                  </a:lnTo>
                  <a:lnTo>
                    <a:pt x="152273" y="120992"/>
                  </a:lnTo>
                  <a:lnTo>
                    <a:pt x="152273" y="48907"/>
                  </a:lnTo>
                  <a:close/>
                </a:path>
                <a:path w="152400" h="136525">
                  <a:moveTo>
                    <a:pt x="90226" y="51485"/>
                  </a:moveTo>
                  <a:lnTo>
                    <a:pt x="84581" y="51485"/>
                  </a:lnTo>
                  <a:lnTo>
                    <a:pt x="84581" y="59207"/>
                  </a:lnTo>
                  <a:lnTo>
                    <a:pt x="87375" y="54051"/>
                  </a:lnTo>
                  <a:lnTo>
                    <a:pt x="90226" y="51485"/>
                  </a:lnTo>
                  <a:close/>
                </a:path>
                <a:path w="152400" h="136525">
                  <a:moveTo>
                    <a:pt x="152273" y="15443"/>
                  </a:moveTo>
                  <a:lnTo>
                    <a:pt x="45084" y="15443"/>
                  </a:lnTo>
                  <a:lnTo>
                    <a:pt x="50673" y="20586"/>
                  </a:lnTo>
                  <a:lnTo>
                    <a:pt x="50673" y="38608"/>
                  </a:lnTo>
                  <a:lnTo>
                    <a:pt x="45084" y="43764"/>
                  </a:lnTo>
                  <a:lnTo>
                    <a:pt x="152273" y="43764"/>
                  </a:lnTo>
                  <a:lnTo>
                    <a:pt x="152273" y="15443"/>
                  </a:lnTo>
                  <a:close/>
                </a:path>
              </a:pathLst>
            </a:custGeom>
            <a:solidFill>
              <a:srgbClr val="057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10599" y="5191912"/>
              <a:ext cx="154305" cy="142875"/>
            </a:xfrm>
            <a:custGeom>
              <a:avLst/>
              <a:gdLst/>
              <a:ahLst/>
              <a:cxnLst/>
              <a:rect l="l" t="t" r="r" b="b"/>
              <a:pathLst>
                <a:path w="154304" h="142875">
                  <a:moveTo>
                    <a:pt x="153936" y="0"/>
                  </a:moveTo>
                  <a:lnTo>
                    <a:pt x="0" y="0"/>
                  </a:lnTo>
                  <a:lnTo>
                    <a:pt x="0" y="142316"/>
                  </a:lnTo>
                  <a:lnTo>
                    <a:pt x="153936" y="142316"/>
                  </a:lnTo>
                  <a:lnTo>
                    <a:pt x="153936" y="0"/>
                  </a:lnTo>
                  <a:close/>
                </a:path>
              </a:pathLst>
            </a:custGeom>
            <a:solidFill>
              <a:srgbClr val="5DA8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29395" y="5208091"/>
              <a:ext cx="320040" cy="125730"/>
            </a:xfrm>
            <a:custGeom>
              <a:avLst/>
              <a:gdLst/>
              <a:ahLst/>
              <a:cxnLst/>
              <a:rect l="l" t="t" r="r" b="b"/>
              <a:pathLst>
                <a:path w="320040" h="125729">
                  <a:moveTo>
                    <a:pt x="102730" y="45999"/>
                  </a:moveTo>
                  <a:lnTo>
                    <a:pt x="17018" y="45999"/>
                  </a:lnTo>
                  <a:lnTo>
                    <a:pt x="11303" y="45999"/>
                  </a:lnTo>
                  <a:lnTo>
                    <a:pt x="5575" y="45999"/>
                  </a:lnTo>
                  <a:lnTo>
                    <a:pt x="5562" y="46291"/>
                  </a:lnTo>
                  <a:lnTo>
                    <a:pt x="6731" y="52870"/>
                  </a:lnTo>
                  <a:lnTo>
                    <a:pt x="11607" y="59931"/>
                  </a:lnTo>
                  <a:lnTo>
                    <a:pt x="22606" y="64287"/>
                  </a:lnTo>
                  <a:lnTo>
                    <a:pt x="19812" y="66903"/>
                  </a:lnTo>
                  <a:lnTo>
                    <a:pt x="14097" y="64287"/>
                  </a:lnTo>
                  <a:lnTo>
                    <a:pt x="17018" y="79971"/>
                  </a:lnTo>
                  <a:lnTo>
                    <a:pt x="33909" y="79971"/>
                  </a:lnTo>
                  <a:lnTo>
                    <a:pt x="31394" y="81978"/>
                  </a:lnTo>
                  <a:lnTo>
                    <a:pt x="24384" y="86182"/>
                  </a:lnTo>
                  <a:lnTo>
                    <a:pt x="13652" y="89903"/>
                  </a:lnTo>
                  <a:lnTo>
                    <a:pt x="0" y="90424"/>
                  </a:lnTo>
                  <a:lnTo>
                    <a:pt x="8509" y="93865"/>
                  </a:lnTo>
                  <a:lnTo>
                    <a:pt x="17297" y="96316"/>
                  </a:lnTo>
                  <a:lnTo>
                    <a:pt x="26606" y="97790"/>
                  </a:lnTo>
                  <a:lnTo>
                    <a:pt x="36703" y="98272"/>
                  </a:lnTo>
                  <a:lnTo>
                    <a:pt x="62826" y="93662"/>
                  </a:lnTo>
                  <a:lnTo>
                    <a:pt x="84416" y="80962"/>
                  </a:lnTo>
                  <a:lnTo>
                    <a:pt x="95237" y="66903"/>
                  </a:lnTo>
                  <a:lnTo>
                    <a:pt x="99098" y="61899"/>
                  </a:lnTo>
                  <a:lnTo>
                    <a:pt x="102730" y="45999"/>
                  </a:lnTo>
                  <a:close/>
                </a:path>
                <a:path w="320040" h="125729">
                  <a:moveTo>
                    <a:pt x="115824" y="25095"/>
                  </a:moveTo>
                  <a:lnTo>
                    <a:pt x="107315" y="27698"/>
                  </a:lnTo>
                  <a:lnTo>
                    <a:pt x="101727" y="27698"/>
                  </a:lnTo>
                  <a:lnTo>
                    <a:pt x="110236" y="22479"/>
                  </a:lnTo>
                  <a:lnTo>
                    <a:pt x="111163" y="19862"/>
                  </a:lnTo>
                  <a:lnTo>
                    <a:pt x="113030" y="14643"/>
                  </a:lnTo>
                  <a:lnTo>
                    <a:pt x="107315" y="17246"/>
                  </a:lnTo>
                  <a:lnTo>
                    <a:pt x="101727" y="19862"/>
                  </a:lnTo>
                  <a:lnTo>
                    <a:pt x="96012" y="19862"/>
                  </a:lnTo>
                  <a:lnTo>
                    <a:pt x="93218" y="17246"/>
                  </a:lnTo>
                  <a:lnTo>
                    <a:pt x="87630" y="14643"/>
                  </a:lnTo>
                  <a:lnTo>
                    <a:pt x="79121" y="14643"/>
                  </a:lnTo>
                  <a:lnTo>
                    <a:pt x="70815" y="16078"/>
                  </a:lnTo>
                  <a:lnTo>
                    <a:pt x="63576" y="20205"/>
                  </a:lnTo>
                  <a:lnTo>
                    <a:pt x="58445" y="26771"/>
                  </a:lnTo>
                  <a:lnTo>
                    <a:pt x="56515" y="35547"/>
                  </a:lnTo>
                  <a:lnTo>
                    <a:pt x="56515" y="40767"/>
                  </a:lnTo>
                  <a:lnTo>
                    <a:pt x="51790" y="40043"/>
                  </a:lnTo>
                  <a:lnTo>
                    <a:pt x="39928" y="36855"/>
                  </a:lnTo>
                  <a:lnTo>
                    <a:pt x="24358" y="29756"/>
                  </a:lnTo>
                  <a:lnTo>
                    <a:pt x="8509" y="17246"/>
                  </a:lnTo>
                  <a:lnTo>
                    <a:pt x="7061" y="19862"/>
                  </a:lnTo>
                  <a:lnTo>
                    <a:pt x="5334" y="26733"/>
                  </a:lnTo>
                  <a:lnTo>
                    <a:pt x="7327" y="36004"/>
                  </a:lnTo>
                  <a:lnTo>
                    <a:pt x="14490" y="43395"/>
                  </a:lnTo>
                  <a:lnTo>
                    <a:pt x="103327" y="43395"/>
                  </a:lnTo>
                  <a:lnTo>
                    <a:pt x="103924" y="40767"/>
                  </a:lnTo>
                  <a:lnTo>
                    <a:pt x="104521" y="38163"/>
                  </a:lnTo>
                  <a:lnTo>
                    <a:pt x="104521" y="32931"/>
                  </a:lnTo>
                  <a:lnTo>
                    <a:pt x="113030" y="27698"/>
                  </a:lnTo>
                  <a:lnTo>
                    <a:pt x="115824" y="25095"/>
                  </a:lnTo>
                  <a:close/>
                </a:path>
                <a:path w="320040" h="125729">
                  <a:moveTo>
                    <a:pt x="319430" y="0"/>
                  </a:moveTo>
                  <a:lnTo>
                    <a:pt x="189484" y="0"/>
                  </a:lnTo>
                  <a:lnTo>
                    <a:pt x="189484" y="125450"/>
                  </a:lnTo>
                  <a:lnTo>
                    <a:pt x="319430" y="125450"/>
                  </a:lnTo>
                  <a:lnTo>
                    <a:pt x="3194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293225" y="5191924"/>
              <a:ext cx="155575" cy="142875"/>
            </a:xfrm>
            <a:custGeom>
              <a:avLst/>
              <a:gdLst/>
              <a:ahLst/>
              <a:cxnLst/>
              <a:rect l="l" t="t" r="r" b="b"/>
              <a:pathLst>
                <a:path w="155575" h="142875">
                  <a:moveTo>
                    <a:pt x="155575" y="0"/>
                  </a:moveTo>
                  <a:lnTo>
                    <a:pt x="0" y="0"/>
                  </a:lnTo>
                  <a:lnTo>
                    <a:pt x="0" y="142303"/>
                  </a:lnTo>
                  <a:lnTo>
                    <a:pt x="82042" y="142303"/>
                  </a:lnTo>
                  <a:lnTo>
                    <a:pt x="82042" y="87972"/>
                  </a:lnTo>
                  <a:lnTo>
                    <a:pt x="62229" y="87972"/>
                  </a:lnTo>
                  <a:lnTo>
                    <a:pt x="62229" y="64681"/>
                  </a:lnTo>
                  <a:lnTo>
                    <a:pt x="82042" y="64681"/>
                  </a:lnTo>
                  <a:lnTo>
                    <a:pt x="82042" y="46570"/>
                  </a:lnTo>
                  <a:lnTo>
                    <a:pt x="84074" y="37067"/>
                  </a:lnTo>
                  <a:lnTo>
                    <a:pt x="89820" y="28776"/>
                  </a:lnTo>
                  <a:lnTo>
                    <a:pt x="98758" y="22912"/>
                  </a:lnTo>
                  <a:lnTo>
                    <a:pt x="110363" y="20688"/>
                  </a:lnTo>
                  <a:lnTo>
                    <a:pt x="155575" y="20688"/>
                  </a:lnTo>
                  <a:lnTo>
                    <a:pt x="155575" y="0"/>
                  </a:lnTo>
                  <a:close/>
                </a:path>
                <a:path w="155575" h="142875">
                  <a:moveTo>
                    <a:pt x="155575" y="20688"/>
                  </a:moveTo>
                  <a:lnTo>
                    <a:pt x="130175" y="20688"/>
                  </a:lnTo>
                  <a:lnTo>
                    <a:pt x="130175" y="41389"/>
                  </a:lnTo>
                  <a:lnTo>
                    <a:pt x="110363" y="41389"/>
                  </a:lnTo>
                  <a:lnTo>
                    <a:pt x="107442" y="43980"/>
                  </a:lnTo>
                  <a:lnTo>
                    <a:pt x="107442" y="64681"/>
                  </a:lnTo>
                  <a:lnTo>
                    <a:pt x="130175" y="64681"/>
                  </a:lnTo>
                  <a:lnTo>
                    <a:pt x="127253" y="87972"/>
                  </a:lnTo>
                  <a:lnTo>
                    <a:pt x="107442" y="87972"/>
                  </a:lnTo>
                  <a:lnTo>
                    <a:pt x="107442" y="142303"/>
                  </a:lnTo>
                  <a:lnTo>
                    <a:pt x="155575" y="142303"/>
                  </a:lnTo>
                  <a:lnTo>
                    <a:pt x="155575" y="20688"/>
                  </a:lnTo>
                  <a:close/>
                </a:path>
              </a:pathLst>
            </a:custGeom>
            <a:solidFill>
              <a:srgbClr val="3A55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34400" y="5192816"/>
              <a:ext cx="154367" cy="15527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71164" y="5220639"/>
              <a:ext cx="89774" cy="8975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603504" y="5329123"/>
            <a:ext cx="927227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  <a:tabLst>
                <a:tab pos="7908925" algn="l"/>
                <a:tab pos="9048750" algn="l"/>
              </a:tabLst>
            </a:pP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p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yri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h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t ©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2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019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Cy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b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f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tw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r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P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vt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t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d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Right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Re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erve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d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Cy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b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nfidenti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25330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3000" baseline="-18055" dirty="0">
                <a:latin typeface="Calibri"/>
                <a:cs typeface="Calibri"/>
              </a:rPr>
              <a:t>6</a:t>
            </a:r>
            <a:r>
              <a:rPr sz="3000" spc="7" baseline="-18055" dirty="0">
                <a:latin typeface="Calibri"/>
                <a:cs typeface="Calibri"/>
              </a:rPr>
              <a:t>/</a:t>
            </a:r>
            <a:r>
              <a:rPr sz="3000" baseline="-18055" dirty="0">
                <a:latin typeface="Calibri"/>
                <a:cs typeface="Calibri"/>
              </a:rPr>
              <a:t>4</a:t>
            </a:r>
            <a:r>
              <a:rPr sz="3000" spc="7" baseline="-18055" dirty="0">
                <a:latin typeface="Calibri"/>
                <a:cs typeface="Calibri"/>
              </a:rPr>
              <a:t>/</a:t>
            </a:r>
            <a:r>
              <a:rPr sz="3000" baseline="-18055" dirty="0">
                <a:latin typeface="Calibri"/>
                <a:cs typeface="Calibri"/>
              </a:rPr>
              <a:t>2021	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w</a:t>
            </a:r>
            <a:r>
              <a:rPr sz="900" spc="-1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w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w</a:t>
            </a:r>
            <a:r>
              <a:rPr sz="900" spc="-1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.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c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y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b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a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g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e.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com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</a:rPr>
              <a:t>	</a:t>
            </a:r>
            <a:r>
              <a:rPr sz="1300" spc="-5" dirty="0">
                <a:solidFill>
                  <a:srgbClr val="888888"/>
                </a:solidFill>
                <a:latin typeface="Calibri"/>
                <a:cs typeface="Calibri"/>
              </a:rPr>
              <a:t>20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2B3A4A"/>
                </a:solidFill>
                <a:latin typeface="Segoe UI"/>
                <a:cs typeface="Segoe UI"/>
                <a:hlinkClick r:id="rId8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8712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R</a:t>
            </a:r>
            <a:r>
              <a:rPr sz="1800" b="1" spc="5" dirty="0">
                <a:solidFill>
                  <a:srgbClr val="2B3A4A"/>
                </a:solidFill>
                <a:latin typeface="Tahoma"/>
                <a:cs typeface="Tahoma"/>
              </a:rPr>
              <a:t>D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BMS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570230">
              <a:lnSpc>
                <a:spcPct val="100000"/>
              </a:lnSpc>
              <a:spcBef>
                <a:spcPts val="495"/>
              </a:spcBef>
            </a:pPr>
            <a:r>
              <a:rPr spc="-10" dirty="0"/>
              <a:t>Relational</a:t>
            </a:r>
            <a:r>
              <a:rPr spc="-55" dirty="0"/>
              <a:t> </a:t>
            </a:r>
            <a:r>
              <a:rPr spc="-5" dirty="0"/>
              <a:t>Database:</a:t>
            </a:r>
          </a:p>
          <a:p>
            <a:pPr marL="542925" indent="-467995">
              <a:lnSpc>
                <a:spcPct val="100000"/>
              </a:lnSpc>
              <a:spcBef>
                <a:spcPts val="400"/>
              </a:spcBef>
              <a:buChar char="•"/>
              <a:tabLst>
                <a:tab pos="543560" algn="l"/>
                <a:tab pos="544195" algn="l"/>
              </a:tabLst>
            </a:pP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database</a:t>
            </a:r>
            <a:r>
              <a:rPr dirty="0"/>
              <a:t> </a:t>
            </a:r>
            <a:r>
              <a:rPr spc="-5" dirty="0"/>
              <a:t>is a</a:t>
            </a:r>
            <a:r>
              <a:rPr spc="5" dirty="0"/>
              <a:t> </a:t>
            </a:r>
            <a:r>
              <a:rPr spc="-5" dirty="0"/>
              <a:t>means</a:t>
            </a:r>
            <a:r>
              <a:rPr spc="10"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spc="-5" dirty="0"/>
              <a:t>storing</a:t>
            </a:r>
            <a:r>
              <a:rPr spc="35" dirty="0"/>
              <a:t> </a:t>
            </a:r>
            <a:r>
              <a:rPr spc="-10" dirty="0"/>
              <a:t>information</a:t>
            </a:r>
            <a:r>
              <a:rPr spc="-30" dirty="0"/>
              <a:t> </a:t>
            </a:r>
            <a:r>
              <a:rPr spc="-10" dirty="0"/>
              <a:t>in</a:t>
            </a:r>
            <a:r>
              <a:rPr spc="5" dirty="0"/>
              <a:t> </a:t>
            </a:r>
            <a:r>
              <a:rPr spc="-10" dirty="0"/>
              <a:t>such</a:t>
            </a:r>
            <a:r>
              <a:rPr spc="5" dirty="0"/>
              <a:t> </a:t>
            </a:r>
            <a:r>
              <a:rPr spc="-5" dirty="0"/>
              <a:t>a</a:t>
            </a:r>
            <a:r>
              <a:rPr spc="5" dirty="0"/>
              <a:t> </a:t>
            </a:r>
            <a:r>
              <a:rPr spc="-10" dirty="0"/>
              <a:t>way</a:t>
            </a:r>
            <a:r>
              <a:rPr spc="-80" dirty="0"/>
              <a:t> </a:t>
            </a:r>
            <a:r>
              <a:rPr spc="-5" dirty="0"/>
              <a:t>that</a:t>
            </a:r>
          </a:p>
          <a:p>
            <a:pPr marL="509270">
              <a:lnSpc>
                <a:spcPct val="100000"/>
              </a:lnSpc>
              <a:spcBef>
                <a:spcPts val="395"/>
              </a:spcBef>
            </a:pPr>
            <a:r>
              <a:rPr spc="-5" dirty="0"/>
              <a:t>information</a:t>
            </a:r>
            <a:r>
              <a:rPr spc="-35" dirty="0"/>
              <a:t> </a:t>
            </a:r>
            <a:r>
              <a:rPr spc="-10" dirty="0"/>
              <a:t>can </a:t>
            </a:r>
            <a:r>
              <a:rPr dirty="0"/>
              <a:t>be</a:t>
            </a:r>
            <a:r>
              <a:rPr spc="5" dirty="0"/>
              <a:t> </a:t>
            </a:r>
            <a:r>
              <a:rPr spc="-10" dirty="0"/>
              <a:t>retrieved</a:t>
            </a:r>
            <a:r>
              <a:rPr spc="-45" dirty="0"/>
              <a:t> </a:t>
            </a:r>
            <a:r>
              <a:rPr spc="-15" dirty="0"/>
              <a:t>from</a:t>
            </a:r>
            <a:r>
              <a:rPr dirty="0"/>
              <a:t> </a:t>
            </a:r>
            <a:r>
              <a:rPr spc="-5" dirty="0"/>
              <a:t>it</a:t>
            </a:r>
            <a:r>
              <a:rPr spc="40" dirty="0"/>
              <a:t> </a:t>
            </a:r>
            <a:r>
              <a:rPr spc="-50" dirty="0"/>
              <a:t>easily.</a:t>
            </a:r>
          </a:p>
          <a:p>
            <a:pPr marL="62865">
              <a:lnSpc>
                <a:spcPct val="100000"/>
              </a:lnSpc>
              <a:spcBef>
                <a:spcPts val="10"/>
              </a:spcBef>
            </a:pPr>
            <a:endParaRPr sz="1700"/>
          </a:p>
          <a:p>
            <a:pPr marL="554990" indent="-480059">
              <a:lnSpc>
                <a:spcPct val="100000"/>
              </a:lnSpc>
              <a:buChar char="•"/>
              <a:tabLst>
                <a:tab pos="555625" algn="l"/>
                <a:tab pos="556260" algn="l"/>
                <a:tab pos="6055360" algn="l"/>
              </a:tabLst>
            </a:pPr>
            <a:r>
              <a:rPr spc="-10" dirty="0"/>
              <a:t>In</a:t>
            </a:r>
            <a:r>
              <a:rPr dirty="0"/>
              <a:t> </a:t>
            </a:r>
            <a:r>
              <a:rPr spc="-5" dirty="0"/>
              <a:t>simplest</a:t>
            </a:r>
            <a:r>
              <a:rPr spc="30" dirty="0"/>
              <a:t> </a:t>
            </a:r>
            <a:r>
              <a:rPr spc="-10" dirty="0"/>
              <a:t>terms,</a:t>
            </a:r>
            <a:r>
              <a:rPr spc="-15" dirty="0"/>
              <a:t> </a:t>
            </a:r>
            <a:r>
              <a:rPr spc="-5" dirty="0"/>
              <a:t>a</a:t>
            </a:r>
            <a:r>
              <a:rPr spc="10" dirty="0"/>
              <a:t> </a:t>
            </a:r>
            <a:r>
              <a:rPr spc="-10" dirty="0"/>
              <a:t>relational</a:t>
            </a:r>
            <a:r>
              <a:rPr spc="25" dirty="0"/>
              <a:t> </a:t>
            </a:r>
            <a:r>
              <a:rPr spc="-5" dirty="0"/>
              <a:t>database</a:t>
            </a:r>
            <a:r>
              <a:rPr spc="5" dirty="0"/>
              <a:t> </a:t>
            </a:r>
            <a:r>
              <a:rPr spc="-5" dirty="0"/>
              <a:t>is</a:t>
            </a:r>
            <a:r>
              <a:rPr spc="15" dirty="0"/>
              <a:t> </a:t>
            </a:r>
            <a:r>
              <a:rPr spc="-5" dirty="0"/>
              <a:t>one</a:t>
            </a:r>
            <a:r>
              <a:rPr spc="25" dirty="0"/>
              <a:t> </a:t>
            </a:r>
            <a:r>
              <a:rPr spc="-5" dirty="0"/>
              <a:t>that</a:t>
            </a:r>
            <a:r>
              <a:rPr dirty="0"/>
              <a:t> </a:t>
            </a:r>
            <a:r>
              <a:rPr spc="-10" dirty="0"/>
              <a:t>presents	</a:t>
            </a:r>
            <a:r>
              <a:rPr spc="-5" dirty="0"/>
              <a:t>information</a:t>
            </a:r>
            <a:r>
              <a:rPr spc="-70" dirty="0"/>
              <a:t> </a:t>
            </a:r>
            <a:r>
              <a:rPr spc="-5" dirty="0"/>
              <a:t>in</a:t>
            </a:r>
          </a:p>
          <a:p>
            <a:pPr marL="554990">
              <a:lnSpc>
                <a:spcPct val="100000"/>
              </a:lnSpc>
              <a:spcBef>
                <a:spcPts val="390"/>
              </a:spcBef>
            </a:pPr>
            <a:r>
              <a:rPr spc="-5" dirty="0"/>
              <a:t>tables </a:t>
            </a:r>
            <a:r>
              <a:rPr spc="-15" dirty="0"/>
              <a:t>with</a:t>
            </a:r>
            <a:r>
              <a:rPr spc="-25" dirty="0"/>
              <a:t> </a:t>
            </a:r>
            <a:r>
              <a:rPr spc="-5" dirty="0"/>
              <a:t>rows</a:t>
            </a:r>
            <a:r>
              <a:rPr spc="-25" dirty="0"/>
              <a:t> </a:t>
            </a:r>
            <a:r>
              <a:rPr spc="-5" dirty="0"/>
              <a:t>and</a:t>
            </a:r>
            <a:r>
              <a:rPr spc="40" dirty="0"/>
              <a:t> </a:t>
            </a:r>
            <a:r>
              <a:rPr spc="-10" dirty="0"/>
              <a:t>columns.</a:t>
            </a:r>
          </a:p>
          <a:p>
            <a:pPr marL="62865">
              <a:lnSpc>
                <a:spcPct val="100000"/>
              </a:lnSpc>
              <a:spcBef>
                <a:spcPts val="45"/>
              </a:spcBef>
            </a:pPr>
            <a:endParaRPr sz="1550"/>
          </a:p>
          <a:p>
            <a:pPr marL="509270" marR="5080" indent="-422275">
              <a:lnSpc>
                <a:spcPct val="120000"/>
              </a:lnSpc>
              <a:buChar char="•"/>
              <a:tabLst>
                <a:tab pos="509905" algn="l"/>
                <a:tab pos="510540" algn="l"/>
              </a:tabLst>
            </a:pPr>
            <a:r>
              <a:rPr spc="-10" dirty="0"/>
              <a:t>From</a:t>
            </a:r>
            <a:r>
              <a:rPr spc="30" dirty="0"/>
              <a:t> </a:t>
            </a:r>
            <a:r>
              <a:rPr spc="-10" dirty="0"/>
              <a:t>your</a:t>
            </a:r>
            <a:r>
              <a:rPr spc="-5" dirty="0"/>
              <a:t> </a:t>
            </a:r>
            <a:r>
              <a:rPr spc="-20" dirty="0"/>
              <a:t>Java</a:t>
            </a:r>
            <a:r>
              <a:rPr spc="20" dirty="0"/>
              <a:t> </a:t>
            </a:r>
            <a:r>
              <a:rPr spc="-5" dirty="0"/>
              <a:t>Application</a:t>
            </a:r>
            <a:r>
              <a:rPr spc="35" dirty="0"/>
              <a:t> </a:t>
            </a:r>
            <a:r>
              <a:rPr spc="-20" dirty="0"/>
              <a:t>you</a:t>
            </a:r>
            <a:r>
              <a:rPr spc="5" dirty="0"/>
              <a:t> </a:t>
            </a:r>
            <a:r>
              <a:rPr spc="-10" dirty="0"/>
              <a:t>may</a:t>
            </a:r>
            <a:r>
              <a:rPr spc="15" dirty="0"/>
              <a:t> </a:t>
            </a:r>
            <a:r>
              <a:rPr spc="-5" dirty="0"/>
              <a:t>need </a:t>
            </a:r>
            <a:r>
              <a:rPr spc="-10" dirty="0"/>
              <a:t>to</a:t>
            </a:r>
            <a:r>
              <a:rPr spc="10" dirty="0"/>
              <a:t> </a:t>
            </a:r>
            <a:r>
              <a:rPr spc="-10" dirty="0"/>
              <a:t>communicate</a:t>
            </a:r>
            <a:r>
              <a:rPr spc="50" dirty="0"/>
              <a:t> </a:t>
            </a:r>
            <a:r>
              <a:rPr spc="-15" dirty="0"/>
              <a:t>with</a:t>
            </a:r>
            <a:r>
              <a:rPr spc="5" dirty="0"/>
              <a:t> </a:t>
            </a:r>
            <a:r>
              <a:rPr spc="-10" dirty="0"/>
              <a:t>the</a:t>
            </a:r>
            <a:r>
              <a:rPr spc="5" dirty="0"/>
              <a:t> </a:t>
            </a:r>
            <a:r>
              <a:rPr spc="-5" dirty="0"/>
              <a:t>database</a:t>
            </a:r>
            <a:r>
              <a:rPr dirty="0"/>
              <a:t> </a:t>
            </a:r>
            <a:r>
              <a:rPr spc="-10" dirty="0"/>
              <a:t>(..to </a:t>
            </a:r>
            <a:r>
              <a:rPr spc="-484" dirty="0"/>
              <a:t> </a:t>
            </a:r>
            <a:r>
              <a:rPr spc="-5" dirty="0"/>
              <a:t>access</a:t>
            </a:r>
            <a:r>
              <a:rPr dirty="0"/>
              <a:t> </a:t>
            </a:r>
            <a:r>
              <a:rPr spc="-5" dirty="0"/>
              <a:t>/</a:t>
            </a:r>
            <a:r>
              <a:rPr spc="-10" dirty="0"/>
              <a:t> modify</a:t>
            </a:r>
            <a:r>
              <a:rPr spc="35" dirty="0"/>
              <a:t> </a:t>
            </a:r>
            <a:r>
              <a:rPr spc="-5" dirty="0"/>
              <a:t>data</a:t>
            </a:r>
            <a:r>
              <a:rPr spc="40" dirty="0"/>
              <a:t> </a:t>
            </a:r>
            <a:r>
              <a:rPr spc="-25" dirty="0"/>
              <a:t>etc.)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1346" y="4476775"/>
            <a:ext cx="99695" cy="6140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5" dirty="0">
                <a:latin typeface="Tahoma"/>
                <a:cs typeface="Tahoma"/>
              </a:rPr>
              <a:t>-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" dirty="0">
                <a:latin typeface="Tahoma"/>
                <a:cs typeface="Tahoma"/>
              </a:rPr>
              <a:t>-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2796" y="3898377"/>
            <a:ext cx="7076440" cy="119507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475615" indent="-463550">
              <a:lnSpc>
                <a:spcPct val="100000"/>
              </a:lnSpc>
              <a:spcBef>
                <a:spcPts val="405"/>
              </a:spcBef>
              <a:buChar char="•"/>
              <a:tabLst>
                <a:tab pos="475615" algn="l"/>
                <a:tab pos="476250" algn="l"/>
              </a:tabLst>
            </a:pPr>
            <a:r>
              <a:rPr sz="1600" spc="-35" dirty="0">
                <a:latin typeface="Tahoma"/>
                <a:cs typeface="Tahoma"/>
              </a:rPr>
              <a:t>Typical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Activities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your</a:t>
            </a:r>
            <a:r>
              <a:rPr sz="1600" spc="-5" dirty="0">
                <a:latin typeface="Tahoma"/>
                <a:cs typeface="Tahoma"/>
              </a:rPr>
              <a:t> application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may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need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carry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out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are:</a:t>
            </a:r>
            <a:endParaRPr sz="1600">
              <a:latin typeface="Tahoma"/>
              <a:cs typeface="Tahoma"/>
            </a:endParaRPr>
          </a:p>
          <a:p>
            <a:pPr marL="856615">
              <a:lnSpc>
                <a:spcPct val="100000"/>
              </a:lnSpc>
              <a:spcBef>
                <a:spcPts val="359"/>
              </a:spcBef>
            </a:pPr>
            <a:r>
              <a:rPr sz="1600" spc="-5" dirty="0">
                <a:latin typeface="Tahoma"/>
                <a:cs typeface="Tahoma"/>
              </a:rPr>
              <a:t>-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50" b="1" i="1" spc="-150" dirty="0">
                <a:latin typeface="Verdana"/>
                <a:cs typeface="Verdana"/>
              </a:rPr>
              <a:t>Connec</a:t>
            </a:r>
            <a:r>
              <a:rPr sz="1650" b="1" i="1" spc="-100" dirty="0">
                <a:latin typeface="Verdana"/>
                <a:cs typeface="Verdana"/>
              </a:rPr>
              <a:t>t</a:t>
            </a:r>
            <a:r>
              <a:rPr sz="1650" b="1" i="1" spc="-80" dirty="0">
                <a:latin typeface="Verdana"/>
                <a:cs typeface="Verdana"/>
              </a:rPr>
              <a:t> </a:t>
            </a:r>
            <a:r>
              <a:rPr sz="1650" b="1" i="1" spc="-120" dirty="0">
                <a:latin typeface="Verdana"/>
                <a:cs typeface="Verdana"/>
              </a:rPr>
              <a:t>to</a:t>
            </a:r>
            <a:r>
              <a:rPr sz="1650" b="1" i="1" spc="-90" dirty="0">
                <a:latin typeface="Verdana"/>
                <a:cs typeface="Verdana"/>
              </a:rPr>
              <a:t> </a:t>
            </a:r>
            <a:r>
              <a:rPr sz="1650" b="1" i="1" spc="-150" dirty="0">
                <a:latin typeface="Verdana"/>
                <a:cs typeface="Verdana"/>
              </a:rPr>
              <a:t>a</a:t>
            </a:r>
            <a:r>
              <a:rPr sz="1650" b="1" i="1" spc="-85" dirty="0">
                <a:latin typeface="Verdana"/>
                <a:cs typeface="Verdana"/>
              </a:rPr>
              <a:t> </a:t>
            </a:r>
            <a:r>
              <a:rPr sz="1650" b="1" i="1" spc="-160" dirty="0">
                <a:latin typeface="Verdana"/>
                <a:cs typeface="Verdana"/>
              </a:rPr>
              <a:t>d</a:t>
            </a:r>
            <a:r>
              <a:rPr sz="1650" b="1" i="1" spc="-140" dirty="0">
                <a:latin typeface="Verdana"/>
                <a:cs typeface="Verdana"/>
              </a:rPr>
              <a:t>a</a:t>
            </a:r>
            <a:r>
              <a:rPr sz="1650" b="1" i="1" spc="-120" dirty="0">
                <a:latin typeface="Verdana"/>
                <a:cs typeface="Verdana"/>
              </a:rPr>
              <a:t>ta</a:t>
            </a:r>
            <a:r>
              <a:rPr sz="1650" b="1" i="1" spc="-75" dirty="0">
                <a:latin typeface="Verdana"/>
                <a:cs typeface="Verdana"/>
              </a:rPr>
              <a:t> </a:t>
            </a:r>
            <a:r>
              <a:rPr sz="1650" b="1" i="1" spc="-170" dirty="0">
                <a:latin typeface="Verdana"/>
                <a:cs typeface="Verdana"/>
              </a:rPr>
              <a:t>s</a:t>
            </a:r>
            <a:r>
              <a:rPr sz="1650" b="1" i="1" spc="-150" dirty="0">
                <a:latin typeface="Verdana"/>
                <a:cs typeface="Verdana"/>
              </a:rPr>
              <a:t>ource</a:t>
            </a:r>
            <a:r>
              <a:rPr sz="1650" b="1" i="1" spc="-85" dirty="0">
                <a:latin typeface="Verdana"/>
                <a:cs typeface="Verdana"/>
              </a:rPr>
              <a:t>,</a:t>
            </a:r>
            <a:r>
              <a:rPr sz="1650" b="1" i="1" spc="-40" dirty="0">
                <a:latin typeface="Verdana"/>
                <a:cs typeface="Verdana"/>
              </a:rPr>
              <a:t> </a:t>
            </a:r>
            <a:r>
              <a:rPr sz="1650" b="1" i="1" spc="-80" dirty="0">
                <a:latin typeface="Verdana"/>
                <a:cs typeface="Verdana"/>
              </a:rPr>
              <a:t>li</a:t>
            </a:r>
            <a:r>
              <a:rPr sz="1650" b="1" i="1" spc="-165" dirty="0">
                <a:latin typeface="Verdana"/>
                <a:cs typeface="Verdana"/>
              </a:rPr>
              <a:t>k</a:t>
            </a:r>
            <a:r>
              <a:rPr sz="1650" b="1" i="1" spc="-150" dirty="0">
                <a:latin typeface="Verdana"/>
                <a:cs typeface="Verdana"/>
              </a:rPr>
              <a:t>e</a:t>
            </a:r>
            <a:r>
              <a:rPr sz="1650" b="1" i="1" spc="-100" dirty="0">
                <a:latin typeface="Verdana"/>
                <a:cs typeface="Verdana"/>
              </a:rPr>
              <a:t> </a:t>
            </a:r>
            <a:r>
              <a:rPr sz="1650" b="1" i="1" spc="-150" dirty="0">
                <a:latin typeface="Verdana"/>
                <a:cs typeface="Verdana"/>
              </a:rPr>
              <a:t>a</a:t>
            </a:r>
            <a:r>
              <a:rPr sz="1650" b="1" i="1" spc="-120" dirty="0">
                <a:latin typeface="Verdana"/>
                <a:cs typeface="Verdana"/>
              </a:rPr>
              <a:t> </a:t>
            </a:r>
            <a:r>
              <a:rPr sz="1650" b="1" i="1" spc="-160" dirty="0">
                <a:latin typeface="Verdana"/>
                <a:cs typeface="Verdana"/>
              </a:rPr>
              <a:t>d</a:t>
            </a:r>
            <a:r>
              <a:rPr sz="1650" b="1" i="1" spc="-140" dirty="0">
                <a:latin typeface="Verdana"/>
                <a:cs typeface="Verdana"/>
              </a:rPr>
              <a:t>atabase</a:t>
            </a:r>
            <a:endParaRPr sz="1650">
              <a:latin typeface="Verdana"/>
              <a:cs typeface="Verdana"/>
            </a:endParaRPr>
          </a:p>
          <a:p>
            <a:pPr marL="856615">
              <a:lnSpc>
                <a:spcPct val="100000"/>
              </a:lnSpc>
              <a:spcBef>
                <a:spcPts val="335"/>
              </a:spcBef>
            </a:pPr>
            <a:r>
              <a:rPr sz="1650" b="1" i="1" spc="-160" dirty="0">
                <a:latin typeface="Verdana"/>
                <a:cs typeface="Verdana"/>
              </a:rPr>
              <a:t>Send</a:t>
            </a:r>
            <a:r>
              <a:rPr sz="1650" b="1" i="1" spc="-70" dirty="0">
                <a:latin typeface="Verdana"/>
                <a:cs typeface="Verdana"/>
              </a:rPr>
              <a:t> </a:t>
            </a:r>
            <a:r>
              <a:rPr sz="1650" b="1" i="1" spc="-145" dirty="0">
                <a:latin typeface="Verdana"/>
                <a:cs typeface="Verdana"/>
              </a:rPr>
              <a:t>queries</a:t>
            </a:r>
            <a:r>
              <a:rPr sz="1650" b="1" i="1" spc="-65" dirty="0">
                <a:latin typeface="Verdana"/>
                <a:cs typeface="Verdana"/>
              </a:rPr>
              <a:t> </a:t>
            </a:r>
            <a:r>
              <a:rPr sz="1650" b="1" i="1" spc="-150" dirty="0">
                <a:latin typeface="Verdana"/>
                <a:cs typeface="Verdana"/>
              </a:rPr>
              <a:t>and</a:t>
            </a:r>
            <a:r>
              <a:rPr sz="1650" b="1" i="1" spc="-65" dirty="0">
                <a:latin typeface="Verdana"/>
                <a:cs typeface="Verdana"/>
              </a:rPr>
              <a:t> </a:t>
            </a:r>
            <a:r>
              <a:rPr sz="1650" b="1" i="1" spc="-145" dirty="0">
                <a:latin typeface="Verdana"/>
                <a:cs typeface="Verdana"/>
              </a:rPr>
              <a:t>update</a:t>
            </a:r>
            <a:r>
              <a:rPr sz="1650" b="1" i="1" spc="-70" dirty="0">
                <a:latin typeface="Verdana"/>
                <a:cs typeface="Verdana"/>
              </a:rPr>
              <a:t> </a:t>
            </a:r>
            <a:r>
              <a:rPr sz="1650" b="1" i="1" spc="-145" dirty="0">
                <a:latin typeface="Verdana"/>
                <a:cs typeface="Verdana"/>
              </a:rPr>
              <a:t>statements</a:t>
            </a:r>
            <a:r>
              <a:rPr sz="1650" b="1" i="1" spc="-55" dirty="0">
                <a:latin typeface="Verdana"/>
                <a:cs typeface="Verdana"/>
              </a:rPr>
              <a:t> </a:t>
            </a:r>
            <a:r>
              <a:rPr sz="1650" b="1" i="1" spc="-120" dirty="0">
                <a:latin typeface="Verdana"/>
                <a:cs typeface="Verdana"/>
              </a:rPr>
              <a:t>to</a:t>
            </a:r>
            <a:r>
              <a:rPr sz="1650" b="1" i="1" spc="-85" dirty="0">
                <a:latin typeface="Verdana"/>
                <a:cs typeface="Verdana"/>
              </a:rPr>
              <a:t> </a:t>
            </a:r>
            <a:r>
              <a:rPr sz="1650" b="1" i="1" spc="-135" dirty="0">
                <a:latin typeface="Verdana"/>
                <a:cs typeface="Verdana"/>
              </a:rPr>
              <a:t>the</a:t>
            </a:r>
            <a:r>
              <a:rPr sz="1650" b="1" i="1" spc="-125" dirty="0">
                <a:latin typeface="Verdana"/>
                <a:cs typeface="Verdana"/>
              </a:rPr>
              <a:t> </a:t>
            </a:r>
            <a:r>
              <a:rPr sz="1650" b="1" i="1" spc="-145" dirty="0">
                <a:latin typeface="Verdana"/>
                <a:cs typeface="Verdana"/>
              </a:rPr>
              <a:t>database</a:t>
            </a:r>
            <a:endParaRPr sz="1650">
              <a:latin typeface="Verdana"/>
              <a:cs typeface="Verdana"/>
            </a:endParaRPr>
          </a:p>
          <a:p>
            <a:pPr marL="856615">
              <a:lnSpc>
                <a:spcPct val="100000"/>
              </a:lnSpc>
              <a:spcBef>
                <a:spcPts val="335"/>
              </a:spcBef>
            </a:pPr>
            <a:r>
              <a:rPr sz="1650" b="1" i="1" spc="-135" dirty="0">
                <a:latin typeface="Verdana"/>
                <a:cs typeface="Verdana"/>
              </a:rPr>
              <a:t>Retrieve</a:t>
            </a:r>
            <a:r>
              <a:rPr sz="1650" b="1" i="1" spc="-114" dirty="0">
                <a:latin typeface="Verdana"/>
                <a:cs typeface="Verdana"/>
              </a:rPr>
              <a:t> </a:t>
            </a:r>
            <a:r>
              <a:rPr sz="1650" b="1" i="1" spc="-150" dirty="0">
                <a:latin typeface="Verdana"/>
                <a:cs typeface="Verdana"/>
              </a:rPr>
              <a:t>and</a:t>
            </a:r>
            <a:r>
              <a:rPr sz="1650" b="1" i="1" spc="-75" dirty="0">
                <a:latin typeface="Verdana"/>
                <a:cs typeface="Verdana"/>
              </a:rPr>
              <a:t> </a:t>
            </a:r>
            <a:r>
              <a:rPr sz="1650" b="1" i="1" spc="-150" dirty="0">
                <a:latin typeface="Verdana"/>
                <a:cs typeface="Verdana"/>
              </a:rPr>
              <a:t>process</a:t>
            </a:r>
            <a:r>
              <a:rPr sz="1650" b="1" i="1" spc="-60" dirty="0">
                <a:latin typeface="Verdana"/>
                <a:cs typeface="Verdana"/>
              </a:rPr>
              <a:t> </a:t>
            </a:r>
            <a:r>
              <a:rPr sz="1650" b="1" i="1" spc="-135" dirty="0">
                <a:latin typeface="Verdana"/>
                <a:cs typeface="Verdana"/>
              </a:rPr>
              <a:t>the</a:t>
            </a:r>
            <a:r>
              <a:rPr sz="1650" b="1" i="1" spc="-80" dirty="0">
                <a:latin typeface="Verdana"/>
                <a:cs typeface="Verdana"/>
              </a:rPr>
              <a:t> </a:t>
            </a:r>
            <a:r>
              <a:rPr sz="1650" b="1" i="1" spc="-135" dirty="0">
                <a:latin typeface="Verdana"/>
                <a:cs typeface="Verdana"/>
              </a:rPr>
              <a:t>results</a:t>
            </a:r>
            <a:r>
              <a:rPr sz="1650" b="1" i="1" spc="-70" dirty="0">
                <a:latin typeface="Verdana"/>
                <a:cs typeface="Verdana"/>
              </a:rPr>
              <a:t> </a:t>
            </a:r>
            <a:r>
              <a:rPr sz="1650" b="1" i="1" spc="-135" dirty="0">
                <a:latin typeface="Verdana"/>
                <a:cs typeface="Verdana"/>
              </a:rPr>
              <a:t>received</a:t>
            </a:r>
            <a:r>
              <a:rPr sz="1650" b="1" i="1" spc="-45" dirty="0">
                <a:latin typeface="Verdana"/>
                <a:cs typeface="Verdana"/>
              </a:rPr>
              <a:t> </a:t>
            </a:r>
            <a:r>
              <a:rPr sz="1650" b="1" i="1" spc="-150" dirty="0">
                <a:latin typeface="Verdana"/>
                <a:cs typeface="Verdana"/>
              </a:rPr>
              <a:t>from</a:t>
            </a:r>
            <a:r>
              <a:rPr sz="1650" b="1" i="1" spc="-105" dirty="0">
                <a:latin typeface="Verdana"/>
                <a:cs typeface="Verdana"/>
              </a:rPr>
              <a:t> </a:t>
            </a:r>
            <a:r>
              <a:rPr sz="1650" b="1" i="1" spc="-135" dirty="0">
                <a:latin typeface="Verdana"/>
                <a:cs typeface="Verdana"/>
              </a:rPr>
              <a:t>the</a:t>
            </a:r>
            <a:r>
              <a:rPr sz="1650" b="1" i="1" spc="385" dirty="0">
                <a:latin typeface="Verdana"/>
                <a:cs typeface="Verdana"/>
              </a:rPr>
              <a:t> </a:t>
            </a:r>
            <a:r>
              <a:rPr sz="1650" b="1" i="1" spc="-145" dirty="0">
                <a:latin typeface="Verdana"/>
                <a:cs typeface="Verdana"/>
              </a:rPr>
              <a:t>database</a:t>
            </a:r>
            <a:endParaRPr sz="1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202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Why</a:t>
            </a:r>
            <a:r>
              <a:rPr sz="1800" b="1" spc="-9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JDBC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2953" y="1154007"/>
            <a:ext cx="6586220" cy="374269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500"/>
              </a:spcBef>
            </a:pPr>
            <a:r>
              <a:rPr sz="1600" b="1" spc="-10" dirty="0">
                <a:latin typeface="Tahoma"/>
                <a:cs typeface="Tahoma"/>
              </a:rPr>
              <a:t>The need</a:t>
            </a:r>
            <a:r>
              <a:rPr sz="1600" b="1" spc="1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for</a:t>
            </a:r>
            <a:r>
              <a:rPr sz="1600" b="1" spc="-1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JDBC</a:t>
            </a:r>
            <a:r>
              <a:rPr sz="1600" b="1" spc="-3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:</a:t>
            </a:r>
            <a:endParaRPr sz="1600" dirty="0">
              <a:latin typeface="Tahoma"/>
              <a:cs typeface="Tahoma"/>
            </a:endParaRPr>
          </a:p>
          <a:p>
            <a:pPr marL="375285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latin typeface="Tahoma"/>
                <a:cs typeface="Tahoma"/>
              </a:rPr>
              <a:t>All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databases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support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SQL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(ANSI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SQL)</a:t>
            </a:r>
            <a:endParaRPr sz="1600" dirty="0">
              <a:latin typeface="Tahoma"/>
              <a:cs typeface="Tahoma"/>
            </a:endParaRPr>
          </a:p>
          <a:p>
            <a:pPr marL="326390" indent="-302260">
              <a:lnSpc>
                <a:spcPct val="100000"/>
              </a:lnSpc>
              <a:spcBef>
                <a:spcPts val="130"/>
              </a:spcBef>
              <a:buChar char="•"/>
              <a:tabLst>
                <a:tab pos="326390" algn="l"/>
                <a:tab pos="327025" algn="l"/>
              </a:tabLst>
            </a:pPr>
            <a:r>
              <a:rPr sz="1600" spc="-15" dirty="0">
                <a:latin typeface="Tahoma"/>
                <a:cs typeface="Tahoma"/>
              </a:rPr>
              <a:t>Different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database </a:t>
            </a:r>
            <a:r>
              <a:rPr sz="1600" spc="-10" dirty="0">
                <a:latin typeface="Tahoma"/>
                <a:cs typeface="Tahoma"/>
              </a:rPr>
              <a:t>vendors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have</a:t>
            </a:r>
            <a:r>
              <a:rPr sz="1600" spc="-5" dirty="0">
                <a:latin typeface="Tahoma"/>
                <a:cs typeface="Tahoma"/>
              </a:rPr>
              <a:t> introduced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their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proprietary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SQL</a:t>
            </a:r>
            <a:endParaRPr sz="1600" dirty="0">
              <a:latin typeface="Tahoma"/>
              <a:cs typeface="Tahoma"/>
            </a:endParaRPr>
          </a:p>
          <a:p>
            <a:pPr marL="326390">
              <a:lnSpc>
                <a:spcPct val="100000"/>
              </a:lnSpc>
              <a:spcBef>
                <a:spcPts val="385"/>
              </a:spcBef>
            </a:pPr>
            <a:r>
              <a:rPr sz="1600" spc="-10" dirty="0">
                <a:latin typeface="Tahoma"/>
                <a:cs typeface="Tahoma"/>
              </a:rPr>
              <a:t>constructs</a:t>
            </a:r>
            <a:endParaRPr sz="1600" dirty="0">
              <a:latin typeface="Tahoma"/>
              <a:cs typeface="Tahoma"/>
            </a:endParaRPr>
          </a:p>
          <a:p>
            <a:pPr marL="359410" indent="-359410">
              <a:lnSpc>
                <a:spcPct val="100000"/>
              </a:lnSpc>
              <a:spcBef>
                <a:spcPts val="385"/>
              </a:spcBef>
              <a:buChar char="•"/>
              <a:tabLst>
                <a:tab pos="359410" algn="l"/>
                <a:tab pos="372745" algn="l"/>
              </a:tabLst>
            </a:pPr>
            <a:r>
              <a:rPr sz="1600" spc="-15" dirty="0">
                <a:latin typeface="Tahoma"/>
                <a:cs typeface="Tahoma"/>
              </a:rPr>
              <a:t>Different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database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vendors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have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introduced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Application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Programming</a:t>
            </a:r>
            <a:endParaRPr sz="1600" dirty="0">
              <a:latin typeface="Tahoma"/>
              <a:cs typeface="Tahoma"/>
            </a:endParaRPr>
          </a:p>
          <a:p>
            <a:pPr marR="13970" algn="ctr">
              <a:lnSpc>
                <a:spcPct val="100000"/>
              </a:lnSpc>
              <a:spcBef>
                <a:spcPts val="385"/>
              </a:spcBef>
            </a:pPr>
            <a:r>
              <a:rPr sz="1600" spc="-10" dirty="0">
                <a:latin typeface="Tahoma"/>
                <a:cs typeface="Tahoma"/>
              </a:rPr>
              <a:t>Interfaces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for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accessing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data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stored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their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respective</a:t>
            </a:r>
            <a:r>
              <a:rPr sz="1600" spc="1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databases</a:t>
            </a:r>
            <a:endParaRPr sz="1600" dirty="0">
              <a:latin typeface="Tahoma"/>
              <a:cs typeface="Tahoma"/>
            </a:endParaRPr>
          </a:p>
          <a:p>
            <a:pPr marL="311150" indent="-287020">
              <a:lnSpc>
                <a:spcPct val="100000"/>
              </a:lnSpc>
              <a:spcBef>
                <a:spcPts val="650"/>
              </a:spcBef>
              <a:buChar char="•"/>
              <a:tabLst>
                <a:tab pos="311150" algn="l"/>
                <a:tab pos="311785" algn="l"/>
              </a:tabLst>
            </a:pPr>
            <a:r>
              <a:rPr sz="1600" spc="-10" dirty="0">
                <a:latin typeface="Tahoma"/>
                <a:cs typeface="Tahoma"/>
              </a:rPr>
              <a:t>Drawback: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?</a:t>
            </a:r>
            <a:endParaRPr sz="1600" dirty="0">
              <a:latin typeface="Tahoma"/>
              <a:cs typeface="Tahoma"/>
            </a:endParaRPr>
          </a:p>
          <a:p>
            <a:pPr marL="608330">
              <a:lnSpc>
                <a:spcPct val="100000"/>
              </a:lnSpc>
              <a:spcBef>
                <a:spcPts val="145"/>
              </a:spcBef>
            </a:pPr>
            <a:r>
              <a:rPr sz="1600" spc="-5" dirty="0">
                <a:latin typeface="Tahoma"/>
                <a:cs typeface="Tahoma"/>
              </a:rPr>
              <a:t>If </a:t>
            </a:r>
            <a:r>
              <a:rPr sz="1600" spc="-10" dirty="0">
                <a:latin typeface="Tahoma"/>
                <a:cs typeface="Tahoma"/>
              </a:rPr>
              <a:t>the </a:t>
            </a:r>
            <a:r>
              <a:rPr sz="1600" spc="-5" dirty="0">
                <a:latin typeface="Tahoma"/>
                <a:cs typeface="Tahoma"/>
              </a:rPr>
              <a:t>database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changes,</a:t>
            </a:r>
            <a:r>
              <a:rPr sz="1600" spc="-5" dirty="0">
                <a:latin typeface="Tahoma"/>
                <a:cs typeface="Tahoma"/>
              </a:rPr>
              <a:t> all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data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access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logic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has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to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be </a:t>
            </a:r>
            <a:r>
              <a:rPr sz="1600" spc="-10" dirty="0">
                <a:latin typeface="Tahoma"/>
                <a:cs typeface="Tahoma"/>
              </a:rPr>
              <a:t>entirely</a:t>
            </a:r>
            <a:endParaRPr sz="1600" dirty="0">
              <a:latin typeface="Tahoma"/>
              <a:cs typeface="Tahoma"/>
            </a:endParaRPr>
          </a:p>
          <a:p>
            <a:pPr marL="567055">
              <a:lnSpc>
                <a:spcPct val="100000"/>
              </a:lnSpc>
              <a:spcBef>
                <a:spcPts val="385"/>
              </a:spcBef>
            </a:pPr>
            <a:r>
              <a:rPr sz="1600" spc="-10" dirty="0">
                <a:latin typeface="Tahoma"/>
                <a:cs typeface="Tahoma"/>
              </a:rPr>
              <a:t>rewritten.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(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‘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Data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access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code’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should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remain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same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irrespective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of</a:t>
            </a:r>
            <a:endParaRPr sz="1600" dirty="0">
              <a:latin typeface="Tahoma"/>
              <a:cs typeface="Tahoma"/>
            </a:endParaRPr>
          </a:p>
          <a:p>
            <a:pPr marL="748665">
              <a:lnSpc>
                <a:spcPct val="100000"/>
              </a:lnSpc>
              <a:spcBef>
                <a:spcPts val="645"/>
              </a:spcBef>
            </a:pP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Database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Vendor)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550" dirty="0">
              <a:latin typeface="Tahoma"/>
              <a:cs typeface="Tahoma"/>
            </a:endParaRPr>
          </a:p>
          <a:p>
            <a:pPr marL="480059" indent="-455930">
              <a:lnSpc>
                <a:spcPct val="100000"/>
              </a:lnSpc>
              <a:buChar char="•"/>
              <a:tabLst>
                <a:tab pos="480059" algn="l"/>
                <a:tab pos="480695" algn="l"/>
              </a:tabLst>
            </a:pPr>
            <a:r>
              <a:rPr sz="1600" spc="-5" dirty="0">
                <a:latin typeface="Tahoma"/>
                <a:cs typeface="Tahoma"/>
              </a:rPr>
              <a:t>A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50" spc="-30" dirty="0">
                <a:latin typeface="Tahoma"/>
                <a:cs typeface="Tahoma"/>
              </a:rPr>
              <a:t>need</a:t>
            </a:r>
            <a:r>
              <a:rPr sz="1650" spc="-5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was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felt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access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data </a:t>
            </a:r>
            <a:r>
              <a:rPr sz="1600" spc="-10" dirty="0">
                <a:latin typeface="Tahoma"/>
                <a:cs typeface="Tahoma"/>
              </a:rPr>
              <a:t>from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different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databases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endParaRPr sz="1600" dirty="0">
              <a:latin typeface="Tahoma"/>
              <a:cs typeface="Tahoma"/>
            </a:endParaRPr>
          </a:p>
          <a:p>
            <a:pPr marL="748665">
              <a:lnSpc>
                <a:spcPct val="100000"/>
              </a:lnSpc>
              <a:spcBef>
                <a:spcPts val="390"/>
              </a:spcBef>
            </a:pPr>
            <a:r>
              <a:rPr sz="1600" spc="-10" dirty="0">
                <a:latin typeface="Tahoma"/>
                <a:cs typeface="Tahoma"/>
              </a:rPr>
              <a:t>consistent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and</a:t>
            </a:r>
            <a:r>
              <a:rPr sz="1600" spc="-10" dirty="0">
                <a:latin typeface="Tahoma"/>
                <a:cs typeface="Tahoma"/>
              </a:rPr>
              <a:t> reliable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way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553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What</a:t>
            </a:r>
            <a:r>
              <a:rPr sz="1800" b="1" spc="-5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is</a:t>
            </a:r>
            <a:r>
              <a:rPr sz="1800" b="1" spc="-6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JDBC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6804" y="1429258"/>
            <a:ext cx="7075170" cy="3714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It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acronym,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but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called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Java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Database</a:t>
            </a:r>
            <a:r>
              <a:rPr sz="1600" spc="7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Connectivity</a:t>
            </a:r>
            <a:endParaRPr sz="1600">
              <a:latin typeface="Arial MT"/>
              <a:cs typeface="Arial MT"/>
            </a:endParaRPr>
          </a:p>
          <a:p>
            <a:pPr marL="265430" marR="842644" indent="-253365">
              <a:lnSpc>
                <a:spcPts val="3290"/>
              </a:lnSpc>
              <a:spcBef>
                <a:spcPts val="325"/>
              </a:spcBef>
              <a:buFont typeface="Arial MT"/>
              <a:buChar char="•"/>
              <a:tabLst>
                <a:tab pos="311150" algn="l"/>
                <a:tab pos="311785" algn="l"/>
              </a:tabLst>
            </a:pPr>
            <a:r>
              <a:rPr dirty="0"/>
              <a:t>	</a:t>
            </a:r>
            <a:r>
              <a:rPr sz="1600" spc="-5" dirty="0">
                <a:latin typeface="Arial MT"/>
                <a:cs typeface="Arial MT"/>
              </a:rPr>
              <a:t>It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vendor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independent</a:t>
            </a:r>
            <a:r>
              <a:rPr sz="1600" spc="-9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API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drafted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by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access data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from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different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databases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 a consistent and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reliable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way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200">
              <a:latin typeface="Arial MT"/>
              <a:cs typeface="Arial MT"/>
            </a:endParaRPr>
          </a:p>
          <a:p>
            <a:pPr marL="372110" marR="5080" indent="-360045">
              <a:lnSpc>
                <a:spcPct val="150000"/>
              </a:lnSpc>
              <a:buChar char="•"/>
              <a:tabLst>
                <a:tab pos="372110" algn="l"/>
                <a:tab pos="372745" algn="l"/>
              </a:tabLst>
            </a:pPr>
            <a:r>
              <a:rPr sz="1600" spc="-5" dirty="0">
                <a:latin typeface="Arial MT"/>
                <a:cs typeface="Arial MT"/>
              </a:rPr>
              <a:t>JDBC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provides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API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by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hiding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 vendor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specific</a:t>
            </a:r>
            <a:r>
              <a:rPr sz="1600" spc="-1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API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by</a:t>
            </a:r>
            <a:r>
              <a:rPr sz="1600" spc="-1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introducing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concept 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JDBC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driver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between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 application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database</a:t>
            </a:r>
            <a:r>
              <a:rPr sz="1600" spc="3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API</a:t>
            </a:r>
            <a:endParaRPr sz="1600">
              <a:latin typeface="Arial MT"/>
              <a:cs typeface="Arial MT"/>
            </a:endParaRPr>
          </a:p>
          <a:p>
            <a:pPr marL="372110">
              <a:lnSpc>
                <a:spcPct val="100000"/>
              </a:lnSpc>
              <a:spcBef>
                <a:spcPts val="1360"/>
              </a:spcBef>
            </a:pPr>
            <a:r>
              <a:rPr sz="1600" spc="-5" dirty="0">
                <a:latin typeface="Arial MT"/>
                <a:cs typeface="Arial MT"/>
              </a:rPr>
              <a:t>Hence, JDBC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requires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vendor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specific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driver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 MT"/>
              <a:cs typeface="Arial MT"/>
            </a:endParaRPr>
          </a:p>
          <a:p>
            <a:pPr marL="311150" marR="1398270" indent="-287020">
              <a:lnSpc>
                <a:spcPct val="150000"/>
              </a:lnSpc>
              <a:spcBef>
                <a:spcPts val="5"/>
              </a:spcBef>
              <a:buChar char="•"/>
              <a:tabLst>
                <a:tab pos="311150" algn="l"/>
                <a:tab pos="311785" algn="l"/>
              </a:tabLst>
            </a:pP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i="1" spc="-5" dirty="0">
                <a:latin typeface="Arial"/>
                <a:cs typeface="Arial"/>
              </a:rPr>
              <a:t>JDBC</a:t>
            </a:r>
            <a:r>
              <a:rPr sz="1600" i="1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driver</a:t>
            </a:r>
            <a:r>
              <a:rPr sz="1600" i="1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converts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i="1" spc="-5" dirty="0">
                <a:latin typeface="Arial"/>
                <a:cs typeface="Arial"/>
              </a:rPr>
              <a:t>the</a:t>
            </a:r>
            <a:r>
              <a:rPr sz="1600" i="1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JDBC</a:t>
            </a:r>
            <a:r>
              <a:rPr sz="1600" spc="-9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API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calls from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-1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Java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application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 the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DB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vendor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specific</a:t>
            </a:r>
            <a:r>
              <a:rPr sz="1600" spc="-1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API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calls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34987"/>
            <a:ext cx="675640" cy="266065"/>
          </a:xfrm>
          <a:custGeom>
            <a:avLst/>
            <a:gdLst/>
            <a:ahLst/>
            <a:cxnLst/>
            <a:rect l="l" t="t" r="r" b="b"/>
            <a:pathLst>
              <a:path w="675640" h="266065">
                <a:moveTo>
                  <a:pt x="675271" y="0"/>
                </a:moveTo>
                <a:lnTo>
                  <a:pt x="0" y="0"/>
                </a:lnTo>
                <a:lnTo>
                  <a:pt x="0" y="265899"/>
                </a:lnTo>
                <a:lnTo>
                  <a:pt x="675271" y="265899"/>
                </a:lnTo>
                <a:lnTo>
                  <a:pt x="675271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3320" y="732535"/>
            <a:ext cx="1106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JDBC</a:t>
            </a:r>
            <a:r>
              <a:rPr sz="1800" b="1" spc="-8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API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51098" y="1369225"/>
            <a:ext cx="1071880" cy="3424554"/>
            <a:chOff x="2951098" y="1369225"/>
            <a:chExt cx="1071880" cy="3424554"/>
          </a:xfrm>
        </p:grpSpPr>
        <p:sp>
          <p:nvSpPr>
            <p:cNvPr id="5" name="object 5"/>
            <p:cNvSpPr/>
            <p:nvPr/>
          </p:nvSpPr>
          <p:spPr>
            <a:xfrm>
              <a:off x="2963799" y="1381937"/>
              <a:ext cx="920750" cy="3399154"/>
            </a:xfrm>
            <a:custGeom>
              <a:avLst/>
              <a:gdLst/>
              <a:ahLst/>
              <a:cxnLst/>
              <a:rect l="l" t="t" r="r" b="b"/>
              <a:pathLst>
                <a:path w="920750" h="3399154">
                  <a:moveTo>
                    <a:pt x="123825" y="0"/>
                  </a:moveTo>
                  <a:lnTo>
                    <a:pt x="0" y="0"/>
                  </a:lnTo>
                  <a:lnTo>
                    <a:pt x="0" y="3398888"/>
                  </a:lnTo>
                  <a:lnTo>
                    <a:pt x="123825" y="3398888"/>
                  </a:lnTo>
                  <a:lnTo>
                    <a:pt x="123825" y="0"/>
                  </a:lnTo>
                  <a:close/>
                </a:path>
                <a:path w="920750" h="3399154">
                  <a:moveTo>
                    <a:pt x="920750" y="0"/>
                  </a:moveTo>
                  <a:lnTo>
                    <a:pt x="460375" y="0"/>
                  </a:lnTo>
                  <a:lnTo>
                    <a:pt x="460375" y="3398888"/>
                  </a:lnTo>
                  <a:lnTo>
                    <a:pt x="920750" y="3398888"/>
                  </a:lnTo>
                  <a:lnTo>
                    <a:pt x="920750" y="0"/>
                  </a:lnTo>
                  <a:close/>
                </a:path>
              </a:pathLst>
            </a:custGeom>
            <a:solidFill>
              <a:srgbClr val="DCE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63798" y="1381925"/>
              <a:ext cx="920750" cy="3399154"/>
            </a:xfrm>
            <a:custGeom>
              <a:avLst/>
              <a:gdLst/>
              <a:ahLst/>
              <a:cxnLst/>
              <a:rect l="l" t="t" r="r" b="b"/>
              <a:pathLst>
                <a:path w="920750" h="3399154">
                  <a:moveTo>
                    <a:pt x="0" y="3398901"/>
                  </a:moveTo>
                  <a:lnTo>
                    <a:pt x="920750" y="3398901"/>
                  </a:lnTo>
                  <a:lnTo>
                    <a:pt x="920750" y="0"/>
                  </a:lnTo>
                  <a:lnTo>
                    <a:pt x="0" y="0"/>
                  </a:lnTo>
                  <a:lnTo>
                    <a:pt x="0" y="3398901"/>
                  </a:lnTo>
                  <a:close/>
                </a:path>
              </a:pathLst>
            </a:custGeom>
            <a:ln w="25400">
              <a:solidFill>
                <a:srgbClr val="385D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16629" y="1669033"/>
              <a:ext cx="494030" cy="360045"/>
            </a:xfrm>
            <a:custGeom>
              <a:avLst/>
              <a:gdLst/>
              <a:ahLst/>
              <a:cxnLst/>
              <a:rect l="l" t="t" r="r" b="b"/>
              <a:pathLst>
                <a:path w="494029" h="360044">
                  <a:moveTo>
                    <a:pt x="493649" y="0"/>
                  </a:moveTo>
                  <a:lnTo>
                    <a:pt x="0" y="152273"/>
                  </a:lnTo>
                  <a:lnTo>
                    <a:pt x="473075" y="359790"/>
                  </a:lnTo>
                  <a:lnTo>
                    <a:pt x="4936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16629" y="1669033"/>
              <a:ext cx="494030" cy="360045"/>
            </a:xfrm>
            <a:custGeom>
              <a:avLst/>
              <a:gdLst/>
              <a:ahLst/>
              <a:cxnLst/>
              <a:rect l="l" t="t" r="r" b="b"/>
              <a:pathLst>
                <a:path w="494029" h="360044">
                  <a:moveTo>
                    <a:pt x="473075" y="359790"/>
                  </a:moveTo>
                  <a:lnTo>
                    <a:pt x="0" y="152273"/>
                  </a:lnTo>
                  <a:lnTo>
                    <a:pt x="493649" y="0"/>
                  </a:lnTo>
                  <a:lnTo>
                    <a:pt x="473075" y="35979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38728" y="2918967"/>
              <a:ext cx="402590" cy="1461770"/>
            </a:xfrm>
            <a:custGeom>
              <a:avLst/>
              <a:gdLst/>
              <a:ahLst/>
              <a:cxnLst/>
              <a:rect l="l" t="t" r="r" b="b"/>
              <a:pathLst>
                <a:path w="402589" h="1461770">
                  <a:moveTo>
                    <a:pt x="402336" y="1027049"/>
                  </a:moveTo>
                  <a:lnTo>
                    <a:pt x="0" y="1221994"/>
                  </a:lnTo>
                  <a:lnTo>
                    <a:pt x="377571" y="1461389"/>
                  </a:lnTo>
                  <a:lnTo>
                    <a:pt x="402336" y="1027049"/>
                  </a:lnTo>
                  <a:close/>
                </a:path>
                <a:path w="402589" h="1461770">
                  <a:moveTo>
                    <a:pt x="402463" y="0"/>
                  </a:moveTo>
                  <a:lnTo>
                    <a:pt x="127" y="195707"/>
                  </a:lnTo>
                  <a:lnTo>
                    <a:pt x="377444" y="435864"/>
                  </a:lnTo>
                  <a:lnTo>
                    <a:pt x="4024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87623" y="1381925"/>
              <a:ext cx="336550" cy="3399154"/>
            </a:xfrm>
            <a:custGeom>
              <a:avLst/>
              <a:gdLst/>
              <a:ahLst/>
              <a:cxnLst/>
              <a:rect l="l" t="t" r="r" b="b"/>
              <a:pathLst>
                <a:path w="336550" h="3399154">
                  <a:moveTo>
                    <a:pt x="336550" y="0"/>
                  </a:moveTo>
                  <a:lnTo>
                    <a:pt x="0" y="0"/>
                  </a:lnTo>
                  <a:lnTo>
                    <a:pt x="0" y="3398901"/>
                  </a:lnTo>
                  <a:lnTo>
                    <a:pt x="336550" y="3398901"/>
                  </a:lnTo>
                  <a:lnTo>
                    <a:pt x="336550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87623" y="1381925"/>
              <a:ext cx="336550" cy="3399154"/>
            </a:xfrm>
            <a:custGeom>
              <a:avLst/>
              <a:gdLst/>
              <a:ahLst/>
              <a:cxnLst/>
              <a:rect l="l" t="t" r="r" b="b"/>
              <a:pathLst>
                <a:path w="336550" h="3399154">
                  <a:moveTo>
                    <a:pt x="0" y="3398901"/>
                  </a:moveTo>
                  <a:lnTo>
                    <a:pt x="336550" y="3398901"/>
                  </a:lnTo>
                  <a:lnTo>
                    <a:pt x="336550" y="0"/>
                  </a:lnTo>
                  <a:lnTo>
                    <a:pt x="0" y="0"/>
                  </a:lnTo>
                  <a:lnTo>
                    <a:pt x="0" y="3398901"/>
                  </a:lnTo>
                  <a:close/>
                </a:path>
              </a:pathLst>
            </a:custGeom>
            <a:ln w="25400">
              <a:solidFill>
                <a:srgbClr val="385D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782692" y="1630756"/>
            <a:ext cx="4933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solidFill>
                  <a:srgbClr val="404040"/>
                </a:solidFill>
                <a:latin typeface="Arial MT"/>
                <a:cs typeface="Arial MT"/>
              </a:rPr>
              <a:t>Driver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67092" y="1630756"/>
            <a:ext cx="3702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D</a:t>
            </a:r>
            <a:r>
              <a:rPr sz="1400" spc="-5" dirty="0">
                <a:solidFill>
                  <a:srgbClr val="404040"/>
                </a:solidFill>
                <a:latin typeface="Arial MT"/>
                <a:cs typeface="Arial MT"/>
              </a:rPr>
              <a:t>B1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82692" y="2874645"/>
            <a:ext cx="4933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solidFill>
                  <a:srgbClr val="404040"/>
                </a:solidFill>
                <a:latin typeface="Arial MT"/>
                <a:cs typeface="Arial MT"/>
              </a:rPr>
              <a:t>Driver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67092" y="2874645"/>
            <a:ext cx="370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D</a:t>
            </a:r>
            <a:r>
              <a:rPr sz="1400" spc="-5" dirty="0">
                <a:solidFill>
                  <a:srgbClr val="404040"/>
                </a:solidFill>
                <a:latin typeface="Arial MT"/>
                <a:cs typeface="Arial MT"/>
              </a:rPr>
              <a:t>B2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87265" y="3906773"/>
            <a:ext cx="4933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solidFill>
                  <a:srgbClr val="404040"/>
                </a:solidFill>
                <a:latin typeface="Arial MT"/>
                <a:cs typeface="Arial MT"/>
              </a:rPr>
              <a:t>Driver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25257" y="3906773"/>
            <a:ext cx="370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D</a:t>
            </a:r>
            <a:r>
              <a:rPr sz="1400" spc="-5" dirty="0">
                <a:solidFill>
                  <a:srgbClr val="404040"/>
                </a:solidFill>
                <a:latin typeface="Arial MT"/>
                <a:cs typeface="Arial MT"/>
              </a:rPr>
              <a:t>B3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399148" y="1494662"/>
            <a:ext cx="968375" cy="681355"/>
            <a:chOff x="6399148" y="1494662"/>
            <a:chExt cx="968375" cy="681355"/>
          </a:xfrm>
        </p:grpSpPr>
        <p:sp>
          <p:nvSpPr>
            <p:cNvPr id="19" name="object 19"/>
            <p:cNvSpPr/>
            <p:nvPr/>
          </p:nvSpPr>
          <p:spPr>
            <a:xfrm>
              <a:off x="6411848" y="1507362"/>
              <a:ext cx="942975" cy="655955"/>
            </a:xfrm>
            <a:custGeom>
              <a:avLst/>
              <a:gdLst/>
              <a:ahLst/>
              <a:cxnLst/>
              <a:rect l="l" t="t" r="r" b="b"/>
              <a:pathLst>
                <a:path w="942975" h="655955">
                  <a:moveTo>
                    <a:pt x="471550" y="0"/>
                  </a:moveTo>
                  <a:lnTo>
                    <a:pt x="401827" y="1270"/>
                  </a:lnTo>
                  <a:lnTo>
                    <a:pt x="335279" y="4699"/>
                  </a:lnTo>
                  <a:lnTo>
                    <a:pt x="272796" y="10160"/>
                  </a:lnTo>
                  <a:lnTo>
                    <a:pt x="214756" y="17652"/>
                  </a:lnTo>
                  <a:lnTo>
                    <a:pt x="162178" y="26797"/>
                  </a:lnTo>
                  <a:lnTo>
                    <a:pt x="115697" y="37592"/>
                  </a:lnTo>
                  <a:lnTo>
                    <a:pt x="75946" y="49784"/>
                  </a:lnTo>
                  <a:lnTo>
                    <a:pt x="19938" y="77724"/>
                  </a:lnTo>
                  <a:lnTo>
                    <a:pt x="0" y="109220"/>
                  </a:lnTo>
                  <a:lnTo>
                    <a:pt x="0" y="546353"/>
                  </a:lnTo>
                  <a:lnTo>
                    <a:pt x="43814" y="592455"/>
                  </a:lnTo>
                  <a:lnTo>
                    <a:pt x="115697" y="617982"/>
                  </a:lnTo>
                  <a:lnTo>
                    <a:pt x="162178" y="628776"/>
                  </a:lnTo>
                  <a:lnTo>
                    <a:pt x="214756" y="638048"/>
                  </a:lnTo>
                  <a:lnTo>
                    <a:pt x="272796" y="645413"/>
                  </a:lnTo>
                  <a:lnTo>
                    <a:pt x="335279" y="651001"/>
                  </a:lnTo>
                  <a:lnTo>
                    <a:pt x="401827" y="654431"/>
                  </a:lnTo>
                  <a:lnTo>
                    <a:pt x="471550" y="655574"/>
                  </a:lnTo>
                  <a:lnTo>
                    <a:pt x="541274" y="654431"/>
                  </a:lnTo>
                  <a:lnTo>
                    <a:pt x="607695" y="651001"/>
                  </a:lnTo>
                  <a:lnTo>
                    <a:pt x="670305" y="645413"/>
                  </a:lnTo>
                  <a:lnTo>
                    <a:pt x="728218" y="638048"/>
                  </a:lnTo>
                  <a:lnTo>
                    <a:pt x="780796" y="628776"/>
                  </a:lnTo>
                  <a:lnTo>
                    <a:pt x="827277" y="617982"/>
                  </a:lnTo>
                  <a:lnTo>
                    <a:pt x="867028" y="605917"/>
                  </a:lnTo>
                  <a:lnTo>
                    <a:pt x="923035" y="577976"/>
                  </a:lnTo>
                  <a:lnTo>
                    <a:pt x="942975" y="546353"/>
                  </a:lnTo>
                  <a:lnTo>
                    <a:pt x="942975" y="109220"/>
                  </a:lnTo>
                  <a:lnTo>
                    <a:pt x="899159" y="63246"/>
                  </a:lnTo>
                  <a:lnTo>
                    <a:pt x="827277" y="37592"/>
                  </a:lnTo>
                  <a:lnTo>
                    <a:pt x="780796" y="26797"/>
                  </a:lnTo>
                  <a:lnTo>
                    <a:pt x="728218" y="17652"/>
                  </a:lnTo>
                  <a:lnTo>
                    <a:pt x="670305" y="10160"/>
                  </a:lnTo>
                  <a:lnTo>
                    <a:pt x="607695" y="4699"/>
                  </a:lnTo>
                  <a:lnTo>
                    <a:pt x="541274" y="1270"/>
                  </a:lnTo>
                  <a:lnTo>
                    <a:pt x="471550" y="0"/>
                  </a:lnTo>
                  <a:close/>
                </a:path>
              </a:pathLst>
            </a:custGeom>
            <a:solidFill>
              <a:srgbClr val="C5D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11848" y="1507362"/>
              <a:ext cx="942975" cy="655955"/>
            </a:xfrm>
            <a:custGeom>
              <a:avLst/>
              <a:gdLst/>
              <a:ahLst/>
              <a:cxnLst/>
              <a:rect l="l" t="t" r="r" b="b"/>
              <a:pathLst>
                <a:path w="942975" h="655955">
                  <a:moveTo>
                    <a:pt x="942975" y="109220"/>
                  </a:moveTo>
                  <a:lnTo>
                    <a:pt x="899159" y="155321"/>
                  </a:lnTo>
                  <a:lnTo>
                    <a:pt x="827277" y="180848"/>
                  </a:lnTo>
                  <a:lnTo>
                    <a:pt x="780796" y="191643"/>
                  </a:lnTo>
                  <a:lnTo>
                    <a:pt x="728218" y="200913"/>
                  </a:lnTo>
                  <a:lnTo>
                    <a:pt x="670305" y="208280"/>
                  </a:lnTo>
                  <a:lnTo>
                    <a:pt x="607695" y="213868"/>
                  </a:lnTo>
                  <a:lnTo>
                    <a:pt x="541274" y="217297"/>
                  </a:lnTo>
                  <a:lnTo>
                    <a:pt x="471550" y="218439"/>
                  </a:lnTo>
                  <a:lnTo>
                    <a:pt x="401827" y="217297"/>
                  </a:lnTo>
                  <a:lnTo>
                    <a:pt x="335279" y="213868"/>
                  </a:lnTo>
                  <a:lnTo>
                    <a:pt x="272796" y="208280"/>
                  </a:lnTo>
                  <a:lnTo>
                    <a:pt x="214756" y="200913"/>
                  </a:lnTo>
                  <a:lnTo>
                    <a:pt x="162178" y="191643"/>
                  </a:lnTo>
                  <a:lnTo>
                    <a:pt x="115697" y="180848"/>
                  </a:lnTo>
                  <a:lnTo>
                    <a:pt x="75946" y="168783"/>
                  </a:lnTo>
                  <a:lnTo>
                    <a:pt x="19938" y="140843"/>
                  </a:lnTo>
                  <a:lnTo>
                    <a:pt x="5079" y="125349"/>
                  </a:lnTo>
                  <a:lnTo>
                    <a:pt x="0" y="109220"/>
                  </a:lnTo>
                </a:path>
                <a:path w="942975" h="655955">
                  <a:moveTo>
                    <a:pt x="0" y="109220"/>
                  </a:moveTo>
                  <a:lnTo>
                    <a:pt x="43814" y="63246"/>
                  </a:lnTo>
                  <a:lnTo>
                    <a:pt x="115697" y="37592"/>
                  </a:lnTo>
                  <a:lnTo>
                    <a:pt x="162178" y="26797"/>
                  </a:lnTo>
                  <a:lnTo>
                    <a:pt x="214756" y="17652"/>
                  </a:lnTo>
                  <a:lnTo>
                    <a:pt x="272796" y="10160"/>
                  </a:lnTo>
                  <a:lnTo>
                    <a:pt x="335279" y="4699"/>
                  </a:lnTo>
                  <a:lnTo>
                    <a:pt x="401827" y="1270"/>
                  </a:lnTo>
                  <a:lnTo>
                    <a:pt x="471550" y="0"/>
                  </a:lnTo>
                  <a:lnTo>
                    <a:pt x="541274" y="1270"/>
                  </a:lnTo>
                  <a:lnTo>
                    <a:pt x="607695" y="4699"/>
                  </a:lnTo>
                  <a:lnTo>
                    <a:pt x="670305" y="10160"/>
                  </a:lnTo>
                  <a:lnTo>
                    <a:pt x="728218" y="17652"/>
                  </a:lnTo>
                  <a:lnTo>
                    <a:pt x="780796" y="26797"/>
                  </a:lnTo>
                  <a:lnTo>
                    <a:pt x="827277" y="37592"/>
                  </a:lnTo>
                  <a:lnTo>
                    <a:pt x="867028" y="49784"/>
                  </a:lnTo>
                  <a:lnTo>
                    <a:pt x="923035" y="77724"/>
                  </a:lnTo>
                  <a:lnTo>
                    <a:pt x="942975" y="109220"/>
                  </a:lnTo>
                  <a:lnTo>
                    <a:pt x="942975" y="546353"/>
                  </a:lnTo>
                  <a:lnTo>
                    <a:pt x="899159" y="592455"/>
                  </a:lnTo>
                  <a:lnTo>
                    <a:pt x="827277" y="617982"/>
                  </a:lnTo>
                  <a:lnTo>
                    <a:pt x="780796" y="628776"/>
                  </a:lnTo>
                  <a:lnTo>
                    <a:pt x="728218" y="638048"/>
                  </a:lnTo>
                  <a:lnTo>
                    <a:pt x="670305" y="645413"/>
                  </a:lnTo>
                  <a:lnTo>
                    <a:pt x="607695" y="651001"/>
                  </a:lnTo>
                  <a:lnTo>
                    <a:pt x="541274" y="654431"/>
                  </a:lnTo>
                  <a:lnTo>
                    <a:pt x="471550" y="655574"/>
                  </a:lnTo>
                  <a:lnTo>
                    <a:pt x="401827" y="654431"/>
                  </a:lnTo>
                  <a:lnTo>
                    <a:pt x="335279" y="651001"/>
                  </a:lnTo>
                  <a:lnTo>
                    <a:pt x="272796" y="645413"/>
                  </a:lnTo>
                  <a:lnTo>
                    <a:pt x="214756" y="638048"/>
                  </a:lnTo>
                  <a:lnTo>
                    <a:pt x="162178" y="628776"/>
                  </a:lnTo>
                  <a:lnTo>
                    <a:pt x="115697" y="617982"/>
                  </a:lnTo>
                  <a:lnTo>
                    <a:pt x="75946" y="605917"/>
                  </a:lnTo>
                  <a:lnTo>
                    <a:pt x="19938" y="577976"/>
                  </a:lnTo>
                  <a:lnTo>
                    <a:pt x="0" y="546353"/>
                  </a:lnTo>
                  <a:lnTo>
                    <a:pt x="0" y="109220"/>
                  </a:lnTo>
                  <a:close/>
                </a:path>
              </a:pathLst>
            </a:custGeom>
            <a:ln w="25400">
              <a:solidFill>
                <a:srgbClr val="385D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11848" y="1786635"/>
              <a:ext cx="346075" cy="241300"/>
            </a:xfrm>
            <a:custGeom>
              <a:avLst/>
              <a:gdLst/>
              <a:ahLst/>
              <a:cxnLst/>
              <a:rect l="l" t="t" r="r" b="b"/>
              <a:pathLst>
                <a:path w="346075" h="241300">
                  <a:moveTo>
                    <a:pt x="0" y="0"/>
                  </a:moveTo>
                  <a:lnTo>
                    <a:pt x="0" y="241300"/>
                  </a:lnTo>
                  <a:lnTo>
                    <a:pt x="346075" y="120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4435475" y="1773935"/>
            <a:ext cx="1619250" cy="346075"/>
            <a:chOff x="4435475" y="1773935"/>
            <a:chExt cx="1619250" cy="346075"/>
          </a:xfrm>
        </p:grpSpPr>
        <p:sp>
          <p:nvSpPr>
            <p:cNvPr id="23" name="object 23"/>
            <p:cNvSpPr/>
            <p:nvPr/>
          </p:nvSpPr>
          <p:spPr>
            <a:xfrm>
              <a:off x="4448175" y="1786635"/>
              <a:ext cx="1593850" cy="320675"/>
            </a:xfrm>
            <a:custGeom>
              <a:avLst/>
              <a:gdLst/>
              <a:ahLst/>
              <a:cxnLst/>
              <a:rect l="l" t="t" r="r" b="b"/>
              <a:pathLst>
                <a:path w="1593850" h="320675">
                  <a:moveTo>
                    <a:pt x="1593850" y="160401"/>
                  </a:moveTo>
                  <a:lnTo>
                    <a:pt x="1513713" y="80264"/>
                  </a:lnTo>
                  <a:lnTo>
                    <a:pt x="1433449" y="0"/>
                  </a:lnTo>
                  <a:lnTo>
                    <a:pt x="1433449" y="80264"/>
                  </a:lnTo>
                  <a:lnTo>
                    <a:pt x="160274" y="80264"/>
                  </a:lnTo>
                  <a:lnTo>
                    <a:pt x="160274" y="0"/>
                  </a:lnTo>
                  <a:lnTo>
                    <a:pt x="0" y="160401"/>
                  </a:lnTo>
                  <a:lnTo>
                    <a:pt x="160274" y="320675"/>
                  </a:lnTo>
                  <a:lnTo>
                    <a:pt x="160274" y="240538"/>
                  </a:lnTo>
                  <a:lnTo>
                    <a:pt x="1433449" y="240538"/>
                  </a:lnTo>
                  <a:lnTo>
                    <a:pt x="1433449" y="320675"/>
                  </a:lnTo>
                  <a:lnTo>
                    <a:pt x="1513586" y="240538"/>
                  </a:lnTo>
                  <a:lnTo>
                    <a:pt x="1593850" y="160401"/>
                  </a:lnTo>
                  <a:close/>
                </a:path>
              </a:pathLst>
            </a:custGeom>
            <a:solidFill>
              <a:srgbClr val="DCE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48175" y="1786635"/>
              <a:ext cx="1593850" cy="320675"/>
            </a:xfrm>
            <a:custGeom>
              <a:avLst/>
              <a:gdLst/>
              <a:ahLst/>
              <a:cxnLst/>
              <a:rect l="l" t="t" r="r" b="b"/>
              <a:pathLst>
                <a:path w="1593850" h="320675">
                  <a:moveTo>
                    <a:pt x="0" y="160400"/>
                  </a:moveTo>
                  <a:lnTo>
                    <a:pt x="160274" y="0"/>
                  </a:lnTo>
                  <a:lnTo>
                    <a:pt x="160274" y="80263"/>
                  </a:lnTo>
                  <a:lnTo>
                    <a:pt x="1433449" y="80263"/>
                  </a:lnTo>
                  <a:lnTo>
                    <a:pt x="1433449" y="0"/>
                  </a:lnTo>
                  <a:lnTo>
                    <a:pt x="1593850" y="160400"/>
                  </a:lnTo>
                  <a:lnTo>
                    <a:pt x="1433449" y="320675"/>
                  </a:lnTo>
                  <a:lnTo>
                    <a:pt x="1433449" y="240537"/>
                  </a:lnTo>
                  <a:lnTo>
                    <a:pt x="160274" y="240537"/>
                  </a:lnTo>
                  <a:lnTo>
                    <a:pt x="160274" y="320675"/>
                  </a:lnTo>
                  <a:lnTo>
                    <a:pt x="0" y="160400"/>
                  </a:lnTo>
                  <a:close/>
                </a:path>
              </a:pathLst>
            </a:custGeom>
            <a:ln w="25400">
              <a:solidFill>
                <a:srgbClr val="385D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1054100" y="2556636"/>
            <a:ext cx="1459230" cy="1608455"/>
            <a:chOff x="1054100" y="2556636"/>
            <a:chExt cx="1459230" cy="1608455"/>
          </a:xfrm>
        </p:grpSpPr>
        <p:sp>
          <p:nvSpPr>
            <p:cNvPr id="26" name="object 26"/>
            <p:cNvSpPr/>
            <p:nvPr/>
          </p:nvSpPr>
          <p:spPr>
            <a:xfrm>
              <a:off x="1066800" y="2569336"/>
              <a:ext cx="1433830" cy="1583055"/>
            </a:xfrm>
            <a:custGeom>
              <a:avLst/>
              <a:gdLst/>
              <a:ahLst/>
              <a:cxnLst/>
              <a:rect l="l" t="t" r="r" b="b"/>
              <a:pathLst>
                <a:path w="1433830" h="1583054">
                  <a:moveTo>
                    <a:pt x="1194562" y="0"/>
                  </a:moveTo>
                  <a:lnTo>
                    <a:pt x="238887" y="0"/>
                  </a:lnTo>
                  <a:lnTo>
                    <a:pt x="190741" y="4825"/>
                  </a:lnTo>
                  <a:lnTo>
                    <a:pt x="145897" y="18796"/>
                  </a:lnTo>
                  <a:lnTo>
                    <a:pt x="105308" y="40767"/>
                  </a:lnTo>
                  <a:lnTo>
                    <a:pt x="69964" y="69976"/>
                  </a:lnTo>
                  <a:lnTo>
                    <a:pt x="40792" y="105282"/>
                  </a:lnTo>
                  <a:lnTo>
                    <a:pt x="18770" y="145923"/>
                  </a:lnTo>
                  <a:lnTo>
                    <a:pt x="4851" y="190754"/>
                  </a:lnTo>
                  <a:lnTo>
                    <a:pt x="0" y="238887"/>
                  </a:lnTo>
                  <a:lnTo>
                    <a:pt x="0" y="1343787"/>
                  </a:lnTo>
                  <a:lnTo>
                    <a:pt x="4851" y="1391920"/>
                  </a:lnTo>
                  <a:lnTo>
                    <a:pt x="18770" y="1436751"/>
                  </a:lnTo>
                  <a:lnTo>
                    <a:pt x="40792" y="1477391"/>
                  </a:lnTo>
                  <a:lnTo>
                    <a:pt x="69964" y="1512697"/>
                  </a:lnTo>
                  <a:lnTo>
                    <a:pt x="105308" y="1541907"/>
                  </a:lnTo>
                  <a:lnTo>
                    <a:pt x="145897" y="1563878"/>
                  </a:lnTo>
                  <a:lnTo>
                    <a:pt x="190741" y="1577848"/>
                  </a:lnTo>
                  <a:lnTo>
                    <a:pt x="238887" y="1582674"/>
                  </a:lnTo>
                  <a:lnTo>
                    <a:pt x="1194562" y="1582674"/>
                  </a:lnTo>
                  <a:lnTo>
                    <a:pt x="1242695" y="1577848"/>
                  </a:lnTo>
                  <a:lnTo>
                    <a:pt x="1287526" y="1563878"/>
                  </a:lnTo>
                  <a:lnTo>
                    <a:pt x="1328166" y="1541907"/>
                  </a:lnTo>
                  <a:lnTo>
                    <a:pt x="1363472" y="1512697"/>
                  </a:lnTo>
                  <a:lnTo>
                    <a:pt x="1392682" y="1477391"/>
                  </a:lnTo>
                  <a:lnTo>
                    <a:pt x="1414652" y="1436751"/>
                  </a:lnTo>
                  <a:lnTo>
                    <a:pt x="1428623" y="1391920"/>
                  </a:lnTo>
                  <a:lnTo>
                    <a:pt x="1433449" y="1343787"/>
                  </a:lnTo>
                  <a:lnTo>
                    <a:pt x="1433449" y="238887"/>
                  </a:lnTo>
                  <a:lnTo>
                    <a:pt x="1428623" y="190754"/>
                  </a:lnTo>
                  <a:lnTo>
                    <a:pt x="1414652" y="145923"/>
                  </a:lnTo>
                  <a:lnTo>
                    <a:pt x="1392682" y="105282"/>
                  </a:lnTo>
                  <a:lnTo>
                    <a:pt x="1363472" y="69976"/>
                  </a:lnTo>
                  <a:lnTo>
                    <a:pt x="1328166" y="40767"/>
                  </a:lnTo>
                  <a:lnTo>
                    <a:pt x="1287526" y="18796"/>
                  </a:lnTo>
                  <a:lnTo>
                    <a:pt x="1242695" y="4825"/>
                  </a:lnTo>
                  <a:lnTo>
                    <a:pt x="1194562" y="0"/>
                  </a:lnTo>
                  <a:close/>
                </a:path>
              </a:pathLst>
            </a:custGeom>
            <a:solidFill>
              <a:srgbClr val="8EB4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66800" y="2569336"/>
              <a:ext cx="1433830" cy="1583055"/>
            </a:xfrm>
            <a:custGeom>
              <a:avLst/>
              <a:gdLst/>
              <a:ahLst/>
              <a:cxnLst/>
              <a:rect l="l" t="t" r="r" b="b"/>
              <a:pathLst>
                <a:path w="1433830" h="1583054">
                  <a:moveTo>
                    <a:pt x="0" y="238887"/>
                  </a:moveTo>
                  <a:lnTo>
                    <a:pt x="4851" y="190754"/>
                  </a:lnTo>
                  <a:lnTo>
                    <a:pt x="18770" y="145923"/>
                  </a:lnTo>
                  <a:lnTo>
                    <a:pt x="40792" y="105282"/>
                  </a:lnTo>
                  <a:lnTo>
                    <a:pt x="69964" y="69976"/>
                  </a:lnTo>
                  <a:lnTo>
                    <a:pt x="105308" y="40767"/>
                  </a:lnTo>
                  <a:lnTo>
                    <a:pt x="145897" y="18796"/>
                  </a:lnTo>
                  <a:lnTo>
                    <a:pt x="190741" y="4825"/>
                  </a:lnTo>
                  <a:lnTo>
                    <a:pt x="238887" y="0"/>
                  </a:lnTo>
                  <a:lnTo>
                    <a:pt x="1194562" y="0"/>
                  </a:lnTo>
                  <a:lnTo>
                    <a:pt x="1242695" y="4825"/>
                  </a:lnTo>
                  <a:lnTo>
                    <a:pt x="1287526" y="18796"/>
                  </a:lnTo>
                  <a:lnTo>
                    <a:pt x="1328166" y="40767"/>
                  </a:lnTo>
                  <a:lnTo>
                    <a:pt x="1363472" y="69976"/>
                  </a:lnTo>
                  <a:lnTo>
                    <a:pt x="1392682" y="105282"/>
                  </a:lnTo>
                  <a:lnTo>
                    <a:pt x="1414652" y="145923"/>
                  </a:lnTo>
                  <a:lnTo>
                    <a:pt x="1428623" y="190754"/>
                  </a:lnTo>
                  <a:lnTo>
                    <a:pt x="1433449" y="238887"/>
                  </a:lnTo>
                  <a:lnTo>
                    <a:pt x="1433449" y="1343787"/>
                  </a:lnTo>
                  <a:lnTo>
                    <a:pt x="1428623" y="1391920"/>
                  </a:lnTo>
                  <a:lnTo>
                    <a:pt x="1414652" y="1436751"/>
                  </a:lnTo>
                  <a:lnTo>
                    <a:pt x="1392682" y="1477391"/>
                  </a:lnTo>
                  <a:lnTo>
                    <a:pt x="1363472" y="1512697"/>
                  </a:lnTo>
                  <a:lnTo>
                    <a:pt x="1328166" y="1541907"/>
                  </a:lnTo>
                  <a:lnTo>
                    <a:pt x="1287526" y="1563878"/>
                  </a:lnTo>
                  <a:lnTo>
                    <a:pt x="1242695" y="1577848"/>
                  </a:lnTo>
                  <a:lnTo>
                    <a:pt x="1194562" y="1582674"/>
                  </a:lnTo>
                  <a:lnTo>
                    <a:pt x="238887" y="1582674"/>
                  </a:lnTo>
                  <a:lnTo>
                    <a:pt x="190741" y="1577848"/>
                  </a:lnTo>
                  <a:lnTo>
                    <a:pt x="145897" y="1563878"/>
                  </a:lnTo>
                  <a:lnTo>
                    <a:pt x="105308" y="1541907"/>
                  </a:lnTo>
                  <a:lnTo>
                    <a:pt x="69964" y="1512697"/>
                  </a:lnTo>
                  <a:lnTo>
                    <a:pt x="40792" y="1477391"/>
                  </a:lnTo>
                  <a:lnTo>
                    <a:pt x="18770" y="1436751"/>
                  </a:lnTo>
                  <a:lnTo>
                    <a:pt x="4851" y="1391920"/>
                  </a:lnTo>
                  <a:lnTo>
                    <a:pt x="0" y="1343787"/>
                  </a:lnTo>
                  <a:lnTo>
                    <a:pt x="0" y="238887"/>
                  </a:lnTo>
                  <a:close/>
                </a:path>
              </a:pathLst>
            </a:custGeom>
            <a:ln w="25400">
              <a:solidFill>
                <a:srgbClr val="385D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142796" y="3054222"/>
            <a:ext cx="1141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2893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Java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ic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tion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399148" y="3767963"/>
            <a:ext cx="968375" cy="680085"/>
            <a:chOff x="6399148" y="3767963"/>
            <a:chExt cx="968375" cy="680085"/>
          </a:xfrm>
        </p:grpSpPr>
        <p:sp>
          <p:nvSpPr>
            <p:cNvPr id="30" name="object 30"/>
            <p:cNvSpPr/>
            <p:nvPr/>
          </p:nvSpPr>
          <p:spPr>
            <a:xfrm>
              <a:off x="6411848" y="3780663"/>
              <a:ext cx="942975" cy="654685"/>
            </a:xfrm>
            <a:custGeom>
              <a:avLst/>
              <a:gdLst/>
              <a:ahLst/>
              <a:cxnLst/>
              <a:rect l="l" t="t" r="r" b="b"/>
              <a:pathLst>
                <a:path w="942975" h="654685">
                  <a:moveTo>
                    <a:pt x="471550" y="0"/>
                  </a:moveTo>
                  <a:lnTo>
                    <a:pt x="401827" y="1270"/>
                  </a:lnTo>
                  <a:lnTo>
                    <a:pt x="335279" y="4699"/>
                  </a:lnTo>
                  <a:lnTo>
                    <a:pt x="272796" y="10160"/>
                  </a:lnTo>
                  <a:lnTo>
                    <a:pt x="214756" y="17525"/>
                  </a:lnTo>
                  <a:lnTo>
                    <a:pt x="162178" y="26797"/>
                  </a:lnTo>
                  <a:lnTo>
                    <a:pt x="115697" y="37465"/>
                  </a:lnTo>
                  <a:lnTo>
                    <a:pt x="75946" y="49656"/>
                  </a:lnTo>
                  <a:lnTo>
                    <a:pt x="19938" y="77470"/>
                  </a:lnTo>
                  <a:lnTo>
                    <a:pt x="0" y="108966"/>
                  </a:lnTo>
                  <a:lnTo>
                    <a:pt x="0" y="544957"/>
                  </a:lnTo>
                  <a:lnTo>
                    <a:pt x="43814" y="590931"/>
                  </a:lnTo>
                  <a:lnTo>
                    <a:pt x="115697" y="616534"/>
                  </a:lnTo>
                  <a:lnTo>
                    <a:pt x="162178" y="627303"/>
                  </a:lnTo>
                  <a:lnTo>
                    <a:pt x="214756" y="636498"/>
                  </a:lnTo>
                  <a:lnTo>
                    <a:pt x="272796" y="643928"/>
                  </a:lnTo>
                  <a:lnTo>
                    <a:pt x="335279" y="649452"/>
                  </a:lnTo>
                  <a:lnTo>
                    <a:pt x="401827" y="652894"/>
                  </a:lnTo>
                  <a:lnTo>
                    <a:pt x="471550" y="654088"/>
                  </a:lnTo>
                  <a:lnTo>
                    <a:pt x="541274" y="652894"/>
                  </a:lnTo>
                  <a:lnTo>
                    <a:pt x="607695" y="649452"/>
                  </a:lnTo>
                  <a:lnTo>
                    <a:pt x="670305" y="643928"/>
                  </a:lnTo>
                  <a:lnTo>
                    <a:pt x="728218" y="636498"/>
                  </a:lnTo>
                  <a:lnTo>
                    <a:pt x="780796" y="627303"/>
                  </a:lnTo>
                  <a:lnTo>
                    <a:pt x="827277" y="616534"/>
                  </a:lnTo>
                  <a:lnTo>
                    <a:pt x="867028" y="604393"/>
                  </a:lnTo>
                  <a:lnTo>
                    <a:pt x="923035" y="576453"/>
                  </a:lnTo>
                  <a:lnTo>
                    <a:pt x="942975" y="544957"/>
                  </a:lnTo>
                  <a:lnTo>
                    <a:pt x="942975" y="108966"/>
                  </a:lnTo>
                  <a:lnTo>
                    <a:pt x="899159" y="62992"/>
                  </a:lnTo>
                  <a:lnTo>
                    <a:pt x="827277" y="37465"/>
                  </a:lnTo>
                  <a:lnTo>
                    <a:pt x="780796" y="26797"/>
                  </a:lnTo>
                  <a:lnTo>
                    <a:pt x="728218" y="17525"/>
                  </a:lnTo>
                  <a:lnTo>
                    <a:pt x="670305" y="10160"/>
                  </a:lnTo>
                  <a:lnTo>
                    <a:pt x="607695" y="4699"/>
                  </a:lnTo>
                  <a:lnTo>
                    <a:pt x="541274" y="1270"/>
                  </a:lnTo>
                  <a:lnTo>
                    <a:pt x="471550" y="0"/>
                  </a:lnTo>
                  <a:close/>
                </a:path>
              </a:pathLst>
            </a:custGeom>
            <a:solidFill>
              <a:srgbClr val="C5D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11848" y="3889629"/>
              <a:ext cx="942975" cy="109220"/>
            </a:xfrm>
            <a:custGeom>
              <a:avLst/>
              <a:gdLst/>
              <a:ahLst/>
              <a:cxnLst/>
              <a:rect l="l" t="t" r="r" b="b"/>
              <a:pathLst>
                <a:path w="942975" h="109220">
                  <a:moveTo>
                    <a:pt x="942975" y="0"/>
                  </a:moveTo>
                  <a:lnTo>
                    <a:pt x="899159" y="45973"/>
                  </a:lnTo>
                  <a:lnTo>
                    <a:pt x="827277" y="71500"/>
                  </a:lnTo>
                  <a:lnTo>
                    <a:pt x="780796" y="82295"/>
                  </a:lnTo>
                  <a:lnTo>
                    <a:pt x="728218" y="91439"/>
                  </a:lnTo>
                  <a:lnTo>
                    <a:pt x="670305" y="98932"/>
                  </a:lnTo>
                  <a:lnTo>
                    <a:pt x="607695" y="104393"/>
                  </a:lnTo>
                  <a:lnTo>
                    <a:pt x="541274" y="107822"/>
                  </a:lnTo>
                  <a:lnTo>
                    <a:pt x="471550" y="108965"/>
                  </a:lnTo>
                  <a:lnTo>
                    <a:pt x="401827" y="107822"/>
                  </a:lnTo>
                  <a:lnTo>
                    <a:pt x="335279" y="104393"/>
                  </a:lnTo>
                  <a:lnTo>
                    <a:pt x="272796" y="98932"/>
                  </a:lnTo>
                  <a:lnTo>
                    <a:pt x="214756" y="91439"/>
                  </a:lnTo>
                  <a:lnTo>
                    <a:pt x="162178" y="82295"/>
                  </a:lnTo>
                  <a:lnTo>
                    <a:pt x="115697" y="71500"/>
                  </a:lnTo>
                  <a:lnTo>
                    <a:pt x="75946" y="59308"/>
                  </a:lnTo>
                  <a:lnTo>
                    <a:pt x="19938" y="31495"/>
                  </a:lnTo>
                  <a:lnTo>
                    <a:pt x="5079" y="16128"/>
                  </a:lnTo>
                  <a:lnTo>
                    <a:pt x="0" y="0"/>
                  </a:lnTo>
                </a:path>
              </a:pathLst>
            </a:custGeom>
            <a:ln w="25398">
              <a:solidFill>
                <a:srgbClr val="385D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11848" y="3780663"/>
              <a:ext cx="942975" cy="654685"/>
            </a:xfrm>
            <a:custGeom>
              <a:avLst/>
              <a:gdLst/>
              <a:ahLst/>
              <a:cxnLst/>
              <a:rect l="l" t="t" r="r" b="b"/>
              <a:pathLst>
                <a:path w="942975" h="654685">
                  <a:moveTo>
                    <a:pt x="0" y="108966"/>
                  </a:moveTo>
                  <a:lnTo>
                    <a:pt x="43814" y="62992"/>
                  </a:lnTo>
                  <a:lnTo>
                    <a:pt x="115697" y="37465"/>
                  </a:lnTo>
                  <a:lnTo>
                    <a:pt x="162178" y="26797"/>
                  </a:lnTo>
                  <a:lnTo>
                    <a:pt x="214756" y="17525"/>
                  </a:lnTo>
                  <a:lnTo>
                    <a:pt x="272796" y="10160"/>
                  </a:lnTo>
                  <a:lnTo>
                    <a:pt x="335279" y="4699"/>
                  </a:lnTo>
                  <a:lnTo>
                    <a:pt x="401827" y="1270"/>
                  </a:lnTo>
                  <a:lnTo>
                    <a:pt x="471550" y="0"/>
                  </a:lnTo>
                  <a:lnTo>
                    <a:pt x="541274" y="1270"/>
                  </a:lnTo>
                  <a:lnTo>
                    <a:pt x="607695" y="4699"/>
                  </a:lnTo>
                  <a:lnTo>
                    <a:pt x="670305" y="10160"/>
                  </a:lnTo>
                  <a:lnTo>
                    <a:pt x="728218" y="17525"/>
                  </a:lnTo>
                  <a:lnTo>
                    <a:pt x="780796" y="26797"/>
                  </a:lnTo>
                  <a:lnTo>
                    <a:pt x="827277" y="37465"/>
                  </a:lnTo>
                  <a:lnTo>
                    <a:pt x="867028" y="49656"/>
                  </a:lnTo>
                  <a:lnTo>
                    <a:pt x="923035" y="77470"/>
                  </a:lnTo>
                  <a:lnTo>
                    <a:pt x="942975" y="108966"/>
                  </a:lnTo>
                  <a:lnTo>
                    <a:pt x="942975" y="544957"/>
                  </a:lnTo>
                  <a:lnTo>
                    <a:pt x="899159" y="590931"/>
                  </a:lnTo>
                  <a:lnTo>
                    <a:pt x="827277" y="616534"/>
                  </a:lnTo>
                  <a:lnTo>
                    <a:pt x="780796" y="627303"/>
                  </a:lnTo>
                  <a:lnTo>
                    <a:pt x="728218" y="636498"/>
                  </a:lnTo>
                  <a:lnTo>
                    <a:pt x="670305" y="643928"/>
                  </a:lnTo>
                  <a:lnTo>
                    <a:pt x="607695" y="649452"/>
                  </a:lnTo>
                  <a:lnTo>
                    <a:pt x="541274" y="652894"/>
                  </a:lnTo>
                  <a:lnTo>
                    <a:pt x="471550" y="654088"/>
                  </a:lnTo>
                  <a:lnTo>
                    <a:pt x="401827" y="652894"/>
                  </a:lnTo>
                  <a:lnTo>
                    <a:pt x="335279" y="649452"/>
                  </a:lnTo>
                  <a:lnTo>
                    <a:pt x="272796" y="643928"/>
                  </a:lnTo>
                  <a:lnTo>
                    <a:pt x="214756" y="636498"/>
                  </a:lnTo>
                  <a:lnTo>
                    <a:pt x="162178" y="627303"/>
                  </a:lnTo>
                  <a:lnTo>
                    <a:pt x="115697" y="616534"/>
                  </a:lnTo>
                  <a:lnTo>
                    <a:pt x="75946" y="604393"/>
                  </a:lnTo>
                  <a:lnTo>
                    <a:pt x="19938" y="576453"/>
                  </a:lnTo>
                  <a:lnTo>
                    <a:pt x="0" y="544957"/>
                  </a:lnTo>
                  <a:lnTo>
                    <a:pt x="0" y="108966"/>
                  </a:lnTo>
                  <a:close/>
                </a:path>
              </a:pathLst>
            </a:custGeom>
            <a:ln w="25400">
              <a:solidFill>
                <a:srgbClr val="385D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11848" y="4058412"/>
              <a:ext cx="346075" cy="243204"/>
            </a:xfrm>
            <a:custGeom>
              <a:avLst/>
              <a:gdLst/>
              <a:ahLst/>
              <a:cxnLst/>
              <a:rect l="l" t="t" r="r" b="b"/>
              <a:pathLst>
                <a:path w="346075" h="243204">
                  <a:moveTo>
                    <a:pt x="0" y="0"/>
                  </a:moveTo>
                  <a:lnTo>
                    <a:pt x="0" y="242824"/>
                  </a:lnTo>
                  <a:lnTo>
                    <a:pt x="346075" y="121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4435475" y="4045712"/>
            <a:ext cx="1619250" cy="347980"/>
            <a:chOff x="4435475" y="4045712"/>
            <a:chExt cx="1619250" cy="347980"/>
          </a:xfrm>
        </p:grpSpPr>
        <p:sp>
          <p:nvSpPr>
            <p:cNvPr id="35" name="object 35"/>
            <p:cNvSpPr/>
            <p:nvPr/>
          </p:nvSpPr>
          <p:spPr>
            <a:xfrm>
              <a:off x="4448175" y="4058411"/>
              <a:ext cx="1593850" cy="322580"/>
            </a:xfrm>
            <a:custGeom>
              <a:avLst/>
              <a:gdLst/>
              <a:ahLst/>
              <a:cxnLst/>
              <a:rect l="l" t="t" r="r" b="b"/>
              <a:pathLst>
                <a:path w="1593850" h="322579">
                  <a:moveTo>
                    <a:pt x="1593850" y="161163"/>
                  </a:moveTo>
                  <a:lnTo>
                    <a:pt x="1513205" y="80518"/>
                  </a:lnTo>
                  <a:lnTo>
                    <a:pt x="1432687" y="0"/>
                  </a:lnTo>
                  <a:lnTo>
                    <a:pt x="1432687" y="80518"/>
                  </a:lnTo>
                  <a:lnTo>
                    <a:pt x="161036" y="80518"/>
                  </a:lnTo>
                  <a:lnTo>
                    <a:pt x="161036" y="0"/>
                  </a:lnTo>
                  <a:lnTo>
                    <a:pt x="0" y="161163"/>
                  </a:lnTo>
                  <a:lnTo>
                    <a:pt x="161036" y="322199"/>
                  </a:lnTo>
                  <a:lnTo>
                    <a:pt x="161036" y="241681"/>
                  </a:lnTo>
                  <a:lnTo>
                    <a:pt x="1432687" y="241681"/>
                  </a:lnTo>
                  <a:lnTo>
                    <a:pt x="1432687" y="322199"/>
                  </a:lnTo>
                  <a:lnTo>
                    <a:pt x="1513205" y="241681"/>
                  </a:lnTo>
                  <a:lnTo>
                    <a:pt x="1593850" y="161163"/>
                  </a:lnTo>
                  <a:close/>
                </a:path>
              </a:pathLst>
            </a:custGeom>
            <a:solidFill>
              <a:srgbClr val="DCE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48175" y="4058411"/>
              <a:ext cx="1593850" cy="322580"/>
            </a:xfrm>
            <a:custGeom>
              <a:avLst/>
              <a:gdLst/>
              <a:ahLst/>
              <a:cxnLst/>
              <a:rect l="l" t="t" r="r" b="b"/>
              <a:pathLst>
                <a:path w="1593850" h="322579">
                  <a:moveTo>
                    <a:pt x="0" y="161162"/>
                  </a:moveTo>
                  <a:lnTo>
                    <a:pt x="161036" y="0"/>
                  </a:lnTo>
                  <a:lnTo>
                    <a:pt x="161036" y="80518"/>
                  </a:lnTo>
                  <a:lnTo>
                    <a:pt x="1432687" y="80518"/>
                  </a:lnTo>
                  <a:lnTo>
                    <a:pt x="1432687" y="0"/>
                  </a:lnTo>
                  <a:lnTo>
                    <a:pt x="1593850" y="161162"/>
                  </a:lnTo>
                  <a:lnTo>
                    <a:pt x="1432687" y="322199"/>
                  </a:lnTo>
                  <a:lnTo>
                    <a:pt x="1432687" y="241681"/>
                  </a:lnTo>
                  <a:lnTo>
                    <a:pt x="161036" y="241681"/>
                  </a:lnTo>
                  <a:lnTo>
                    <a:pt x="161036" y="322199"/>
                  </a:lnTo>
                  <a:lnTo>
                    <a:pt x="0" y="161162"/>
                  </a:lnTo>
                  <a:close/>
                </a:path>
              </a:pathLst>
            </a:custGeom>
            <a:ln w="25398">
              <a:solidFill>
                <a:srgbClr val="385D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6399148" y="2740786"/>
            <a:ext cx="968375" cy="681355"/>
            <a:chOff x="6399148" y="2740786"/>
            <a:chExt cx="968375" cy="681355"/>
          </a:xfrm>
        </p:grpSpPr>
        <p:sp>
          <p:nvSpPr>
            <p:cNvPr id="38" name="object 38"/>
            <p:cNvSpPr/>
            <p:nvPr/>
          </p:nvSpPr>
          <p:spPr>
            <a:xfrm>
              <a:off x="6411848" y="2753486"/>
              <a:ext cx="942975" cy="655955"/>
            </a:xfrm>
            <a:custGeom>
              <a:avLst/>
              <a:gdLst/>
              <a:ahLst/>
              <a:cxnLst/>
              <a:rect l="l" t="t" r="r" b="b"/>
              <a:pathLst>
                <a:path w="942975" h="655954">
                  <a:moveTo>
                    <a:pt x="471550" y="0"/>
                  </a:moveTo>
                  <a:lnTo>
                    <a:pt x="401827" y="1269"/>
                  </a:lnTo>
                  <a:lnTo>
                    <a:pt x="335279" y="4699"/>
                  </a:lnTo>
                  <a:lnTo>
                    <a:pt x="272796" y="10160"/>
                  </a:lnTo>
                  <a:lnTo>
                    <a:pt x="214756" y="17653"/>
                  </a:lnTo>
                  <a:lnTo>
                    <a:pt x="162178" y="26797"/>
                  </a:lnTo>
                  <a:lnTo>
                    <a:pt x="115697" y="37592"/>
                  </a:lnTo>
                  <a:lnTo>
                    <a:pt x="75946" y="49784"/>
                  </a:lnTo>
                  <a:lnTo>
                    <a:pt x="19938" y="77724"/>
                  </a:lnTo>
                  <a:lnTo>
                    <a:pt x="0" y="109219"/>
                  </a:lnTo>
                  <a:lnTo>
                    <a:pt x="0" y="546354"/>
                  </a:lnTo>
                  <a:lnTo>
                    <a:pt x="43814" y="592455"/>
                  </a:lnTo>
                  <a:lnTo>
                    <a:pt x="115697" y="617982"/>
                  </a:lnTo>
                  <a:lnTo>
                    <a:pt x="162178" y="628776"/>
                  </a:lnTo>
                  <a:lnTo>
                    <a:pt x="214756" y="638048"/>
                  </a:lnTo>
                  <a:lnTo>
                    <a:pt x="272796" y="645413"/>
                  </a:lnTo>
                  <a:lnTo>
                    <a:pt x="335279" y="651001"/>
                  </a:lnTo>
                  <a:lnTo>
                    <a:pt x="401827" y="654431"/>
                  </a:lnTo>
                  <a:lnTo>
                    <a:pt x="471550" y="655574"/>
                  </a:lnTo>
                  <a:lnTo>
                    <a:pt x="541274" y="654431"/>
                  </a:lnTo>
                  <a:lnTo>
                    <a:pt x="607695" y="651001"/>
                  </a:lnTo>
                  <a:lnTo>
                    <a:pt x="670305" y="645413"/>
                  </a:lnTo>
                  <a:lnTo>
                    <a:pt x="728218" y="638048"/>
                  </a:lnTo>
                  <a:lnTo>
                    <a:pt x="780796" y="628776"/>
                  </a:lnTo>
                  <a:lnTo>
                    <a:pt x="827277" y="617982"/>
                  </a:lnTo>
                  <a:lnTo>
                    <a:pt x="867028" y="605917"/>
                  </a:lnTo>
                  <a:lnTo>
                    <a:pt x="923035" y="577976"/>
                  </a:lnTo>
                  <a:lnTo>
                    <a:pt x="942975" y="546354"/>
                  </a:lnTo>
                  <a:lnTo>
                    <a:pt x="942975" y="109219"/>
                  </a:lnTo>
                  <a:lnTo>
                    <a:pt x="899159" y="63246"/>
                  </a:lnTo>
                  <a:lnTo>
                    <a:pt x="827277" y="37592"/>
                  </a:lnTo>
                  <a:lnTo>
                    <a:pt x="780796" y="26797"/>
                  </a:lnTo>
                  <a:lnTo>
                    <a:pt x="728218" y="17653"/>
                  </a:lnTo>
                  <a:lnTo>
                    <a:pt x="670305" y="10160"/>
                  </a:lnTo>
                  <a:lnTo>
                    <a:pt x="607695" y="4699"/>
                  </a:lnTo>
                  <a:lnTo>
                    <a:pt x="541274" y="1269"/>
                  </a:lnTo>
                  <a:lnTo>
                    <a:pt x="471550" y="0"/>
                  </a:lnTo>
                  <a:close/>
                </a:path>
              </a:pathLst>
            </a:custGeom>
            <a:solidFill>
              <a:srgbClr val="C5D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411848" y="2753486"/>
              <a:ext cx="942975" cy="655955"/>
            </a:xfrm>
            <a:custGeom>
              <a:avLst/>
              <a:gdLst/>
              <a:ahLst/>
              <a:cxnLst/>
              <a:rect l="l" t="t" r="r" b="b"/>
              <a:pathLst>
                <a:path w="942975" h="655954">
                  <a:moveTo>
                    <a:pt x="942975" y="109219"/>
                  </a:moveTo>
                  <a:lnTo>
                    <a:pt x="899159" y="155321"/>
                  </a:lnTo>
                  <a:lnTo>
                    <a:pt x="827277" y="180975"/>
                  </a:lnTo>
                  <a:lnTo>
                    <a:pt x="780796" y="191769"/>
                  </a:lnTo>
                  <a:lnTo>
                    <a:pt x="728218" y="201041"/>
                  </a:lnTo>
                  <a:lnTo>
                    <a:pt x="670305" y="208406"/>
                  </a:lnTo>
                  <a:lnTo>
                    <a:pt x="607695" y="213994"/>
                  </a:lnTo>
                  <a:lnTo>
                    <a:pt x="541274" y="217424"/>
                  </a:lnTo>
                  <a:lnTo>
                    <a:pt x="471550" y="218567"/>
                  </a:lnTo>
                  <a:lnTo>
                    <a:pt x="401827" y="217424"/>
                  </a:lnTo>
                  <a:lnTo>
                    <a:pt x="335279" y="213994"/>
                  </a:lnTo>
                  <a:lnTo>
                    <a:pt x="272796" y="208406"/>
                  </a:lnTo>
                  <a:lnTo>
                    <a:pt x="214756" y="201041"/>
                  </a:lnTo>
                  <a:lnTo>
                    <a:pt x="162178" y="191769"/>
                  </a:lnTo>
                  <a:lnTo>
                    <a:pt x="115697" y="180975"/>
                  </a:lnTo>
                  <a:lnTo>
                    <a:pt x="75946" y="168782"/>
                  </a:lnTo>
                  <a:lnTo>
                    <a:pt x="19938" y="140843"/>
                  </a:lnTo>
                  <a:lnTo>
                    <a:pt x="5079" y="125475"/>
                  </a:lnTo>
                  <a:lnTo>
                    <a:pt x="0" y="109219"/>
                  </a:lnTo>
                </a:path>
                <a:path w="942975" h="655954">
                  <a:moveTo>
                    <a:pt x="0" y="109219"/>
                  </a:moveTo>
                  <a:lnTo>
                    <a:pt x="43814" y="63246"/>
                  </a:lnTo>
                  <a:lnTo>
                    <a:pt x="115697" y="37592"/>
                  </a:lnTo>
                  <a:lnTo>
                    <a:pt x="162178" y="26797"/>
                  </a:lnTo>
                  <a:lnTo>
                    <a:pt x="214756" y="17653"/>
                  </a:lnTo>
                  <a:lnTo>
                    <a:pt x="272796" y="10160"/>
                  </a:lnTo>
                  <a:lnTo>
                    <a:pt x="335279" y="4699"/>
                  </a:lnTo>
                  <a:lnTo>
                    <a:pt x="401827" y="1269"/>
                  </a:lnTo>
                  <a:lnTo>
                    <a:pt x="471550" y="0"/>
                  </a:lnTo>
                  <a:lnTo>
                    <a:pt x="541274" y="1269"/>
                  </a:lnTo>
                  <a:lnTo>
                    <a:pt x="607695" y="4699"/>
                  </a:lnTo>
                  <a:lnTo>
                    <a:pt x="670305" y="10160"/>
                  </a:lnTo>
                  <a:lnTo>
                    <a:pt x="728218" y="17653"/>
                  </a:lnTo>
                  <a:lnTo>
                    <a:pt x="780796" y="26797"/>
                  </a:lnTo>
                  <a:lnTo>
                    <a:pt x="827277" y="37592"/>
                  </a:lnTo>
                  <a:lnTo>
                    <a:pt x="867028" y="49784"/>
                  </a:lnTo>
                  <a:lnTo>
                    <a:pt x="923035" y="77724"/>
                  </a:lnTo>
                  <a:lnTo>
                    <a:pt x="942975" y="109219"/>
                  </a:lnTo>
                  <a:lnTo>
                    <a:pt x="942975" y="546354"/>
                  </a:lnTo>
                  <a:lnTo>
                    <a:pt x="899159" y="592455"/>
                  </a:lnTo>
                  <a:lnTo>
                    <a:pt x="827277" y="617982"/>
                  </a:lnTo>
                  <a:lnTo>
                    <a:pt x="780796" y="628776"/>
                  </a:lnTo>
                  <a:lnTo>
                    <a:pt x="728218" y="638048"/>
                  </a:lnTo>
                  <a:lnTo>
                    <a:pt x="670305" y="645413"/>
                  </a:lnTo>
                  <a:lnTo>
                    <a:pt x="607695" y="651001"/>
                  </a:lnTo>
                  <a:lnTo>
                    <a:pt x="541274" y="654431"/>
                  </a:lnTo>
                  <a:lnTo>
                    <a:pt x="471550" y="655574"/>
                  </a:lnTo>
                  <a:lnTo>
                    <a:pt x="401827" y="654431"/>
                  </a:lnTo>
                  <a:lnTo>
                    <a:pt x="335279" y="651001"/>
                  </a:lnTo>
                  <a:lnTo>
                    <a:pt x="272796" y="645413"/>
                  </a:lnTo>
                  <a:lnTo>
                    <a:pt x="214756" y="638048"/>
                  </a:lnTo>
                  <a:lnTo>
                    <a:pt x="162178" y="628776"/>
                  </a:lnTo>
                  <a:lnTo>
                    <a:pt x="115697" y="617982"/>
                  </a:lnTo>
                  <a:lnTo>
                    <a:pt x="75946" y="605917"/>
                  </a:lnTo>
                  <a:lnTo>
                    <a:pt x="19938" y="577976"/>
                  </a:lnTo>
                  <a:lnTo>
                    <a:pt x="0" y="546354"/>
                  </a:lnTo>
                  <a:lnTo>
                    <a:pt x="0" y="109219"/>
                  </a:lnTo>
                  <a:close/>
                </a:path>
              </a:pathLst>
            </a:custGeom>
            <a:ln w="25400">
              <a:solidFill>
                <a:srgbClr val="385D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11848" y="3032886"/>
              <a:ext cx="346075" cy="243204"/>
            </a:xfrm>
            <a:custGeom>
              <a:avLst/>
              <a:gdLst/>
              <a:ahLst/>
              <a:cxnLst/>
              <a:rect l="l" t="t" r="r" b="b"/>
              <a:pathLst>
                <a:path w="346075" h="243204">
                  <a:moveTo>
                    <a:pt x="0" y="0"/>
                  </a:moveTo>
                  <a:lnTo>
                    <a:pt x="0" y="242824"/>
                  </a:lnTo>
                  <a:lnTo>
                    <a:pt x="346075" y="121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4435475" y="3020187"/>
            <a:ext cx="1619250" cy="347980"/>
            <a:chOff x="4435475" y="3020187"/>
            <a:chExt cx="1619250" cy="347980"/>
          </a:xfrm>
        </p:grpSpPr>
        <p:sp>
          <p:nvSpPr>
            <p:cNvPr id="42" name="object 42"/>
            <p:cNvSpPr/>
            <p:nvPr/>
          </p:nvSpPr>
          <p:spPr>
            <a:xfrm>
              <a:off x="4448175" y="3032886"/>
              <a:ext cx="1593850" cy="322580"/>
            </a:xfrm>
            <a:custGeom>
              <a:avLst/>
              <a:gdLst/>
              <a:ahLst/>
              <a:cxnLst/>
              <a:rect l="l" t="t" r="r" b="b"/>
              <a:pathLst>
                <a:path w="1593850" h="322579">
                  <a:moveTo>
                    <a:pt x="1593850" y="161163"/>
                  </a:moveTo>
                  <a:lnTo>
                    <a:pt x="1513205" y="80518"/>
                  </a:lnTo>
                  <a:lnTo>
                    <a:pt x="1432687" y="0"/>
                  </a:lnTo>
                  <a:lnTo>
                    <a:pt x="1432687" y="80518"/>
                  </a:lnTo>
                  <a:lnTo>
                    <a:pt x="161036" y="80518"/>
                  </a:lnTo>
                  <a:lnTo>
                    <a:pt x="161036" y="0"/>
                  </a:lnTo>
                  <a:lnTo>
                    <a:pt x="0" y="161163"/>
                  </a:lnTo>
                  <a:lnTo>
                    <a:pt x="161036" y="322326"/>
                  </a:lnTo>
                  <a:lnTo>
                    <a:pt x="161036" y="241681"/>
                  </a:lnTo>
                  <a:lnTo>
                    <a:pt x="1432687" y="241681"/>
                  </a:lnTo>
                  <a:lnTo>
                    <a:pt x="1432687" y="322326"/>
                  </a:lnTo>
                  <a:lnTo>
                    <a:pt x="1513332" y="241681"/>
                  </a:lnTo>
                  <a:lnTo>
                    <a:pt x="1593850" y="161163"/>
                  </a:lnTo>
                  <a:close/>
                </a:path>
              </a:pathLst>
            </a:custGeom>
            <a:solidFill>
              <a:srgbClr val="DCE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448175" y="3032886"/>
              <a:ext cx="1593850" cy="322580"/>
            </a:xfrm>
            <a:custGeom>
              <a:avLst/>
              <a:gdLst/>
              <a:ahLst/>
              <a:cxnLst/>
              <a:rect l="l" t="t" r="r" b="b"/>
              <a:pathLst>
                <a:path w="1593850" h="322579">
                  <a:moveTo>
                    <a:pt x="0" y="161162"/>
                  </a:moveTo>
                  <a:lnTo>
                    <a:pt x="161036" y="0"/>
                  </a:lnTo>
                  <a:lnTo>
                    <a:pt x="161036" y="80518"/>
                  </a:lnTo>
                  <a:lnTo>
                    <a:pt x="1432687" y="80518"/>
                  </a:lnTo>
                  <a:lnTo>
                    <a:pt x="1432687" y="0"/>
                  </a:lnTo>
                  <a:lnTo>
                    <a:pt x="1593850" y="161162"/>
                  </a:lnTo>
                  <a:lnTo>
                    <a:pt x="1432687" y="322325"/>
                  </a:lnTo>
                  <a:lnTo>
                    <a:pt x="1432687" y="241681"/>
                  </a:lnTo>
                  <a:lnTo>
                    <a:pt x="161036" y="241681"/>
                  </a:lnTo>
                  <a:lnTo>
                    <a:pt x="161036" y="322325"/>
                  </a:lnTo>
                  <a:lnTo>
                    <a:pt x="0" y="161162"/>
                  </a:lnTo>
                  <a:close/>
                </a:path>
              </a:pathLst>
            </a:custGeom>
            <a:ln w="25398">
              <a:solidFill>
                <a:srgbClr val="385D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189985" y="1951101"/>
            <a:ext cx="177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3302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J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3189985" y="2774441"/>
            <a:ext cx="177800" cy="1574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 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endParaRPr sz="1800">
              <a:latin typeface="Arial MT"/>
              <a:cs typeface="Arial MT"/>
            </a:endParaRPr>
          </a:p>
          <a:p>
            <a:pPr marL="6985" marR="9525" indent="-7620" algn="just">
              <a:lnSpc>
                <a:spcPct val="100000"/>
              </a:lnSpc>
              <a:spcBef>
                <a:spcPts val="139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  P  I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106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JDBC</a:t>
            </a:r>
            <a:r>
              <a:rPr sz="1800" b="1" spc="-8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API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2953" y="1382928"/>
            <a:ext cx="6899909" cy="1411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8625" marR="728980" indent="-428625">
              <a:lnSpc>
                <a:spcPct val="120600"/>
              </a:lnSpc>
              <a:spcBef>
                <a:spcPts val="100"/>
              </a:spcBef>
              <a:buChar char="•"/>
              <a:tabLst>
                <a:tab pos="428625" algn="l"/>
                <a:tab pos="429259" algn="l"/>
              </a:tabLst>
            </a:pPr>
            <a:r>
              <a:rPr sz="1600" spc="-5" dirty="0">
                <a:latin typeface="Tahoma"/>
                <a:cs typeface="Tahoma"/>
              </a:rPr>
              <a:t>The JDBC™ API </a:t>
            </a:r>
            <a:r>
              <a:rPr sz="1600" spc="-10" dirty="0">
                <a:latin typeface="Tahoma"/>
                <a:cs typeface="Tahoma"/>
              </a:rPr>
              <a:t>provides programmatic </a:t>
            </a:r>
            <a:r>
              <a:rPr sz="1600" spc="-5" dirty="0">
                <a:latin typeface="Tahoma"/>
                <a:cs typeface="Tahoma"/>
              </a:rPr>
              <a:t>access </a:t>
            </a:r>
            <a:r>
              <a:rPr sz="1600" spc="-10" dirty="0">
                <a:latin typeface="Tahoma"/>
                <a:cs typeface="Tahoma"/>
              </a:rPr>
              <a:t>to relational </a:t>
            </a:r>
            <a:r>
              <a:rPr sz="1600" spc="-5" dirty="0">
                <a:latin typeface="Tahoma"/>
                <a:cs typeface="Tahoma"/>
              </a:rPr>
              <a:t>data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from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Java™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programming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language.</a:t>
            </a:r>
            <a:endParaRPr sz="1600">
              <a:latin typeface="Tahoma"/>
              <a:cs typeface="Tahoma"/>
            </a:endParaRPr>
          </a:p>
          <a:p>
            <a:pPr marL="492759" marR="5080" indent="-480059">
              <a:lnSpc>
                <a:spcPct val="120000"/>
              </a:lnSpc>
              <a:spcBef>
                <a:spcPts val="1670"/>
              </a:spcBef>
              <a:buChar char="•"/>
              <a:tabLst>
                <a:tab pos="492125" algn="l"/>
                <a:tab pos="492759" algn="l"/>
                <a:tab pos="5886450" algn="l"/>
                <a:tab pos="6209665" algn="l"/>
              </a:tabLst>
            </a:pPr>
            <a:r>
              <a:rPr sz="1600" spc="-5" dirty="0">
                <a:latin typeface="Tahoma"/>
                <a:cs typeface="Tahoma"/>
              </a:rPr>
              <a:t>U</a:t>
            </a:r>
            <a:r>
              <a:rPr sz="1600" spc="-15" dirty="0">
                <a:latin typeface="Tahoma"/>
                <a:cs typeface="Tahoma"/>
              </a:rPr>
              <a:t>s</a:t>
            </a:r>
            <a:r>
              <a:rPr sz="1600" spc="-10" dirty="0">
                <a:latin typeface="Tahoma"/>
                <a:cs typeface="Tahoma"/>
              </a:rPr>
              <a:t>i</a:t>
            </a:r>
            <a:r>
              <a:rPr sz="1600" spc="-5" dirty="0">
                <a:latin typeface="Tahoma"/>
                <a:cs typeface="Tahoma"/>
              </a:rPr>
              <a:t>ng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he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JD</a:t>
            </a:r>
            <a:r>
              <a:rPr sz="1600" spc="-5" dirty="0">
                <a:latin typeface="Tahoma"/>
                <a:cs typeface="Tahoma"/>
              </a:rPr>
              <a:t>BC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API,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dirty="0">
                <a:latin typeface="Tahoma"/>
                <a:cs typeface="Tahoma"/>
              </a:rPr>
              <a:t>p</a:t>
            </a:r>
            <a:r>
              <a:rPr sz="1600" spc="-5" dirty="0">
                <a:latin typeface="Tahoma"/>
                <a:cs typeface="Tahoma"/>
              </a:rPr>
              <a:t>p</a:t>
            </a:r>
            <a:r>
              <a:rPr sz="1600" spc="-10" dirty="0">
                <a:latin typeface="Tahoma"/>
                <a:cs typeface="Tahoma"/>
              </a:rPr>
              <a:t>lica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10" dirty="0">
                <a:latin typeface="Tahoma"/>
                <a:cs typeface="Tahoma"/>
              </a:rPr>
              <a:t>i</a:t>
            </a:r>
            <a:r>
              <a:rPr sz="1600" spc="-5" dirty="0">
                <a:latin typeface="Tahoma"/>
                <a:cs typeface="Tahoma"/>
              </a:rPr>
              <a:t>o</a:t>
            </a:r>
            <a:r>
              <a:rPr sz="1600" spc="-10" dirty="0">
                <a:latin typeface="Tahoma"/>
                <a:cs typeface="Tahoma"/>
              </a:rPr>
              <a:t>n</a:t>
            </a:r>
            <a:r>
              <a:rPr sz="1600" spc="-5" dirty="0">
                <a:latin typeface="Tahoma"/>
                <a:cs typeface="Tahoma"/>
              </a:rPr>
              <a:t>s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</a:t>
            </a:r>
            <a:r>
              <a:rPr sz="1600" spc="-5" dirty="0">
                <a:latin typeface="Tahoma"/>
                <a:cs typeface="Tahoma"/>
              </a:rPr>
              <a:t>n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</a:t>
            </a:r>
            <a:r>
              <a:rPr sz="1600" spc="-30" dirty="0">
                <a:latin typeface="Tahoma"/>
                <a:cs typeface="Tahoma"/>
              </a:rPr>
              <a:t>x</a:t>
            </a:r>
            <a:r>
              <a:rPr sz="1600" spc="-10" dirty="0">
                <a:latin typeface="Tahoma"/>
                <a:cs typeface="Tahoma"/>
              </a:rPr>
              <a:t>ec</a:t>
            </a:r>
            <a:r>
              <a:rPr sz="1600" spc="-15" dirty="0">
                <a:latin typeface="Tahoma"/>
                <a:cs typeface="Tahoma"/>
              </a:rPr>
              <a:t>ut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SQ</a:t>
            </a:r>
            <a:r>
              <a:rPr sz="1600" spc="-5" dirty="0">
                <a:latin typeface="Tahoma"/>
                <a:cs typeface="Tahoma"/>
              </a:rPr>
              <a:t>L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atemen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10" dirty="0">
                <a:latin typeface="Tahoma"/>
                <a:cs typeface="Tahoma"/>
              </a:rPr>
              <a:t>s</a:t>
            </a:r>
            <a:r>
              <a:rPr sz="1600" spc="-5" dirty="0">
                <a:latin typeface="Tahoma"/>
                <a:cs typeface="Tahoma"/>
              </a:rPr>
              <a:t>,</a:t>
            </a:r>
            <a:r>
              <a:rPr sz="1600" dirty="0">
                <a:latin typeface="Tahoma"/>
                <a:cs typeface="Tahoma"/>
              </a:rPr>
              <a:t>	</a:t>
            </a:r>
            <a:r>
              <a:rPr sz="1600" spc="-15" dirty="0">
                <a:latin typeface="Tahoma"/>
                <a:cs typeface="Tahoma"/>
              </a:rPr>
              <a:t>r</a:t>
            </a:r>
            <a:r>
              <a:rPr sz="1600" spc="-10" dirty="0">
                <a:latin typeface="Tahoma"/>
                <a:cs typeface="Tahoma"/>
              </a:rPr>
              <a:t>etr</a:t>
            </a:r>
            <a:r>
              <a:rPr sz="1600" spc="-15" dirty="0">
                <a:latin typeface="Tahoma"/>
                <a:cs typeface="Tahoma"/>
              </a:rPr>
              <a:t>i</a:t>
            </a:r>
            <a:r>
              <a:rPr sz="1600" spc="-10" dirty="0">
                <a:latin typeface="Tahoma"/>
                <a:cs typeface="Tahoma"/>
              </a:rPr>
              <a:t>e</a:t>
            </a:r>
            <a:r>
              <a:rPr sz="1600" spc="-20" dirty="0">
                <a:latin typeface="Tahoma"/>
                <a:cs typeface="Tahoma"/>
              </a:rPr>
              <a:t>v</a:t>
            </a:r>
            <a:r>
              <a:rPr sz="1600" spc="-5" dirty="0">
                <a:latin typeface="Tahoma"/>
                <a:cs typeface="Tahoma"/>
              </a:rPr>
              <a:t>e  </a:t>
            </a:r>
            <a:r>
              <a:rPr sz="1600" spc="-10" dirty="0">
                <a:latin typeface="Tahoma"/>
                <a:cs typeface="Tahoma"/>
              </a:rPr>
              <a:t>results,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and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propagate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changes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back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underlying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data	</a:t>
            </a:r>
            <a:r>
              <a:rPr sz="1600" spc="-10" dirty="0">
                <a:latin typeface="Tahoma"/>
                <a:cs typeface="Tahoma"/>
              </a:rPr>
              <a:t>source.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5146" y="3611117"/>
            <a:ext cx="118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•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9401" y="3526878"/>
            <a:ext cx="5578475" cy="6115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-5" dirty="0">
                <a:latin typeface="Tahoma"/>
                <a:cs typeface="Tahoma"/>
              </a:rPr>
              <a:t>The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JDBC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API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can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also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interact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with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multiple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data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sources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</a:t>
            </a:r>
            <a:r>
              <a:rPr sz="1600" spc="-1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endParaRPr sz="1600">
              <a:latin typeface="Tahoma"/>
              <a:cs typeface="Tahoma"/>
            </a:endParaRPr>
          </a:p>
          <a:p>
            <a:pPr marL="30480">
              <a:lnSpc>
                <a:spcPct val="100000"/>
              </a:lnSpc>
              <a:spcBef>
                <a:spcPts val="385"/>
              </a:spcBef>
            </a:pPr>
            <a:r>
              <a:rPr sz="1600" spc="-10" dirty="0">
                <a:latin typeface="Tahoma"/>
                <a:cs typeface="Tahoma"/>
              </a:rPr>
              <a:t>distributed,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heterogeneous</a:t>
            </a:r>
            <a:r>
              <a:rPr sz="1600" spc="5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environment.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2412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Driver</a:t>
            </a:r>
            <a:r>
              <a:rPr sz="1800" b="1" spc="-5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Types</a:t>
            </a:r>
            <a:r>
              <a:rPr sz="1800" b="1" spc="-1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in</a:t>
            </a:r>
            <a:r>
              <a:rPr sz="1800" b="1" spc="-4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JDBC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3746" y="1530858"/>
            <a:ext cx="3808729" cy="3195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0975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There</a:t>
            </a:r>
            <a:r>
              <a:rPr sz="1600" spc="-10" dirty="0">
                <a:latin typeface="Tahoma"/>
                <a:cs typeface="Tahoma"/>
              </a:rPr>
              <a:t> are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4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types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JDBC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drivers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9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155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170" dirty="0">
                <a:latin typeface="Tahoma"/>
                <a:cs typeface="Tahoma"/>
              </a:rPr>
              <a:t>T</a:t>
            </a:r>
            <a:r>
              <a:rPr sz="1600" spc="-35" dirty="0">
                <a:latin typeface="Tahoma"/>
                <a:cs typeface="Tahoma"/>
              </a:rPr>
              <a:t>y</a:t>
            </a:r>
            <a:r>
              <a:rPr sz="1600" spc="-25" dirty="0">
                <a:latin typeface="Tahoma"/>
                <a:cs typeface="Tahoma"/>
              </a:rPr>
              <a:t>p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:</a:t>
            </a:r>
            <a:r>
              <a:rPr sz="1600" spc="-10" dirty="0">
                <a:latin typeface="Tahoma"/>
                <a:cs typeface="Tahoma"/>
              </a:rPr>
              <a:t> JD</a:t>
            </a:r>
            <a:r>
              <a:rPr sz="1600" spc="-5" dirty="0">
                <a:latin typeface="Tahoma"/>
                <a:cs typeface="Tahoma"/>
              </a:rPr>
              <a:t>BC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–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ODBC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</a:t>
            </a:r>
            <a:r>
              <a:rPr sz="1600" spc="-10" dirty="0">
                <a:latin typeface="Tahoma"/>
                <a:cs typeface="Tahoma"/>
              </a:rPr>
              <a:t>rid</a:t>
            </a:r>
            <a:r>
              <a:rPr sz="1600" spc="-5" dirty="0">
                <a:latin typeface="Tahoma"/>
                <a:cs typeface="Tahoma"/>
              </a:rPr>
              <a:t>ge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Tahoma"/>
              <a:buChar char="•"/>
            </a:pPr>
            <a:endParaRPr sz="19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154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170" dirty="0">
                <a:latin typeface="Tahoma"/>
                <a:cs typeface="Tahoma"/>
              </a:rPr>
              <a:t>T</a:t>
            </a:r>
            <a:r>
              <a:rPr sz="1600" spc="-35" dirty="0">
                <a:latin typeface="Tahoma"/>
                <a:cs typeface="Tahoma"/>
              </a:rPr>
              <a:t>y</a:t>
            </a:r>
            <a:r>
              <a:rPr sz="1600" spc="-25" dirty="0">
                <a:latin typeface="Tahoma"/>
                <a:cs typeface="Tahoma"/>
              </a:rPr>
              <a:t>p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2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:</a:t>
            </a:r>
            <a:r>
              <a:rPr sz="1600" spc="-10" dirty="0">
                <a:latin typeface="Tahoma"/>
                <a:cs typeface="Tahoma"/>
              </a:rPr>
              <a:t> N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10" dirty="0">
                <a:latin typeface="Tahoma"/>
                <a:cs typeface="Tahoma"/>
              </a:rPr>
              <a:t>i</a:t>
            </a:r>
            <a:r>
              <a:rPr sz="1600" spc="-20" dirty="0">
                <a:latin typeface="Tahoma"/>
                <a:cs typeface="Tahoma"/>
              </a:rPr>
              <a:t>v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API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– </a:t>
            </a:r>
            <a:r>
              <a:rPr sz="1600" spc="-50" dirty="0">
                <a:latin typeface="Tahoma"/>
                <a:cs typeface="Tahoma"/>
              </a:rPr>
              <a:t>P</a:t>
            </a:r>
            <a:r>
              <a:rPr sz="1600" spc="-5" dirty="0">
                <a:latin typeface="Tahoma"/>
                <a:cs typeface="Tahoma"/>
              </a:rPr>
              <a:t>art</a:t>
            </a:r>
            <a:r>
              <a:rPr sz="1600" spc="-15" dirty="0">
                <a:latin typeface="Tahoma"/>
                <a:cs typeface="Tahoma"/>
              </a:rPr>
              <a:t>l</a:t>
            </a:r>
            <a:r>
              <a:rPr sz="1600" spc="-5" dirty="0">
                <a:latin typeface="Tahoma"/>
                <a:cs typeface="Tahoma"/>
              </a:rPr>
              <a:t>y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J</a:t>
            </a:r>
            <a:r>
              <a:rPr sz="1600" spc="-15" dirty="0">
                <a:latin typeface="Tahoma"/>
                <a:cs typeface="Tahoma"/>
              </a:rPr>
              <a:t>a</a:t>
            </a:r>
            <a:r>
              <a:rPr sz="1600" spc="-45" dirty="0">
                <a:latin typeface="Tahoma"/>
                <a:cs typeface="Tahoma"/>
              </a:rPr>
              <a:t>v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Dr</a:t>
            </a:r>
            <a:r>
              <a:rPr sz="1600" spc="-15" dirty="0">
                <a:latin typeface="Tahoma"/>
                <a:cs typeface="Tahoma"/>
              </a:rPr>
              <a:t>i</a:t>
            </a:r>
            <a:r>
              <a:rPr sz="1600" spc="-20" dirty="0">
                <a:latin typeface="Tahoma"/>
                <a:cs typeface="Tahoma"/>
              </a:rPr>
              <a:t>v</a:t>
            </a:r>
            <a:r>
              <a:rPr sz="1600" spc="-10" dirty="0">
                <a:latin typeface="Tahoma"/>
                <a:cs typeface="Tahoma"/>
              </a:rPr>
              <a:t>er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Tahoma"/>
              <a:buChar char="•"/>
            </a:pPr>
            <a:endParaRPr sz="19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155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170" dirty="0">
                <a:latin typeface="Tahoma"/>
                <a:cs typeface="Tahoma"/>
              </a:rPr>
              <a:t>T</a:t>
            </a:r>
            <a:r>
              <a:rPr sz="1600" spc="-35" dirty="0">
                <a:latin typeface="Tahoma"/>
                <a:cs typeface="Tahoma"/>
              </a:rPr>
              <a:t>y</a:t>
            </a:r>
            <a:r>
              <a:rPr sz="1600" spc="-25" dirty="0">
                <a:latin typeface="Tahoma"/>
                <a:cs typeface="Tahoma"/>
              </a:rPr>
              <a:t>p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3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:</a:t>
            </a:r>
            <a:r>
              <a:rPr sz="1600" spc="-10" dirty="0">
                <a:latin typeface="Tahoma"/>
                <a:cs typeface="Tahoma"/>
              </a:rPr>
              <a:t> J</a:t>
            </a:r>
            <a:r>
              <a:rPr sz="1600" spc="-15" dirty="0">
                <a:latin typeface="Tahoma"/>
                <a:cs typeface="Tahoma"/>
              </a:rPr>
              <a:t>a</a:t>
            </a:r>
            <a:r>
              <a:rPr sz="1600" spc="-45" dirty="0">
                <a:latin typeface="Tahoma"/>
                <a:cs typeface="Tahoma"/>
              </a:rPr>
              <a:t>v</a:t>
            </a:r>
            <a:r>
              <a:rPr sz="1600" spc="-5" dirty="0">
                <a:latin typeface="Tahoma"/>
                <a:cs typeface="Tahoma"/>
              </a:rPr>
              <a:t>a –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Ne</a:t>
            </a:r>
            <a:r>
              <a:rPr sz="1600" spc="-5" dirty="0">
                <a:latin typeface="Tahoma"/>
                <a:cs typeface="Tahoma"/>
              </a:rPr>
              <a:t>t</a:t>
            </a:r>
            <a:r>
              <a:rPr sz="1600" spc="-10" dirty="0">
                <a:latin typeface="Tahoma"/>
                <a:cs typeface="Tahoma"/>
              </a:rPr>
              <a:t> P</a:t>
            </a:r>
            <a:r>
              <a:rPr sz="1600" spc="-20" dirty="0">
                <a:latin typeface="Tahoma"/>
                <a:cs typeface="Tahoma"/>
              </a:rPr>
              <a:t>r</a:t>
            </a:r>
            <a:r>
              <a:rPr sz="1600" spc="-5" dirty="0">
                <a:latin typeface="Tahoma"/>
                <a:cs typeface="Tahoma"/>
              </a:rPr>
              <a:t>o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ocol</a:t>
            </a:r>
            <a:r>
              <a:rPr sz="1600" spc="8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Dr</a:t>
            </a:r>
            <a:r>
              <a:rPr sz="1600" spc="-15" dirty="0">
                <a:latin typeface="Tahoma"/>
                <a:cs typeface="Tahoma"/>
              </a:rPr>
              <a:t>i</a:t>
            </a:r>
            <a:r>
              <a:rPr sz="1600" spc="-20" dirty="0">
                <a:latin typeface="Tahoma"/>
                <a:cs typeface="Tahoma"/>
              </a:rPr>
              <a:t>v</a:t>
            </a:r>
            <a:r>
              <a:rPr sz="1600" spc="-10" dirty="0">
                <a:latin typeface="Tahoma"/>
                <a:cs typeface="Tahoma"/>
              </a:rPr>
              <a:t>er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Tahoma"/>
              <a:buChar char="•"/>
            </a:pPr>
            <a:endParaRPr sz="19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155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170" dirty="0">
                <a:latin typeface="Tahoma"/>
                <a:cs typeface="Tahoma"/>
              </a:rPr>
              <a:t>T</a:t>
            </a:r>
            <a:r>
              <a:rPr sz="1600" spc="-35" dirty="0">
                <a:latin typeface="Tahoma"/>
                <a:cs typeface="Tahoma"/>
              </a:rPr>
              <a:t>y</a:t>
            </a:r>
            <a:r>
              <a:rPr sz="1600" spc="-25" dirty="0">
                <a:latin typeface="Tahoma"/>
                <a:cs typeface="Tahoma"/>
              </a:rPr>
              <a:t>p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4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: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All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J</a:t>
            </a:r>
            <a:r>
              <a:rPr sz="1600" spc="-15" dirty="0">
                <a:latin typeface="Tahoma"/>
                <a:cs typeface="Tahoma"/>
              </a:rPr>
              <a:t>a</a:t>
            </a:r>
            <a:r>
              <a:rPr sz="1600" spc="-45" dirty="0">
                <a:latin typeface="Tahoma"/>
                <a:cs typeface="Tahoma"/>
              </a:rPr>
              <a:t>v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Dr</a:t>
            </a:r>
            <a:r>
              <a:rPr sz="1600" spc="-15" dirty="0">
                <a:latin typeface="Tahoma"/>
                <a:cs typeface="Tahoma"/>
              </a:rPr>
              <a:t>i</a:t>
            </a:r>
            <a:r>
              <a:rPr sz="1600" spc="-20" dirty="0">
                <a:latin typeface="Tahoma"/>
                <a:cs typeface="Tahoma"/>
              </a:rPr>
              <a:t>v</a:t>
            </a:r>
            <a:r>
              <a:rPr sz="1600" spc="-10" dirty="0">
                <a:latin typeface="Tahoma"/>
                <a:cs typeface="Tahoma"/>
              </a:rPr>
              <a:t>er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409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56585" algn="l"/>
              </a:tabLst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JDBC- ODBC</a:t>
            </a:r>
            <a:r>
              <a:rPr sz="1800" b="1" spc="-1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Bridge</a:t>
            </a:r>
            <a:r>
              <a:rPr sz="1800" b="1" spc="1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Driver	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-</a:t>
            </a:r>
            <a:r>
              <a:rPr sz="1800" b="1" spc="-5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Type</a:t>
            </a:r>
            <a:r>
              <a:rPr sz="1800" b="1" spc="-3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1305686"/>
            <a:ext cx="6581775" cy="266179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81862" y="3998874"/>
            <a:ext cx="4398010" cy="112331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 MT"/>
                <a:cs typeface="Arial MT"/>
              </a:rPr>
              <a:t>Slow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performance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driver</a:t>
            </a:r>
            <a:endParaRPr sz="16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96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 MT"/>
                <a:cs typeface="Arial MT"/>
              </a:rPr>
              <a:t>Used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Proto-typing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purposes only</a:t>
            </a:r>
            <a:endParaRPr sz="16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 MT"/>
                <a:cs typeface="Arial MT"/>
              </a:rPr>
              <a:t>Inherits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limitations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ODBC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implementations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1731</TotalTime>
  <Words>1276</Words>
  <Application>Microsoft Office PowerPoint</Application>
  <PresentationFormat>Custom</PresentationFormat>
  <Paragraphs>211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MT</vt:lpstr>
      <vt:lpstr>Calibri</vt:lpstr>
      <vt:lpstr>Segoe UI</vt:lpstr>
      <vt:lpstr>Segoe UI Light</vt:lpstr>
      <vt:lpstr>Tahoma</vt:lpstr>
      <vt:lpstr>Times New Roman</vt:lpstr>
      <vt:lpstr>Verdana</vt:lpstr>
      <vt:lpstr>Office Theme</vt:lpstr>
      <vt:lpstr>JDBC</vt:lpstr>
      <vt:lpstr>Agenda</vt:lpstr>
      <vt:lpstr>RDBMS</vt:lpstr>
      <vt:lpstr>Why JDBC</vt:lpstr>
      <vt:lpstr>What is JDBC</vt:lpstr>
      <vt:lpstr>PowerPoint Presentation</vt:lpstr>
      <vt:lpstr>JDBC API</vt:lpstr>
      <vt:lpstr>Driver Types in JDBC</vt:lpstr>
      <vt:lpstr>JDBC- ODBC Bridge Driver - Type 1</vt:lpstr>
      <vt:lpstr>Native API – Partly Java Driver – Type 2</vt:lpstr>
      <vt:lpstr>Java-Net Protocol Driver –Type 3</vt:lpstr>
      <vt:lpstr>All Java Driver – Type 4</vt:lpstr>
      <vt:lpstr>Basic Steps In Using JDBC</vt:lpstr>
      <vt:lpstr>JDBC Architecture</vt:lpstr>
      <vt:lpstr>JDBC Architecture</vt:lpstr>
      <vt:lpstr>Driver Manager</vt:lpstr>
      <vt:lpstr>Statement</vt:lpstr>
      <vt:lpstr>Using Statement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Alka Jhanwar</cp:lastModifiedBy>
  <cp:revision>4</cp:revision>
  <dcterms:created xsi:type="dcterms:W3CDTF">2022-02-21T11:21:55Z</dcterms:created>
  <dcterms:modified xsi:type="dcterms:W3CDTF">2022-10-12T08:06:30Z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2022-02-21T00:00:00Z</vt:filetime>
  </property>
</Properties>
</file>