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66" r:id="rId8"/>
    <p:sldId id="265" r:id="rId9"/>
    <p:sldId id="261" r:id="rId10"/>
    <p:sldId id="287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84" r:id="rId20"/>
    <p:sldId id="285" r:id="rId21"/>
    <p:sldId id="286" r:id="rId22"/>
    <p:sldId id="274" r:id="rId23"/>
    <p:sldId id="276" r:id="rId24"/>
    <p:sldId id="277" r:id="rId25"/>
    <p:sldId id="278" r:id="rId26"/>
    <p:sldId id="280" r:id="rId27"/>
    <p:sldId id="281" r:id="rId28"/>
    <p:sldId id="282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26A6B-C752-43D0-87FB-B742EEAAC35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228E1-132B-44DA-A4C5-803E9C28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228E1-132B-44DA-A4C5-803E9C28CA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625" y="162059"/>
            <a:ext cx="1707072" cy="3765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625" y="162059"/>
            <a:ext cx="1707072" cy="3765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8625" y="162059"/>
            <a:ext cx="1707072" cy="3765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85800"/>
            <a:ext cx="1527175" cy="771525"/>
          </a:xfrm>
          <a:custGeom>
            <a:avLst/>
            <a:gdLst/>
            <a:ahLst/>
            <a:cxnLst/>
            <a:rect l="l" t="t" r="r" b="b"/>
            <a:pathLst>
              <a:path w="1527175" h="771525">
                <a:moveTo>
                  <a:pt x="1527175" y="0"/>
                </a:moveTo>
                <a:lnTo>
                  <a:pt x="0" y="0"/>
                </a:lnTo>
                <a:lnTo>
                  <a:pt x="0" y="771525"/>
                </a:lnTo>
                <a:lnTo>
                  <a:pt x="1527175" y="771525"/>
                </a:lnTo>
                <a:lnTo>
                  <a:pt x="1527175" y="0"/>
                </a:lnTo>
                <a:close/>
              </a:path>
            </a:pathLst>
          </a:custGeom>
          <a:solidFill>
            <a:srgbClr val="F88508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0825" y="685800"/>
            <a:ext cx="7623175" cy="771525"/>
          </a:xfrm>
          <a:custGeom>
            <a:avLst/>
            <a:gdLst/>
            <a:ahLst/>
            <a:cxnLst/>
            <a:rect l="l" t="t" r="r" b="b"/>
            <a:pathLst>
              <a:path w="7623175" h="771525">
                <a:moveTo>
                  <a:pt x="7623175" y="0"/>
                </a:moveTo>
                <a:lnTo>
                  <a:pt x="0" y="0"/>
                </a:lnTo>
                <a:lnTo>
                  <a:pt x="0" y="771525"/>
                </a:lnTo>
                <a:lnTo>
                  <a:pt x="7623175" y="771525"/>
                </a:lnTo>
                <a:lnTo>
                  <a:pt x="7623175" y="0"/>
                </a:lnTo>
                <a:close/>
              </a:path>
            </a:pathLst>
          </a:custGeom>
          <a:solidFill>
            <a:srgbClr val="0075AF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7105" y="5035677"/>
            <a:ext cx="5669788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1617" y="2143480"/>
            <a:ext cx="7127240" cy="195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89472" y="6536870"/>
            <a:ext cx="3255009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1965" y="6496703"/>
            <a:ext cx="2165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450"/>
            <a:ext cx="9144000" cy="6161405"/>
            <a:chOff x="0" y="687450"/>
            <a:chExt cx="9144000" cy="6161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7450"/>
              <a:ext cx="9142349" cy="6161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587874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1527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1527175" y="152717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0825" y="4587874"/>
              <a:ext cx="7623175" cy="1527175"/>
            </a:xfrm>
            <a:custGeom>
              <a:avLst/>
              <a:gdLst/>
              <a:ahLst/>
              <a:cxnLst/>
              <a:rect l="l" t="t" r="r" b="b"/>
              <a:pathLst>
                <a:path w="7623175" h="1527175">
                  <a:moveTo>
                    <a:pt x="7623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7623175" y="152717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462" y="157014"/>
            <a:ext cx="1501218" cy="4014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38122" y="4688952"/>
            <a:ext cx="2623820" cy="65530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5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3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"/>
                <a:cs typeface="Segoe UI"/>
              </a:rPr>
              <a:t>8</a:t>
            </a:r>
            <a:endParaRPr sz="3200" dirty="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9" y="846200"/>
            <a:ext cx="6315837" cy="36671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702172" y="6549570"/>
            <a:ext cx="3229610" cy="9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5"/>
              </a:lnSpc>
            </a:pP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Copyright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2016.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Pvt.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All</a:t>
            </a:r>
            <a:r>
              <a:rPr sz="65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Rights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Confidential.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65" y="6496703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4" y="825195"/>
            <a:ext cx="5273296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5" dirty="0"/>
              <a:t>Advantages </a:t>
            </a:r>
            <a:r>
              <a:rPr sz="2500" spc="-5" dirty="0"/>
              <a:t>Lambda</a:t>
            </a:r>
            <a:r>
              <a:rPr sz="2500" spc="-35" dirty="0"/>
              <a:t> </a:t>
            </a:r>
            <a:r>
              <a:rPr sz="2500" spc="-10" dirty="0"/>
              <a:t>Expression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859905" cy="2196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700" spc="-25" dirty="0">
                <a:solidFill>
                  <a:srgbClr val="404040"/>
                </a:solidFill>
                <a:latin typeface="Segoe UI"/>
                <a:cs typeface="Segoe UI"/>
              </a:rPr>
              <a:t>Enables functional programming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700" spc="-2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700" spc="-5" dirty="0">
                <a:solidFill>
                  <a:srgbClr val="404040"/>
                </a:solidFill>
                <a:latin typeface="Segoe UI"/>
                <a:cs typeface="Segoe UI"/>
              </a:rPr>
              <a:t>Readable and more concise code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700" spc="-2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700" spc="-25" dirty="0">
                <a:solidFill>
                  <a:srgbClr val="404040"/>
                </a:solidFill>
                <a:latin typeface="Segoe UI"/>
                <a:cs typeface="Segoe UI"/>
              </a:rPr>
              <a:t>Easier to use API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700" spc="-2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700" spc="-25" dirty="0">
                <a:solidFill>
                  <a:srgbClr val="404040"/>
                </a:solidFill>
                <a:latin typeface="Segoe UI"/>
                <a:cs typeface="Segoe UI"/>
              </a:rPr>
              <a:t>Enable support for parallel processing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700" spc="5" dirty="0">
              <a:solidFill>
                <a:srgbClr val="40404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175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063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Lambda</a:t>
            </a:r>
            <a:r>
              <a:rPr sz="2500" spc="-35" dirty="0"/>
              <a:t> </a:t>
            </a:r>
            <a:r>
              <a:rPr sz="2500" spc="-10" dirty="0"/>
              <a:t>Expression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859905" cy="20806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25" dirty="0">
                <a:solidFill>
                  <a:srgbClr val="404040"/>
                </a:solidFill>
                <a:latin typeface="Segoe UI"/>
                <a:cs typeface="Segoe UI"/>
              </a:rPr>
              <a:t>It’s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anonymous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endParaRPr lang="en-US" sz="1700" spc="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r>
              <a:rPr sz="17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comprises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of:</a:t>
            </a:r>
            <a:endParaRPr sz="17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set</a:t>
            </a:r>
            <a:r>
              <a:rPr sz="17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parameters,</a:t>
            </a:r>
            <a:endParaRPr sz="1700" dirty="0">
              <a:latin typeface="Segoe UI"/>
              <a:cs typeface="Segoe UI"/>
            </a:endParaRPr>
          </a:p>
          <a:p>
            <a:pPr marL="414655" indent="-40259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lambda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operator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(-&gt;)</a:t>
            </a:r>
            <a:r>
              <a:rPr sz="17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endParaRPr sz="17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body.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 dirty="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(set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parameters)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-&gt; function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body;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3602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0" dirty="0"/>
              <a:t>Valid</a:t>
            </a:r>
            <a:r>
              <a:rPr sz="2500" spc="-20" dirty="0"/>
              <a:t> </a:t>
            </a:r>
            <a:r>
              <a:rPr sz="2500" spc="-5" dirty="0"/>
              <a:t>Lambda</a:t>
            </a:r>
            <a:r>
              <a:rPr sz="2500" spc="-10" dirty="0"/>
              <a:t> Expressions</a:t>
            </a:r>
            <a:endParaRPr sz="2500"/>
          </a:p>
        </p:txBody>
      </p:sp>
      <p:grpSp>
        <p:nvGrpSpPr>
          <p:cNvPr id="4" name="object 4"/>
          <p:cNvGrpSpPr/>
          <p:nvPr/>
        </p:nvGrpSpPr>
        <p:grpSpPr>
          <a:xfrm>
            <a:off x="1632966" y="1756029"/>
            <a:ext cx="7295515" cy="1999614"/>
            <a:chOff x="1632966" y="1756029"/>
            <a:chExt cx="7295515" cy="1999614"/>
          </a:xfrm>
        </p:grpSpPr>
        <p:sp>
          <p:nvSpPr>
            <p:cNvPr id="5" name="object 5"/>
            <p:cNvSpPr/>
            <p:nvPr/>
          </p:nvSpPr>
          <p:spPr>
            <a:xfrm>
              <a:off x="1645666" y="1768729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7193787" y="0"/>
                  </a:moveTo>
                  <a:lnTo>
                    <a:pt x="75945" y="0"/>
                  </a:lnTo>
                  <a:lnTo>
                    <a:pt x="46398" y="5955"/>
                  </a:lnTo>
                  <a:lnTo>
                    <a:pt x="22256" y="22209"/>
                  </a:lnTo>
                  <a:lnTo>
                    <a:pt x="5972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72" y="409277"/>
                  </a:lnTo>
                  <a:lnTo>
                    <a:pt x="22256" y="433419"/>
                  </a:lnTo>
                  <a:lnTo>
                    <a:pt x="46398" y="449703"/>
                  </a:lnTo>
                  <a:lnTo>
                    <a:pt x="75945" y="455675"/>
                  </a:lnTo>
                  <a:lnTo>
                    <a:pt x="7193787" y="455675"/>
                  </a:lnTo>
                  <a:lnTo>
                    <a:pt x="7223335" y="449703"/>
                  </a:lnTo>
                  <a:lnTo>
                    <a:pt x="7247477" y="433419"/>
                  </a:lnTo>
                  <a:lnTo>
                    <a:pt x="7263761" y="409277"/>
                  </a:lnTo>
                  <a:lnTo>
                    <a:pt x="7269733" y="379730"/>
                  </a:lnTo>
                  <a:lnTo>
                    <a:pt x="7269733" y="75946"/>
                  </a:lnTo>
                  <a:lnTo>
                    <a:pt x="7263761" y="46345"/>
                  </a:lnTo>
                  <a:lnTo>
                    <a:pt x="7247477" y="22209"/>
                  </a:lnTo>
                  <a:lnTo>
                    <a:pt x="7223335" y="5955"/>
                  </a:lnTo>
                  <a:lnTo>
                    <a:pt x="7193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666" y="1768729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0" y="75946"/>
                  </a:moveTo>
                  <a:lnTo>
                    <a:pt x="5972" y="46345"/>
                  </a:lnTo>
                  <a:lnTo>
                    <a:pt x="22256" y="22209"/>
                  </a:lnTo>
                  <a:lnTo>
                    <a:pt x="46398" y="5955"/>
                  </a:lnTo>
                  <a:lnTo>
                    <a:pt x="75945" y="0"/>
                  </a:lnTo>
                  <a:lnTo>
                    <a:pt x="7193787" y="0"/>
                  </a:lnTo>
                  <a:lnTo>
                    <a:pt x="7223335" y="5955"/>
                  </a:lnTo>
                  <a:lnTo>
                    <a:pt x="7247477" y="22209"/>
                  </a:lnTo>
                  <a:lnTo>
                    <a:pt x="7263761" y="46345"/>
                  </a:lnTo>
                  <a:lnTo>
                    <a:pt x="7269733" y="75946"/>
                  </a:lnTo>
                  <a:lnTo>
                    <a:pt x="7269733" y="379730"/>
                  </a:lnTo>
                  <a:lnTo>
                    <a:pt x="7263761" y="409277"/>
                  </a:lnTo>
                  <a:lnTo>
                    <a:pt x="7247477" y="433419"/>
                  </a:lnTo>
                  <a:lnTo>
                    <a:pt x="7223335" y="449703"/>
                  </a:lnTo>
                  <a:lnTo>
                    <a:pt x="7193787" y="455675"/>
                  </a:lnTo>
                  <a:lnTo>
                    <a:pt x="75945" y="455675"/>
                  </a:lnTo>
                  <a:lnTo>
                    <a:pt x="46398" y="449703"/>
                  </a:lnTo>
                  <a:lnTo>
                    <a:pt x="22256" y="433419"/>
                  </a:lnTo>
                  <a:lnTo>
                    <a:pt x="5972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5666" y="2279142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7193787" y="0"/>
                  </a:moveTo>
                  <a:lnTo>
                    <a:pt x="75945" y="0"/>
                  </a:lnTo>
                  <a:lnTo>
                    <a:pt x="46398" y="5972"/>
                  </a:lnTo>
                  <a:lnTo>
                    <a:pt x="22256" y="22256"/>
                  </a:lnTo>
                  <a:lnTo>
                    <a:pt x="5972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72" y="409277"/>
                  </a:lnTo>
                  <a:lnTo>
                    <a:pt x="22256" y="433419"/>
                  </a:lnTo>
                  <a:lnTo>
                    <a:pt x="46398" y="449703"/>
                  </a:lnTo>
                  <a:lnTo>
                    <a:pt x="75945" y="455675"/>
                  </a:lnTo>
                  <a:lnTo>
                    <a:pt x="7193787" y="455675"/>
                  </a:lnTo>
                  <a:lnTo>
                    <a:pt x="7223335" y="449703"/>
                  </a:lnTo>
                  <a:lnTo>
                    <a:pt x="7247477" y="433419"/>
                  </a:lnTo>
                  <a:lnTo>
                    <a:pt x="7263761" y="409277"/>
                  </a:lnTo>
                  <a:lnTo>
                    <a:pt x="7269733" y="379730"/>
                  </a:lnTo>
                  <a:lnTo>
                    <a:pt x="7269733" y="75946"/>
                  </a:lnTo>
                  <a:lnTo>
                    <a:pt x="7263761" y="46398"/>
                  </a:lnTo>
                  <a:lnTo>
                    <a:pt x="7247477" y="22256"/>
                  </a:lnTo>
                  <a:lnTo>
                    <a:pt x="7223335" y="5972"/>
                  </a:lnTo>
                  <a:lnTo>
                    <a:pt x="7193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5666" y="2279142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0" y="75946"/>
                  </a:moveTo>
                  <a:lnTo>
                    <a:pt x="5972" y="46398"/>
                  </a:lnTo>
                  <a:lnTo>
                    <a:pt x="22256" y="22256"/>
                  </a:lnTo>
                  <a:lnTo>
                    <a:pt x="46398" y="5972"/>
                  </a:lnTo>
                  <a:lnTo>
                    <a:pt x="75945" y="0"/>
                  </a:lnTo>
                  <a:lnTo>
                    <a:pt x="7193787" y="0"/>
                  </a:lnTo>
                  <a:lnTo>
                    <a:pt x="7223335" y="5972"/>
                  </a:lnTo>
                  <a:lnTo>
                    <a:pt x="7247477" y="22256"/>
                  </a:lnTo>
                  <a:lnTo>
                    <a:pt x="7263761" y="46398"/>
                  </a:lnTo>
                  <a:lnTo>
                    <a:pt x="7269733" y="75946"/>
                  </a:lnTo>
                  <a:lnTo>
                    <a:pt x="7269733" y="379730"/>
                  </a:lnTo>
                  <a:lnTo>
                    <a:pt x="7263761" y="409277"/>
                  </a:lnTo>
                  <a:lnTo>
                    <a:pt x="7247477" y="433419"/>
                  </a:lnTo>
                  <a:lnTo>
                    <a:pt x="7223335" y="449703"/>
                  </a:lnTo>
                  <a:lnTo>
                    <a:pt x="7193787" y="455675"/>
                  </a:lnTo>
                  <a:lnTo>
                    <a:pt x="75945" y="455675"/>
                  </a:lnTo>
                  <a:lnTo>
                    <a:pt x="46398" y="449703"/>
                  </a:lnTo>
                  <a:lnTo>
                    <a:pt x="22256" y="433419"/>
                  </a:lnTo>
                  <a:lnTo>
                    <a:pt x="5972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5666" y="2789555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7193787" y="0"/>
                  </a:moveTo>
                  <a:lnTo>
                    <a:pt x="75945" y="0"/>
                  </a:lnTo>
                  <a:lnTo>
                    <a:pt x="46398" y="5972"/>
                  </a:lnTo>
                  <a:lnTo>
                    <a:pt x="22256" y="22256"/>
                  </a:lnTo>
                  <a:lnTo>
                    <a:pt x="5972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72" y="409277"/>
                  </a:lnTo>
                  <a:lnTo>
                    <a:pt x="22256" y="433419"/>
                  </a:lnTo>
                  <a:lnTo>
                    <a:pt x="46398" y="449703"/>
                  </a:lnTo>
                  <a:lnTo>
                    <a:pt x="75945" y="455675"/>
                  </a:lnTo>
                  <a:lnTo>
                    <a:pt x="7193787" y="455675"/>
                  </a:lnTo>
                  <a:lnTo>
                    <a:pt x="7223335" y="449703"/>
                  </a:lnTo>
                  <a:lnTo>
                    <a:pt x="7247477" y="433419"/>
                  </a:lnTo>
                  <a:lnTo>
                    <a:pt x="7263761" y="409277"/>
                  </a:lnTo>
                  <a:lnTo>
                    <a:pt x="7269733" y="379730"/>
                  </a:lnTo>
                  <a:lnTo>
                    <a:pt x="7269733" y="75946"/>
                  </a:lnTo>
                  <a:lnTo>
                    <a:pt x="7263761" y="46398"/>
                  </a:lnTo>
                  <a:lnTo>
                    <a:pt x="7247477" y="22256"/>
                  </a:lnTo>
                  <a:lnTo>
                    <a:pt x="7223335" y="5972"/>
                  </a:lnTo>
                  <a:lnTo>
                    <a:pt x="7193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5666" y="2789555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30">
                  <a:moveTo>
                    <a:pt x="0" y="75946"/>
                  </a:moveTo>
                  <a:lnTo>
                    <a:pt x="5972" y="46398"/>
                  </a:lnTo>
                  <a:lnTo>
                    <a:pt x="22256" y="22256"/>
                  </a:lnTo>
                  <a:lnTo>
                    <a:pt x="46398" y="5972"/>
                  </a:lnTo>
                  <a:lnTo>
                    <a:pt x="75945" y="0"/>
                  </a:lnTo>
                  <a:lnTo>
                    <a:pt x="7193787" y="0"/>
                  </a:lnTo>
                  <a:lnTo>
                    <a:pt x="7223335" y="5972"/>
                  </a:lnTo>
                  <a:lnTo>
                    <a:pt x="7247477" y="22256"/>
                  </a:lnTo>
                  <a:lnTo>
                    <a:pt x="7263761" y="46398"/>
                  </a:lnTo>
                  <a:lnTo>
                    <a:pt x="7269733" y="75946"/>
                  </a:lnTo>
                  <a:lnTo>
                    <a:pt x="7269733" y="379730"/>
                  </a:lnTo>
                  <a:lnTo>
                    <a:pt x="7263761" y="409277"/>
                  </a:lnTo>
                  <a:lnTo>
                    <a:pt x="7247477" y="433419"/>
                  </a:lnTo>
                  <a:lnTo>
                    <a:pt x="7223335" y="449703"/>
                  </a:lnTo>
                  <a:lnTo>
                    <a:pt x="7193787" y="455675"/>
                  </a:lnTo>
                  <a:lnTo>
                    <a:pt x="75945" y="455675"/>
                  </a:lnTo>
                  <a:lnTo>
                    <a:pt x="46398" y="449703"/>
                  </a:lnTo>
                  <a:lnTo>
                    <a:pt x="22256" y="433419"/>
                  </a:lnTo>
                  <a:lnTo>
                    <a:pt x="5972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5666" y="3299968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29">
                  <a:moveTo>
                    <a:pt x="7193787" y="0"/>
                  </a:moveTo>
                  <a:lnTo>
                    <a:pt x="75945" y="0"/>
                  </a:lnTo>
                  <a:lnTo>
                    <a:pt x="46398" y="5972"/>
                  </a:lnTo>
                  <a:lnTo>
                    <a:pt x="22256" y="22256"/>
                  </a:lnTo>
                  <a:lnTo>
                    <a:pt x="5972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72" y="409330"/>
                  </a:lnTo>
                  <a:lnTo>
                    <a:pt x="22256" y="433466"/>
                  </a:lnTo>
                  <a:lnTo>
                    <a:pt x="46398" y="449720"/>
                  </a:lnTo>
                  <a:lnTo>
                    <a:pt x="75945" y="455676"/>
                  </a:lnTo>
                  <a:lnTo>
                    <a:pt x="7193787" y="455676"/>
                  </a:lnTo>
                  <a:lnTo>
                    <a:pt x="7223335" y="449720"/>
                  </a:lnTo>
                  <a:lnTo>
                    <a:pt x="7247477" y="433466"/>
                  </a:lnTo>
                  <a:lnTo>
                    <a:pt x="7263761" y="409330"/>
                  </a:lnTo>
                  <a:lnTo>
                    <a:pt x="7269733" y="379730"/>
                  </a:lnTo>
                  <a:lnTo>
                    <a:pt x="7269733" y="75946"/>
                  </a:lnTo>
                  <a:lnTo>
                    <a:pt x="7263761" y="46398"/>
                  </a:lnTo>
                  <a:lnTo>
                    <a:pt x="7247477" y="22256"/>
                  </a:lnTo>
                  <a:lnTo>
                    <a:pt x="7223335" y="5972"/>
                  </a:lnTo>
                  <a:lnTo>
                    <a:pt x="7193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45666" y="3810380"/>
            <a:ext cx="7270115" cy="455930"/>
          </a:xfrm>
          <a:custGeom>
            <a:avLst/>
            <a:gdLst/>
            <a:ahLst/>
            <a:cxnLst/>
            <a:rect l="l" t="t" r="r" b="b"/>
            <a:pathLst>
              <a:path w="7270115" h="455929">
                <a:moveTo>
                  <a:pt x="7193787" y="0"/>
                </a:moveTo>
                <a:lnTo>
                  <a:pt x="75945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857"/>
                </a:lnTo>
                <a:lnTo>
                  <a:pt x="5972" y="409404"/>
                </a:lnTo>
                <a:lnTo>
                  <a:pt x="22256" y="433546"/>
                </a:lnTo>
                <a:lnTo>
                  <a:pt x="46398" y="449830"/>
                </a:lnTo>
                <a:lnTo>
                  <a:pt x="75945" y="455803"/>
                </a:lnTo>
                <a:lnTo>
                  <a:pt x="7193787" y="455803"/>
                </a:lnTo>
                <a:lnTo>
                  <a:pt x="7223335" y="449830"/>
                </a:lnTo>
                <a:lnTo>
                  <a:pt x="7247477" y="433546"/>
                </a:lnTo>
                <a:lnTo>
                  <a:pt x="7263761" y="409404"/>
                </a:lnTo>
                <a:lnTo>
                  <a:pt x="7269733" y="379857"/>
                </a:lnTo>
                <a:lnTo>
                  <a:pt x="7269733" y="75946"/>
                </a:lnTo>
                <a:lnTo>
                  <a:pt x="7263761" y="46398"/>
                </a:lnTo>
                <a:lnTo>
                  <a:pt x="7247477" y="22256"/>
                </a:lnTo>
                <a:lnTo>
                  <a:pt x="7223335" y="5972"/>
                </a:lnTo>
                <a:lnTo>
                  <a:pt x="719378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632966" y="4320794"/>
            <a:ext cx="7295515" cy="979169"/>
            <a:chOff x="1632966" y="4320794"/>
            <a:chExt cx="7295515" cy="979169"/>
          </a:xfrm>
        </p:grpSpPr>
        <p:sp>
          <p:nvSpPr>
            <p:cNvPr id="14" name="object 14"/>
            <p:cNvSpPr/>
            <p:nvPr/>
          </p:nvSpPr>
          <p:spPr>
            <a:xfrm>
              <a:off x="1645666" y="4320793"/>
              <a:ext cx="7270115" cy="966469"/>
            </a:xfrm>
            <a:custGeom>
              <a:avLst/>
              <a:gdLst/>
              <a:ahLst/>
              <a:cxnLst/>
              <a:rect l="l" t="t" r="r" b="b"/>
              <a:pathLst>
                <a:path w="7270115" h="966470">
                  <a:moveTo>
                    <a:pt x="7269734" y="586486"/>
                  </a:moveTo>
                  <a:lnTo>
                    <a:pt x="7263752" y="556895"/>
                  </a:lnTo>
                  <a:lnTo>
                    <a:pt x="7247471" y="532752"/>
                  </a:lnTo>
                  <a:lnTo>
                    <a:pt x="7223328" y="516496"/>
                  </a:lnTo>
                  <a:lnTo>
                    <a:pt x="7193788" y="510540"/>
                  </a:lnTo>
                  <a:lnTo>
                    <a:pt x="75946" y="510540"/>
                  </a:lnTo>
                  <a:lnTo>
                    <a:pt x="46393" y="516496"/>
                  </a:lnTo>
                  <a:lnTo>
                    <a:pt x="22250" y="532752"/>
                  </a:lnTo>
                  <a:lnTo>
                    <a:pt x="5969" y="556895"/>
                  </a:lnTo>
                  <a:lnTo>
                    <a:pt x="0" y="586486"/>
                  </a:lnTo>
                  <a:lnTo>
                    <a:pt x="0" y="890270"/>
                  </a:lnTo>
                  <a:lnTo>
                    <a:pt x="5969" y="919822"/>
                  </a:lnTo>
                  <a:lnTo>
                    <a:pt x="22250" y="943965"/>
                  </a:lnTo>
                  <a:lnTo>
                    <a:pt x="46393" y="960247"/>
                  </a:lnTo>
                  <a:lnTo>
                    <a:pt x="75946" y="966216"/>
                  </a:lnTo>
                  <a:lnTo>
                    <a:pt x="7193788" y="966216"/>
                  </a:lnTo>
                  <a:lnTo>
                    <a:pt x="7223328" y="960247"/>
                  </a:lnTo>
                  <a:lnTo>
                    <a:pt x="7247471" y="943965"/>
                  </a:lnTo>
                  <a:lnTo>
                    <a:pt x="7263752" y="919822"/>
                  </a:lnTo>
                  <a:lnTo>
                    <a:pt x="7269734" y="890270"/>
                  </a:lnTo>
                  <a:lnTo>
                    <a:pt x="7269734" y="586486"/>
                  </a:lnTo>
                  <a:close/>
                </a:path>
                <a:path w="7270115" h="966470">
                  <a:moveTo>
                    <a:pt x="7269734" y="76073"/>
                  </a:moveTo>
                  <a:lnTo>
                    <a:pt x="7263752" y="46456"/>
                  </a:lnTo>
                  <a:lnTo>
                    <a:pt x="7247471" y="22275"/>
                  </a:lnTo>
                  <a:lnTo>
                    <a:pt x="7223328" y="5981"/>
                  </a:lnTo>
                  <a:lnTo>
                    <a:pt x="7193788" y="0"/>
                  </a:lnTo>
                  <a:lnTo>
                    <a:pt x="75946" y="0"/>
                  </a:lnTo>
                  <a:lnTo>
                    <a:pt x="46393" y="5981"/>
                  </a:lnTo>
                  <a:lnTo>
                    <a:pt x="22250" y="22275"/>
                  </a:lnTo>
                  <a:lnTo>
                    <a:pt x="5969" y="46456"/>
                  </a:lnTo>
                  <a:lnTo>
                    <a:pt x="0" y="76073"/>
                  </a:lnTo>
                  <a:lnTo>
                    <a:pt x="0" y="379857"/>
                  </a:lnTo>
                  <a:lnTo>
                    <a:pt x="5969" y="409409"/>
                  </a:lnTo>
                  <a:lnTo>
                    <a:pt x="22250" y="433552"/>
                  </a:lnTo>
                  <a:lnTo>
                    <a:pt x="46393" y="449834"/>
                  </a:lnTo>
                  <a:lnTo>
                    <a:pt x="75946" y="455803"/>
                  </a:lnTo>
                  <a:lnTo>
                    <a:pt x="7193788" y="455803"/>
                  </a:lnTo>
                  <a:lnTo>
                    <a:pt x="7223328" y="449834"/>
                  </a:lnTo>
                  <a:lnTo>
                    <a:pt x="7247471" y="433552"/>
                  </a:lnTo>
                  <a:lnTo>
                    <a:pt x="7263752" y="409409"/>
                  </a:lnTo>
                  <a:lnTo>
                    <a:pt x="7269734" y="379857"/>
                  </a:lnTo>
                  <a:lnTo>
                    <a:pt x="7269734" y="7607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5666" y="4831334"/>
              <a:ext cx="7270115" cy="455930"/>
            </a:xfrm>
            <a:custGeom>
              <a:avLst/>
              <a:gdLst/>
              <a:ahLst/>
              <a:cxnLst/>
              <a:rect l="l" t="t" r="r" b="b"/>
              <a:pathLst>
                <a:path w="7270115" h="455929">
                  <a:moveTo>
                    <a:pt x="0" y="75946"/>
                  </a:moveTo>
                  <a:lnTo>
                    <a:pt x="5972" y="46345"/>
                  </a:lnTo>
                  <a:lnTo>
                    <a:pt x="22256" y="22209"/>
                  </a:lnTo>
                  <a:lnTo>
                    <a:pt x="46398" y="5955"/>
                  </a:lnTo>
                  <a:lnTo>
                    <a:pt x="75945" y="0"/>
                  </a:lnTo>
                  <a:lnTo>
                    <a:pt x="7193787" y="0"/>
                  </a:lnTo>
                  <a:lnTo>
                    <a:pt x="7223335" y="5955"/>
                  </a:lnTo>
                  <a:lnTo>
                    <a:pt x="7247477" y="22209"/>
                  </a:lnTo>
                  <a:lnTo>
                    <a:pt x="7263761" y="46345"/>
                  </a:lnTo>
                  <a:lnTo>
                    <a:pt x="7269733" y="75946"/>
                  </a:lnTo>
                  <a:lnTo>
                    <a:pt x="7269733" y="379730"/>
                  </a:lnTo>
                  <a:lnTo>
                    <a:pt x="7263761" y="409277"/>
                  </a:lnTo>
                  <a:lnTo>
                    <a:pt x="7247477" y="433419"/>
                  </a:lnTo>
                  <a:lnTo>
                    <a:pt x="7223335" y="449703"/>
                  </a:lnTo>
                  <a:lnTo>
                    <a:pt x="7193787" y="455676"/>
                  </a:lnTo>
                  <a:lnTo>
                    <a:pt x="75945" y="455676"/>
                  </a:lnTo>
                  <a:lnTo>
                    <a:pt x="46398" y="449703"/>
                  </a:lnTo>
                  <a:lnTo>
                    <a:pt x="22256" y="433419"/>
                  </a:lnTo>
                  <a:lnTo>
                    <a:pt x="5972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27961" y="1810638"/>
            <a:ext cx="4251325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% 2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!=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0;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(char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==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'y';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(x,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y)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x +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y;</a:t>
            </a:r>
            <a:endParaRPr sz="1900">
              <a:latin typeface="Calibri"/>
              <a:cs typeface="Calibri"/>
            </a:endParaRPr>
          </a:p>
          <a:p>
            <a:pPr marL="12700" marR="1557020">
              <a:lnSpc>
                <a:spcPct val="176300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(int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b) -&gt; a * a + b *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b;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 42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 {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return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3.14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(String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s)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System.out.println(s);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System.out.println("Hello</a:t>
            </a:r>
            <a:r>
              <a:rPr sz="19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World!");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81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Functional</a:t>
            </a:r>
            <a:r>
              <a:rPr sz="2500" spc="-6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725284" cy="225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exactly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one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abstract method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becomes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Functional</a:t>
            </a:r>
            <a:endParaRPr sz="17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Interface.</a:t>
            </a:r>
            <a:endParaRPr sz="1700">
              <a:latin typeface="Segoe UI"/>
              <a:cs typeface="Segoe UI"/>
            </a:endParaRPr>
          </a:p>
          <a:p>
            <a:pPr marL="299085" marR="340360" indent="-287020">
              <a:lnSpc>
                <a:spcPct val="100000"/>
              </a:lnSpc>
              <a:spcBef>
                <a:spcPts val="405"/>
              </a:spcBef>
              <a:buClr>
                <a:srgbClr val="40404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/>
              <a:t>	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annotation</a:t>
            </a:r>
            <a:r>
              <a:rPr sz="17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facility</a:t>
            </a:r>
            <a:r>
              <a:rPr sz="17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avoid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accidental </a:t>
            </a:r>
            <a:r>
              <a:rPr sz="1700" spc="-4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addition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abstract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7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interfaces.</a:t>
            </a:r>
            <a:endParaRPr sz="1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15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new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package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java.util.function</a:t>
            </a:r>
            <a:r>
              <a:rPr sz="1700" b="1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has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been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added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bunch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interfaces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to provide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target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types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lambda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expressions </a:t>
            </a:r>
            <a:r>
              <a:rPr sz="1700" spc="-4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references.</a:t>
            </a:r>
            <a:endParaRPr sz="1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5395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Four</a:t>
            </a:r>
            <a:r>
              <a:rPr sz="2500" dirty="0"/>
              <a:t> </a:t>
            </a:r>
            <a:r>
              <a:rPr sz="2500" spc="-10" dirty="0"/>
              <a:t>categories</a:t>
            </a:r>
            <a:r>
              <a:rPr sz="2500" spc="30" dirty="0"/>
              <a:t> </a:t>
            </a:r>
            <a:r>
              <a:rPr sz="2500" spc="-30" dirty="0"/>
              <a:t>of</a:t>
            </a:r>
            <a:r>
              <a:rPr sz="2500" spc="10" dirty="0"/>
              <a:t> </a:t>
            </a:r>
            <a:r>
              <a:rPr sz="2500" spc="-5" dirty="0"/>
              <a:t>Functional</a:t>
            </a:r>
            <a:r>
              <a:rPr sz="2500" spc="-1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5768340" cy="308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Inside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Java.util.function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we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have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4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categories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interfaces: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1.	Supplier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 dirty="0">
              <a:latin typeface="Segoe UI"/>
              <a:cs typeface="Segoe UI"/>
            </a:endParaRPr>
          </a:p>
          <a:p>
            <a:pPr marL="43434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 dirty="0">
              <a:latin typeface="Segoe UI"/>
              <a:cs typeface="Segoe UI"/>
            </a:endParaRPr>
          </a:p>
          <a:p>
            <a:pPr marL="495300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Supplier&lt;T&gt;{</a:t>
            </a:r>
            <a:endParaRPr sz="1700" dirty="0">
              <a:latin typeface="Segoe UI"/>
              <a:cs typeface="Segoe UI"/>
            </a:endParaRPr>
          </a:p>
          <a:p>
            <a:pPr marL="675640">
              <a:lnSpc>
                <a:spcPct val="100000"/>
              </a:lnSpc>
              <a:spcBef>
                <a:spcPts val="414"/>
              </a:spcBef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get();</a:t>
            </a:r>
            <a:endParaRPr sz="1700" dirty="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takes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object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and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provide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new object.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47307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Categories</a:t>
            </a:r>
            <a:r>
              <a:rPr sz="2500" spc="30" dirty="0"/>
              <a:t> </a:t>
            </a:r>
            <a:r>
              <a:rPr sz="2500" spc="-30" dirty="0"/>
              <a:t>of</a:t>
            </a:r>
            <a:r>
              <a:rPr sz="2500" dirty="0"/>
              <a:t> </a:t>
            </a:r>
            <a:r>
              <a:rPr sz="2500" spc="-5" dirty="0"/>
              <a:t>Functional</a:t>
            </a:r>
            <a:r>
              <a:rPr sz="2500" spc="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712584" cy="401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r>
              <a:rPr sz="1700" spc="39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Consumer/BiConsumer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 dirty="0">
              <a:latin typeface="Segoe UI"/>
              <a:cs typeface="Segoe UI"/>
            </a:endParaRPr>
          </a:p>
          <a:p>
            <a:pPr marL="675640" marR="3022600" indent="-180340">
              <a:lnSpc>
                <a:spcPct val="12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 Consumer&lt;T&gt;{ </a:t>
            </a:r>
            <a:r>
              <a:rPr sz="1700" b="1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void accept(</a:t>
            </a:r>
            <a:r>
              <a:rPr lang="en-US" sz="1700" b="1" spc="-5" dirty="0">
                <a:solidFill>
                  <a:srgbClr val="404040"/>
                </a:solidFill>
                <a:latin typeface="Segoe UI"/>
                <a:cs typeface="Segoe UI"/>
              </a:rPr>
              <a:t>T 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);</a:t>
            </a:r>
            <a:endParaRPr sz="1700" dirty="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reverse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Supplier,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accepts an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object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but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doesn't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return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anything.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 dirty="0">
              <a:latin typeface="Segoe UI"/>
              <a:cs typeface="Segoe UI"/>
            </a:endParaRPr>
          </a:p>
          <a:p>
            <a:pPr marL="675640" marR="2369185" indent="-180340">
              <a:lnSpc>
                <a:spcPct val="12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BiConsumer&lt;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 , U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&gt;{ </a:t>
            </a:r>
            <a:r>
              <a:rPr sz="1700" b="1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void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accept(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);</a:t>
            </a:r>
            <a:endParaRPr sz="1700" dirty="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This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also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accepts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the object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different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type.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4727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Categories</a:t>
            </a:r>
            <a:r>
              <a:rPr sz="2500" spc="30" dirty="0"/>
              <a:t> </a:t>
            </a:r>
            <a:r>
              <a:rPr sz="2500" spc="-30" dirty="0"/>
              <a:t>of</a:t>
            </a:r>
            <a:r>
              <a:rPr sz="2500" spc="-5" dirty="0"/>
              <a:t> Functional</a:t>
            </a:r>
            <a:r>
              <a:rPr sz="2500" spc="-1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642998" y="1776476"/>
            <a:ext cx="6929755" cy="401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3.</a:t>
            </a:r>
            <a:r>
              <a:rPr sz="17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Predicate/BiPredicate</a:t>
            </a:r>
            <a:endParaRPr sz="1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>
              <a:latin typeface="Segoe UI"/>
              <a:cs typeface="Segoe UI"/>
            </a:endParaRPr>
          </a:p>
          <a:p>
            <a:pPr marL="49530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Predicate&lt;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&gt;{</a:t>
            </a:r>
            <a:endParaRPr sz="1700">
              <a:latin typeface="Segoe UI"/>
              <a:cs typeface="Segoe UI"/>
            </a:endParaRPr>
          </a:p>
          <a:p>
            <a:pPr marL="675005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boolean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test(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 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);</a:t>
            </a:r>
            <a:endParaRPr sz="170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This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accept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Object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returns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boolean.</a:t>
            </a:r>
            <a:endParaRPr sz="17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>
              <a:latin typeface="Segoe UI"/>
              <a:cs typeface="Segoe UI"/>
            </a:endParaRPr>
          </a:p>
          <a:p>
            <a:pPr marL="675005" marR="2384425" indent="-180340">
              <a:lnSpc>
                <a:spcPct val="12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BiPredicate&lt;</a:t>
            </a:r>
            <a:r>
              <a:rPr sz="17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u&gt;{ </a:t>
            </a:r>
            <a:r>
              <a:rPr sz="1700" b="1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boolean test(</a:t>
            </a:r>
            <a:r>
              <a:rPr sz="1700" b="1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17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u);</a:t>
            </a:r>
            <a:endParaRPr sz="170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This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accepts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two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objects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different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type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returns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boolean.</a:t>
            </a:r>
            <a:endParaRPr sz="1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4727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Categories</a:t>
            </a:r>
            <a:r>
              <a:rPr sz="2500" spc="30" dirty="0"/>
              <a:t> </a:t>
            </a:r>
            <a:r>
              <a:rPr sz="2500" spc="-30" dirty="0"/>
              <a:t>of</a:t>
            </a:r>
            <a:r>
              <a:rPr sz="2500" spc="-5" dirty="0"/>
              <a:t> Functional</a:t>
            </a:r>
            <a:r>
              <a:rPr sz="2500" spc="-1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915784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4.</a:t>
            </a:r>
            <a:r>
              <a:rPr sz="17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Function/BiFunction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 dirty="0">
              <a:latin typeface="Segoe UI"/>
              <a:cs typeface="Segoe UI"/>
            </a:endParaRPr>
          </a:p>
          <a:p>
            <a:pPr marL="675640" marR="2865755" indent="-180340">
              <a:lnSpc>
                <a:spcPct val="12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Function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&lt; T , R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&gt;{ </a:t>
            </a:r>
            <a:r>
              <a:rPr sz="1700" b="1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apply(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 t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);</a:t>
            </a:r>
            <a:endParaRPr sz="1700" dirty="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 dirty="0">
              <a:latin typeface="Segoe UI"/>
              <a:cs typeface="Segoe UI"/>
            </a:endParaRPr>
          </a:p>
          <a:p>
            <a:pPr marL="241300" marR="340995" indent="-228600">
              <a:lnSpc>
                <a:spcPct val="100000"/>
              </a:lnSpc>
            </a:pP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Represents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 that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accept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one arguments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(T )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 produces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result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(R)</a:t>
            </a:r>
            <a:endParaRPr sz="17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 dirty="0">
              <a:latin typeface="Segoe UI"/>
              <a:cs typeface="Segoe UI"/>
            </a:endParaRPr>
          </a:p>
          <a:p>
            <a:pPr marL="495300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BiFunction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&lt;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, U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, R</a:t>
            </a:r>
            <a:r>
              <a:rPr sz="17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&gt;{</a:t>
            </a:r>
            <a:endParaRPr sz="1700" dirty="0">
              <a:latin typeface="Segoe UI"/>
              <a:cs typeface="Segoe UI"/>
            </a:endParaRPr>
          </a:p>
          <a:p>
            <a:pPr marL="675640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R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apply(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 ,U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);</a:t>
            </a:r>
            <a:endParaRPr sz="1700" dirty="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Represents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 that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accepts two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arguments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(T , U)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 produces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result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(R)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40259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Default</a:t>
            </a:r>
            <a:r>
              <a:rPr sz="2500" spc="-10" dirty="0"/>
              <a:t> </a:t>
            </a:r>
            <a:r>
              <a:rPr sz="2500" spc="-5" dirty="0"/>
              <a:t>Methods</a:t>
            </a:r>
            <a:r>
              <a:rPr sz="2500" spc="15" dirty="0"/>
              <a:t> </a:t>
            </a:r>
            <a:r>
              <a:rPr sz="2500" spc="-5" dirty="0"/>
              <a:t>in</a:t>
            </a:r>
            <a:r>
              <a:rPr sz="2500" spc="-20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931659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Java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8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introduces “Default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Method” or (Defender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methods) new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feature,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which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allows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Interface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define implementation to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methods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which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will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used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as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default in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situation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where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endParaRPr sz="17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concrete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Class fails</a:t>
            </a:r>
            <a:r>
              <a:rPr sz="17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provide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an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implementation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for that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method.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180" y="3415994"/>
            <a:ext cx="46520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interface</a:t>
            </a:r>
            <a:r>
              <a:rPr sz="14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OldInterface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existingMethod();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5080" indent="-393700">
              <a:lnSpc>
                <a:spcPct val="100000"/>
              </a:lnSpc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default</a:t>
            </a:r>
            <a:r>
              <a:rPr sz="1400" b="1" spc="2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400" b="1" spc="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newDefaultMethod()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 </a:t>
            </a:r>
            <a:r>
              <a:rPr sz="1400" spc="5" dirty="0">
                <a:latin typeface="Consolas"/>
                <a:cs typeface="Consolas"/>
              </a:rPr>
              <a:t> System.out.println(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"New</a:t>
            </a:r>
            <a:r>
              <a:rPr sz="14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4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method"</a:t>
            </a:r>
            <a:endParaRPr sz="1400" dirty="0">
              <a:latin typeface="Consolas"/>
              <a:cs typeface="Consolas"/>
            </a:endParaRPr>
          </a:p>
          <a:p>
            <a:pPr marL="148971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+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added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interface"</a:t>
            </a:r>
            <a:r>
              <a:rPr sz="1400" spc="5" dirty="0"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27" y="1520305"/>
            <a:ext cx="2998355" cy="99654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pc="-5" dirty="0"/>
              <a:t>Stream</a:t>
            </a:r>
            <a:r>
              <a:rPr spc="-23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2" dirty="0"/>
              <a:t> </a:t>
            </a:r>
            <a:r>
              <a:rPr dirty="0"/>
              <a:t>8</a:t>
            </a:r>
            <a:r>
              <a:rPr spc="-9" dirty="0"/>
              <a:t> Feature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7248" y="5687846"/>
            <a:ext cx="817995" cy="145687"/>
          </a:xfrm>
          <a:prstGeom prst="rect">
            <a:avLst/>
          </a:prstGeom>
        </p:spPr>
        <p:txBody>
          <a:bodyPr vert="horz" wrap="square" lIns="0" tIns="19627" rIns="0" bIns="0" rtlCol="0">
            <a:spAutoFit/>
          </a:bodyPr>
          <a:lstStyle/>
          <a:p>
            <a:pPr marL="11546">
              <a:spcBef>
                <a:spcPts val="155"/>
              </a:spcBef>
            </a:pPr>
            <a:r>
              <a:rPr sz="818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818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318" rIns="0" bIns="0" rtlCol="0">
            <a:spAutoFit/>
          </a:bodyPr>
          <a:lstStyle/>
          <a:p>
            <a:pPr marL="11546">
              <a:spcBef>
                <a:spcPts val="136"/>
              </a:spcBef>
            </a:pPr>
            <a:r>
              <a:rPr spc="-9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27" dirty="0"/>
              <a:t> </a:t>
            </a:r>
            <a:r>
              <a:rPr spc="-9" dirty="0"/>
              <a:t>Cybage</a:t>
            </a:r>
            <a:r>
              <a:rPr spc="14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9" dirty="0"/>
              <a:t>Ltd.</a:t>
            </a:r>
            <a:r>
              <a:rPr spc="14" dirty="0"/>
              <a:t> </a:t>
            </a:r>
            <a:r>
              <a:rPr spc="-9" dirty="0"/>
              <a:t>All</a:t>
            </a:r>
            <a:r>
              <a:rPr dirty="0"/>
              <a:t> </a:t>
            </a:r>
            <a:r>
              <a:rPr spc="-9" dirty="0"/>
              <a:t>Rights</a:t>
            </a:r>
            <a:r>
              <a:rPr spc="27" dirty="0"/>
              <a:t> </a:t>
            </a:r>
            <a:r>
              <a:rPr spc="-9" dirty="0"/>
              <a:t>Reserved.</a:t>
            </a:r>
            <a:r>
              <a:rPr spc="-5" dirty="0"/>
              <a:t> </a:t>
            </a:r>
            <a:r>
              <a:rPr spc="-9" dirty="0"/>
              <a:t>Cybage</a:t>
            </a:r>
            <a:r>
              <a:rPr spc="23" dirty="0"/>
              <a:t> </a:t>
            </a:r>
            <a:r>
              <a:rPr spc="-9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15" y="2071715"/>
            <a:ext cx="7525326" cy="2459631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23276" indent="-311730">
              <a:spcBef>
                <a:spcPts val="86"/>
              </a:spcBef>
              <a:buFont typeface="Arial MT"/>
              <a:buChar char="•"/>
              <a:tabLst>
                <a:tab pos="322699" algn="l"/>
                <a:tab pos="323276" algn="l"/>
              </a:tabLst>
            </a:pPr>
            <a:r>
              <a:rPr sz="1455" spc="-5" dirty="0">
                <a:latin typeface="Tahoma"/>
                <a:cs typeface="Tahoma"/>
              </a:rPr>
              <a:t>The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Stream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API</a:t>
            </a:r>
            <a:r>
              <a:rPr sz="1455" spc="14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is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used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to</a:t>
            </a:r>
            <a:r>
              <a:rPr sz="1455" spc="23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process</a:t>
            </a:r>
            <a:r>
              <a:rPr sz="1455" spc="9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collections</a:t>
            </a:r>
            <a:r>
              <a:rPr sz="1455" spc="5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of</a:t>
            </a:r>
            <a:r>
              <a:rPr sz="1455" spc="32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objects.</a:t>
            </a:r>
            <a:endParaRPr sz="1455">
              <a:latin typeface="Tahoma"/>
              <a:cs typeface="Tahoma"/>
            </a:endParaRPr>
          </a:p>
          <a:p>
            <a:pPr>
              <a:spcBef>
                <a:spcPts val="45"/>
              </a:spcBef>
              <a:buChar char="•"/>
            </a:pPr>
            <a:endParaRPr sz="1409">
              <a:latin typeface="Tahoma"/>
              <a:cs typeface="Tahoma"/>
            </a:endParaRPr>
          </a:p>
          <a:p>
            <a:pPr marL="323276" marR="4618" indent="-311730">
              <a:buFont typeface="Arial MT"/>
              <a:buChar char="•"/>
              <a:tabLst>
                <a:tab pos="322699" algn="l"/>
                <a:tab pos="323276" algn="l"/>
              </a:tabLst>
            </a:pPr>
            <a:r>
              <a:rPr sz="1455" spc="-5" dirty="0">
                <a:latin typeface="Tahoma"/>
                <a:cs typeface="Tahoma"/>
              </a:rPr>
              <a:t>A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stream</a:t>
            </a:r>
            <a:r>
              <a:rPr sz="1455" spc="14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is a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sequence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of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objects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that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supports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various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methods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which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can</a:t>
            </a:r>
            <a:r>
              <a:rPr sz="1455" spc="-5" dirty="0">
                <a:latin typeface="Tahoma"/>
                <a:cs typeface="Tahoma"/>
              </a:rPr>
              <a:t> </a:t>
            </a:r>
            <a:r>
              <a:rPr sz="1455" dirty="0">
                <a:latin typeface="Tahoma"/>
                <a:cs typeface="Tahoma"/>
              </a:rPr>
              <a:t>be </a:t>
            </a:r>
            <a:r>
              <a:rPr sz="1455" spc="-5" dirty="0">
                <a:latin typeface="Tahoma"/>
                <a:cs typeface="Tahoma"/>
              </a:rPr>
              <a:t>pipelined </a:t>
            </a:r>
            <a:r>
              <a:rPr sz="1455" spc="-440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to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produce</a:t>
            </a:r>
            <a:r>
              <a:rPr sz="1455" spc="9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the</a:t>
            </a:r>
            <a:r>
              <a:rPr sz="1455" spc="9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desired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result.</a:t>
            </a:r>
            <a:endParaRPr sz="1455">
              <a:latin typeface="Tahoma"/>
              <a:cs typeface="Tahoma"/>
            </a:endParaRPr>
          </a:p>
          <a:p>
            <a:pPr>
              <a:spcBef>
                <a:spcPts val="45"/>
              </a:spcBef>
              <a:buChar char="•"/>
            </a:pPr>
            <a:endParaRPr sz="1409">
              <a:latin typeface="Tahoma"/>
              <a:cs typeface="Tahoma"/>
            </a:endParaRPr>
          </a:p>
          <a:p>
            <a:pPr marL="323276" indent="-311730">
              <a:buFont typeface="Arial MT"/>
              <a:buChar char="•"/>
              <a:tabLst>
                <a:tab pos="322699" algn="l"/>
                <a:tab pos="323276" algn="l"/>
              </a:tabLst>
            </a:pPr>
            <a:r>
              <a:rPr sz="1455" spc="-5" dirty="0">
                <a:latin typeface="Tahoma"/>
                <a:cs typeface="Tahoma"/>
              </a:rPr>
              <a:t>Each</a:t>
            </a:r>
            <a:r>
              <a:rPr sz="1455" spc="-9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intermediate</a:t>
            </a:r>
            <a:r>
              <a:rPr sz="1455" spc="14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operation</a:t>
            </a:r>
            <a:r>
              <a:rPr sz="1455" spc="23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is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lazily</a:t>
            </a:r>
            <a:r>
              <a:rPr sz="1455" spc="14" dirty="0">
                <a:latin typeface="Tahoma"/>
                <a:cs typeface="Tahoma"/>
              </a:rPr>
              <a:t> </a:t>
            </a:r>
            <a:r>
              <a:rPr sz="1455" spc="-14" dirty="0">
                <a:latin typeface="Tahoma"/>
                <a:cs typeface="Tahoma"/>
              </a:rPr>
              <a:t>executed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and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returns</a:t>
            </a:r>
            <a:r>
              <a:rPr sz="1455" spc="-5" dirty="0">
                <a:latin typeface="Tahoma"/>
                <a:cs typeface="Tahoma"/>
              </a:rPr>
              <a:t> a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stream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as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a </a:t>
            </a:r>
            <a:r>
              <a:rPr sz="1455" spc="-9" dirty="0">
                <a:latin typeface="Tahoma"/>
                <a:cs typeface="Tahoma"/>
              </a:rPr>
              <a:t>result,</a:t>
            </a:r>
            <a:r>
              <a:rPr sz="1455" spc="23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hence</a:t>
            </a:r>
            <a:endParaRPr sz="1455">
              <a:latin typeface="Tahoma"/>
              <a:cs typeface="Tahoma"/>
            </a:endParaRPr>
          </a:p>
          <a:p>
            <a:pPr marL="323276">
              <a:spcBef>
                <a:spcPts val="5"/>
              </a:spcBef>
            </a:pPr>
            <a:r>
              <a:rPr sz="1455" spc="-9" dirty="0">
                <a:latin typeface="Tahoma"/>
                <a:cs typeface="Tahoma"/>
              </a:rPr>
              <a:t>various</a:t>
            </a:r>
            <a:r>
              <a:rPr sz="1455" spc="18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intermediate</a:t>
            </a:r>
            <a:r>
              <a:rPr sz="1455" spc="14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operations</a:t>
            </a:r>
            <a:r>
              <a:rPr sz="1455" spc="23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can</a:t>
            </a:r>
            <a:r>
              <a:rPr sz="1455" spc="9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be</a:t>
            </a:r>
            <a:r>
              <a:rPr sz="1455" spc="5" dirty="0">
                <a:latin typeface="Tahoma"/>
                <a:cs typeface="Tahoma"/>
              </a:rPr>
              <a:t> </a:t>
            </a:r>
            <a:r>
              <a:rPr sz="1455" spc="-5" dirty="0">
                <a:latin typeface="Tahoma"/>
                <a:cs typeface="Tahoma"/>
              </a:rPr>
              <a:t>pipelined.</a:t>
            </a:r>
            <a:endParaRPr sz="1455">
              <a:latin typeface="Tahoma"/>
              <a:cs typeface="Tahoma"/>
            </a:endParaRPr>
          </a:p>
          <a:p>
            <a:pPr>
              <a:spcBef>
                <a:spcPts val="45"/>
              </a:spcBef>
            </a:pPr>
            <a:endParaRPr sz="1318">
              <a:latin typeface="Tahoma"/>
              <a:cs typeface="Tahoma"/>
            </a:endParaRPr>
          </a:p>
          <a:p>
            <a:pPr marL="323276" indent="-311730">
              <a:buFont typeface="Arial MT"/>
              <a:buChar char="•"/>
              <a:tabLst>
                <a:tab pos="322699" algn="l"/>
                <a:tab pos="323276" algn="l"/>
              </a:tabLst>
            </a:pPr>
            <a:r>
              <a:rPr sz="1636" b="1" spc="-5" dirty="0">
                <a:latin typeface="Calibri"/>
                <a:cs typeface="Calibri"/>
              </a:rPr>
              <a:t>Following</a:t>
            </a:r>
            <a:r>
              <a:rPr sz="1636" b="1" spc="-50" dirty="0">
                <a:latin typeface="Calibri"/>
                <a:cs typeface="Calibri"/>
              </a:rPr>
              <a:t> </a:t>
            </a:r>
            <a:r>
              <a:rPr sz="1636" b="1" spc="-9" dirty="0">
                <a:latin typeface="Calibri"/>
                <a:cs typeface="Calibri"/>
              </a:rPr>
              <a:t>are</a:t>
            </a:r>
            <a:r>
              <a:rPr sz="1636" b="1" spc="-5" dirty="0">
                <a:latin typeface="Calibri"/>
                <a:cs typeface="Calibri"/>
              </a:rPr>
              <a:t> </a:t>
            </a:r>
            <a:r>
              <a:rPr sz="1636" b="1" dirty="0">
                <a:latin typeface="Calibri"/>
                <a:cs typeface="Calibri"/>
              </a:rPr>
              <a:t>the</a:t>
            </a:r>
            <a:r>
              <a:rPr sz="1636" b="1" spc="-14" dirty="0">
                <a:latin typeface="Calibri"/>
                <a:cs typeface="Calibri"/>
              </a:rPr>
              <a:t> </a:t>
            </a:r>
            <a:r>
              <a:rPr sz="1636" b="1" spc="-9" dirty="0">
                <a:latin typeface="Calibri"/>
                <a:cs typeface="Calibri"/>
              </a:rPr>
              <a:t>different</a:t>
            </a:r>
            <a:r>
              <a:rPr sz="1636" b="1" spc="-18" dirty="0">
                <a:latin typeface="Calibri"/>
                <a:cs typeface="Calibri"/>
              </a:rPr>
              <a:t> </a:t>
            </a:r>
            <a:r>
              <a:rPr sz="1636" b="1" spc="-9" dirty="0">
                <a:latin typeface="Calibri"/>
                <a:cs typeface="Calibri"/>
              </a:rPr>
              <a:t>operations</a:t>
            </a:r>
            <a:r>
              <a:rPr sz="1636" b="1" spc="-32" dirty="0">
                <a:latin typeface="Calibri"/>
                <a:cs typeface="Calibri"/>
              </a:rPr>
              <a:t> </a:t>
            </a:r>
            <a:r>
              <a:rPr sz="1636" b="1" spc="-5" dirty="0">
                <a:latin typeface="Calibri"/>
                <a:cs typeface="Calibri"/>
              </a:rPr>
              <a:t>On</a:t>
            </a:r>
            <a:r>
              <a:rPr sz="1636" b="1" spc="-9" dirty="0">
                <a:latin typeface="Calibri"/>
                <a:cs typeface="Calibri"/>
              </a:rPr>
              <a:t> </a:t>
            </a:r>
            <a:r>
              <a:rPr sz="1636" b="1" spc="-5" dirty="0">
                <a:latin typeface="Calibri"/>
                <a:cs typeface="Calibri"/>
              </a:rPr>
              <a:t>Streams-</a:t>
            </a:r>
            <a:endParaRPr sz="1636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09">
              <a:latin typeface="Calibri"/>
              <a:cs typeface="Calibri"/>
            </a:endParaRPr>
          </a:p>
          <a:p>
            <a:pPr marL="11546">
              <a:tabLst>
                <a:tab pos="3669182" algn="l"/>
              </a:tabLst>
            </a:pPr>
            <a:r>
              <a:rPr sz="1455" b="1" spc="-14" dirty="0">
                <a:latin typeface="Calibri"/>
                <a:cs typeface="Calibri"/>
              </a:rPr>
              <a:t>Intermediate</a:t>
            </a:r>
            <a:r>
              <a:rPr sz="1455" b="1" spc="18" dirty="0">
                <a:latin typeface="Calibri"/>
                <a:cs typeface="Calibri"/>
              </a:rPr>
              <a:t> </a:t>
            </a:r>
            <a:r>
              <a:rPr sz="1455" b="1" spc="-9" dirty="0">
                <a:latin typeface="Calibri"/>
                <a:cs typeface="Calibri"/>
              </a:rPr>
              <a:t>Operations:	</a:t>
            </a:r>
            <a:r>
              <a:rPr sz="1455" b="1" spc="-23" dirty="0">
                <a:latin typeface="Calibri"/>
                <a:cs typeface="Calibri"/>
              </a:rPr>
              <a:t>Terminal</a:t>
            </a:r>
            <a:r>
              <a:rPr sz="1455" b="1" spc="-27" dirty="0">
                <a:latin typeface="Calibri"/>
                <a:cs typeface="Calibri"/>
              </a:rPr>
              <a:t> </a:t>
            </a:r>
            <a:r>
              <a:rPr sz="1455" b="1" spc="-9" dirty="0">
                <a:latin typeface="Calibri"/>
                <a:cs typeface="Calibri"/>
              </a:rPr>
              <a:t>Operations:</a:t>
            </a:r>
            <a:endParaRPr sz="145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815" y="4760329"/>
            <a:ext cx="531091" cy="68279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>
              <a:spcBef>
                <a:spcPts val="86"/>
              </a:spcBef>
            </a:pPr>
            <a:r>
              <a:rPr sz="1455" spc="-5" dirty="0">
                <a:latin typeface="Tahoma"/>
                <a:cs typeface="Tahoma"/>
              </a:rPr>
              <a:t>map </a:t>
            </a:r>
            <a:r>
              <a:rPr sz="145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filter </a:t>
            </a:r>
            <a:r>
              <a:rPr sz="1455" spc="-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s</a:t>
            </a:r>
            <a:r>
              <a:rPr sz="1455" spc="-5" dirty="0">
                <a:latin typeface="Tahoma"/>
                <a:cs typeface="Tahoma"/>
              </a:rPr>
              <a:t>or</a:t>
            </a:r>
            <a:r>
              <a:rPr sz="1455" spc="-14" dirty="0">
                <a:latin typeface="Tahoma"/>
                <a:cs typeface="Tahoma"/>
              </a:rPr>
              <a:t>t</a:t>
            </a:r>
            <a:r>
              <a:rPr sz="1455" spc="-9" dirty="0">
                <a:latin typeface="Tahoma"/>
                <a:cs typeface="Tahoma"/>
              </a:rPr>
              <a:t>ed</a:t>
            </a:r>
            <a:endParaRPr sz="1455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921" y="4760329"/>
            <a:ext cx="644236" cy="68279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>
              <a:spcBef>
                <a:spcPts val="86"/>
              </a:spcBef>
            </a:pPr>
            <a:r>
              <a:rPr sz="1455" spc="-9" dirty="0">
                <a:latin typeface="Tahoma"/>
                <a:cs typeface="Tahoma"/>
              </a:rPr>
              <a:t>collect </a:t>
            </a:r>
            <a:r>
              <a:rPr sz="1455" spc="-5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forEach </a:t>
            </a:r>
            <a:r>
              <a:rPr sz="1455" spc="-440" dirty="0">
                <a:latin typeface="Tahoma"/>
                <a:cs typeface="Tahoma"/>
              </a:rPr>
              <a:t> </a:t>
            </a:r>
            <a:r>
              <a:rPr sz="1455" spc="-9" dirty="0">
                <a:latin typeface="Tahoma"/>
                <a:cs typeface="Tahoma"/>
              </a:rPr>
              <a:t>reduce</a:t>
            </a:r>
            <a:endParaRPr sz="1455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3AD1-A05F-4F7C-94BC-AFDE1A29595F}"/>
              </a:ext>
            </a:extLst>
          </p:cNvPr>
          <p:cNvSpPr txBox="1"/>
          <p:nvPr/>
        </p:nvSpPr>
        <p:spPr>
          <a:xfrm>
            <a:off x="1673906" y="914400"/>
            <a:ext cx="4015566" cy="37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/>
              <a:t>Stream</a:t>
            </a:r>
            <a:r>
              <a:rPr lang="en-US" spc="-25" dirty="0"/>
              <a:t> </a:t>
            </a:r>
            <a:r>
              <a:rPr lang="en-US" dirty="0"/>
              <a:t>API –</a:t>
            </a:r>
            <a:r>
              <a:rPr lang="en-US" spc="-5" dirty="0"/>
              <a:t> Java</a:t>
            </a:r>
            <a:r>
              <a:rPr lang="en-US" spc="-35" dirty="0"/>
              <a:t> </a:t>
            </a:r>
            <a:r>
              <a:rPr lang="en-US" dirty="0"/>
              <a:t>8</a:t>
            </a:r>
            <a:r>
              <a:rPr lang="en-US" spc="-10" dirty="0"/>
              <a:t> Feature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625" y="162059"/>
            <a:ext cx="1707072" cy="3765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700" y="2982974"/>
            <a:ext cx="6360413" cy="387502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685800"/>
            <a:ext cx="9144000" cy="771525"/>
            <a:chOff x="0" y="685800"/>
            <a:chExt cx="9144000" cy="771525"/>
          </a:xfrm>
        </p:grpSpPr>
        <p:sp>
          <p:nvSpPr>
            <p:cNvPr id="5" name="object 5"/>
            <p:cNvSpPr/>
            <p:nvPr/>
          </p:nvSpPr>
          <p:spPr>
            <a:xfrm>
              <a:off x="0" y="685800"/>
              <a:ext cx="1527175" cy="771525"/>
            </a:xfrm>
            <a:custGeom>
              <a:avLst/>
              <a:gdLst/>
              <a:ahLst/>
              <a:cxnLst/>
              <a:rect l="l" t="t" r="r" b="b"/>
              <a:pathLst>
                <a:path w="1527175" h="771525">
                  <a:moveTo>
                    <a:pt x="1527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1527175" y="77152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825" y="685800"/>
              <a:ext cx="7623175" cy="771525"/>
            </a:xfrm>
            <a:custGeom>
              <a:avLst/>
              <a:gdLst/>
              <a:ahLst/>
              <a:cxnLst/>
              <a:rect l="l" t="t" r="r" b="b"/>
              <a:pathLst>
                <a:path w="7623175" h="771525">
                  <a:moveTo>
                    <a:pt x="7623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7623175" y="77152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4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2172" y="6549570"/>
            <a:ext cx="3205480" cy="9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5"/>
              </a:lnSpc>
            </a:pP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Copyright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2016.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Pvt.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All</a:t>
            </a:r>
            <a:r>
              <a:rPr sz="65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Rights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Confidential.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965" y="649670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11099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A</a:t>
            </a:r>
            <a:r>
              <a:rPr sz="2500" spc="-15" dirty="0"/>
              <a:t>g</a:t>
            </a:r>
            <a:r>
              <a:rPr sz="2500" spc="-5" dirty="0"/>
              <a:t>enda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1953260" y="1749044"/>
            <a:ext cx="4592320" cy="3960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Introduction</a:t>
            </a:r>
            <a:r>
              <a:rPr sz="18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Segoe UI"/>
                <a:cs typeface="Segoe UI"/>
              </a:rPr>
              <a:t>features</a:t>
            </a:r>
            <a:r>
              <a:rPr sz="1800" spc="-20" dirty="0">
                <a:solidFill>
                  <a:srgbClr val="404040"/>
                </a:solidFill>
                <a:latin typeface="Segoe UI"/>
                <a:cs typeface="Segoe UI"/>
              </a:rPr>
              <a:t> of 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JAVA8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Arial MT"/>
              <a:buChar char="•"/>
            </a:pPr>
            <a:endParaRPr sz="225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Lambda</a:t>
            </a: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Expressions</a:t>
            </a:r>
            <a:r>
              <a:rPr sz="18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JAVA8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Arial MT"/>
              <a:buChar char="•"/>
            </a:pPr>
            <a:endParaRPr sz="225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Reference</a:t>
            </a:r>
            <a:endParaRPr lang="en-US" sz="1800" spc="-1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pc="-1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800" spc="-15" dirty="0">
                <a:solidFill>
                  <a:srgbClr val="404040"/>
                </a:solidFill>
                <a:latin typeface="Segoe UI"/>
                <a:cs typeface="Segoe UI"/>
              </a:rPr>
              <a:t>Interface Default and Static methods </a:t>
            </a: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25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new</a:t>
            </a:r>
            <a:r>
              <a:rPr sz="1800" spc="-20" dirty="0">
                <a:solidFill>
                  <a:srgbClr val="404040"/>
                </a:solidFill>
                <a:latin typeface="Segoe UI"/>
                <a:cs typeface="Segoe UI"/>
              </a:rPr>
              <a:t> Stream</a:t>
            </a: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API</a:t>
            </a:r>
            <a:r>
              <a:rPr sz="18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Collectors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04040"/>
              </a:buClr>
              <a:buFont typeface="Arial MT"/>
              <a:buChar char="•"/>
            </a:pPr>
            <a:endParaRPr sz="225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Java</a:t>
            </a:r>
            <a:r>
              <a:rPr sz="18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8</a:t>
            </a:r>
            <a:r>
              <a:rPr sz="18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Segoe UI"/>
                <a:cs typeface="Segoe UI"/>
              </a:rPr>
              <a:t>Date</a:t>
            </a:r>
            <a:r>
              <a:rPr sz="18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Time</a:t>
            </a:r>
            <a:r>
              <a:rPr sz="18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404040"/>
                </a:solidFill>
                <a:latin typeface="Segoe UI"/>
                <a:cs typeface="Segoe UI"/>
              </a:rPr>
              <a:t>API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Arial MT"/>
              <a:buChar char="•"/>
            </a:pPr>
            <a:endParaRPr sz="225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404040"/>
                </a:solidFill>
                <a:latin typeface="Segoe UI"/>
                <a:cs typeface="Segoe UI"/>
              </a:rPr>
              <a:t>Strings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27" y="1520305"/>
            <a:ext cx="2998355" cy="99654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pc="-5" dirty="0"/>
              <a:t>Stream</a:t>
            </a:r>
            <a:r>
              <a:rPr spc="-23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2" dirty="0"/>
              <a:t> </a:t>
            </a:r>
            <a:r>
              <a:rPr dirty="0"/>
              <a:t>8</a:t>
            </a:r>
            <a:r>
              <a:rPr spc="-9" dirty="0"/>
              <a:t> Feature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7248" y="5687846"/>
            <a:ext cx="817995" cy="145687"/>
          </a:xfrm>
          <a:prstGeom prst="rect">
            <a:avLst/>
          </a:prstGeom>
        </p:spPr>
        <p:txBody>
          <a:bodyPr vert="horz" wrap="square" lIns="0" tIns="19627" rIns="0" bIns="0" rtlCol="0">
            <a:spAutoFit/>
          </a:bodyPr>
          <a:lstStyle/>
          <a:p>
            <a:pPr marL="11546">
              <a:spcBef>
                <a:spcPts val="155"/>
              </a:spcBef>
            </a:pPr>
            <a:r>
              <a:rPr sz="818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818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318" rIns="0" bIns="0" rtlCol="0">
            <a:spAutoFit/>
          </a:bodyPr>
          <a:lstStyle/>
          <a:p>
            <a:pPr marL="11546">
              <a:spcBef>
                <a:spcPts val="136"/>
              </a:spcBef>
            </a:pPr>
            <a:r>
              <a:rPr spc="-9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27" dirty="0"/>
              <a:t> </a:t>
            </a:r>
            <a:r>
              <a:rPr spc="-9" dirty="0"/>
              <a:t>Cybage</a:t>
            </a:r>
            <a:r>
              <a:rPr spc="14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9" dirty="0"/>
              <a:t>Ltd.</a:t>
            </a:r>
            <a:r>
              <a:rPr spc="14" dirty="0"/>
              <a:t> </a:t>
            </a:r>
            <a:r>
              <a:rPr spc="-9" dirty="0"/>
              <a:t>All</a:t>
            </a:r>
            <a:r>
              <a:rPr dirty="0"/>
              <a:t> </a:t>
            </a:r>
            <a:r>
              <a:rPr spc="-9" dirty="0"/>
              <a:t>Rights</a:t>
            </a:r>
            <a:r>
              <a:rPr spc="27" dirty="0"/>
              <a:t> </a:t>
            </a:r>
            <a:r>
              <a:rPr spc="-9" dirty="0"/>
              <a:t>Reserved.</a:t>
            </a:r>
            <a:r>
              <a:rPr spc="-5" dirty="0"/>
              <a:t> </a:t>
            </a:r>
            <a:r>
              <a:rPr spc="-9" dirty="0"/>
              <a:t>Cybage</a:t>
            </a:r>
            <a:r>
              <a:rPr spc="23" dirty="0"/>
              <a:t> </a:t>
            </a:r>
            <a:r>
              <a:rPr spc="-9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15" y="1968535"/>
            <a:ext cx="6077527" cy="3342570"/>
          </a:xfrm>
          <a:prstGeom prst="rect">
            <a:avLst/>
          </a:prstGeom>
        </p:spPr>
        <p:txBody>
          <a:bodyPr vert="horz" wrap="square" lIns="0" tIns="100445" rIns="0" bIns="0" rtlCol="0">
            <a:spAutoFit/>
          </a:bodyPr>
          <a:lstStyle/>
          <a:p>
            <a:pPr marL="11546">
              <a:spcBef>
                <a:spcPts val="790"/>
              </a:spcBef>
            </a:pPr>
            <a:r>
              <a:rPr sz="1636" b="1" spc="-5" dirty="0">
                <a:latin typeface="Calibri"/>
                <a:cs typeface="Calibri"/>
              </a:rPr>
              <a:t>map</a:t>
            </a:r>
            <a:r>
              <a:rPr sz="1636" b="1" spc="-45" dirty="0">
                <a:latin typeface="Calibri"/>
                <a:cs typeface="Calibri"/>
              </a:rPr>
              <a:t> </a:t>
            </a:r>
            <a:r>
              <a:rPr sz="1636" b="1" dirty="0">
                <a:latin typeface="Calibri"/>
                <a:cs typeface="Calibri"/>
              </a:rPr>
              <a:t>:</a:t>
            </a:r>
            <a:endParaRPr sz="1636" dirty="0">
              <a:latin typeface="Calibri"/>
              <a:cs typeface="Calibri"/>
            </a:endParaRPr>
          </a:p>
          <a:p>
            <a:pPr marL="11546">
              <a:spcBef>
                <a:spcPts val="623"/>
              </a:spcBef>
            </a:pPr>
            <a:r>
              <a:rPr sz="1455" spc="-9" dirty="0">
                <a:latin typeface="Calibri"/>
                <a:cs typeface="Calibri"/>
              </a:rPr>
              <a:t>List number</a:t>
            </a:r>
            <a:r>
              <a:rPr sz="1455" spc="-5" dirty="0">
                <a:latin typeface="Calibri"/>
                <a:cs typeface="Calibri"/>
              </a:rPr>
              <a:t> =</a:t>
            </a:r>
            <a:r>
              <a:rPr sz="1455" spc="9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Arrays.asList(2,3,4,5);</a:t>
            </a:r>
            <a:endParaRPr sz="1455" dirty="0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-23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square</a:t>
            </a:r>
            <a:r>
              <a:rPr sz="1455" spc="-5" dirty="0">
                <a:latin typeface="Calibri"/>
                <a:cs typeface="Calibri"/>
              </a:rPr>
              <a:t> =</a:t>
            </a:r>
            <a:r>
              <a:rPr sz="145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number.stream().map(x-&gt;x*x).collect(Collectors.toList());</a:t>
            </a:r>
            <a:endParaRPr sz="1455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73" dirty="0">
              <a:latin typeface="Calibri"/>
              <a:cs typeface="Calibri"/>
            </a:endParaRPr>
          </a:p>
          <a:p>
            <a:pPr marL="11546"/>
            <a:r>
              <a:rPr sz="1636" b="1" spc="-9" dirty="0">
                <a:latin typeface="Calibri"/>
                <a:cs typeface="Calibri"/>
              </a:rPr>
              <a:t>filter</a:t>
            </a:r>
            <a:r>
              <a:rPr sz="1636" b="1" spc="-36" dirty="0">
                <a:latin typeface="Calibri"/>
                <a:cs typeface="Calibri"/>
              </a:rPr>
              <a:t> </a:t>
            </a:r>
            <a:r>
              <a:rPr sz="1636" b="1" dirty="0">
                <a:latin typeface="Calibri"/>
                <a:cs typeface="Calibri"/>
              </a:rPr>
              <a:t>:</a:t>
            </a:r>
            <a:endParaRPr sz="1636" dirty="0">
              <a:latin typeface="Calibri"/>
              <a:cs typeface="Calibri"/>
            </a:endParaRPr>
          </a:p>
          <a:p>
            <a:pPr marL="11546">
              <a:spcBef>
                <a:spcPts val="618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names</a:t>
            </a:r>
            <a:r>
              <a:rPr sz="1455" spc="27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Arrays.asList("Reflection","Collection","Stream");</a:t>
            </a:r>
            <a:endParaRPr sz="1455" dirty="0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result</a:t>
            </a:r>
            <a:r>
              <a:rPr sz="1455" spc="55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4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names.stream().filter(s-&gt;s.startsWith("S")).collect(Collectors.toList());</a:t>
            </a:r>
            <a:endParaRPr sz="145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18" dirty="0">
              <a:latin typeface="Calibri"/>
              <a:cs typeface="Calibri"/>
            </a:endParaRPr>
          </a:p>
          <a:p>
            <a:pPr marL="11546"/>
            <a:r>
              <a:rPr sz="1636" b="1" spc="-5" dirty="0">
                <a:latin typeface="Calibri"/>
                <a:cs typeface="Calibri"/>
              </a:rPr>
              <a:t>sorted:</a:t>
            </a:r>
            <a:endParaRPr sz="1636" dirty="0">
              <a:latin typeface="Calibri"/>
              <a:cs typeface="Calibri"/>
            </a:endParaRPr>
          </a:p>
          <a:p>
            <a:pPr marL="11546">
              <a:spcBef>
                <a:spcPts val="62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names</a:t>
            </a:r>
            <a:r>
              <a:rPr sz="1455" spc="27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Arrays.asList("Reflection","Collection","Stream");</a:t>
            </a:r>
            <a:endParaRPr sz="1455" dirty="0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result</a:t>
            </a:r>
            <a:r>
              <a:rPr sz="1455" spc="32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27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names.stream().sorted().collect(Collectors.toList());</a:t>
            </a:r>
            <a:endParaRPr sz="1455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0FDB8-DC0C-46BE-B711-3BC4EA982022}"/>
              </a:ext>
            </a:extLst>
          </p:cNvPr>
          <p:cNvSpPr txBox="1"/>
          <p:nvPr/>
        </p:nvSpPr>
        <p:spPr>
          <a:xfrm>
            <a:off x="1752600" y="838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/>
              <a:t>Stream</a:t>
            </a:r>
            <a:r>
              <a:rPr lang="en-US" spc="-25" dirty="0"/>
              <a:t> </a:t>
            </a:r>
            <a:r>
              <a:rPr lang="en-US" dirty="0"/>
              <a:t>API –</a:t>
            </a:r>
            <a:r>
              <a:rPr lang="en-US" spc="-5" dirty="0"/>
              <a:t> Java</a:t>
            </a:r>
            <a:r>
              <a:rPr lang="en-US" spc="-35" dirty="0"/>
              <a:t> </a:t>
            </a:r>
            <a:r>
              <a:rPr lang="en-US" dirty="0"/>
              <a:t>8</a:t>
            </a:r>
            <a:r>
              <a:rPr lang="en-US" spc="-10" dirty="0"/>
              <a:t> Feature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27" y="1520305"/>
            <a:ext cx="2998355" cy="99654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pc="-5" dirty="0"/>
              <a:t>Stream</a:t>
            </a:r>
            <a:r>
              <a:rPr spc="-23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2" dirty="0"/>
              <a:t> </a:t>
            </a:r>
            <a:r>
              <a:rPr dirty="0"/>
              <a:t>8</a:t>
            </a:r>
            <a:r>
              <a:rPr spc="-9" dirty="0"/>
              <a:t> Feature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7248" y="5687846"/>
            <a:ext cx="817995" cy="145687"/>
          </a:xfrm>
          <a:prstGeom prst="rect">
            <a:avLst/>
          </a:prstGeom>
        </p:spPr>
        <p:txBody>
          <a:bodyPr vert="horz" wrap="square" lIns="0" tIns="19627" rIns="0" bIns="0" rtlCol="0">
            <a:spAutoFit/>
          </a:bodyPr>
          <a:lstStyle/>
          <a:p>
            <a:pPr marL="11546">
              <a:spcBef>
                <a:spcPts val="155"/>
              </a:spcBef>
            </a:pPr>
            <a:r>
              <a:rPr sz="818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818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318" rIns="0" bIns="0" rtlCol="0">
            <a:spAutoFit/>
          </a:bodyPr>
          <a:lstStyle/>
          <a:p>
            <a:pPr marL="11546">
              <a:spcBef>
                <a:spcPts val="136"/>
              </a:spcBef>
            </a:pPr>
            <a:r>
              <a:rPr spc="-9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27" dirty="0"/>
              <a:t> </a:t>
            </a:r>
            <a:r>
              <a:rPr spc="-9" dirty="0"/>
              <a:t>Cybage</a:t>
            </a:r>
            <a:r>
              <a:rPr spc="14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9" dirty="0"/>
              <a:t>Ltd.</a:t>
            </a:r>
            <a:r>
              <a:rPr spc="14" dirty="0"/>
              <a:t> </a:t>
            </a:r>
            <a:r>
              <a:rPr spc="-9" dirty="0"/>
              <a:t>All</a:t>
            </a:r>
            <a:r>
              <a:rPr dirty="0"/>
              <a:t> </a:t>
            </a:r>
            <a:r>
              <a:rPr spc="-9" dirty="0"/>
              <a:t>Rights</a:t>
            </a:r>
            <a:r>
              <a:rPr spc="27" dirty="0"/>
              <a:t> </a:t>
            </a:r>
            <a:r>
              <a:rPr spc="-9" dirty="0"/>
              <a:t>Reserved.</a:t>
            </a:r>
            <a:r>
              <a:rPr spc="-5" dirty="0"/>
              <a:t> </a:t>
            </a:r>
            <a:r>
              <a:rPr spc="-9" dirty="0"/>
              <a:t>Cybage</a:t>
            </a:r>
            <a:r>
              <a:rPr spc="23" dirty="0"/>
              <a:t> </a:t>
            </a:r>
            <a:r>
              <a:rPr spc="-9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15" y="1968535"/>
            <a:ext cx="5290705" cy="3342570"/>
          </a:xfrm>
          <a:prstGeom prst="rect">
            <a:avLst/>
          </a:prstGeom>
        </p:spPr>
        <p:txBody>
          <a:bodyPr vert="horz" wrap="square" lIns="0" tIns="100445" rIns="0" bIns="0" rtlCol="0">
            <a:spAutoFit/>
          </a:bodyPr>
          <a:lstStyle/>
          <a:p>
            <a:pPr marL="11546">
              <a:spcBef>
                <a:spcPts val="790"/>
              </a:spcBef>
            </a:pPr>
            <a:r>
              <a:rPr sz="1636" b="1" spc="-5" dirty="0">
                <a:latin typeface="Calibri"/>
                <a:cs typeface="Calibri"/>
              </a:rPr>
              <a:t>collect:</a:t>
            </a:r>
            <a:endParaRPr sz="1636">
              <a:latin typeface="Calibri"/>
              <a:cs typeface="Calibri"/>
            </a:endParaRPr>
          </a:p>
          <a:p>
            <a:pPr marL="11546">
              <a:spcBef>
                <a:spcPts val="62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-14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number</a:t>
            </a:r>
            <a:r>
              <a:rPr sz="1455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Arrays.asList(2,3,4,5,3);</a:t>
            </a:r>
            <a:endParaRPr sz="1455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14" dirty="0">
                <a:latin typeface="Calibri"/>
                <a:cs typeface="Calibri"/>
              </a:rPr>
              <a:t>Set</a:t>
            </a:r>
            <a:r>
              <a:rPr sz="1455" spc="-5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square</a:t>
            </a:r>
            <a:r>
              <a:rPr sz="1455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-9" dirty="0">
                <a:latin typeface="Calibri"/>
                <a:cs typeface="Calibri"/>
              </a:rPr>
              <a:t> number.stream().map(x-&gt;x*x).collect(Collectors.toSet());</a:t>
            </a:r>
            <a:endParaRPr sz="1455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73">
              <a:latin typeface="Calibri"/>
              <a:cs typeface="Calibri"/>
            </a:endParaRPr>
          </a:p>
          <a:p>
            <a:pPr marL="11546"/>
            <a:r>
              <a:rPr sz="1636" b="1" spc="-9" dirty="0">
                <a:latin typeface="Calibri"/>
                <a:cs typeface="Calibri"/>
              </a:rPr>
              <a:t>forEach:</a:t>
            </a:r>
            <a:endParaRPr sz="1636">
              <a:latin typeface="Calibri"/>
              <a:cs typeface="Calibri"/>
            </a:endParaRPr>
          </a:p>
          <a:p>
            <a:pPr marL="11546">
              <a:spcBef>
                <a:spcPts val="618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-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number</a:t>
            </a:r>
            <a:r>
              <a:rPr sz="1455" spc="-5" dirty="0">
                <a:latin typeface="Calibri"/>
                <a:cs typeface="Calibri"/>
              </a:rPr>
              <a:t> =</a:t>
            </a:r>
            <a:r>
              <a:rPr sz="1455" spc="14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Arrays.asList(2,3,4,5);</a:t>
            </a:r>
            <a:endParaRPr sz="1455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14" dirty="0">
                <a:latin typeface="Calibri"/>
                <a:cs typeface="Calibri"/>
              </a:rPr>
              <a:t>number.stream().map(x-&gt;x*x).forEach(y-&gt;System.out.println(y));</a:t>
            </a:r>
            <a:endParaRPr sz="145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18">
              <a:latin typeface="Calibri"/>
              <a:cs typeface="Calibri"/>
            </a:endParaRPr>
          </a:p>
          <a:p>
            <a:pPr marL="11546"/>
            <a:r>
              <a:rPr sz="1636" b="1" spc="-5" dirty="0">
                <a:latin typeface="Calibri"/>
                <a:cs typeface="Calibri"/>
              </a:rPr>
              <a:t>reduce:</a:t>
            </a:r>
            <a:endParaRPr sz="1636">
              <a:latin typeface="Calibri"/>
              <a:cs typeface="Calibri"/>
            </a:endParaRPr>
          </a:p>
          <a:p>
            <a:pPr marL="11546">
              <a:spcBef>
                <a:spcPts val="623"/>
              </a:spcBef>
            </a:pPr>
            <a:r>
              <a:rPr sz="1455" spc="-9" dirty="0">
                <a:latin typeface="Calibri"/>
                <a:cs typeface="Calibri"/>
              </a:rPr>
              <a:t>List</a:t>
            </a:r>
            <a:r>
              <a:rPr sz="1455" spc="-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number</a:t>
            </a:r>
            <a:r>
              <a:rPr sz="1455" spc="-5" dirty="0">
                <a:latin typeface="Calibri"/>
                <a:cs typeface="Calibri"/>
              </a:rPr>
              <a:t> =</a:t>
            </a:r>
            <a:r>
              <a:rPr sz="1455" spc="14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Arrays.asList(2,3,4,5);</a:t>
            </a:r>
            <a:endParaRPr sz="1455">
              <a:latin typeface="Calibri"/>
              <a:cs typeface="Calibri"/>
            </a:endParaRPr>
          </a:p>
          <a:p>
            <a:pPr marL="11546">
              <a:spcBef>
                <a:spcPts val="873"/>
              </a:spcBef>
            </a:pPr>
            <a:r>
              <a:rPr sz="1455" spc="-9" dirty="0">
                <a:latin typeface="Calibri"/>
                <a:cs typeface="Calibri"/>
              </a:rPr>
              <a:t>int</a:t>
            </a:r>
            <a:r>
              <a:rPr sz="1455" spc="-18" dirty="0">
                <a:latin typeface="Calibri"/>
                <a:cs typeface="Calibri"/>
              </a:rPr>
              <a:t> </a:t>
            </a:r>
            <a:r>
              <a:rPr sz="1455" spc="-9" dirty="0">
                <a:latin typeface="Calibri"/>
                <a:cs typeface="Calibri"/>
              </a:rPr>
              <a:t>even</a:t>
            </a:r>
            <a:r>
              <a:rPr sz="1455" spc="14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=</a:t>
            </a:r>
            <a:r>
              <a:rPr sz="1455" spc="-9" dirty="0">
                <a:latin typeface="Calibri"/>
                <a:cs typeface="Calibri"/>
              </a:rPr>
              <a:t> number.stream().filter(x-&gt;x%2==0).reduce(0,(ans,i)-&gt;</a:t>
            </a:r>
            <a:r>
              <a:rPr sz="1455" spc="45" dirty="0">
                <a:latin typeface="Calibri"/>
                <a:cs typeface="Calibri"/>
              </a:rPr>
              <a:t> </a:t>
            </a:r>
            <a:r>
              <a:rPr sz="1455" spc="-5" dirty="0">
                <a:latin typeface="Calibri"/>
                <a:cs typeface="Calibri"/>
              </a:rPr>
              <a:t>ans+i);</a:t>
            </a:r>
            <a:endParaRPr sz="1455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87E9C-FC5A-486C-9FFA-87F2E28BB379}"/>
              </a:ext>
            </a:extLst>
          </p:cNvPr>
          <p:cNvSpPr txBox="1"/>
          <p:nvPr/>
        </p:nvSpPr>
        <p:spPr>
          <a:xfrm>
            <a:off x="1752600" y="9144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/>
              <a:t>Stream</a:t>
            </a:r>
            <a:r>
              <a:rPr lang="en-US" spc="-25" dirty="0"/>
              <a:t> </a:t>
            </a:r>
            <a:r>
              <a:rPr lang="en-US" dirty="0"/>
              <a:t>API –</a:t>
            </a:r>
            <a:r>
              <a:rPr lang="en-US" spc="-5" dirty="0"/>
              <a:t> Java</a:t>
            </a:r>
            <a:r>
              <a:rPr lang="en-US" spc="-35" dirty="0"/>
              <a:t> </a:t>
            </a:r>
            <a:r>
              <a:rPr lang="en-US" dirty="0"/>
              <a:t>8</a:t>
            </a:r>
            <a:r>
              <a:rPr lang="en-US" spc="-10" dirty="0"/>
              <a:t> Feature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449"/>
            <a:ext cx="9144000" cy="6170930"/>
            <a:chOff x="0" y="687449"/>
            <a:chExt cx="9144000" cy="6170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7449"/>
              <a:ext cx="9144000" cy="61705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73349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1527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1527175" y="152717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0825" y="2673349"/>
              <a:ext cx="7623175" cy="1527175"/>
            </a:xfrm>
            <a:custGeom>
              <a:avLst/>
              <a:gdLst/>
              <a:ahLst/>
              <a:cxnLst/>
              <a:rect l="l" t="t" r="r" b="b"/>
              <a:pathLst>
                <a:path w="7623175" h="1527175">
                  <a:moveTo>
                    <a:pt x="7623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7623175" y="152717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462" y="157014"/>
            <a:ext cx="1501218" cy="401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7105" y="3120898"/>
            <a:ext cx="1188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DEMO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02172" y="6549570"/>
            <a:ext cx="3229610" cy="9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5"/>
              </a:lnSpc>
            </a:pP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Copyright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2016.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Pvt.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All</a:t>
            </a:r>
            <a:r>
              <a:rPr sz="65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Rights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Confidential.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825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5" dirty="0"/>
              <a:t>Terminal</a:t>
            </a:r>
            <a:r>
              <a:rPr sz="2500" spc="-65" dirty="0"/>
              <a:t> </a:t>
            </a:r>
            <a:r>
              <a:rPr sz="2500" spc="-5" dirty="0"/>
              <a:t>operations</a:t>
            </a:r>
            <a:endParaRPr sz="25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9350"/>
              </p:ext>
            </p:extLst>
          </p:nvPr>
        </p:nvGraphicFramePr>
        <p:xfrm>
          <a:off x="1761617" y="2143480"/>
          <a:ext cx="7126604" cy="1949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7823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7823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concrete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cumulate 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collect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23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group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forEach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L="7823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L="501015" marR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Consumes data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771525"/>
            <a:chOff x="0" y="685800"/>
            <a:chExt cx="9144000" cy="771525"/>
          </a:xfrm>
        </p:grpSpPr>
        <p:sp>
          <p:nvSpPr>
            <p:cNvPr id="3" name="object 3"/>
            <p:cNvSpPr/>
            <p:nvPr/>
          </p:nvSpPr>
          <p:spPr>
            <a:xfrm>
              <a:off x="0" y="685800"/>
              <a:ext cx="1527175" cy="771525"/>
            </a:xfrm>
            <a:custGeom>
              <a:avLst/>
              <a:gdLst/>
              <a:ahLst/>
              <a:cxnLst/>
              <a:rect l="l" t="t" r="r" b="b"/>
              <a:pathLst>
                <a:path w="1527175" h="771525">
                  <a:moveTo>
                    <a:pt x="1527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1527175" y="77152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685800"/>
              <a:ext cx="7623175" cy="771525"/>
            </a:xfrm>
            <a:custGeom>
              <a:avLst/>
              <a:gdLst/>
              <a:ahLst/>
              <a:cxnLst/>
              <a:rect l="l" t="t" r="r" b="b"/>
              <a:pathLst>
                <a:path w="7623175" h="771525">
                  <a:moveTo>
                    <a:pt x="7623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7623175" y="77152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5" y="825195"/>
            <a:ext cx="40811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5" dirty="0">
                <a:solidFill>
                  <a:srgbClr val="FFFFFF"/>
                </a:solidFill>
                <a:latin typeface="Segoe UI"/>
                <a:cs typeface="Segoe UI"/>
              </a:rPr>
              <a:t>Terminal</a:t>
            </a:r>
            <a:r>
              <a:rPr sz="25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Segoe UI"/>
                <a:cs typeface="Segoe UI"/>
              </a:rPr>
              <a:t>Vs</a:t>
            </a:r>
            <a:r>
              <a:rPr sz="25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"/>
                <a:cs typeface="Segoe UI"/>
              </a:rPr>
              <a:t>Intermediate</a:t>
            </a:r>
            <a:r>
              <a:rPr sz="25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endParaRPr sz="25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465" y="1727961"/>
            <a:ext cx="7545940" cy="38323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6200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/>
              <a:t>Date</a:t>
            </a:r>
            <a:r>
              <a:rPr sz="2500" dirty="0"/>
              <a:t> </a:t>
            </a:r>
            <a:r>
              <a:rPr sz="2500" spc="-5" dirty="0"/>
              <a:t>and</a:t>
            </a:r>
            <a:r>
              <a:rPr sz="2500" spc="-20" dirty="0"/>
              <a:t> </a:t>
            </a:r>
            <a:r>
              <a:rPr sz="2500" spc="-5" dirty="0"/>
              <a:t>Time</a:t>
            </a:r>
            <a:r>
              <a:rPr sz="2500" spc="-10" dirty="0"/>
              <a:t> </a:t>
            </a:r>
            <a:r>
              <a:rPr sz="2500" spc="-5" dirty="0"/>
              <a:t>API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697960"/>
            <a:ext cx="2564130" cy="182934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err="1">
                <a:effectLst/>
                <a:latin typeface="+mj-lt"/>
              </a:rPr>
              <a:t>LocalDate</a:t>
            </a:r>
            <a:endParaRPr lang="en-US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err="1">
                <a:effectLst/>
                <a:latin typeface="+mj-lt"/>
              </a:rPr>
              <a:t>LocalTime</a:t>
            </a:r>
            <a:r>
              <a:rPr lang="en-US" i="0" dirty="0">
                <a:effectLst/>
                <a:latin typeface="+mj-lt"/>
              </a:rPr>
              <a:t> and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err="1">
                <a:effectLst/>
                <a:latin typeface="+mj-lt"/>
              </a:rPr>
              <a:t>LocalDateTime</a:t>
            </a:r>
            <a:endParaRPr lang="en-US" i="0" dirty="0">
              <a:effectLst/>
              <a:latin typeface="+mj-lt"/>
            </a:endParaRPr>
          </a:p>
          <a:p>
            <a:pPr marL="297815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latin typeface="+mj-lt"/>
                <a:cs typeface="Segoe UI"/>
              </a:rPr>
              <a:t>Duration</a:t>
            </a:r>
            <a:endParaRPr dirty="0">
              <a:latin typeface="+mj-lt"/>
              <a:cs typeface="Segoe UI"/>
            </a:endParaRPr>
          </a:p>
          <a:p>
            <a:pPr marL="297815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5" dirty="0">
                <a:latin typeface="+mj-lt"/>
                <a:cs typeface="Segoe UI"/>
              </a:rPr>
              <a:t>Period</a:t>
            </a:r>
            <a:endParaRPr dirty="0">
              <a:latin typeface="+mj-lt"/>
              <a:cs typeface="Segoe 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err="1">
                <a:effectLst/>
                <a:latin typeface="+mj-lt"/>
              </a:rPr>
              <a:t>ZonedDateTime</a:t>
            </a:r>
            <a:endParaRPr lang="en-US" i="0" dirty="0">
              <a:effectLst/>
              <a:latin typeface="+mj-l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7507" y="1634489"/>
            <a:ext cx="4488815" cy="24131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2472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/>
              <a:t>Strings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-25" dirty="0"/>
              <a:t> Java</a:t>
            </a:r>
            <a:r>
              <a:rPr sz="2500" spc="-15" dirty="0"/>
              <a:t> </a:t>
            </a:r>
            <a:r>
              <a:rPr sz="2500" spc="-5" dirty="0"/>
              <a:t>8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7056120" cy="2306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  <a:tab pos="1833880" algn="l"/>
              </a:tabLst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StringJoiner</a:t>
            </a:r>
            <a:r>
              <a:rPr sz="1700" b="1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:	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used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construct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sequence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characters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separated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by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a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delimiter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optionally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starting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supplied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prefix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ending </a:t>
            </a:r>
            <a:r>
              <a:rPr sz="1700" spc="-4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7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supplied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suffix.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Arial MT"/>
              <a:buChar char="•"/>
            </a:pPr>
            <a:endParaRPr sz="2100" dirty="0">
              <a:latin typeface="Segoe UI"/>
              <a:cs typeface="Segoe UI"/>
            </a:endParaRPr>
          </a:p>
          <a:p>
            <a:pPr marL="299085" marR="228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Streaming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String</a:t>
            </a:r>
            <a:r>
              <a:rPr sz="1700" b="1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:</a:t>
            </a:r>
            <a:r>
              <a:rPr sz="1700" b="1" spc="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chars()</a:t>
            </a:r>
            <a:r>
              <a:rPr sz="1700" b="1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creates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stream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characters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string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 dirty="0">
              <a:latin typeface="Segoe UI"/>
              <a:cs typeface="Segoe UI"/>
            </a:endParaRPr>
          </a:p>
          <a:p>
            <a:pPr marL="314325">
              <a:lnSpc>
                <a:spcPct val="100000"/>
              </a:lnSpc>
              <a:tabLst>
                <a:tab pos="1106805" algn="l"/>
              </a:tabLst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eg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-&gt;	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"hey</a:t>
            </a:r>
            <a:r>
              <a:rPr sz="17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duke".chars().forEach(c</a:t>
            </a:r>
            <a:r>
              <a:rPr sz="17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-&gt;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System.out.println((char)c));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2150"/>
            <a:ext cx="9144000" cy="1527175"/>
            <a:chOff x="0" y="692150"/>
            <a:chExt cx="9144000" cy="1527175"/>
          </a:xfrm>
        </p:grpSpPr>
        <p:sp>
          <p:nvSpPr>
            <p:cNvPr id="3" name="object 3"/>
            <p:cNvSpPr/>
            <p:nvPr/>
          </p:nvSpPr>
          <p:spPr>
            <a:xfrm>
              <a:off x="0" y="69215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1527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1527175" y="152717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692150"/>
              <a:ext cx="7623175" cy="1527175"/>
            </a:xfrm>
            <a:custGeom>
              <a:avLst/>
              <a:gdLst/>
              <a:ahLst/>
              <a:cxnLst/>
              <a:rect l="l" t="t" r="r" b="b"/>
              <a:pathLst>
                <a:path w="7623175" h="1527175">
                  <a:moveTo>
                    <a:pt x="7623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7623175" y="152717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4502" y="3304034"/>
            <a:ext cx="4117851" cy="30876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6598" y="1140027"/>
            <a:ext cx="3001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Microsoft Sans Serif"/>
                <a:cs typeface="Microsoft Sans Serif"/>
              </a:rPr>
              <a:t>Any</a:t>
            </a:r>
            <a:r>
              <a:rPr spc="-6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Questions?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5323"/>
            <a:ext cx="9144000" cy="6162675"/>
            <a:chOff x="0" y="695323"/>
            <a:chExt cx="9144000" cy="6162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5323"/>
              <a:ext cx="9142349" cy="61626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587875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1527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1527175" y="152717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0825" y="4587875"/>
              <a:ext cx="7623175" cy="1527175"/>
            </a:xfrm>
            <a:custGeom>
              <a:avLst/>
              <a:gdLst/>
              <a:ahLst/>
              <a:cxnLst/>
              <a:rect l="l" t="t" r="r" b="b"/>
              <a:pathLst>
                <a:path w="7623175" h="1527175">
                  <a:moveTo>
                    <a:pt x="7623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7623175" y="152717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462" y="157014"/>
            <a:ext cx="1501218" cy="401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7105" y="5035677"/>
            <a:ext cx="1997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02172" y="6549570"/>
            <a:ext cx="3229610" cy="9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5"/>
              </a:lnSpc>
            </a:pP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Copyright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©</a:t>
            </a:r>
            <a:r>
              <a:rPr sz="65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2016.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Software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Pvt.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Ltd.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All</a:t>
            </a:r>
            <a:r>
              <a:rPr sz="65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Rights</a:t>
            </a:r>
            <a:r>
              <a:rPr sz="65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Reserved.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Cybage</a:t>
            </a:r>
            <a:r>
              <a:rPr sz="65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65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Confidential.</a:t>
            </a:r>
            <a:r>
              <a:rPr sz="6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9" y="6496703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Arial MT"/>
                <a:cs typeface="Arial MT"/>
              </a:rPr>
              <a:t>32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10" dirty="0"/>
              <a:t>2016.</a:t>
            </a:r>
            <a:r>
              <a:rPr spc="20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10" dirty="0"/>
              <a:t>Pvt.</a:t>
            </a:r>
            <a:r>
              <a:rPr dirty="0"/>
              <a:t>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spc="-10" dirty="0"/>
              <a:t>Reserved.</a:t>
            </a:r>
            <a:r>
              <a:rPr spc="35" dirty="0"/>
              <a:t> </a:t>
            </a:r>
            <a:r>
              <a:rPr spc="-5" dirty="0"/>
              <a:t>Cybage</a:t>
            </a:r>
            <a:r>
              <a:rPr spc="20" dirty="0"/>
              <a:t> </a:t>
            </a:r>
            <a:r>
              <a:rPr spc="-5" dirty="0"/>
              <a:t>Confidential.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65" y="649670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37852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Introduction</a:t>
            </a:r>
            <a:r>
              <a:rPr sz="2500" spc="15" dirty="0"/>
              <a:t> </a:t>
            </a:r>
            <a:r>
              <a:rPr sz="2500" spc="-20" dirty="0"/>
              <a:t>to</a:t>
            </a:r>
            <a:r>
              <a:rPr sz="2500" spc="-10" dirty="0"/>
              <a:t> </a:t>
            </a:r>
            <a:r>
              <a:rPr sz="2500" spc="-5" dirty="0"/>
              <a:t>New</a:t>
            </a:r>
            <a:r>
              <a:rPr sz="2500" dirty="0"/>
              <a:t> </a:t>
            </a:r>
            <a:r>
              <a:rPr sz="2500" spc="-75" dirty="0"/>
              <a:t>JAVA8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57505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Java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8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was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major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release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terms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language and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APIs.</a:t>
            </a:r>
            <a:endParaRPr sz="17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360" y="2630779"/>
            <a:ext cx="202565" cy="61119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i.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20000"/>
              </a:lnSpc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ii.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endParaRPr sz="17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360" y="2319883"/>
            <a:ext cx="5727065" cy="938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Includes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several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ideas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from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functional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programming 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like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: </a:t>
            </a:r>
            <a:r>
              <a:rPr sz="1700" spc="-4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lambda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endParaRPr lang="en-US" sz="1700" spc="-15" dirty="0">
              <a:solidFill>
                <a:srgbClr val="404040"/>
              </a:solidFill>
              <a:latin typeface="Segoe UI"/>
              <a:cs typeface="Segoe UI"/>
            </a:endParaRPr>
          </a:p>
          <a:p>
            <a:pPr marL="286385" marR="5080" indent="-28638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7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stream </a:t>
            </a:r>
            <a:r>
              <a:rPr lang="en-US" sz="1700" spc="-5" dirty="0">
                <a:solidFill>
                  <a:srgbClr val="404040"/>
                </a:solidFill>
                <a:latin typeface="Segoe UI"/>
                <a:cs typeface="Segoe UI"/>
              </a:rPr>
              <a:t> API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771525"/>
            <a:chOff x="0" y="685800"/>
            <a:chExt cx="9144000" cy="771525"/>
          </a:xfrm>
        </p:grpSpPr>
        <p:sp>
          <p:nvSpPr>
            <p:cNvPr id="3" name="object 3"/>
            <p:cNvSpPr/>
            <p:nvPr/>
          </p:nvSpPr>
          <p:spPr>
            <a:xfrm>
              <a:off x="0" y="685800"/>
              <a:ext cx="1527175" cy="771525"/>
            </a:xfrm>
            <a:custGeom>
              <a:avLst/>
              <a:gdLst/>
              <a:ahLst/>
              <a:cxnLst/>
              <a:rect l="l" t="t" r="r" b="b"/>
              <a:pathLst>
                <a:path w="1527175" h="771525">
                  <a:moveTo>
                    <a:pt x="1527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1527175" y="77152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685800"/>
              <a:ext cx="7623175" cy="771525"/>
            </a:xfrm>
            <a:custGeom>
              <a:avLst/>
              <a:gdLst/>
              <a:ahLst/>
              <a:cxnLst/>
              <a:rect l="l" t="t" r="r" b="b"/>
              <a:pathLst>
                <a:path w="7623175" h="771525">
                  <a:moveTo>
                    <a:pt x="7623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7623175" y="77152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165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Evolution</a:t>
            </a:r>
            <a:r>
              <a:rPr sz="2500" spc="-35" dirty="0"/>
              <a:t> </a:t>
            </a:r>
            <a:r>
              <a:rPr sz="2500" spc="-30" dirty="0"/>
              <a:t>of</a:t>
            </a:r>
            <a:r>
              <a:rPr sz="2500" spc="-20" dirty="0"/>
              <a:t> </a:t>
            </a:r>
            <a:r>
              <a:rPr sz="2500" spc="-90" dirty="0"/>
              <a:t>JAVA</a:t>
            </a:r>
            <a:r>
              <a:rPr sz="2500" spc="-15" dirty="0"/>
              <a:t> </a:t>
            </a:r>
            <a:r>
              <a:rPr sz="2500" spc="-5" dirty="0"/>
              <a:t>8</a:t>
            </a:r>
            <a:endParaRPr sz="25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716" y="1799717"/>
            <a:ext cx="7586345" cy="36431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1965" y="649670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771525"/>
            <a:chOff x="0" y="685800"/>
            <a:chExt cx="9144000" cy="771525"/>
          </a:xfrm>
        </p:grpSpPr>
        <p:sp>
          <p:nvSpPr>
            <p:cNvPr id="3" name="object 3"/>
            <p:cNvSpPr/>
            <p:nvPr/>
          </p:nvSpPr>
          <p:spPr>
            <a:xfrm>
              <a:off x="0" y="685800"/>
              <a:ext cx="1527175" cy="771525"/>
            </a:xfrm>
            <a:custGeom>
              <a:avLst/>
              <a:gdLst/>
              <a:ahLst/>
              <a:cxnLst/>
              <a:rect l="l" t="t" r="r" b="b"/>
              <a:pathLst>
                <a:path w="1527175" h="771525">
                  <a:moveTo>
                    <a:pt x="1527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1527175" y="77152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685800"/>
              <a:ext cx="7623175" cy="771525"/>
            </a:xfrm>
            <a:custGeom>
              <a:avLst/>
              <a:gdLst/>
              <a:ahLst/>
              <a:cxnLst/>
              <a:rect l="l" t="t" r="r" b="b"/>
              <a:pathLst>
                <a:path w="7623175" h="771525">
                  <a:moveTo>
                    <a:pt x="7623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7623175" y="77152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3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5" y="825195"/>
            <a:ext cx="1863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sz="25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5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"/>
                <a:cs typeface="Segoe UI"/>
              </a:rPr>
              <a:t>8!!</a:t>
            </a:r>
            <a:endParaRPr sz="25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640" y="1489409"/>
            <a:ext cx="7175237" cy="44565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81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Functional</a:t>
            </a:r>
            <a:r>
              <a:rPr sz="2500" spc="-6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725284" cy="1457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exactly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one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abstract method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becomes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Functional</a:t>
            </a:r>
            <a:endParaRPr sz="1700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Interface.</a:t>
            </a:r>
            <a:endParaRPr sz="1700" dirty="0">
              <a:latin typeface="Segoe UI"/>
              <a:cs typeface="Segoe UI"/>
            </a:endParaRPr>
          </a:p>
          <a:p>
            <a:pPr marL="299085" marR="340360" indent="-287020">
              <a:lnSpc>
                <a:spcPct val="100000"/>
              </a:lnSpc>
              <a:spcBef>
                <a:spcPts val="405"/>
              </a:spcBef>
              <a:buClr>
                <a:srgbClr val="40404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/>
              <a:t>	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annotation</a:t>
            </a:r>
            <a:r>
              <a:rPr sz="17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 facility</a:t>
            </a:r>
            <a:r>
              <a:rPr sz="17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avoid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accidental </a:t>
            </a:r>
            <a:r>
              <a:rPr sz="1700" spc="-4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addition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abstract</a:t>
            </a:r>
            <a:r>
              <a:rPr sz="17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methods</a:t>
            </a:r>
            <a:r>
              <a:rPr sz="17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7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interfaces.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15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727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2781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Functional</a:t>
            </a:r>
            <a:r>
              <a:rPr sz="2500" spc="-6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749044"/>
            <a:ext cx="6894195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annotated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its</a:t>
            </a:r>
            <a:r>
              <a:rPr sz="17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optional.</a:t>
            </a:r>
            <a:endParaRPr sz="1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Arial MT"/>
              <a:buChar char="•"/>
            </a:pPr>
            <a:endParaRPr sz="2100">
              <a:latin typeface="Segoe UI"/>
              <a:cs typeface="Segoe UI"/>
            </a:endParaRPr>
          </a:p>
          <a:p>
            <a:pPr marL="495300">
              <a:lnSpc>
                <a:spcPct val="100000"/>
              </a:lnSpc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@FunctionalInterface</a:t>
            </a:r>
            <a:endParaRPr sz="1700">
              <a:latin typeface="Segoe UI"/>
              <a:cs typeface="Segoe UI"/>
            </a:endParaRPr>
          </a:p>
          <a:p>
            <a:pPr marL="675640" marR="2392680" indent="-180340">
              <a:lnSpc>
                <a:spcPct val="120000"/>
              </a:lnSpc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 MyfunctionalInterface{ </a:t>
            </a:r>
            <a:r>
              <a:rPr sz="1700" b="1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someMethod();</a:t>
            </a:r>
            <a:endParaRPr sz="1700">
              <a:latin typeface="Segoe UI"/>
              <a:cs typeface="Segoe UI"/>
            </a:endParaRP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5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Its just for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convenience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,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compiler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tell whether the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interface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is </a:t>
            </a:r>
            <a:r>
              <a:rPr sz="1700" spc="-4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Segoe UI"/>
                <a:cs typeface="Segoe UI"/>
              </a:rPr>
              <a:t>functional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 or</a:t>
            </a:r>
            <a:r>
              <a:rPr sz="17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404040"/>
                </a:solidFill>
                <a:latin typeface="Segoe UI"/>
                <a:cs typeface="Segoe UI"/>
              </a:rPr>
              <a:t>not.</a:t>
            </a:r>
            <a:endParaRPr sz="17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7762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32028"/>
            <a:ext cx="918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105" y="825195"/>
            <a:ext cx="5306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0" dirty="0"/>
              <a:t>Valid</a:t>
            </a:r>
            <a:r>
              <a:rPr sz="2500" spc="-5" dirty="0"/>
              <a:t> Examples</a:t>
            </a:r>
            <a:r>
              <a:rPr sz="2500" spc="15" dirty="0"/>
              <a:t> </a:t>
            </a:r>
            <a:r>
              <a:rPr sz="2500" spc="-30" dirty="0"/>
              <a:t>of</a:t>
            </a:r>
            <a:r>
              <a:rPr sz="2500" spc="-10" dirty="0"/>
              <a:t> </a:t>
            </a:r>
            <a:r>
              <a:rPr sz="2500" spc="-5" dirty="0"/>
              <a:t>Functional</a:t>
            </a:r>
            <a:r>
              <a:rPr sz="2500" spc="-15" dirty="0"/>
              <a:t> </a:t>
            </a:r>
            <a:r>
              <a:rPr sz="2500" spc="-5" dirty="0"/>
              <a:t>Interface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24660" y="1697960"/>
            <a:ext cx="4558030" cy="2511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Runnable{</a:t>
            </a:r>
            <a:endParaRPr sz="1700" dirty="0">
              <a:latin typeface="Segoe UI"/>
              <a:cs typeface="Segoe UI"/>
            </a:endParaRPr>
          </a:p>
          <a:p>
            <a:pPr marL="1530350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run();</a:t>
            </a:r>
            <a:endParaRPr sz="1700" dirty="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 dirty="0">
              <a:latin typeface="Segoe UI"/>
              <a:cs typeface="Segoe UI"/>
            </a:endParaRPr>
          </a:p>
          <a:p>
            <a:pPr marL="419100" indent="-407034">
              <a:lnSpc>
                <a:spcPct val="100000"/>
              </a:lnSpc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public</a:t>
            </a:r>
            <a:r>
              <a:rPr sz="1700" b="1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Segoe UI"/>
                <a:cs typeface="Segoe UI"/>
              </a:rPr>
              <a:t>interface</a:t>
            </a:r>
            <a:r>
              <a:rPr sz="1700" b="1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Comparator&lt;T&gt;{</a:t>
            </a:r>
            <a:endParaRPr sz="1700" dirty="0">
              <a:latin typeface="Segoe UI"/>
              <a:cs typeface="Segoe UI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int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compare(T</a:t>
            </a:r>
            <a:r>
              <a:rPr sz="1700" b="1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t1</a:t>
            </a: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,T</a:t>
            </a:r>
            <a:r>
              <a:rPr sz="17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Segoe UI"/>
                <a:cs typeface="Segoe UI"/>
              </a:rPr>
              <a:t>t2);</a:t>
            </a:r>
            <a:endParaRPr sz="1700" dirty="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700" b="1" spc="-10" dirty="0">
                <a:solidFill>
                  <a:srgbClr val="404040"/>
                </a:solidFill>
                <a:latin typeface="Segoe UI"/>
                <a:cs typeface="Segoe UI"/>
              </a:rPr>
              <a:t>};</a:t>
            </a:r>
            <a:endParaRPr sz="17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4676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73350"/>
            <a:ext cx="9144000" cy="1527175"/>
            <a:chOff x="0" y="2673350"/>
            <a:chExt cx="9144000" cy="1527175"/>
          </a:xfrm>
        </p:grpSpPr>
        <p:sp>
          <p:nvSpPr>
            <p:cNvPr id="3" name="object 3"/>
            <p:cNvSpPr/>
            <p:nvPr/>
          </p:nvSpPr>
          <p:spPr>
            <a:xfrm>
              <a:off x="0" y="267335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1527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1527175" y="152717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2673350"/>
              <a:ext cx="7623175" cy="1527175"/>
            </a:xfrm>
            <a:custGeom>
              <a:avLst/>
              <a:gdLst/>
              <a:ahLst/>
              <a:cxnLst/>
              <a:rect l="l" t="t" r="r" b="b"/>
              <a:pathLst>
                <a:path w="7623175" h="1527175">
                  <a:moveTo>
                    <a:pt x="7623175" y="0"/>
                  </a:moveTo>
                  <a:lnTo>
                    <a:pt x="0" y="0"/>
                  </a:lnTo>
                  <a:lnTo>
                    <a:pt x="0" y="1527175"/>
                  </a:lnTo>
                  <a:lnTo>
                    <a:pt x="7623175" y="152717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62" y="157014"/>
            <a:ext cx="1501218" cy="4014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7105" y="3120898"/>
            <a:ext cx="378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LAMDA</a:t>
            </a:r>
            <a:r>
              <a:rPr spc="-65" dirty="0"/>
              <a:t> </a:t>
            </a:r>
            <a:r>
              <a:rPr dirty="0"/>
              <a:t>EXPRESSION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1309" y="985011"/>
            <a:ext cx="3242691" cy="3225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spc="-5" dirty="0"/>
              <a:t>©</a:t>
            </a:r>
            <a:r>
              <a:rPr spc="10" dirty="0"/>
              <a:t> </a:t>
            </a:r>
            <a:r>
              <a:rPr spc="-10" dirty="0"/>
              <a:t>2016.</a:t>
            </a:r>
            <a:r>
              <a:rPr spc="1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Software</a:t>
            </a:r>
            <a:r>
              <a:rPr spc="15"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dirty="0"/>
              <a:t> 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10" dirty="0"/>
              <a:t>Reserved.</a:t>
            </a:r>
            <a:r>
              <a:rPr spc="2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5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1832</Words>
  <Application>Microsoft Office PowerPoint</Application>
  <PresentationFormat>On-screen Show (4:3)</PresentationFormat>
  <Paragraphs>286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MT</vt:lpstr>
      <vt:lpstr>Calibri</vt:lpstr>
      <vt:lpstr>Consolas</vt:lpstr>
      <vt:lpstr>Microsoft Sans Serif</vt:lpstr>
      <vt:lpstr>Segoe UI</vt:lpstr>
      <vt:lpstr>Tahoma</vt:lpstr>
      <vt:lpstr>Wingdings</vt:lpstr>
      <vt:lpstr>Office Theme</vt:lpstr>
      <vt:lpstr>PowerPoint Presentation</vt:lpstr>
      <vt:lpstr>Agenda</vt:lpstr>
      <vt:lpstr>Introduction to New JAVA8</vt:lpstr>
      <vt:lpstr>Evolution of JAVA 8</vt:lpstr>
      <vt:lpstr>PowerPoint Presentation</vt:lpstr>
      <vt:lpstr>Functional Interface</vt:lpstr>
      <vt:lpstr>Functional Interface</vt:lpstr>
      <vt:lpstr>Valid Examples of Functional Interface</vt:lpstr>
      <vt:lpstr>LAMDA EXPRESSION</vt:lpstr>
      <vt:lpstr>Advantages Lambda Expression</vt:lpstr>
      <vt:lpstr>Lambda Expression</vt:lpstr>
      <vt:lpstr>Valid Lambda Expressions</vt:lpstr>
      <vt:lpstr>Functional Interface</vt:lpstr>
      <vt:lpstr>Four categories of Functional Interface</vt:lpstr>
      <vt:lpstr>Categories of Functional Interface</vt:lpstr>
      <vt:lpstr>Categories of Functional Interface</vt:lpstr>
      <vt:lpstr>Categories of Functional Interface</vt:lpstr>
      <vt:lpstr>Default Methods in Interface</vt:lpstr>
      <vt:lpstr>Stream API – Java 8 Feature</vt:lpstr>
      <vt:lpstr>Stream API – Java 8 Feature</vt:lpstr>
      <vt:lpstr>Stream API – Java 8 Feature</vt:lpstr>
      <vt:lpstr>DEMO</vt:lpstr>
      <vt:lpstr>Terminal operations</vt:lpstr>
      <vt:lpstr>PowerPoint Presentation</vt:lpstr>
      <vt:lpstr>Date and Time API</vt:lpstr>
      <vt:lpstr>Strings in Java 8</vt:lpstr>
      <vt:lpstr>Any Questions?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Ppt Template Usage</dc:title>
  <dc:creator>Asfiya Khan</dc:creator>
  <cp:lastModifiedBy>Alka Jhanwar</cp:lastModifiedBy>
  <cp:revision>4</cp:revision>
  <dcterms:created xsi:type="dcterms:W3CDTF">2021-10-31T09:52:08Z</dcterms:created>
  <dcterms:modified xsi:type="dcterms:W3CDTF">2021-11-03T08:07:27Z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2021-10-31T00:00:00Z</vt:filetime>
  </property>
</Properties>
</file>