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21"/>
  </p:notesMasterIdLst>
  <p:handoutMasterIdLst>
    <p:handoutMasterId r:id="rId22"/>
  </p:handoutMasterIdLst>
  <p:sldIdLst>
    <p:sldId id="256" r:id="rId2"/>
    <p:sldId id="268" r:id="rId3"/>
    <p:sldId id="257" r:id="rId4"/>
    <p:sldId id="265" r:id="rId5"/>
    <p:sldId id="275" r:id="rId6"/>
    <p:sldId id="258" r:id="rId7"/>
    <p:sldId id="272" r:id="rId8"/>
    <p:sldId id="271" r:id="rId9"/>
    <p:sldId id="259" r:id="rId10"/>
    <p:sldId id="260" r:id="rId11"/>
    <p:sldId id="262" r:id="rId12"/>
    <p:sldId id="266" r:id="rId13"/>
    <p:sldId id="267" r:id="rId14"/>
    <p:sldId id="263" r:id="rId15"/>
    <p:sldId id="264" r:id="rId16"/>
    <p:sldId id="269" r:id="rId17"/>
    <p:sldId id="270" r:id="rId18"/>
    <p:sldId id="274"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85" autoAdjust="0"/>
  </p:normalViewPr>
  <p:slideViewPr>
    <p:cSldViewPr>
      <p:cViewPr>
        <p:scale>
          <a:sx n="100" d="100"/>
          <a:sy n="100" d="100"/>
        </p:scale>
        <p:origin x="-504" y="228"/>
      </p:cViewPr>
      <p:guideLst>
        <p:guide orient="horz" pos="2160"/>
        <p:guide pos="2880"/>
      </p:guideLst>
    </p:cSldViewPr>
  </p:slideViewPr>
  <p:outlineViewPr>
    <p:cViewPr>
      <p:scale>
        <a:sx n="33" d="100"/>
        <a:sy n="33" d="100"/>
      </p:scale>
      <p:origin x="0" y="32765"/>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7AC16-F3DB-4078-A5C9-FACC47F84698}" type="doc">
      <dgm:prSet loTypeId="urn:microsoft.com/office/officeart/2005/8/layout/hList1" loCatId="list" qsTypeId="urn:microsoft.com/office/officeart/2005/8/quickstyle/simple1" qsCatId="simple" csTypeId="urn:microsoft.com/office/officeart/2005/8/colors/accent2_3" csCatId="accent2" phldr="1"/>
      <dgm:spPr/>
      <dgm:t>
        <a:bodyPr/>
        <a:lstStyle/>
        <a:p>
          <a:endParaRPr lang="en-US"/>
        </a:p>
      </dgm:t>
    </dgm:pt>
    <dgm:pt modelId="{102CAE8F-D47E-4193-9B27-03B54D43E1B9}">
      <dgm:prSet phldrT="[Text]"/>
      <dgm:spPr>
        <a:solidFill>
          <a:schemeClr val="accent4">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smtClean="0">
              <a:solidFill>
                <a:schemeClr val="tx1"/>
              </a:solidFill>
            </a:rPr>
            <a:t>IMPORTANT</a:t>
          </a:r>
          <a:endParaRPr lang="en-US" b="1" dirty="0">
            <a:solidFill>
              <a:schemeClr val="tx1"/>
            </a:solidFill>
          </a:endParaRPr>
        </a:p>
      </dgm:t>
    </dgm:pt>
    <dgm:pt modelId="{AB59E8E3-924D-4F7A-AD7F-3C430A8075E9}" type="parTrans" cxnId="{7CE7C794-9D64-47AE-8D0D-EA198CFBF128}">
      <dgm:prSet/>
      <dgm:spPr/>
      <dgm:t>
        <a:bodyPr/>
        <a:lstStyle/>
        <a:p>
          <a:endParaRPr lang="en-US"/>
        </a:p>
      </dgm:t>
    </dgm:pt>
    <dgm:pt modelId="{3EFB517A-5533-4C48-94AA-8CD5E3114898}" type="sibTrans" cxnId="{7CE7C794-9D64-47AE-8D0D-EA198CFBF128}">
      <dgm:prSet/>
      <dgm:spPr/>
      <dgm:t>
        <a:bodyPr/>
        <a:lstStyle/>
        <a:p>
          <a:endParaRPr lang="en-US"/>
        </a:p>
      </dgm:t>
    </dgm:pt>
    <dgm:pt modelId="{BD3FD025-A515-4F00-9D16-95AA1EBF8C43}">
      <dgm:prSet/>
      <dgm:spPr>
        <a:solidFill>
          <a:schemeClr val="accent4">
            <a:lumMod val="60000"/>
            <a:lumOff val="40000"/>
            <a:alpha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b="1" dirty="0" smtClean="0"/>
            <a:t>The content of this document is based on current USCIS guidance, which is subject to change with limited notice</a:t>
          </a:r>
          <a:endParaRPr lang="en-US" b="1" dirty="0"/>
        </a:p>
      </dgm:t>
    </dgm:pt>
    <dgm:pt modelId="{CE18C523-C977-4EF4-B5F4-624DB33BAB51}" type="parTrans" cxnId="{ED83DE35-027D-4037-8EB3-765B3D86DD0F}">
      <dgm:prSet/>
      <dgm:spPr/>
      <dgm:t>
        <a:bodyPr/>
        <a:lstStyle/>
        <a:p>
          <a:endParaRPr lang="en-US"/>
        </a:p>
      </dgm:t>
    </dgm:pt>
    <dgm:pt modelId="{DBCD3A24-E54D-45A4-ABFC-EBE63C46F253}" type="sibTrans" cxnId="{ED83DE35-027D-4037-8EB3-765B3D86DD0F}">
      <dgm:prSet/>
      <dgm:spPr/>
      <dgm:t>
        <a:bodyPr/>
        <a:lstStyle/>
        <a:p>
          <a:endParaRPr lang="en-US"/>
        </a:p>
      </dgm:t>
    </dgm:pt>
    <dgm:pt modelId="{A512299F-6762-4365-B550-89E3B824EDB9}">
      <dgm:prSet/>
      <dgm:spPr>
        <a:solidFill>
          <a:schemeClr val="accent4">
            <a:lumMod val="60000"/>
            <a:lumOff val="40000"/>
            <a:alpha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dirty="0"/>
        </a:p>
      </dgm:t>
    </dgm:pt>
    <dgm:pt modelId="{41976923-419B-493D-B36C-FFA5AF3E8072}" type="parTrans" cxnId="{C6A88AFF-699B-4837-B915-B729C3CDED9D}">
      <dgm:prSet/>
      <dgm:spPr/>
      <dgm:t>
        <a:bodyPr/>
        <a:lstStyle/>
        <a:p>
          <a:endParaRPr lang="en-US"/>
        </a:p>
      </dgm:t>
    </dgm:pt>
    <dgm:pt modelId="{48D7854F-0065-4182-BDF8-5E03BD746292}" type="sibTrans" cxnId="{C6A88AFF-699B-4837-B915-B729C3CDED9D}">
      <dgm:prSet/>
      <dgm:spPr/>
      <dgm:t>
        <a:bodyPr/>
        <a:lstStyle/>
        <a:p>
          <a:endParaRPr lang="en-US"/>
        </a:p>
      </dgm:t>
    </dgm:pt>
    <dgm:pt modelId="{C4F83798-548B-4A23-A5C2-53400F206854}">
      <dgm:prSet/>
      <dgm:spPr>
        <a:solidFill>
          <a:schemeClr val="accent4">
            <a:lumMod val="60000"/>
            <a:lumOff val="40000"/>
            <a:alpha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dirty="0"/>
        </a:p>
      </dgm:t>
    </dgm:pt>
    <dgm:pt modelId="{4BB9DA8E-7B69-41DD-86ED-843FB4419B48}" type="parTrans" cxnId="{87623CBD-60D9-45B4-B7F8-0475FDA325E9}">
      <dgm:prSet/>
      <dgm:spPr/>
      <dgm:t>
        <a:bodyPr/>
        <a:lstStyle/>
        <a:p>
          <a:endParaRPr lang="en-US"/>
        </a:p>
      </dgm:t>
    </dgm:pt>
    <dgm:pt modelId="{24293166-38E1-478F-9EC9-7239B1351AED}" type="sibTrans" cxnId="{87623CBD-60D9-45B4-B7F8-0475FDA325E9}">
      <dgm:prSet/>
      <dgm:spPr/>
      <dgm:t>
        <a:bodyPr/>
        <a:lstStyle/>
        <a:p>
          <a:endParaRPr lang="en-US"/>
        </a:p>
      </dgm:t>
    </dgm:pt>
    <dgm:pt modelId="{BBA3B261-A004-4B15-89EF-6E3EA2C66EA8}">
      <dgm:prSet/>
      <dgm:spPr>
        <a:solidFill>
          <a:schemeClr val="accent4">
            <a:lumMod val="60000"/>
            <a:lumOff val="40000"/>
            <a:alpha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b="1" dirty="0" smtClean="0"/>
            <a:t>Associates should access the USCIS website for the most current information regarding Form I-485 filings at: http://www.uscis.gov/i-485 </a:t>
          </a:r>
          <a:endParaRPr lang="en-US" b="1" dirty="0"/>
        </a:p>
      </dgm:t>
    </dgm:pt>
    <dgm:pt modelId="{460FF658-AFC4-4106-8595-80C326635951}" type="parTrans" cxnId="{D7A2800B-9924-4156-ADAE-7692D26488A2}">
      <dgm:prSet/>
      <dgm:spPr/>
      <dgm:t>
        <a:bodyPr/>
        <a:lstStyle/>
        <a:p>
          <a:endParaRPr lang="en-US"/>
        </a:p>
      </dgm:t>
    </dgm:pt>
    <dgm:pt modelId="{C751584C-5CBD-4A04-9F43-410B6F7EC8B0}" type="sibTrans" cxnId="{D7A2800B-9924-4156-ADAE-7692D26488A2}">
      <dgm:prSet/>
      <dgm:spPr/>
      <dgm:t>
        <a:bodyPr/>
        <a:lstStyle/>
        <a:p>
          <a:endParaRPr lang="en-US"/>
        </a:p>
      </dgm:t>
    </dgm:pt>
    <dgm:pt modelId="{DD483E0A-4E68-4B8C-AB01-0E7F05FB7384}">
      <dgm:prSet/>
      <dgm:spPr>
        <a:solidFill>
          <a:schemeClr val="accent4">
            <a:lumMod val="60000"/>
            <a:lumOff val="40000"/>
            <a:alpha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b="1" dirty="0"/>
        </a:p>
      </dgm:t>
    </dgm:pt>
    <dgm:pt modelId="{79C848DD-9568-41BE-9652-9B5058CE0E58}" type="parTrans" cxnId="{E2617972-D9D7-40CE-9462-966F6C678BB7}">
      <dgm:prSet/>
      <dgm:spPr/>
      <dgm:t>
        <a:bodyPr/>
        <a:lstStyle/>
        <a:p>
          <a:endParaRPr lang="en-US"/>
        </a:p>
      </dgm:t>
    </dgm:pt>
    <dgm:pt modelId="{921EB147-FBA5-4D01-A136-AD967829EF98}" type="sibTrans" cxnId="{E2617972-D9D7-40CE-9462-966F6C678BB7}">
      <dgm:prSet/>
      <dgm:spPr/>
      <dgm:t>
        <a:bodyPr/>
        <a:lstStyle/>
        <a:p>
          <a:endParaRPr lang="en-US"/>
        </a:p>
      </dgm:t>
    </dgm:pt>
    <dgm:pt modelId="{08BF78F3-9475-4B9C-9F2D-3FE9496C8061}" type="pres">
      <dgm:prSet presAssocID="{CBC7AC16-F3DB-4078-A5C9-FACC47F84698}" presName="Name0" presStyleCnt="0">
        <dgm:presLayoutVars>
          <dgm:dir/>
          <dgm:animLvl val="lvl"/>
          <dgm:resizeHandles val="exact"/>
        </dgm:presLayoutVars>
      </dgm:prSet>
      <dgm:spPr/>
      <dgm:t>
        <a:bodyPr/>
        <a:lstStyle/>
        <a:p>
          <a:endParaRPr lang="en-US"/>
        </a:p>
      </dgm:t>
    </dgm:pt>
    <dgm:pt modelId="{5FEBD336-F0CA-40B5-BE6A-F3BDBB96F18B}" type="pres">
      <dgm:prSet presAssocID="{102CAE8F-D47E-4193-9B27-03B54D43E1B9}" presName="composite" presStyleCnt="0"/>
      <dgm:spPr/>
      <dgm:t>
        <a:bodyPr/>
        <a:lstStyle/>
        <a:p>
          <a:endParaRPr lang="en-US"/>
        </a:p>
      </dgm:t>
    </dgm:pt>
    <dgm:pt modelId="{32E04E82-DE33-4405-89BF-F95F1D11B49A}" type="pres">
      <dgm:prSet presAssocID="{102CAE8F-D47E-4193-9B27-03B54D43E1B9}" presName="parTx" presStyleLbl="alignNode1" presStyleIdx="0" presStyleCnt="1" custScaleY="201694">
        <dgm:presLayoutVars>
          <dgm:chMax val="0"/>
          <dgm:chPref val="0"/>
          <dgm:bulletEnabled val="1"/>
        </dgm:presLayoutVars>
      </dgm:prSet>
      <dgm:spPr/>
      <dgm:t>
        <a:bodyPr/>
        <a:lstStyle/>
        <a:p>
          <a:endParaRPr lang="en-US"/>
        </a:p>
      </dgm:t>
    </dgm:pt>
    <dgm:pt modelId="{7B002A93-1104-4650-B1C9-F961B3C6D0FE}" type="pres">
      <dgm:prSet presAssocID="{102CAE8F-D47E-4193-9B27-03B54D43E1B9}" presName="desTx" presStyleLbl="alignAccFollowNode1" presStyleIdx="0" presStyleCnt="1">
        <dgm:presLayoutVars>
          <dgm:bulletEnabled val="1"/>
        </dgm:presLayoutVars>
      </dgm:prSet>
      <dgm:spPr/>
      <dgm:t>
        <a:bodyPr/>
        <a:lstStyle/>
        <a:p>
          <a:endParaRPr lang="en-US"/>
        </a:p>
      </dgm:t>
    </dgm:pt>
  </dgm:ptLst>
  <dgm:cxnLst>
    <dgm:cxn modelId="{E2617972-D9D7-40CE-9462-966F6C678BB7}" srcId="{102CAE8F-D47E-4193-9B27-03B54D43E1B9}" destId="{DD483E0A-4E68-4B8C-AB01-0E7F05FB7384}" srcOrd="4" destOrd="0" parTransId="{79C848DD-9568-41BE-9652-9B5058CE0E58}" sibTransId="{921EB147-FBA5-4D01-A136-AD967829EF98}"/>
    <dgm:cxn modelId="{ED83DE35-027D-4037-8EB3-765B3D86DD0F}" srcId="{102CAE8F-D47E-4193-9B27-03B54D43E1B9}" destId="{BD3FD025-A515-4F00-9D16-95AA1EBF8C43}" srcOrd="2" destOrd="0" parTransId="{CE18C523-C977-4EF4-B5F4-624DB33BAB51}" sibTransId="{DBCD3A24-E54D-45A4-ABFC-EBE63C46F253}"/>
    <dgm:cxn modelId="{C6A88AFF-699B-4837-B915-B729C3CDED9D}" srcId="{102CAE8F-D47E-4193-9B27-03B54D43E1B9}" destId="{A512299F-6762-4365-B550-89E3B824EDB9}" srcOrd="0" destOrd="0" parTransId="{41976923-419B-493D-B36C-FFA5AF3E8072}" sibTransId="{48D7854F-0065-4182-BDF8-5E03BD746292}"/>
    <dgm:cxn modelId="{D7A2800B-9924-4156-ADAE-7692D26488A2}" srcId="{102CAE8F-D47E-4193-9B27-03B54D43E1B9}" destId="{BBA3B261-A004-4B15-89EF-6E3EA2C66EA8}" srcOrd="3" destOrd="0" parTransId="{460FF658-AFC4-4106-8595-80C326635951}" sibTransId="{C751584C-5CBD-4A04-9F43-410B6F7EC8B0}"/>
    <dgm:cxn modelId="{90F38E5D-6B6D-413C-B233-19F58594F689}" type="presOf" srcId="{C4F83798-548B-4A23-A5C2-53400F206854}" destId="{7B002A93-1104-4650-B1C9-F961B3C6D0FE}" srcOrd="0" destOrd="1" presId="urn:microsoft.com/office/officeart/2005/8/layout/hList1"/>
    <dgm:cxn modelId="{C8F72998-515A-4DA1-AF5C-1C27E33597DA}" type="presOf" srcId="{DD483E0A-4E68-4B8C-AB01-0E7F05FB7384}" destId="{7B002A93-1104-4650-B1C9-F961B3C6D0FE}" srcOrd="0" destOrd="4" presId="urn:microsoft.com/office/officeart/2005/8/layout/hList1"/>
    <dgm:cxn modelId="{8F100C2E-F219-4F54-9490-21D8AAA54C61}" type="presOf" srcId="{BBA3B261-A004-4B15-89EF-6E3EA2C66EA8}" destId="{7B002A93-1104-4650-B1C9-F961B3C6D0FE}" srcOrd="0" destOrd="3" presId="urn:microsoft.com/office/officeart/2005/8/layout/hList1"/>
    <dgm:cxn modelId="{0BA664F6-0ED6-405A-B50C-376C5952A8B1}" type="presOf" srcId="{A512299F-6762-4365-B550-89E3B824EDB9}" destId="{7B002A93-1104-4650-B1C9-F961B3C6D0FE}" srcOrd="0" destOrd="0" presId="urn:microsoft.com/office/officeart/2005/8/layout/hList1"/>
    <dgm:cxn modelId="{7CE7C794-9D64-47AE-8D0D-EA198CFBF128}" srcId="{CBC7AC16-F3DB-4078-A5C9-FACC47F84698}" destId="{102CAE8F-D47E-4193-9B27-03B54D43E1B9}" srcOrd="0" destOrd="0" parTransId="{AB59E8E3-924D-4F7A-AD7F-3C430A8075E9}" sibTransId="{3EFB517A-5533-4C48-94AA-8CD5E3114898}"/>
    <dgm:cxn modelId="{6F6EB411-D955-447D-B9B8-829FDF8A9CD8}" type="presOf" srcId="{102CAE8F-D47E-4193-9B27-03B54D43E1B9}" destId="{32E04E82-DE33-4405-89BF-F95F1D11B49A}" srcOrd="0" destOrd="0" presId="urn:microsoft.com/office/officeart/2005/8/layout/hList1"/>
    <dgm:cxn modelId="{87623CBD-60D9-45B4-B7F8-0475FDA325E9}" srcId="{102CAE8F-D47E-4193-9B27-03B54D43E1B9}" destId="{C4F83798-548B-4A23-A5C2-53400F206854}" srcOrd="1" destOrd="0" parTransId="{4BB9DA8E-7B69-41DD-86ED-843FB4419B48}" sibTransId="{24293166-38E1-478F-9EC9-7239B1351AED}"/>
    <dgm:cxn modelId="{78E0E756-30EE-4A19-AD6B-D7441D5E7AB9}" type="presOf" srcId="{CBC7AC16-F3DB-4078-A5C9-FACC47F84698}" destId="{08BF78F3-9475-4B9C-9F2D-3FE9496C8061}" srcOrd="0" destOrd="0" presId="urn:microsoft.com/office/officeart/2005/8/layout/hList1"/>
    <dgm:cxn modelId="{9F8A3B3D-0249-4ACC-A092-164F0ABB28C4}" type="presOf" srcId="{BD3FD025-A515-4F00-9D16-95AA1EBF8C43}" destId="{7B002A93-1104-4650-B1C9-F961B3C6D0FE}" srcOrd="0" destOrd="2" presId="urn:microsoft.com/office/officeart/2005/8/layout/hList1"/>
    <dgm:cxn modelId="{6EE8E342-4C79-4490-A1FC-87768113E259}" type="presParOf" srcId="{08BF78F3-9475-4B9C-9F2D-3FE9496C8061}" destId="{5FEBD336-F0CA-40B5-BE6A-F3BDBB96F18B}" srcOrd="0" destOrd="0" presId="urn:microsoft.com/office/officeart/2005/8/layout/hList1"/>
    <dgm:cxn modelId="{5C99E9DF-9DEB-426C-B041-04213108CC40}" type="presParOf" srcId="{5FEBD336-F0CA-40B5-BE6A-F3BDBB96F18B}" destId="{32E04E82-DE33-4405-89BF-F95F1D11B49A}" srcOrd="0" destOrd="0" presId="urn:microsoft.com/office/officeart/2005/8/layout/hList1"/>
    <dgm:cxn modelId="{D661ED0A-D8E4-4899-9333-E95F3D4FB7D0}" type="presParOf" srcId="{5FEBD336-F0CA-40B5-BE6A-F3BDBB96F18B}" destId="{7B002A93-1104-4650-B1C9-F961B3C6D0F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04E82-DE33-4405-89BF-F95F1D11B49A}">
      <dsp:nvSpPr>
        <dsp:cNvPr id="0" name=""/>
        <dsp:cNvSpPr/>
      </dsp:nvSpPr>
      <dsp:spPr>
        <a:xfrm>
          <a:off x="0" y="151510"/>
          <a:ext cx="2895600" cy="522790"/>
        </a:xfrm>
        <a:prstGeom prst="rect">
          <a:avLst/>
        </a:prstGeom>
        <a:solidFill>
          <a:schemeClr val="accent4">
            <a:lumMod val="40000"/>
            <a:lumOff val="6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lvl="0" algn="ctr" defTabSz="400050">
            <a:lnSpc>
              <a:spcPct val="90000"/>
            </a:lnSpc>
            <a:spcBef>
              <a:spcPct val="0"/>
            </a:spcBef>
            <a:spcAft>
              <a:spcPct val="35000"/>
            </a:spcAft>
          </a:pPr>
          <a:r>
            <a:rPr lang="en-US" sz="900" b="1" kern="1200" dirty="0" smtClean="0">
              <a:solidFill>
                <a:schemeClr val="tx1"/>
              </a:solidFill>
            </a:rPr>
            <a:t>IMPORTANT</a:t>
          </a:r>
          <a:endParaRPr lang="en-US" sz="900" b="1" kern="1200" dirty="0">
            <a:solidFill>
              <a:schemeClr val="tx1"/>
            </a:solidFill>
          </a:endParaRPr>
        </a:p>
      </dsp:txBody>
      <dsp:txXfrm>
        <a:off x="0" y="151510"/>
        <a:ext cx="2895600" cy="522790"/>
      </dsp:txXfrm>
    </dsp:sp>
    <dsp:sp modelId="{7B002A93-1104-4650-B1C9-F961B3C6D0FE}">
      <dsp:nvSpPr>
        <dsp:cNvPr id="0" name=""/>
        <dsp:cNvSpPr/>
      </dsp:nvSpPr>
      <dsp:spPr>
        <a:xfrm>
          <a:off x="0" y="542505"/>
          <a:ext cx="2895600" cy="1457594"/>
        </a:xfrm>
        <a:prstGeom prst="rect">
          <a:avLst/>
        </a:prstGeom>
        <a:solidFill>
          <a:schemeClr val="accent4">
            <a:lumMod val="60000"/>
            <a:lumOff val="40000"/>
            <a:alpha val="9000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r>
            <a:rPr lang="en-US" sz="900" b="1" kern="1200" dirty="0" smtClean="0"/>
            <a:t>The content of this document is based on current USCIS guidance, which is subject to change with limited notice</a:t>
          </a:r>
          <a:endParaRPr lang="en-US" sz="900" b="1" kern="1200" dirty="0"/>
        </a:p>
        <a:p>
          <a:pPr marL="57150" lvl="1" indent="-57150" algn="l" defTabSz="400050">
            <a:lnSpc>
              <a:spcPct val="90000"/>
            </a:lnSpc>
            <a:spcBef>
              <a:spcPct val="0"/>
            </a:spcBef>
            <a:spcAft>
              <a:spcPct val="15000"/>
            </a:spcAft>
            <a:buChar char="••"/>
          </a:pPr>
          <a:r>
            <a:rPr lang="en-US" sz="900" b="1" kern="1200" dirty="0" smtClean="0"/>
            <a:t>Associates should access the USCIS website for the most current information regarding Form I-485 filings at: http://www.uscis.gov/i-485 </a:t>
          </a:r>
          <a:endParaRPr lang="en-US" sz="900" b="1" kern="1200" dirty="0"/>
        </a:p>
        <a:p>
          <a:pPr marL="57150" lvl="1" indent="-57150" algn="l" defTabSz="400050">
            <a:lnSpc>
              <a:spcPct val="90000"/>
            </a:lnSpc>
            <a:spcBef>
              <a:spcPct val="0"/>
            </a:spcBef>
            <a:spcAft>
              <a:spcPct val="15000"/>
            </a:spcAft>
            <a:buChar char="••"/>
          </a:pPr>
          <a:endParaRPr lang="en-US" sz="900" b="1" kern="1200" dirty="0"/>
        </a:p>
      </dsp:txBody>
      <dsp:txXfrm>
        <a:off x="0" y="542505"/>
        <a:ext cx="2895600" cy="145759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9D08D-325B-4D95-863C-9846CBBD9879}" type="datetimeFigureOut">
              <a:rPr lang="en-US" smtClean="0"/>
              <a:t>5/31/2015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362981-8E42-434A-826E-38D7C56B31ED}" type="slidenum">
              <a:rPr lang="en-US" smtClean="0"/>
              <a:t>‹#›</a:t>
            </a:fld>
            <a:endParaRPr lang="en-US"/>
          </a:p>
        </p:txBody>
      </p:sp>
    </p:spTree>
    <p:extLst>
      <p:ext uri="{BB962C8B-B14F-4D97-AF65-F5344CB8AC3E}">
        <p14:creationId xmlns:p14="http://schemas.microsoft.com/office/powerpoint/2010/main" val="19979769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85DF0F-FF1E-435D-A249-F65CC6FB1D11}" type="datetimeFigureOut">
              <a:rPr lang="en-US" smtClean="0"/>
              <a:t>5/31/2015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341842-06AC-4180-9B50-917F2A49653C}" type="slidenum">
              <a:rPr lang="en-US" smtClean="0"/>
              <a:t>‹#›</a:t>
            </a:fld>
            <a:endParaRPr lang="en-US"/>
          </a:p>
        </p:txBody>
      </p:sp>
    </p:spTree>
    <p:extLst>
      <p:ext uri="{BB962C8B-B14F-4D97-AF65-F5344CB8AC3E}">
        <p14:creationId xmlns:p14="http://schemas.microsoft.com/office/powerpoint/2010/main" val="26086987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341842-06AC-4180-9B50-917F2A49653C}" type="slidenum">
              <a:rPr lang="en-US" smtClean="0"/>
              <a:t>3</a:t>
            </a:fld>
            <a:endParaRPr lang="en-US"/>
          </a:p>
        </p:txBody>
      </p:sp>
    </p:spTree>
    <p:extLst>
      <p:ext uri="{BB962C8B-B14F-4D97-AF65-F5344CB8AC3E}">
        <p14:creationId xmlns:p14="http://schemas.microsoft.com/office/powerpoint/2010/main" val="2114117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cxnSp>
        <p:nvCxnSpPr>
          <p:cNvPr id="5" name="Straight Connector 9"/>
          <p:cNvCxnSpPr>
            <a:cxnSpLocks noChangeShapeType="1"/>
          </p:cNvCxnSpPr>
          <p:nvPr/>
        </p:nvCxnSpPr>
        <p:spPr bwMode="auto">
          <a:xfrm>
            <a:off x="107950" y="457200"/>
            <a:ext cx="8763000" cy="0"/>
          </a:xfrm>
          <a:prstGeom prst="line">
            <a:avLst/>
          </a:prstGeom>
          <a:noFill/>
          <a:ln w="9525">
            <a:solidFill>
              <a:srgbClr val="55B738"/>
            </a:solidFill>
            <a:round/>
            <a:headEnd/>
            <a:tailEnd/>
          </a:ln>
        </p:spPr>
      </p:cxnSp>
      <p:sp>
        <p:nvSpPr>
          <p:cNvPr id="7" name="Rectangle 33"/>
          <p:cNvSpPr>
            <a:spLocks noChangeArrowheads="1"/>
          </p:cNvSpPr>
          <p:nvPr/>
        </p:nvSpPr>
        <p:spPr bwMode="auto">
          <a:xfrm>
            <a:off x="7482016" y="6523038"/>
            <a:ext cx="1554480" cy="228600"/>
          </a:xfrm>
          <a:prstGeom prst="rect">
            <a:avLst/>
          </a:prstGeom>
          <a:noFill/>
          <a:ln w="9525">
            <a:noFill/>
            <a:miter lim="800000"/>
            <a:headEnd/>
            <a:tailEnd/>
          </a:ln>
          <a:effectLst/>
        </p:spPr>
        <p:txBody>
          <a:bodyPr anchor="ctr"/>
          <a:lstStyle/>
          <a:p>
            <a:pPr eaLnBrk="0" hangingPunct="0">
              <a:lnSpc>
                <a:spcPct val="190000"/>
              </a:lnSpc>
              <a:defRPr/>
            </a:pPr>
            <a:r>
              <a:rPr lang="en-US" sz="1000" dirty="0">
                <a:solidFill>
                  <a:schemeClr val="tx1">
                    <a:lumMod val="95000"/>
                    <a:lumOff val="5000"/>
                  </a:schemeClr>
                </a:solidFill>
                <a:latin typeface="Verdana" pitchFamily="34" charset="0"/>
              </a:rPr>
              <a:t> </a:t>
            </a:r>
            <a:r>
              <a:rPr lang="en-US" sz="900" dirty="0">
                <a:solidFill>
                  <a:schemeClr val="tx1">
                    <a:lumMod val="95000"/>
                    <a:lumOff val="5000"/>
                  </a:schemeClr>
                </a:solidFill>
                <a:latin typeface="Verdana" pitchFamily="34" charset="0"/>
              </a:rPr>
              <a:t>|  </a:t>
            </a:r>
            <a:r>
              <a:rPr lang="en-US" sz="900" b="0" dirty="0">
                <a:solidFill>
                  <a:schemeClr val="tx1">
                    <a:lumMod val="95000"/>
                    <a:lumOff val="5000"/>
                  </a:schemeClr>
                </a:solidFill>
                <a:latin typeface="Verdana" pitchFamily="34" charset="0"/>
              </a:rPr>
              <a:t>©2012  Confidential</a:t>
            </a:r>
          </a:p>
        </p:txBody>
      </p:sp>
      <p:sp>
        <p:nvSpPr>
          <p:cNvPr id="2" name="Title 1"/>
          <p:cNvSpPr>
            <a:spLocks noGrp="1"/>
          </p:cNvSpPr>
          <p:nvPr>
            <p:ph type="title"/>
          </p:nvPr>
        </p:nvSpPr>
        <p:spPr>
          <a:xfrm>
            <a:off x="-6152" y="0"/>
            <a:ext cx="9150152" cy="466344"/>
          </a:xfrm>
        </p:spPr>
        <p:txBody>
          <a:bodyPr/>
          <a:lstStyle>
            <a:lvl1pPr>
              <a:defRPr sz="2400"/>
            </a:lvl1p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7236296" y="6543675"/>
            <a:ext cx="457200" cy="314325"/>
          </a:xfrm>
        </p:spPr>
        <p:txBody>
          <a:bodyPr/>
          <a:lstStyle>
            <a:lvl1pPr>
              <a:defRPr sz="1200" b="0">
                <a:solidFill>
                  <a:srgbClr val="6DB23F"/>
                </a:solidFill>
                <a:latin typeface="Arial" pitchFamily="34" charset="0"/>
                <a:cs typeface="Arial" pitchFamily="34" charset="0"/>
              </a:defRPr>
            </a:lvl1pPr>
          </a:lstStyle>
          <a:p>
            <a:fld id="{26F34113-3024-4781-A633-D6D3F2AE43E6}" type="slidenum">
              <a:rPr lang="en-US" smtClean="0"/>
              <a:t>‹#›</a:t>
            </a:fld>
            <a:endParaRPr lang="en-US"/>
          </a:p>
        </p:txBody>
      </p:sp>
      <p:pic>
        <p:nvPicPr>
          <p:cNvPr id="9" name="Picture 6" descr="image002"/>
          <p:cNvPicPr>
            <a:picLocks noChangeAspect="1" noChangeArrowheads="1"/>
          </p:cNvPicPr>
          <p:nvPr/>
        </p:nvPicPr>
        <p:blipFill>
          <a:blip r:embed="rId2"/>
          <a:srcRect l="21718" t="-13426" r="16665" b="49497"/>
          <a:stretch>
            <a:fillRect/>
          </a:stretch>
        </p:blipFill>
        <p:spPr bwMode="auto">
          <a:xfrm>
            <a:off x="5408800" y="-1"/>
            <a:ext cx="3707904" cy="653493"/>
          </a:xfrm>
          <a:prstGeom prst="rect">
            <a:avLst/>
          </a:prstGeom>
          <a:ln>
            <a:noFill/>
          </a:ln>
          <a:effectLst>
            <a:softEdge rad="11250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Rectangle 2"/>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cxnSp>
        <p:nvCxnSpPr>
          <p:cNvPr id="5" name="Straight Connector 9"/>
          <p:cNvCxnSpPr>
            <a:cxnSpLocks noChangeShapeType="1"/>
          </p:cNvCxnSpPr>
          <p:nvPr/>
        </p:nvCxnSpPr>
        <p:spPr bwMode="auto">
          <a:xfrm>
            <a:off x="107950" y="457200"/>
            <a:ext cx="8763000" cy="0"/>
          </a:xfrm>
          <a:prstGeom prst="line">
            <a:avLst/>
          </a:prstGeom>
          <a:noFill/>
          <a:ln w="9525">
            <a:solidFill>
              <a:srgbClr val="55B738"/>
            </a:solidFill>
            <a:round/>
            <a:headEnd/>
            <a:tailEnd/>
          </a:ln>
        </p:spPr>
      </p:cxnSp>
      <p:pic>
        <p:nvPicPr>
          <p:cNvPr id="6" name="CG_logoReflect_RGB.png" descr="/Users/jason_feuilly/Desktop/CG_logoReflect_RGB.png"/>
          <p:cNvPicPr>
            <a:picLocks noChangeAspect="1"/>
          </p:cNvPicPr>
          <p:nvPr/>
        </p:nvPicPr>
        <p:blipFill>
          <a:blip r:embed="rId2"/>
          <a:srcRect/>
          <a:stretch>
            <a:fillRect/>
          </a:stretch>
        </p:blipFill>
        <p:spPr bwMode="auto">
          <a:xfrm>
            <a:off x="7104063" y="6237288"/>
            <a:ext cx="1963737" cy="720725"/>
          </a:xfrm>
          <a:prstGeom prst="rect">
            <a:avLst/>
          </a:prstGeom>
          <a:noFill/>
          <a:ln w="9525">
            <a:noFill/>
            <a:miter lim="800000"/>
            <a:headEnd/>
            <a:tailEnd/>
          </a:ln>
        </p:spPr>
      </p:pic>
      <p:sp>
        <p:nvSpPr>
          <p:cNvPr id="7" name="Rectangle 33"/>
          <p:cNvSpPr>
            <a:spLocks noChangeArrowheads="1"/>
          </p:cNvSpPr>
          <p:nvPr/>
        </p:nvSpPr>
        <p:spPr bwMode="auto">
          <a:xfrm>
            <a:off x="381000" y="6523038"/>
            <a:ext cx="5181600" cy="228600"/>
          </a:xfrm>
          <a:prstGeom prst="rect">
            <a:avLst/>
          </a:prstGeom>
          <a:noFill/>
          <a:ln w="9525">
            <a:noFill/>
            <a:miter lim="800000"/>
            <a:headEnd/>
            <a:tailEnd/>
          </a:ln>
          <a:effectLst/>
        </p:spPr>
        <p:txBody>
          <a:bodyPr anchor="ctr"/>
          <a:lstStyle/>
          <a:p>
            <a:pPr eaLnBrk="0" hangingPunct="0">
              <a:lnSpc>
                <a:spcPct val="190000"/>
              </a:lnSpc>
              <a:defRPr/>
            </a:pPr>
            <a:r>
              <a:rPr lang="en-US" sz="1000" dirty="0">
                <a:solidFill>
                  <a:schemeClr val="tx1">
                    <a:lumMod val="95000"/>
                    <a:lumOff val="5000"/>
                  </a:schemeClr>
                </a:solidFill>
                <a:latin typeface="Verdana" pitchFamily="34" charset="0"/>
              </a:rPr>
              <a:t> </a:t>
            </a:r>
            <a:r>
              <a:rPr lang="en-US" sz="900" dirty="0">
                <a:solidFill>
                  <a:schemeClr val="tx1">
                    <a:lumMod val="95000"/>
                    <a:lumOff val="5000"/>
                  </a:schemeClr>
                </a:solidFill>
                <a:latin typeface="Verdana" pitchFamily="34" charset="0"/>
              </a:rPr>
              <a:t>|  </a:t>
            </a:r>
            <a:r>
              <a:rPr lang="en-US" sz="900" b="0" dirty="0">
                <a:solidFill>
                  <a:schemeClr val="tx1">
                    <a:lumMod val="95000"/>
                    <a:lumOff val="5000"/>
                  </a:schemeClr>
                </a:solidFill>
                <a:latin typeface="Verdana" pitchFamily="34" charset="0"/>
              </a:rPr>
              <a:t>©2012  Confidential</a:t>
            </a:r>
          </a:p>
        </p:txBody>
      </p:sp>
      <p:sp>
        <p:nvSpPr>
          <p:cNvPr id="2" name="Title 1"/>
          <p:cNvSpPr>
            <a:spLocks noGrp="1"/>
          </p:cNvSpPr>
          <p:nvPr>
            <p:ph type="title"/>
          </p:nvPr>
        </p:nvSpPr>
        <p:spPr>
          <a:xfrm>
            <a:off x="-6152" y="0"/>
            <a:ext cx="9150152" cy="466344"/>
          </a:xfrm>
        </p:spPr>
        <p:txBody>
          <a:bodyPr/>
          <a:lstStyle>
            <a:lvl1pPr>
              <a:defRPr sz="2400"/>
            </a:lvl1p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66675" y="6543675"/>
            <a:ext cx="457200" cy="314325"/>
          </a:xfrm>
        </p:spPr>
        <p:txBody>
          <a:bodyPr/>
          <a:lstStyle>
            <a:lvl1pPr>
              <a:defRPr sz="1200" b="0">
                <a:solidFill>
                  <a:srgbClr val="6DB23F"/>
                </a:solidFill>
                <a:latin typeface="Arial" pitchFamily="34" charset="0"/>
                <a:cs typeface="Arial" pitchFamily="34" charset="0"/>
              </a:defRPr>
            </a:lvl1pPr>
          </a:lstStyle>
          <a:p>
            <a:fld id="{26F34113-3024-4781-A633-D6D3F2AE43E6}" type="slidenum">
              <a:rPr lang="en-US" smtClean="0"/>
              <a:t>‹#›</a:t>
            </a:fld>
            <a:endParaRPr lang="en-US"/>
          </a:p>
        </p:txBody>
      </p:sp>
      <p:pic>
        <p:nvPicPr>
          <p:cNvPr id="9" name="Picture 6" descr="image002"/>
          <p:cNvPicPr>
            <a:picLocks noChangeAspect="1" noChangeArrowheads="1"/>
          </p:cNvPicPr>
          <p:nvPr/>
        </p:nvPicPr>
        <p:blipFill>
          <a:blip r:embed="rId3"/>
          <a:srcRect l="21718" t="-13426" r="16665" b="49497"/>
          <a:stretch>
            <a:fillRect/>
          </a:stretch>
        </p:blipFill>
        <p:spPr bwMode="auto">
          <a:xfrm>
            <a:off x="5408800" y="-1"/>
            <a:ext cx="3707904" cy="653493"/>
          </a:xfrm>
          <a:prstGeom prst="rect">
            <a:avLst/>
          </a:prstGeom>
          <a:ln>
            <a:noFill/>
          </a:ln>
          <a:effectLst>
            <a:softEdge rad="112500"/>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6" name="Picture 9" descr="Cognizant_36x84_04D.png"/>
          <p:cNvPicPr>
            <a:picLocks noChangeAspect="1"/>
          </p:cNvPicPr>
          <p:nvPr/>
        </p:nvPicPr>
        <p:blipFill>
          <a:blip r:embed="rId2"/>
          <a:srcRect t="1440"/>
          <a:stretch>
            <a:fillRect/>
          </a:stretch>
        </p:blipFill>
        <p:spPr bwMode="auto">
          <a:xfrm>
            <a:off x="185738" y="0"/>
            <a:ext cx="576262" cy="3614738"/>
          </a:xfrm>
          <a:prstGeom prst="rect">
            <a:avLst/>
          </a:prstGeom>
          <a:noFill/>
          <a:ln w="9525">
            <a:noFill/>
            <a:miter lim="800000"/>
            <a:headEnd/>
            <a:tailEnd/>
          </a:ln>
        </p:spPr>
      </p:pic>
      <p:pic>
        <p:nvPicPr>
          <p:cNvPr id="7" name="CG_logoReflect_RGB.png" descr="/Users/jason_feuilly/Desktop/CG_logoReflect_RGB.png"/>
          <p:cNvPicPr>
            <a:picLocks noChangeAspect="1"/>
          </p:cNvPicPr>
          <p:nvPr/>
        </p:nvPicPr>
        <p:blipFill>
          <a:blip r:embed="rId3"/>
          <a:srcRect/>
          <a:stretch>
            <a:fillRect/>
          </a:stretch>
        </p:blipFill>
        <p:spPr bwMode="auto">
          <a:xfrm>
            <a:off x="7104063" y="6237288"/>
            <a:ext cx="1963737" cy="720725"/>
          </a:xfrm>
          <a:prstGeom prst="rect">
            <a:avLst/>
          </a:prstGeom>
          <a:noFill/>
          <a:ln w="9525">
            <a:noFill/>
            <a:miter lim="800000"/>
            <a:headEnd/>
            <a:tailEnd/>
          </a:ln>
        </p:spPr>
      </p:pic>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smtClean="0"/>
              <a:t>Click to edit Master title style</a:t>
            </a:r>
            <a:endParaRPr lang="en-US" dirty="0"/>
          </a:p>
        </p:txBody>
      </p:sp>
      <p:pic>
        <p:nvPicPr>
          <p:cNvPr id="9" name="Picture 6" descr="image002"/>
          <p:cNvPicPr>
            <a:picLocks noChangeAspect="1" noChangeArrowheads="1"/>
          </p:cNvPicPr>
          <p:nvPr/>
        </p:nvPicPr>
        <p:blipFill>
          <a:blip r:embed="rId4"/>
          <a:srcRect l="21718" t="-13426" r="16665" b="49497"/>
          <a:stretch>
            <a:fillRect/>
          </a:stretch>
        </p:blipFill>
        <p:spPr bwMode="auto">
          <a:xfrm>
            <a:off x="5408800" y="-1"/>
            <a:ext cx="3707904" cy="653493"/>
          </a:xfrm>
          <a:prstGeom prst="rect">
            <a:avLst/>
          </a:prstGeom>
          <a:ln>
            <a:noFill/>
          </a:ln>
          <a:effectLst>
            <a:softEdge rad="112500"/>
          </a:effectLst>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3" name="Rectangle 2"/>
          <p:cNvSpPr>
            <a:spLocks noChangeArrowheads="1"/>
          </p:cNvSpPr>
          <p:nvPr/>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4" name="CG_logoReflect_RGB.png" descr="/Users/jason_feuilly/Desktop/CG_logoReflect_RGB.png"/>
          <p:cNvPicPr>
            <a:picLocks noChangeAspect="1"/>
          </p:cNvPicPr>
          <p:nvPr/>
        </p:nvPicPr>
        <p:blipFill>
          <a:blip r:embed="rId2"/>
          <a:srcRect/>
          <a:stretch>
            <a:fillRect/>
          </a:stretch>
        </p:blipFill>
        <p:spPr bwMode="auto">
          <a:xfrm>
            <a:off x="7104063" y="6237288"/>
            <a:ext cx="1963737" cy="720725"/>
          </a:xfrm>
          <a:prstGeom prst="rect">
            <a:avLst/>
          </a:prstGeom>
          <a:noFill/>
          <a:ln w="9525">
            <a:noFill/>
            <a:miter lim="800000"/>
            <a:headEnd/>
            <a:tailEnd/>
          </a:ln>
        </p:spPr>
      </p:pic>
      <p:sp>
        <p:nvSpPr>
          <p:cNvPr id="5" name="Round Same Side Corner Rectangle 4"/>
          <p:cNvSpPr/>
          <p:nvPr/>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6" name="Picture 10" descr="side_circles.png"/>
          <p:cNvPicPr>
            <a:picLocks noChangeAspect="1"/>
          </p:cNvPicPr>
          <p:nvPr/>
        </p:nvPicPr>
        <p:blipFill>
          <a:blip r:embed="rId3"/>
          <a:srcRect r="53333"/>
          <a:stretch>
            <a:fillRect/>
          </a:stretch>
        </p:blipFill>
        <p:spPr bwMode="auto">
          <a:xfrm>
            <a:off x="8882063" y="1981200"/>
            <a:ext cx="261937" cy="2578100"/>
          </a:xfrm>
          <a:prstGeom prst="rect">
            <a:avLst/>
          </a:prstGeom>
          <a:noFill/>
          <a:ln w="9525">
            <a:noFill/>
            <a:miter lim="800000"/>
            <a:headEnd/>
            <a:tailEnd/>
          </a:ln>
        </p:spPr>
      </p:pic>
      <p:sp>
        <p:nvSpPr>
          <p:cNvPr id="7" name="Rectangle 33"/>
          <p:cNvSpPr>
            <a:spLocks noChangeArrowheads="1"/>
          </p:cNvSpPr>
          <p:nvPr/>
        </p:nvSpPr>
        <p:spPr bwMode="auto">
          <a:xfrm>
            <a:off x="381000" y="6523038"/>
            <a:ext cx="5181600" cy="228600"/>
          </a:xfrm>
          <a:prstGeom prst="rect">
            <a:avLst/>
          </a:prstGeom>
          <a:noFill/>
          <a:ln w="9525">
            <a:noFill/>
            <a:miter lim="800000"/>
            <a:headEnd/>
            <a:tailEnd/>
          </a:ln>
          <a:effectLst/>
        </p:spPr>
        <p:txBody>
          <a:bodyPr anchor="ctr"/>
          <a:lstStyle/>
          <a:p>
            <a:pPr eaLnBrk="0" hangingPunct="0">
              <a:lnSpc>
                <a:spcPct val="190000"/>
              </a:lnSpc>
              <a:defRPr/>
            </a:pPr>
            <a:r>
              <a:rPr lang="en-US" sz="1000" dirty="0">
                <a:solidFill>
                  <a:schemeClr val="tx1">
                    <a:lumMod val="95000"/>
                    <a:lumOff val="5000"/>
                  </a:schemeClr>
                </a:solidFill>
                <a:latin typeface="Verdana" pitchFamily="34" charset="0"/>
              </a:rPr>
              <a:t> </a:t>
            </a:r>
            <a:r>
              <a:rPr lang="en-US" sz="900" dirty="0">
                <a:solidFill>
                  <a:schemeClr val="tx1">
                    <a:lumMod val="95000"/>
                    <a:lumOff val="5000"/>
                  </a:schemeClr>
                </a:solidFill>
                <a:latin typeface="Verdana" pitchFamily="34" charset="0"/>
              </a:rPr>
              <a:t>|  </a:t>
            </a:r>
            <a:r>
              <a:rPr lang="en-US" sz="900" b="0" dirty="0">
                <a:solidFill>
                  <a:schemeClr val="tx1">
                    <a:lumMod val="95000"/>
                    <a:lumOff val="5000"/>
                  </a:schemeClr>
                </a:solidFill>
                <a:latin typeface="Verdana" pitchFamily="34" charset="0"/>
              </a:rPr>
              <a:t>©2012  Confidential</a:t>
            </a:r>
          </a:p>
        </p:txBody>
      </p:sp>
      <p:sp>
        <p:nvSpPr>
          <p:cNvPr id="8" name="Rectangle 42"/>
          <p:cNvSpPr>
            <a:spLocks noGrp="1" noChangeArrowheads="1"/>
          </p:cNvSpPr>
          <p:nvPr>
            <p:ph type="sldNum" sz="quarter" idx="10"/>
          </p:nvPr>
        </p:nvSpPr>
        <p:spPr>
          <a:xfrm>
            <a:off x="66675" y="6543675"/>
            <a:ext cx="457200" cy="314325"/>
          </a:xfrm>
        </p:spPr>
        <p:txBody>
          <a:bodyPr/>
          <a:lstStyle>
            <a:lvl1pPr>
              <a:defRPr sz="1200" b="0">
                <a:solidFill>
                  <a:srgbClr val="6DB23F"/>
                </a:solidFill>
                <a:latin typeface="Arial" pitchFamily="34" charset="0"/>
                <a:cs typeface="Arial" pitchFamily="34" charset="0"/>
              </a:defRPr>
            </a:lvl1pPr>
          </a:lstStyle>
          <a:p>
            <a:fld id="{26F34113-3024-4781-A633-D6D3F2AE43E6}" type="slidenum">
              <a:rPr lang="en-US" smtClean="0"/>
              <a:t>‹#›</a:t>
            </a:fld>
            <a:endParaRPr lang="en-US"/>
          </a:p>
        </p:txBody>
      </p:sp>
      <p:sp>
        <p:nvSpPr>
          <p:cNvPr id="9" name="Round Same Side Corner Rectangle 8"/>
          <p:cNvSpPr/>
          <p:nvPr/>
        </p:nvSpPr>
        <p:spPr bwMode="auto">
          <a:xfrm rot="5400000">
            <a:off x="2525588" y="-382975"/>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10" name="Picture 10" descr="side_circles.png"/>
          <p:cNvPicPr>
            <a:picLocks noChangeAspect="1"/>
          </p:cNvPicPr>
          <p:nvPr/>
        </p:nvPicPr>
        <p:blipFill>
          <a:blip r:embed="rId3"/>
          <a:srcRect r="53333"/>
          <a:stretch>
            <a:fillRect/>
          </a:stretch>
        </p:blipFill>
        <p:spPr bwMode="auto">
          <a:xfrm>
            <a:off x="8893051" y="1979225"/>
            <a:ext cx="261937" cy="25781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6" name="Picture 9" descr="Cognizant_36x84_04D.png"/>
          <p:cNvPicPr>
            <a:picLocks noChangeAspect="1"/>
          </p:cNvPicPr>
          <p:nvPr/>
        </p:nvPicPr>
        <p:blipFill>
          <a:blip r:embed="rId2"/>
          <a:srcRect t="1440"/>
          <a:stretch>
            <a:fillRect/>
          </a:stretch>
        </p:blipFill>
        <p:spPr bwMode="auto">
          <a:xfrm>
            <a:off x="185738" y="0"/>
            <a:ext cx="576262" cy="3614738"/>
          </a:xfrm>
          <a:prstGeom prst="rect">
            <a:avLst/>
          </a:prstGeom>
          <a:noFill/>
          <a:ln w="9525">
            <a:noFill/>
            <a:miter lim="800000"/>
            <a:headEnd/>
            <a:tailEnd/>
          </a:ln>
        </p:spPr>
      </p:pic>
      <p:pic>
        <p:nvPicPr>
          <p:cNvPr id="7" name="Picture 7" descr="side_circles.png"/>
          <p:cNvPicPr>
            <a:picLocks noChangeAspect="1"/>
          </p:cNvPicPr>
          <p:nvPr/>
        </p:nvPicPr>
        <p:blipFill>
          <a:blip r:embed="rId3"/>
          <a:srcRect r="53333"/>
          <a:stretch>
            <a:fillRect/>
          </a:stretch>
        </p:blipFill>
        <p:spPr bwMode="auto">
          <a:xfrm>
            <a:off x="8882063" y="2146300"/>
            <a:ext cx="261937" cy="2578100"/>
          </a:xfrm>
          <a:prstGeom prst="rect">
            <a:avLst/>
          </a:prstGeom>
          <a:noFill/>
          <a:ln w="9525">
            <a:noFill/>
            <a:miter lim="800000"/>
            <a:headEnd/>
            <a:tailEnd/>
          </a:ln>
        </p:spPr>
      </p:pic>
      <p:pic>
        <p:nvPicPr>
          <p:cNvPr id="8" name="CG_logoReflect_RGB.png" descr="/Users/jason_feuilly/Desktop/CG_logoReflect_RGB.png"/>
          <p:cNvPicPr>
            <a:picLocks noChangeAspect="1"/>
          </p:cNvPicPr>
          <p:nvPr/>
        </p:nvPicPr>
        <p:blipFill>
          <a:blip r:embed="rId4"/>
          <a:srcRect/>
          <a:stretch>
            <a:fillRect/>
          </a:stretch>
        </p:blipFill>
        <p:spPr bwMode="auto">
          <a:xfrm>
            <a:off x="7104063" y="6237288"/>
            <a:ext cx="1963737" cy="720725"/>
          </a:xfrm>
          <a:prstGeom prst="rect">
            <a:avLst/>
          </a:prstGeom>
          <a:noFill/>
          <a:ln w="9525">
            <a:noFill/>
            <a:miter lim="800000"/>
            <a:headEnd/>
            <a:tailEnd/>
          </a:ln>
        </p:spPr>
      </p:pic>
      <p:sp>
        <p:nvSpPr>
          <p:cNvPr id="9" name="Rectangle 33"/>
          <p:cNvSpPr>
            <a:spLocks noChangeArrowheads="1"/>
          </p:cNvSpPr>
          <p:nvPr/>
        </p:nvSpPr>
        <p:spPr bwMode="auto">
          <a:xfrm>
            <a:off x="381000" y="6523038"/>
            <a:ext cx="5181600" cy="228600"/>
          </a:xfrm>
          <a:prstGeom prst="rect">
            <a:avLst/>
          </a:prstGeom>
          <a:noFill/>
          <a:ln w="9525">
            <a:noFill/>
            <a:miter lim="800000"/>
            <a:headEnd/>
            <a:tailEnd/>
          </a:ln>
          <a:effectLst/>
        </p:spPr>
        <p:txBody>
          <a:bodyPr anchor="ctr"/>
          <a:lstStyle/>
          <a:p>
            <a:pPr eaLnBrk="0" hangingPunct="0">
              <a:lnSpc>
                <a:spcPct val="190000"/>
              </a:lnSpc>
              <a:defRPr/>
            </a:pPr>
            <a:r>
              <a:rPr lang="en-US" sz="1000" dirty="0">
                <a:solidFill>
                  <a:schemeClr val="tx1">
                    <a:lumMod val="95000"/>
                    <a:lumOff val="5000"/>
                  </a:schemeClr>
                </a:solidFill>
                <a:latin typeface="Verdana" pitchFamily="34" charset="0"/>
              </a:rPr>
              <a:t> </a:t>
            </a:r>
            <a:r>
              <a:rPr lang="en-US" sz="900" dirty="0">
                <a:solidFill>
                  <a:schemeClr val="tx1">
                    <a:lumMod val="95000"/>
                    <a:lumOff val="5000"/>
                  </a:schemeClr>
                </a:solidFill>
                <a:latin typeface="Verdana" pitchFamily="34" charset="0"/>
              </a:rPr>
              <a:t>|  </a:t>
            </a:r>
            <a:r>
              <a:rPr lang="en-US" sz="900" b="0" dirty="0">
                <a:solidFill>
                  <a:schemeClr val="tx1">
                    <a:lumMod val="95000"/>
                    <a:lumOff val="5000"/>
                  </a:schemeClr>
                </a:solidFill>
                <a:latin typeface="Verdana" pitchFamily="34" charset="0"/>
              </a:rPr>
              <a:t>©2012  Confidential</a:t>
            </a:r>
          </a:p>
        </p:txBody>
      </p:sp>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smtClean="0"/>
              <a:t>Click to edit Master title style</a:t>
            </a:r>
            <a:endParaRPr lang="en-US" dirty="0"/>
          </a:p>
        </p:txBody>
      </p:sp>
      <p:sp>
        <p:nvSpPr>
          <p:cNvPr id="10" name="Rectangle 42"/>
          <p:cNvSpPr>
            <a:spLocks noGrp="1" noChangeArrowheads="1"/>
          </p:cNvSpPr>
          <p:nvPr>
            <p:ph type="sldNum" sz="quarter" idx="10"/>
          </p:nvPr>
        </p:nvSpPr>
        <p:spPr>
          <a:xfrm>
            <a:off x="66675" y="6543675"/>
            <a:ext cx="457200" cy="314325"/>
          </a:xfrm>
        </p:spPr>
        <p:txBody>
          <a:bodyPr/>
          <a:lstStyle>
            <a:lvl1pPr>
              <a:defRPr sz="1200" b="0">
                <a:solidFill>
                  <a:srgbClr val="6DB23F"/>
                </a:solidFill>
                <a:latin typeface="Arial" pitchFamily="34" charset="0"/>
                <a:cs typeface="Arial" pitchFamily="34" charset="0"/>
              </a:defRPr>
            </a:lvl1pPr>
          </a:lstStyle>
          <a:p>
            <a:fld id="{26F34113-3024-4781-A633-D6D3F2AE43E6}"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3" name="Rectangle 2"/>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6" name="CG_logoReflect_RGB.png" descr="/Users/jason_feuilly/Desktop/CG_logoReflect_RGB.png"/>
          <p:cNvPicPr>
            <a:picLocks noChangeAspect="1"/>
          </p:cNvPicPr>
          <p:nvPr/>
        </p:nvPicPr>
        <p:blipFill>
          <a:blip r:embed="rId2" cstate="print"/>
          <a:srcRect/>
          <a:stretch>
            <a:fillRect/>
          </a:stretch>
        </p:blipFill>
        <p:spPr bwMode="auto">
          <a:xfrm>
            <a:off x="7104063" y="6237288"/>
            <a:ext cx="1963737" cy="720725"/>
          </a:xfrm>
          <a:prstGeom prst="rect">
            <a:avLst/>
          </a:prstGeom>
          <a:noFill/>
          <a:ln w="9525">
            <a:noFill/>
            <a:miter lim="800000"/>
            <a:headEnd/>
            <a:tailEnd/>
          </a:ln>
        </p:spPr>
      </p:pic>
      <p:sp>
        <p:nvSpPr>
          <p:cNvPr id="7" name="Rectangle 33"/>
          <p:cNvSpPr>
            <a:spLocks noChangeArrowheads="1"/>
          </p:cNvSpPr>
          <p:nvPr/>
        </p:nvSpPr>
        <p:spPr bwMode="auto">
          <a:xfrm>
            <a:off x="381000" y="6523038"/>
            <a:ext cx="5181600" cy="228600"/>
          </a:xfrm>
          <a:prstGeom prst="rect">
            <a:avLst/>
          </a:prstGeom>
          <a:noFill/>
          <a:ln w="9525">
            <a:noFill/>
            <a:miter lim="800000"/>
            <a:headEnd/>
            <a:tailEnd/>
          </a:ln>
          <a:effectLst/>
        </p:spPr>
        <p:txBody>
          <a:bodyPr anchor="ctr"/>
          <a:lstStyle/>
          <a:p>
            <a:pPr eaLnBrk="0" hangingPunct="0">
              <a:lnSpc>
                <a:spcPct val="190000"/>
              </a:lnSpc>
              <a:defRPr/>
            </a:pPr>
            <a:r>
              <a:rPr lang="en-US" sz="1000" dirty="0">
                <a:solidFill>
                  <a:schemeClr val="tx1">
                    <a:lumMod val="95000"/>
                    <a:lumOff val="5000"/>
                  </a:schemeClr>
                </a:solidFill>
                <a:latin typeface="Verdana" pitchFamily="34" charset="0"/>
              </a:rPr>
              <a:t> </a:t>
            </a:r>
            <a:r>
              <a:rPr lang="en-US" sz="900" dirty="0">
                <a:solidFill>
                  <a:schemeClr val="tx1">
                    <a:lumMod val="95000"/>
                    <a:lumOff val="5000"/>
                  </a:schemeClr>
                </a:solidFill>
                <a:latin typeface="Verdana" pitchFamily="34" charset="0"/>
              </a:rPr>
              <a:t>|  </a:t>
            </a:r>
            <a:r>
              <a:rPr lang="en-US" sz="900" b="0" dirty="0">
                <a:solidFill>
                  <a:schemeClr val="tx1">
                    <a:lumMod val="95000"/>
                    <a:lumOff val="5000"/>
                  </a:schemeClr>
                </a:solidFill>
                <a:latin typeface="Verdana" pitchFamily="34" charset="0"/>
              </a:rPr>
              <a:t>©2012  Confidential</a:t>
            </a:r>
          </a:p>
        </p:txBody>
      </p:sp>
      <p:sp>
        <p:nvSpPr>
          <p:cNvPr id="8" name="Rectangle 42"/>
          <p:cNvSpPr>
            <a:spLocks noGrp="1" noChangeArrowheads="1"/>
          </p:cNvSpPr>
          <p:nvPr>
            <p:ph type="sldNum" sz="quarter" idx="10"/>
          </p:nvPr>
        </p:nvSpPr>
        <p:spPr>
          <a:xfrm>
            <a:off x="66675" y="6543675"/>
            <a:ext cx="457200" cy="314325"/>
          </a:xfrm>
        </p:spPr>
        <p:txBody>
          <a:bodyPr/>
          <a:lstStyle>
            <a:lvl1pPr>
              <a:defRPr sz="1200" b="0">
                <a:solidFill>
                  <a:srgbClr val="6DB23F"/>
                </a:solidFill>
                <a:latin typeface="Arial" pitchFamily="34" charset="0"/>
                <a:cs typeface="Arial" pitchFamily="34" charset="0"/>
              </a:defRPr>
            </a:lvl1pPr>
          </a:lstStyle>
          <a:p>
            <a:fld id="{26F34113-3024-4781-A633-D6D3F2AE43E6}" type="slidenum">
              <a:rPr lang="en-US" smtClean="0"/>
              <a:t>‹#›</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76200"/>
            <a:ext cx="3189629" cy="379593"/>
          </a:xfrm>
          <a:prstGeom prst="rect">
            <a:avLst/>
          </a:prstGeom>
        </p:spPr>
      </p:pic>
      <p:cxnSp>
        <p:nvCxnSpPr>
          <p:cNvPr id="9" name="Straight Connector 9"/>
          <p:cNvCxnSpPr>
            <a:cxnSpLocks noChangeShapeType="1"/>
          </p:cNvCxnSpPr>
          <p:nvPr/>
        </p:nvCxnSpPr>
        <p:spPr bwMode="auto">
          <a:xfrm flipV="1">
            <a:off x="76200" y="493058"/>
            <a:ext cx="8959850" cy="1"/>
          </a:xfrm>
          <a:prstGeom prst="line">
            <a:avLst/>
          </a:prstGeom>
          <a:noFill/>
          <a:ln w="9525">
            <a:solidFill>
              <a:srgbClr val="55B738"/>
            </a:solidFill>
            <a:round/>
            <a:headEnd/>
            <a:tailEnd/>
          </a:ln>
        </p:spPr>
      </p:cxnSp>
    </p:spTree>
    <p:extLst>
      <p:ext uri="{BB962C8B-B14F-4D97-AF65-F5344CB8AC3E}">
        <p14:creationId xmlns:p14="http://schemas.microsoft.com/office/powerpoint/2010/main" val="930966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20F8AC70-6317-4FB2-9F3D-F413282F28BE}" type="datetime1">
              <a:rPr lang="en-US" smtClean="0"/>
              <a:t>5/31/2015</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r>
              <a:rPr lang="en-US" smtClean="0"/>
              <a:t>2</a:t>
            </a:r>
            <a:endParaRPr lang="en-US"/>
          </a:p>
        </p:txBody>
      </p:sp>
      <p:sp>
        <p:nvSpPr>
          <p:cNvPr id="6" name="Slide Number Placeholder 5"/>
          <p:cNvSpPr>
            <a:spLocks noGrp="1"/>
          </p:cNvSpPr>
          <p:nvPr>
            <p:ph type="sldNum" sz="quarter" idx="12"/>
          </p:nvPr>
        </p:nvSpPr>
        <p:spPr/>
        <p:txBody>
          <a:bodyPr/>
          <a:lstStyle/>
          <a:p>
            <a:fld id="{26F34113-3024-4781-A633-D6D3F2AE43E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chemeClr val="bg1"/>
                </a:solidFill>
                <a:latin typeface="Arial Black" pitchFamily="34" charset="0"/>
              </a:defRPr>
            </a:lvl1pPr>
          </a:lstStyle>
          <a:p>
            <a:fld id="{26F34113-3024-4781-A633-D6D3F2AE43E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Lst>
  <p:hf sldNum="0" hdr="0" ftr="0" dt="0"/>
  <p:txStyles>
    <p:titleStyle>
      <a:lvl1pPr algn="l" rtl="0" eaLnBrk="1" fontAlgn="base" hangingPunct="1">
        <a:spcBef>
          <a:spcPct val="0"/>
        </a:spcBef>
        <a:spcAft>
          <a:spcPct val="0"/>
        </a:spcAft>
        <a:defRPr sz="2800">
          <a:solidFill>
            <a:srgbClr val="3D97BB"/>
          </a:solidFill>
          <a:latin typeface="+mj-lt"/>
          <a:ea typeface="ＭＳ Ｐゴシック" charset="-128"/>
          <a:cs typeface="ＭＳ Ｐゴシック" charset="-128"/>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travel.state.gov/content/passports/english/passports/photos/photo-examples.html" TargetMode="Externa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hyperlink" Target="https://egov.uscis.gov/crisgwi/go?action=offices.type&amp;OfficeLocator.office_type=CIV" TargetMode="Externa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Microsoft_Word_97_-_2003_Document3.doc"/><Relationship Id="rId5" Type="http://schemas.openxmlformats.org/officeDocument/2006/relationships/oleObject" Target="../embeddings/oleObject5.bin"/><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hyperlink" Target="https://i94.cbp.dhs.gov/I94/request.html" TargetMode="Externa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20.png"/><Relationship Id="rId4" Type="http://schemas.openxmlformats.org/officeDocument/2006/relationships/hyperlink" Target="http://travel.state.gov/content/passports/english/passports/photos/photo-examples.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i94.cbp.dhs.gov/I94/request.html" TargetMode="Externa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20.png"/><Relationship Id="rId4" Type="http://schemas.openxmlformats.org/officeDocument/2006/relationships/hyperlink" Target="http://travel.state.gov/content/passports/english/passports/photos/photo-example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1.w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2" Type="http://schemas.openxmlformats.org/officeDocument/2006/relationships/hyperlink" Target="mailto:i9submissions@cognizant.co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10.bin"/><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uscis.gov/forms"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gov.uscis.gov/coa/displayCOAForm.do"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hyperlink" Target="https://i94.cbp.dhs.gov/I94/request.html" TargetMode="Externa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Microsoft_Word_97_-_2003_Document1.doc"/><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5.png"/><Relationship Id="rId9" Type="http://schemas.openxmlformats.org/officeDocument/2006/relationships/oleObject" Target="../embeddings/Microsoft_Word_97_-_2003_Document2.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09800"/>
            <a:ext cx="7772400" cy="1143000"/>
          </a:xfrm>
        </p:spPr>
        <p:txBody>
          <a:bodyPr/>
          <a:lstStyle/>
          <a:p>
            <a:pPr algn="ctr"/>
            <a:r>
              <a:rPr lang="en-US" sz="5000" dirty="0" smtClean="0">
                <a:latin typeface="Mangal" panose="02040503050203030202" pitchFamily="18" charset="0"/>
                <a:cs typeface="Mangal" panose="02040503050203030202" pitchFamily="18" charset="0"/>
              </a:rPr>
              <a:t>Form I-485	Instructions</a:t>
            </a:r>
            <a:endParaRPr lang="en-US" sz="5000" dirty="0">
              <a:latin typeface="Mangal" panose="02040503050203030202" pitchFamily="18" charset="0"/>
              <a:cs typeface="Mangal" panose="02040503050203030202" pitchFamily="18" charset="0"/>
            </a:endParaRPr>
          </a:p>
        </p:txBody>
      </p:sp>
      <p:sp>
        <p:nvSpPr>
          <p:cNvPr id="3" name="TextBox 2"/>
          <p:cNvSpPr txBox="1"/>
          <p:nvPr/>
        </p:nvSpPr>
        <p:spPr bwMode="auto">
          <a:xfrm>
            <a:off x="1066800" y="4648200"/>
            <a:ext cx="7239000" cy="1754326"/>
          </a:xfrm>
          <a:prstGeom prst="rect">
            <a:avLst/>
          </a:prstGeom>
          <a:noFill/>
          <a:ln w="9525">
            <a:noFill/>
            <a:miter lim="800000"/>
            <a:headEnd/>
            <a:tailEnd/>
          </a:ln>
        </p:spPr>
        <p:txBody>
          <a:bodyPr wrap="square" rtlCol="0">
            <a:prstTxWarp prst="textNoShape">
              <a:avLst/>
            </a:prstTxWarp>
            <a:spAutoFit/>
          </a:bodyPr>
          <a:lstStyle/>
          <a:p>
            <a:pPr eaLnBrk="0" hangingPunct="0"/>
            <a:r>
              <a:rPr lang="en-US" b="1" dirty="0" smtClean="0">
                <a:solidFill>
                  <a:srgbClr val="FF0000"/>
                </a:solidFill>
                <a:latin typeface="Verdana" charset="0"/>
              </a:rPr>
              <a:t>THIS DOCUMENT IS SUBJECT TO THE COGNIZANT NON-DISCLOSE AGREMENT</a:t>
            </a:r>
          </a:p>
          <a:p>
            <a:pPr eaLnBrk="0" hangingPunct="0"/>
            <a:endParaRPr lang="en-US" b="1" dirty="0" smtClean="0">
              <a:solidFill>
                <a:srgbClr val="FF0000"/>
              </a:solidFill>
              <a:latin typeface="Verdana" charset="0"/>
            </a:endParaRPr>
          </a:p>
          <a:p>
            <a:pPr eaLnBrk="0" hangingPunct="0"/>
            <a:r>
              <a:rPr lang="en-US" b="1" dirty="0" smtClean="0">
                <a:solidFill>
                  <a:srgbClr val="FF0000"/>
                </a:solidFill>
                <a:latin typeface="Verdana" charset="0"/>
              </a:rPr>
              <a:t>THIS DOCUMENT IS NOT TO BE CIRCULATED OR OTHERWISE DISTRIBUTED IN ANY FORM OUTSIDE OF COGNIZANT</a:t>
            </a:r>
          </a:p>
        </p:txBody>
      </p:sp>
    </p:spTree>
    <p:extLst>
      <p:ext uri="{BB962C8B-B14F-4D97-AF65-F5344CB8AC3E}">
        <p14:creationId xmlns:p14="http://schemas.microsoft.com/office/powerpoint/2010/main" val="3758363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85800"/>
            <a:ext cx="8839200" cy="990600"/>
          </a:xfrm>
        </p:spPr>
        <p:txBody>
          <a:bodyPr/>
          <a:lstStyle/>
          <a:p>
            <a:r>
              <a:rPr lang="en-US" dirty="0" smtClean="0">
                <a:latin typeface="Mangal" panose="02040503050203030202" pitchFamily="18" charset="0"/>
                <a:cs typeface="Mangal" panose="02040503050203030202" pitchFamily="18" charset="0"/>
              </a:rPr>
              <a:t>I-485 </a:t>
            </a:r>
            <a:r>
              <a:rPr lang="en-US" dirty="0">
                <a:latin typeface="Mangal" panose="02040503050203030202" pitchFamily="18" charset="0"/>
                <a:cs typeface="Mangal" panose="02040503050203030202" pitchFamily="18" charset="0"/>
              </a:rPr>
              <a:t>Document Checklist </a:t>
            </a:r>
            <a:r>
              <a:rPr lang="en-US" dirty="0" smtClean="0">
                <a:latin typeface="Mangal" panose="02040503050203030202" pitchFamily="18" charset="0"/>
                <a:cs typeface="Mangal" panose="02040503050203030202" pitchFamily="18" charset="0"/>
              </a:rPr>
              <a:t>cont’d.</a:t>
            </a:r>
            <a:endParaRPr lang="en-US"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a:xfrm>
            <a:off x="152400" y="1600200"/>
            <a:ext cx="8839200" cy="4800600"/>
          </a:xfrm>
        </p:spPr>
        <p:txBody>
          <a:bodyPr/>
          <a:lstStyle/>
          <a:p>
            <a:pPr marL="0" indent="0">
              <a:buClr>
                <a:schemeClr val="tx1"/>
              </a:buClr>
            </a:pPr>
            <a:r>
              <a:rPr lang="en-US" sz="1100" b="1" dirty="0" smtClean="0">
                <a:latin typeface="Mangal" panose="02040503050203030202" pitchFamily="18" charset="0"/>
                <a:cs typeface="Mangal" panose="02040503050203030202" pitchFamily="18" charset="0"/>
              </a:rPr>
              <a:t>7. Copy </a:t>
            </a:r>
            <a:r>
              <a:rPr lang="en-US" sz="1100" b="1" dirty="0">
                <a:latin typeface="Mangal" panose="02040503050203030202" pitchFamily="18" charset="0"/>
                <a:cs typeface="Mangal" panose="02040503050203030202" pitchFamily="18" charset="0"/>
              </a:rPr>
              <a:t>of Marriage </a:t>
            </a:r>
            <a:r>
              <a:rPr lang="en-US" sz="1100" b="1" dirty="0" smtClean="0">
                <a:latin typeface="Mangal" panose="02040503050203030202" pitchFamily="18" charset="0"/>
                <a:cs typeface="Mangal" panose="02040503050203030202" pitchFamily="18" charset="0"/>
              </a:rPr>
              <a:t>Certificate, </a:t>
            </a:r>
            <a:r>
              <a:rPr lang="en-US" sz="1100" dirty="0">
                <a:latin typeface="Mangal" panose="02040503050203030202" pitchFamily="18" charset="0"/>
                <a:cs typeface="Mangal" panose="02040503050203030202" pitchFamily="18" charset="0"/>
              </a:rPr>
              <a:t>(if applicable</a:t>
            </a:r>
            <a:r>
              <a:rPr lang="en-US" sz="1100" dirty="0" smtClean="0">
                <a:latin typeface="Mangal" panose="02040503050203030202" pitchFamily="18" charset="0"/>
                <a:cs typeface="Mangal" panose="02040503050203030202" pitchFamily="18" charset="0"/>
              </a:rPr>
              <a:t>): </a:t>
            </a:r>
            <a:r>
              <a:rPr lang="en-US" sz="1100" b="1" dirty="0" smtClean="0">
                <a:latin typeface="Mangal" panose="02040503050203030202" pitchFamily="18" charset="0"/>
                <a:cs typeface="Mangal" panose="02040503050203030202" pitchFamily="18" charset="0"/>
              </a:rPr>
              <a:t>DO </a:t>
            </a:r>
            <a:r>
              <a:rPr lang="en-US" sz="1100" b="1" dirty="0">
                <a:latin typeface="Mangal" panose="02040503050203030202" pitchFamily="18" charset="0"/>
                <a:cs typeface="Mangal" panose="02040503050203030202" pitchFamily="18" charset="0"/>
              </a:rPr>
              <a:t>NOT SEND ORIGINAL – Copy must be on 8 ½ by 11 paper and printed on One </a:t>
            </a:r>
            <a:r>
              <a:rPr lang="en-US" sz="1100" b="1" dirty="0" smtClean="0">
                <a:latin typeface="Mangal" panose="02040503050203030202" pitchFamily="18" charset="0"/>
                <a:cs typeface="Mangal" panose="02040503050203030202" pitchFamily="18" charset="0"/>
              </a:rPr>
              <a:t>Side. </a:t>
            </a:r>
          </a:p>
          <a:p>
            <a:pPr lvl="2">
              <a:buClr>
                <a:schemeClr val="tx1"/>
              </a:buClr>
              <a:buFont typeface="Arial" panose="020B0604020202020204" pitchFamily="34" charset="0"/>
              <a:buChar char="•"/>
            </a:pPr>
            <a:r>
              <a:rPr lang="en-US" sz="1000" dirty="0" smtClean="0">
                <a:latin typeface="Mangal" panose="02040503050203030202" pitchFamily="18" charset="0"/>
                <a:cs typeface="Mangal" panose="02040503050203030202" pitchFamily="18" charset="0"/>
              </a:rPr>
              <a:t>Proof </a:t>
            </a:r>
            <a:r>
              <a:rPr lang="en-US" sz="1000" dirty="0">
                <a:latin typeface="Mangal" panose="02040503050203030202" pitchFamily="18" charset="0"/>
                <a:cs typeface="Mangal" panose="02040503050203030202" pitchFamily="18" charset="0"/>
              </a:rPr>
              <a:t>of termination of any prior marriages is also required for all applicants, usually </a:t>
            </a:r>
            <a:r>
              <a:rPr lang="en-US" sz="1000" dirty="0" smtClean="0">
                <a:latin typeface="Mangal" panose="02040503050203030202" pitchFamily="18" charset="0"/>
                <a:cs typeface="Mangal" panose="02040503050203030202" pitchFamily="18" charset="0"/>
              </a:rPr>
              <a:t>in the </a:t>
            </a:r>
            <a:r>
              <a:rPr lang="en-US" sz="1000" dirty="0">
                <a:latin typeface="Mangal" panose="02040503050203030202" pitchFamily="18" charset="0"/>
                <a:cs typeface="Mangal" panose="02040503050203030202" pitchFamily="18" charset="0"/>
              </a:rPr>
              <a:t>form of a certified copy of the final </a:t>
            </a:r>
            <a:r>
              <a:rPr lang="en-US" sz="1000" dirty="0" smtClean="0">
                <a:latin typeface="Mangal" panose="02040503050203030202" pitchFamily="18" charset="0"/>
                <a:cs typeface="Mangal" panose="02040503050203030202" pitchFamily="18" charset="0"/>
              </a:rPr>
              <a:t>divorce judgment </a:t>
            </a:r>
            <a:r>
              <a:rPr lang="en-US" sz="1000" dirty="0">
                <a:latin typeface="Mangal" panose="02040503050203030202" pitchFamily="18" charset="0"/>
                <a:cs typeface="Mangal" panose="02040503050203030202" pitchFamily="18" charset="0"/>
              </a:rPr>
              <a:t>or a death certificate. </a:t>
            </a:r>
            <a:r>
              <a:rPr lang="en-US" sz="1000" b="1" u="sng" dirty="0">
                <a:latin typeface="Mangal" panose="02040503050203030202" pitchFamily="18" charset="0"/>
                <a:cs typeface="Mangal" panose="02040503050203030202" pitchFamily="18" charset="0"/>
              </a:rPr>
              <a:t>Please </a:t>
            </a:r>
            <a:r>
              <a:rPr lang="en-US" sz="1000" b="1" u="sng" dirty="0" smtClean="0">
                <a:latin typeface="Mangal" panose="02040503050203030202" pitchFamily="18" charset="0"/>
                <a:cs typeface="Mangal" panose="02040503050203030202" pitchFamily="18" charset="0"/>
              </a:rPr>
              <a:t>do not </a:t>
            </a:r>
            <a:r>
              <a:rPr lang="en-US" sz="1000" b="1" u="sng" dirty="0">
                <a:latin typeface="Mangal" panose="02040503050203030202" pitchFamily="18" charset="0"/>
                <a:cs typeface="Mangal" panose="02040503050203030202" pitchFamily="18" charset="0"/>
              </a:rPr>
              <a:t>send </a:t>
            </a:r>
            <a:r>
              <a:rPr lang="en-US" sz="1000" b="1" u="sng" dirty="0" smtClean="0">
                <a:latin typeface="Mangal" panose="02040503050203030202" pitchFamily="18" charset="0"/>
                <a:cs typeface="Mangal" panose="02040503050203030202" pitchFamily="18" charset="0"/>
              </a:rPr>
              <a:t>original documents</a:t>
            </a:r>
            <a:r>
              <a:rPr lang="en-US" sz="1000" dirty="0" smtClean="0">
                <a:latin typeface="Mangal" panose="02040503050203030202" pitchFamily="18" charset="0"/>
                <a:cs typeface="Mangal" panose="02040503050203030202" pitchFamily="18" charset="0"/>
              </a:rPr>
              <a:t>.</a:t>
            </a:r>
            <a:endParaRPr lang="en-US" sz="1000" b="1" u="sng" dirty="0">
              <a:latin typeface="Mangal" panose="02040503050203030202" pitchFamily="18" charset="0"/>
              <a:cs typeface="Mangal" panose="02040503050203030202" pitchFamily="18" charset="0"/>
            </a:endParaRPr>
          </a:p>
          <a:p>
            <a:r>
              <a:rPr lang="en-US" sz="1100" dirty="0">
                <a:latin typeface="Mangal" panose="02040503050203030202" pitchFamily="18" charset="0"/>
                <a:cs typeface="Mangal" panose="02040503050203030202" pitchFamily="18" charset="0"/>
              </a:rPr>
              <a:t> </a:t>
            </a:r>
          </a:p>
          <a:p>
            <a:pPr marL="0" indent="0">
              <a:buClr>
                <a:schemeClr val="tx1"/>
              </a:buClr>
            </a:pPr>
            <a:r>
              <a:rPr lang="en-US" sz="1100" b="1" dirty="0" smtClean="0">
                <a:latin typeface="Mangal" panose="02040503050203030202" pitchFamily="18" charset="0"/>
                <a:cs typeface="Mangal" panose="02040503050203030202" pitchFamily="18" charset="0"/>
              </a:rPr>
              <a:t>8</a:t>
            </a:r>
            <a:r>
              <a:rPr lang="en-US" sz="1100" dirty="0" smtClean="0">
                <a:latin typeface="Mangal" panose="02040503050203030202" pitchFamily="18" charset="0"/>
                <a:cs typeface="Mangal" panose="02040503050203030202" pitchFamily="18" charset="0"/>
              </a:rPr>
              <a:t>. </a:t>
            </a:r>
            <a:r>
              <a:rPr lang="en-US" sz="1100" b="1" dirty="0" smtClean="0">
                <a:latin typeface="Mangal" panose="02040503050203030202" pitchFamily="18" charset="0"/>
                <a:cs typeface="Mangal" panose="02040503050203030202" pitchFamily="18" charset="0"/>
              </a:rPr>
              <a:t>Copy </a:t>
            </a:r>
            <a:r>
              <a:rPr lang="en-US" sz="1100" b="1" dirty="0">
                <a:latin typeface="Mangal" panose="02040503050203030202" pitchFamily="18" charset="0"/>
                <a:cs typeface="Mangal" panose="02040503050203030202" pitchFamily="18" charset="0"/>
              </a:rPr>
              <a:t>of Proof of Lawful Maintenance of Nonimmigrant Status &amp; </a:t>
            </a:r>
            <a:r>
              <a:rPr lang="en-US" sz="1100" b="1" dirty="0" smtClean="0">
                <a:latin typeface="Mangal" panose="02040503050203030202" pitchFamily="18" charset="0"/>
                <a:cs typeface="Mangal" panose="02040503050203030202" pitchFamily="18" charset="0"/>
              </a:rPr>
              <a:t>Employment Authorization:</a:t>
            </a:r>
            <a:endParaRPr lang="en-US" sz="1100" b="1" dirty="0">
              <a:latin typeface="Mangal" panose="02040503050203030202" pitchFamily="18" charset="0"/>
              <a:cs typeface="Mangal" panose="02040503050203030202" pitchFamily="18" charset="0"/>
            </a:endParaRPr>
          </a:p>
          <a:p>
            <a:r>
              <a:rPr lang="en-US" sz="1100" dirty="0">
                <a:latin typeface="Mangal" panose="02040503050203030202" pitchFamily="18" charset="0"/>
                <a:cs typeface="Mangal" panose="02040503050203030202" pitchFamily="18" charset="0"/>
              </a:rPr>
              <a:t> </a:t>
            </a:r>
            <a:r>
              <a:rPr lang="en-US" sz="1100" dirty="0" smtClean="0">
                <a:latin typeface="Mangal" panose="02040503050203030202" pitchFamily="18" charset="0"/>
                <a:cs typeface="Mangal" panose="02040503050203030202" pitchFamily="18" charset="0"/>
              </a:rPr>
              <a:t>	In </a:t>
            </a:r>
            <a:r>
              <a:rPr lang="en-US" sz="1100" dirty="0">
                <a:latin typeface="Mangal" panose="02040503050203030202" pitchFamily="18" charset="0"/>
                <a:cs typeface="Mangal" panose="02040503050203030202" pitchFamily="18" charset="0"/>
              </a:rPr>
              <a:t>connection with any periods of nonimmigrant (temporary) stay in the U.S., you must </a:t>
            </a:r>
            <a:r>
              <a:rPr lang="en-US" sz="1100" dirty="0" smtClean="0">
                <a:latin typeface="Mangal" panose="02040503050203030202" pitchFamily="18" charset="0"/>
                <a:cs typeface="Mangal" panose="02040503050203030202" pitchFamily="18" charset="0"/>
              </a:rPr>
              <a:t>provide copies </a:t>
            </a:r>
            <a:r>
              <a:rPr lang="en-US" sz="1100" dirty="0">
                <a:latin typeface="Mangal" panose="02040503050203030202" pitchFamily="18" charset="0"/>
                <a:cs typeface="Mangal" panose="02040503050203030202" pitchFamily="18" charset="0"/>
              </a:rPr>
              <a:t>of any of the following </a:t>
            </a:r>
            <a:r>
              <a:rPr lang="en-US" sz="1100" dirty="0" smtClean="0">
                <a:latin typeface="Mangal" panose="02040503050203030202" pitchFamily="18" charset="0"/>
                <a:cs typeface="Mangal" panose="02040503050203030202" pitchFamily="18" charset="0"/>
              </a:rPr>
              <a:t>that </a:t>
            </a:r>
            <a:r>
              <a:rPr lang="en-US" sz="1100" dirty="0">
                <a:latin typeface="Mangal" panose="02040503050203030202" pitchFamily="18" charset="0"/>
                <a:cs typeface="Mangal" panose="02040503050203030202" pitchFamily="18" charset="0"/>
              </a:rPr>
              <a:t>apply</a:t>
            </a:r>
            <a:r>
              <a:rPr lang="en-US" sz="1100" dirty="0" smtClean="0">
                <a:latin typeface="Mangal" panose="02040503050203030202" pitchFamily="18" charset="0"/>
                <a:cs typeface="Mangal" panose="02040503050203030202" pitchFamily="18" charset="0"/>
              </a:rPr>
              <a:t>: I-797 approval notices (ex: </a:t>
            </a:r>
            <a:r>
              <a:rPr lang="en-US" sz="1100" dirty="0">
                <a:latin typeface="Mangal" panose="02040503050203030202" pitchFamily="18" charset="0"/>
                <a:cs typeface="Mangal" panose="02040503050203030202" pitchFamily="18" charset="0"/>
              </a:rPr>
              <a:t>H-1B and L-1 visa holders</a:t>
            </a:r>
            <a:r>
              <a:rPr lang="en-US" sz="1100" dirty="0" smtClean="0">
                <a:latin typeface="Mangal" panose="02040503050203030202" pitchFamily="18" charset="0"/>
                <a:cs typeface="Mangal" panose="02040503050203030202" pitchFamily="18" charset="0"/>
              </a:rPr>
              <a:t>);  and Employment </a:t>
            </a:r>
            <a:r>
              <a:rPr lang="en-US" sz="1100" dirty="0">
                <a:latin typeface="Mangal" panose="02040503050203030202" pitchFamily="18" charset="0"/>
                <a:cs typeface="Mangal" panose="02040503050203030202" pitchFamily="18" charset="0"/>
              </a:rPr>
              <a:t>Authorization Documents (for </a:t>
            </a:r>
            <a:r>
              <a:rPr lang="en-US" sz="1100" dirty="0" smtClean="0">
                <a:latin typeface="Mangal" panose="02040503050203030202" pitchFamily="18" charset="0"/>
                <a:cs typeface="Mangal" panose="02040503050203030202" pitchFamily="18" charset="0"/>
              </a:rPr>
              <a:t>F-1s, J-1s, </a:t>
            </a:r>
            <a:r>
              <a:rPr lang="en-US" sz="1100" dirty="0">
                <a:latin typeface="Mangal" panose="02040503050203030202" pitchFamily="18" charset="0"/>
                <a:cs typeface="Mangal" panose="02040503050203030202" pitchFamily="18" charset="0"/>
              </a:rPr>
              <a:t>and </a:t>
            </a:r>
            <a:r>
              <a:rPr lang="en-US" sz="1100" dirty="0" smtClean="0">
                <a:latin typeface="Mangal" panose="02040503050203030202" pitchFamily="18" charset="0"/>
                <a:cs typeface="Mangal" panose="02040503050203030202" pitchFamily="18" charset="0"/>
              </a:rPr>
              <a:t>others</a:t>
            </a:r>
            <a:r>
              <a:rPr lang="en-US" sz="1100" dirty="0">
                <a:latin typeface="Mangal" panose="02040503050203030202" pitchFamily="18" charset="0"/>
                <a:cs typeface="Mangal" panose="02040503050203030202" pitchFamily="18" charset="0"/>
              </a:rPr>
              <a:t>).</a:t>
            </a:r>
          </a:p>
          <a:p>
            <a:endParaRPr lang="en-US" sz="1100" dirty="0" smtClean="0">
              <a:latin typeface="Mangal" panose="02040503050203030202" pitchFamily="18" charset="0"/>
              <a:cs typeface="Mangal" panose="02040503050203030202" pitchFamily="18" charset="0"/>
            </a:endParaRPr>
          </a:p>
          <a:p>
            <a:r>
              <a:rPr lang="en-US" sz="1100" dirty="0" smtClean="0">
                <a:latin typeface="Mangal" panose="02040503050203030202" pitchFamily="18" charset="0"/>
                <a:cs typeface="Mangal" panose="02040503050203030202" pitchFamily="18" charset="0"/>
              </a:rPr>
              <a:t>	</a:t>
            </a:r>
            <a:r>
              <a:rPr lang="en-US" sz="1100" b="1" u="sng" dirty="0" smtClean="0">
                <a:solidFill>
                  <a:srgbClr val="FF0000"/>
                </a:solidFill>
                <a:latin typeface="Mangal" panose="02040503050203030202" pitchFamily="18" charset="0"/>
                <a:cs typeface="Mangal" panose="02040503050203030202" pitchFamily="18" charset="0"/>
              </a:rPr>
              <a:t>Please let Global Mobility or your own attorney know immediately </a:t>
            </a:r>
            <a:r>
              <a:rPr lang="en-US" sz="1100" b="1" u="sng" dirty="0">
                <a:solidFill>
                  <a:srgbClr val="FF0000"/>
                </a:solidFill>
                <a:latin typeface="Mangal" panose="02040503050203030202" pitchFamily="18" charset="0"/>
                <a:cs typeface="Mangal" panose="02040503050203030202" pitchFamily="18" charset="0"/>
              </a:rPr>
              <a:t>if you know that you have been in the U.S. without authorization </a:t>
            </a:r>
            <a:r>
              <a:rPr lang="en-US" sz="1100" b="1" u="sng" dirty="0" smtClean="0">
                <a:solidFill>
                  <a:srgbClr val="FF0000"/>
                </a:solidFill>
                <a:latin typeface="Mangal" panose="02040503050203030202" pitchFamily="18" charset="0"/>
                <a:cs typeface="Mangal" panose="02040503050203030202" pitchFamily="18" charset="0"/>
              </a:rPr>
              <a:t>at any </a:t>
            </a:r>
            <a:r>
              <a:rPr lang="en-US" sz="1100" b="1" u="sng" dirty="0">
                <a:solidFill>
                  <a:srgbClr val="FF0000"/>
                </a:solidFill>
                <a:latin typeface="Mangal" panose="02040503050203030202" pitchFamily="18" charset="0"/>
                <a:cs typeface="Mangal" panose="02040503050203030202" pitchFamily="18" charset="0"/>
              </a:rPr>
              <a:t>time, or if you have ever worked without USCIS </a:t>
            </a:r>
            <a:r>
              <a:rPr lang="en-US" sz="1100" b="1" u="sng" dirty="0" smtClean="0">
                <a:solidFill>
                  <a:srgbClr val="FF0000"/>
                </a:solidFill>
                <a:latin typeface="Mangal" panose="02040503050203030202" pitchFamily="18" charset="0"/>
                <a:cs typeface="Mangal" panose="02040503050203030202" pitchFamily="18" charset="0"/>
              </a:rPr>
              <a:t>authorization</a:t>
            </a:r>
            <a:r>
              <a:rPr lang="en-US" sz="1100" dirty="0" smtClean="0">
                <a:solidFill>
                  <a:srgbClr val="FF0000"/>
                </a:solidFill>
                <a:latin typeface="Mangal" panose="02040503050203030202" pitchFamily="18" charset="0"/>
                <a:cs typeface="Mangal" panose="02040503050203030202" pitchFamily="18" charset="0"/>
              </a:rPr>
              <a:t>.</a:t>
            </a:r>
            <a:endParaRPr lang="en-US" sz="1100" dirty="0">
              <a:solidFill>
                <a:srgbClr val="FF0000"/>
              </a:solidFill>
              <a:latin typeface="Mangal" panose="02040503050203030202" pitchFamily="18" charset="0"/>
              <a:cs typeface="Mangal" panose="02040503050203030202" pitchFamily="18" charset="0"/>
            </a:endParaRPr>
          </a:p>
          <a:p>
            <a:r>
              <a:rPr lang="en-US" sz="1100" dirty="0">
                <a:solidFill>
                  <a:srgbClr val="FF0000"/>
                </a:solidFill>
                <a:latin typeface="Mangal" panose="02040503050203030202" pitchFamily="18" charset="0"/>
                <a:cs typeface="Mangal" panose="02040503050203030202" pitchFamily="18" charset="0"/>
              </a:rPr>
              <a:t> </a:t>
            </a:r>
            <a:endParaRPr lang="en-US" sz="1100" dirty="0" smtClean="0">
              <a:solidFill>
                <a:srgbClr val="FF0000"/>
              </a:solidFill>
              <a:latin typeface="Mangal" panose="02040503050203030202" pitchFamily="18" charset="0"/>
              <a:cs typeface="Mangal" panose="02040503050203030202" pitchFamily="18" charset="0"/>
            </a:endParaRPr>
          </a:p>
          <a:p>
            <a:pPr marL="0" lvl="0" indent="0">
              <a:buClr>
                <a:prstClr val="black"/>
              </a:buClr>
            </a:pPr>
            <a:r>
              <a:rPr lang="en-US" sz="1100" b="1" dirty="0" smtClean="0">
                <a:solidFill>
                  <a:prstClr val="black"/>
                </a:solidFill>
                <a:latin typeface="Mangal" panose="02040503050203030202" pitchFamily="18" charset="0"/>
                <a:cs typeface="Mangal" panose="02040503050203030202" pitchFamily="18" charset="0"/>
              </a:rPr>
              <a:t>9. Two (2) Photographs </a:t>
            </a:r>
            <a:r>
              <a:rPr lang="en-US" sz="1100" dirty="0" smtClean="0">
                <a:solidFill>
                  <a:prstClr val="black"/>
                </a:solidFill>
                <a:latin typeface="Mangal" panose="02040503050203030202" pitchFamily="18" charset="0"/>
                <a:cs typeface="Mangal" panose="02040503050203030202" pitchFamily="18" charset="0"/>
              </a:rPr>
              <a:t>-  Two Photographs for each applicant filing the I-485 are required with this form. Please </a:t>
            </a:r>
            <a:r>
              <a:rPr lang="en-US" sz="1100" dirty="0">
                <a:solidFill>
                  <a:prstClr val="black"/>
                </a:solidFill>
                <a:latin typeface="Mangal" panose="02040503050203030202" pitchFamily="18" charset="0"/>
                <a:cs typeface="Mangal" panose="02040503050203030202" pitchFamily="18" charset="0"/>
              </a:rPr>
              <a:t>be sure that the photographer follows the instructions provided in the following </a:t>
            </a:r>
            <a:r>
              <a:rPr lang="en-US" sz="1100" dirty="0">
                <a:solidFill>
                  <a:prstClr val="black"/>
                </a:solidFill>
                <a:latin typeface="Mangal" panose="02040503050203030202" pitchFamily="18" charset="0"/>
                <a:cs typeface="Mangal" panose="02040503050203030202" pitchFamily="18" charset="0"/>
                <a:hlinkClick r:id="rId3"/>
              </a:rPr>
              <a:t>link</a:t>
            </a:r>
            <a:r>
              <a:rPr lang="en-US" sz="1100" dirty="0">
                <a:solidFill>
                  <a:prstClr val="black"/>
                </a:solidFill>
                <a:latin typeface="Mangal" panose="02040503050203030202" pitchFamily="18" charset="0"/>
                <a:cs typeface="Mangal" panose="02040503050203030202" pitchFamily="18" charset="0"/>
              </a:rPr>
              <a:t> </a:t>
            </a:r>
            <a:r>
              <a:rPr lang="en-US" sz="1100" dirty="0" smtClean="0">
                <a:solidFill>
                  <a:prstClr val="black"/>
                </a:solidFill>
                <a:latin typeface="Mangal" panose="02040503050203030202" pitchFamily="18" charset="0"/>
                <a:cs typeface="Mangal" panose="02040503050203030202" pitchFamily="18" charset="0"/>
              </a:rPr>
              <a:t>or </a:t>
            </a:r>
            <a:r>
              <a:rPr lang="en-US" sz="1100" dirty="0">
                <a:solidFill>
                  <a:prstClr val="black"/>
                </a:solidFill>
                <a:latin typeface="Mangal" panose="02040503050203030202" pitchFamily="18" charset="0"/>
                <a:cs typeface="Mangal" panose="02040503050203030202" pitchFamily="18" charset="0"/>
              </a:rPr>
              <a:t>click on the JPEG Image. </a:t>
            </a:r>
          </a:p>
          <a:p>
            <a:endParaRPr lang="en-US" sz="1100" b="1" u="sng" dirty="0" smtClean="0">
              <a:solidFill>
                <a:srgbClr val="FF0000"/>
              </a:solidFill>
              <a:latin typeface="Mangal" panose="02040503050203030202" pitchFamily="18" charset="0"/>
              <a:cs typeface="Mangal" panose="02040503050203030202" pitchFamily="18" charset="0"/>
            </a:endParaRPr>
          </a:p>
          <a:p>
            <a:endParaRPr lang="en-US" sz="1100" b="1" u="sng" dirty="0">
              <a:solidFill>
                <a:srgbClr val="FF0000"/>
              </a:solidFill>
              <a:latin typeface="Mangal" panose="02040503050203030202" pitchFamily="18" charset="0"/>
              <a:cs typeface="Mangal" panose="02040503050203030202" pitchFamily="18" charset="0"/>
            </a:endParaRPr>
          </a:p>
          <a:p>
            <a:endParaRPr lang="en-US" sz="1100" b="1" u="sng" dirty="0" smtClean="0">
              <a:solidFill>
                <a:srgbClr val="FF0000"/>
              </a:solidFill>
              <a:latin typeface="Mangal" panose="02040503050203030202" pitchFamily="18" charset="0"/>
              <a:cs typeface="Mangal" panose="02040503050203030202" pitchFamily="18" charset="0"/>
            </a:endParaRPr>
          </a:p>
          <a:p>
            <a:r>
              <a:rPr lang="en-US" sz="1100" b="1" dirty="0" smtClean="0">
                <a:solidFill>
                  <a:srgbClr val="FF0000"/>
                </a:solidFill>
                <a:latin typeface="Mangal" panose="02040503050203030202" pitchFamily="18" charset="0"/>
                <a:cs typeface="Mangal" panose="02040503050203030202" pitchFamily="18" charset="0"/>
              </a:rPr>
              <a:t>	</a:t>
            </a:r>
            <a:r>
              <a:rPr lang="en-US" sz="1100" b="1" u="sng" dirty="0" smtClean="0">
                <a:solidFill>
                  <a:srgbClr val="FF0000"/>
                </a:solidFill>
                <a:latin typeface="Mangal" panose="02040503050203030202" pitchFamily="18" charset="0"/>
                <a:cs typeface="Mangal" panose="02040503050203030202" pitchFamily="18" charset="0"/>
              </a:rPr>
              <a:t>PLEASE PRINT EACH APPLICANT’S FULL LEGAL NAME (PER PASSPORT) </a:t>
            </a:r>
            <a:r>
              <a:rPr lang="en-US" sz="1100" b="1" u="sng" dirty="0">
                <a:solidFill>
                  <a:srgbClr val="FF0000"/>
                </a:solidFill>
                <a:latin typeface="Mangal" panose="02040503050203030202" pitchFamily="18" charset="0"/>
                <a:cs typeface="Mangal" panose="02040503050203030202" pitchFamily="18" charset="0"/>
              </a:rPr>
              <a:t>ON THE BACK OF EACH </a:t>
            </a:r>
            <a:r>
              <a:rPr lang="en-US" sz="1100" b="1" u="sng" dirty="0" smtClean="0">
                <a:solidFill>
                  <a:srgbClr val="FF0000"/>
                </a:solidFill>
                <a:latin typeface="Mangal" panose="02040503050203030202" pitchFamily="18" charset="0"/>
                <a:cs typeface="Mangal" panose="02040503050203030202" pitchFamily="18" charset="0"/>
              </a:rPr>
              <a:t>PHOTOGRAPH </a:t>
            </a:r>
            <a:r>
              <a:rPr lang="en-US" sz="1100" b="1" u="sng" dirty="0">
                <a:solidFill>
                  <a:srgbClr val="FF0000"/>
                </a:solidFill>
                <a:latin typeface="Mangal" panose="02040503050203030202" pitchFamily="18" charset="0"/>
                <a:cs typeface="Mangal" panose="02040503050203030202" pitchFamily="18" charset="0"/>
              </a:rPr>
              <a:t>AND ENSURE THE </a:t>
            </a:r>
            <a:r>
              <a:rPr lang="en-US" sz="1100" b="1" u="sng" dirty="0" smtClean="0">
                <a:solidFill>
                  <a:srgbClr val="FF0000"/>
                </a:solidFill>
                <a:latin typeface="Mangal" panose="02040503050203030202" pitchFamily="18" charset="0"/>
                <a:cs typeface="Mangal" panose="02040503050203030202" pitchFamily="18" charset="0"/>
              </a:rPr>
              <a:t>PHOTOGRAPHS </a:t>
            </a:r>
            <a:r>
              <a:rPr lang="en-US" sz="1100" b="1" u="sng" dirty="0">
                <a:solidFill>
                  <a:srgbClr val="FF0000"/>
                </a:solidFill>
                <a:latin typeface="Mangal" panose="02040503050203030202" pitchFamily="18" charset="0"/>
                <a:cs typeface="Mangal" panose="02040503050203030202" pitchFamily="18" charset="0"/>
              </a:rPr>
              <a:t>ARE </a:t>
            </a:r>
            <a:r>
              <a:rPr lang="en-US" sz="1100" b="1" u="sng" dirty="0" smtClean="0">
                <a:solidFill>
                  <a:srgbClr val="FF0000"/>
                </a:solidFill>
                <a:latin typeface="Mangal" panose="02040503050203030202" pitchFamily="18" charset="0"/>
                <a:cs typeface="Mangal" panose="02040503050203030202" pitchFamily="18" charset="0"/>
              </a:rPr>
              <a:t>INDIVIDUALLY </a:t>
            </a:r>
            <a:r>
              <a:rPr lang="en-US" sz="1100" b="1" u="sng" dirty="0">
                <a:solidFill>
                  <a:srgbClr val="FF0000"/>
                </a:solidFill>
                <a:latin typeface="Mangal" panose="02040503050203030202" pitchFamily="18" charset="0"/>
                <a:cs typeface="Mangal" panose="02040503050203030202" pitchFamily="18" charset="0"/>
              </a:rPr>
              <a:t>CUT PER USCIS REQUIREMENTS</a:t>
            </a:r>
            <a:r>
              <a:rPr lang="en-US" sz="1100" b="1" dirty="0">
                <a:solidFill>
                  <a:srgbClr val="FF0000"/>
                </a:solidFill>
                <a:latin typeface="Mangal" panose="02040503050203030202" pitchFamily="18" charset="0"/>
                <a:cs typeface="Mangal" panose="02040503050203030202" pitchFamily="18" charset="0"/>
              </a:rPr>
              <a:t>.</a:t>
            </a:r>
            <a:endParaRPr lang="en-US" sz="1100" dirty="0">
              <a:solidFill>
                <a:srgbClr val="FF0000"/>
              </a:solidFill>
              <a:latin typeface="Mangal" panose="02040503050203030202" pitchFamily="18" charset="0"/>
              <a:cs typeface="Mangal" panose="02040503050203030202" pitchFamily="18" charset="0"/>
            </a:endParaRPr>
          </a:p>
          <a:p>
            <a:endParaRPr lang="en-US" sz="1100" dirty="0" smtClean="0">
              <a:latin typeface="Mangal" panose="02040503050203030202" pitchFamily="18" charset="0"/>
              <a:cs typeface="Mangal" panose="02040503050203030202" pitchFamily="18" charset="0"/>
            </a:endParaRPr>
          </a:p>
          <a:p>
            <a:endParaRPr lang="en-US" sz="1100" dirty="0">
              <a:latin typeface="Mangal" panose="02040503050203030202" pitchFamily="18" charset="0"/>
              <a:cs typeface="Mangal" panose="02040503050203030202" pitchFamily="18" charset="0"/>
            </a:endParaRPr>
          </a:p>
          <a:p>
            <a:endParaRPr lang="en-US" sz="1100" dirty="0" smtClean="0">
              <a:latin typeface="Mangal" panose="02040503050203030202" pitchFamily="18" charset="0"/>
              <a:cs typeface="Mangal" panose="02040503050203030202" pitchFamily="18" charset="0"/>
            </a:endParaRPr>
          </a:p>
          <a:p>
            <a:endParaRPr lang="en-US" sz="1100" dirty="0">
              <a:latin typeface="Mangal" panose="02040503050203030202" pitchFamily="18" charset="0"/>
              <a:cs typeface="Mangal" panose="02040503050203030202" pitchFamily="18" charset="0"/>
            </a:endParaRPr>
          </a:p>
          <a:p>
            <a:pPr algn="r"/>
            <a:r>
              <a:rPr lang="en-US" sz="1100" dirty="0">
                <a:latin typeface="Mangal" panose="02040503050203030202" pitchFamily="18" charset="0"/>
                <a:cs typeface="Mangal" panose="02040503050203030202" pitchFamily="18" charset="0"/>
              </a:rPr>
              <a:t>Continued on next slide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28669"/>
            <a:ext cx="2030613" cy="753386"/>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799773836"/>
              </p:ext>
            </p:extLst>
          </p:nvPr>
        </p:nvGraphicFramePr>
        <p:xfrm>
          <a:off x="2590800" y="4375150"/>
          <a:ext cx="1447800" cy="792163"/>
        </p:xfrm>
        <a:graphic>
          <a:graphicData uri="http://schemas.openxmlformats.org/presentationml/2006/ole">
            <mc:AlternateContent xmlns:mc="http://schemas.openxmlformats.org/markup-compatibility/2006">
              <mc:Choice xmlns:v="urn:schemas-microsoft-com:vml" Requires="v">
                <p:oleObj spid="_x0000_s7268" name="Packager Shell Object" showAsIcon="1" r:id="rId5" imgW="914400" imgH="792360" progId="Package">
                  <p:embed/>
                </p:oleObj>
              </mc:Choice>
              <mc:Fallback>
                <p:oleObj name="Packager Shell Object" showAsIcon="1" r:id="rId5" imgW="914400" imgH="792360" progId="Package">
                  <p:embed/>
                  <p:pic>
                    <p:nvPicPr>
                      <p:cNvPr id="0" name=""/>
                      <p:cNvPicPr/>
                      <p:nvPr/>
                    </p:nvPicPr>
                    <p:blipFill>
                      <a:blip r:embed="rId6"/>
                      <a:stretch>
                        <a:fillRect/>
                      </a:stretch>
                    </p:blipFill>
                    <p:spPr>
                      <a:xfrm>
                        <a:off x="2590800" y="4375150"/>
                        <a:ext cx="1447800" cy="792163"/>
                      </a:xfrm>
                      <a:prstGeom prst="rect">
                        <a:avLst/>
                      </a:prstGeom>
                    </p:spPr>
                  </p:pic>
                </p:oleObj>
              </mc:Fallback>
            </mc:AlternateContent>
          </a:graphicData>
        </a:graphic>
      </p:graphicFrame>
      <p:sp>
        <p:nvSpPr>
          <p:cNvPr id="6" name="Left Arrow 5"/>
          <p:cNvSpPr/>
          <p:nvPr/>
        </p:nvSpPr>
        <p:spPr bwMode="auto">
          <a:xfrm>
            <a:off x="4114800" y="4357116"/>
            <a:ext cx="1143000" cy="484632"/>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700" b="1" dirty="0" smtClean="0">
                <a:latin typeface="Arial" pitchFamily="-12" charset="0"/>
                <a:ea typeface="ＭＳ Ｐゴシック" pitchFamily="-12" charset="-128"/>
                <a:cs typeface="ＭＳ Ｐゴシック" pitchFamily="-12" charset="-128"/>
              </a:rPr>
              <a:t>Photo Guidelines</a:t>
            </a:r>
            <a:endParaRPr kumimoji="0" lang="en-US" sz="7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7" name="Rectangle 6"/>
          <p:cNvSpPr/>
          <p:nvPr/>
        </p:nvSpPr>
        <p:spPr>
          <a:xfrm>
            <a:off x="457200" y="6425595"/>
            <a:ext cx="8153400" cy="369332"/>
          </a:xfrm>
          <a:prstGeom prst="rect">
            <a:avLst/>
          </a:prstGeom>
        </p:spPr>
        <p:txBody>
          <a:bodyPr wrap="square">
            <a:spAutoFit/>
          </a:bodyPr>
          <a:lstStyle/>
          <a:p>
            <a:r>
              <a:rPr lang="en-US" dirty="0">
                <a:latin typeface="Mangal" panose="02040503050203030202" pitchFamily="18" charset="0"/>
                <a:cs typeface="Mangal" panose="02040503050203030202" pitchFamily="18" charset="0"/>
              </a:rPr>
              <a:t>Confidential - do not distribute  outside of Cognizant – Slide </a:t>
            </a:r>
            <a:r>
              <a:rPr lang="en-US" dirty="0" smtClean="0">
                <a:latin typeface="Mangal" panose="02040503050203030202" pitchFamily="18" charset="0"/>
                <a:cs typeface="Mangal" panose="02040503050203030202" pitchFamily="18" charset="0"/>
              </a:rPr>
              <a:t>10</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846354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 y="152400"/>
            <a:ext cx="8839200" cy="990600"/>
          </a:xfrm>
        </p:spPr>
        <p:txBody>
          <a:bodyPr/>
          <a:lstStyle/>
          <a:p>
            <a:r>
              <a:rPr lang="en-US" dirty="0" smtClean="0">
                <a:latin typeface="Mangal" panose="02040503050203030202" pitchFamily="18" charset="0"/>
                <a:cs typeface="Mangal" panose="02040503050203030202" pitchFamily="18" charset="0"/>
              </a:rPr>
              <a:t>I-485 </a:t>
            </a:r>
            <a:r>
              <a:rPr lang="en-US" dirty="0">
                <a:latin typeface="Mangal" panose="02040503050203030202" pitchFamily="18" charset="0"/>
                <a:cs typeface="Mangal" panose="02040503050203030202" pitchFamily="18" charset="0"/>
              </a:rPr>
              <a:t>Document Checklist </a:t>
            </a:r>
            <a:r>
              <a:rPr lang="en-US" dirty="0" smtClean="0">
                <a:latin typeface="Mangal" panose="02040503050203030202" pitchFamily="18" charset="0"/>
                <a:cs typeface="Mangal" panose="02040503050203030202" pitchFamily="18" charset="0"/>
              </a:rPr>
              <a:t>cont’d.</a:t>
            </a:r>
            <a:endParaRPr lang="en-US"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a:xfrm>
            <a:off x="97917" y="762000"/>
            <a:ext cx="8839200" cy="4572000"/>
          </a:xfrm>
        </p:spPr>
        <p:txBody>
          <a:bodyPr/>
          <a:lstStyle/>
          <a:p>
            <a:pPr marL="0" lvl="0" indent="0">
              <a:buClr>
                <a:schemeClr val="tx1"/>
              </a:buClr>
            </a:pPr>
            <a:r>
              <a:rPr lang="en-US" sz="1000" b="1" dirty="0" smtClean="0">
                <a:latin typeface="Mangal" panose="02040503050203030202" pitchFamily="18" charset="0"/>
                <a:cs typeface="Mangal" panose="02040503050203030202" pitchFamily="18" charset="0"/>
              </a:rPr>
              <a:t>10.   Medical </a:t>
            </a:r>
            <a:r>
              <a:rPr lang="en-US" sz="1000" b="1" dirty="0">
                <a:latin typeface="Mangal" panose="02040503050203030202" pitchFamily="18" charset="0"/>
                <a:cs typeface="Mangal" panose="02040503050203030202" pitchFamily="18" charset="0"/>
              </a:rPr>
              <a:t>Examination Results:</a:t>
            </a:r>
            <a:endParaRPr lang="en-US" sz="1000" dirty="0">
              <a:latin typeface="Mangal" panose="02040503050203030202" pitchFamily="18" charset="0"/>
              <a:cs typeface="Mangal" panose="02040503050203030202" pitchFamily="18" charset="0"/>
            </a:endParaRPr>
          </a:p>
          <a:p>
            <a:r>
              <a:rPr lang="en-US" sz="1000" dirty="0">
                <a:latin typeface="Mangal" panose="02040503050203030202" pitchFamily="18" charset="0"/>
                <a:cs typeface="Mangal" panose="02040503050203030202" pitchFamily="18" charset="0"/>
              </a:rPr>
              <a:t> </a:t>
            </a:r>
            <a:r>
              <a:rPr lang="en-US" sz="1000" dirty="0" smtClean="0">
                <a:latin typeface="Mangal" panose="02040503050203030202" pitchFamily="18" charset="0"/>
                <a:cs typeface="Mangal" panose="02040503050203030202" pitchFamily="18" charset="0"/>
              </a:rPr>
              <a:t>	Each </a:t>
            </a:r>
            <a:r>
              <a:rPr lang="en-US" sz="1000" dirty="0">
                <a:latin typeface="Mangal" panose="02040503050203030202" pitchFamily="18" charset="0"/>
                <a:cs typeface="Mangal" panose="02040503050203030202" pitchFamily="18" charset="0"/>
              </a:rPr>
              <a:t>applicant (even children) for permanent residence must undergo a medical </a:t>
            </a:r>
            <a:r>
              <a:rPr lang="en-US" sz="1000" dirty="0" smtClean="0">
                <a:latin typeface="Mangal" panose="02040503050203030202" pitchFamily="18" charset="0"/>
                <a:cs typeface="Mangal" panose="02040503050203030202" pitchFamily="18" charset="0"/>
              </a:rPr>
              <a:t>examination performed </a:t>
            </a:r>
            <a:r>
              <a:rPr lang="en-US" sz="1000" dirty="0">
                <a:latin typeface="Mangal" panose="02040503050203030202" pitchFamily="18" charset="0"/>
                <a:cs typeface="Mangal" panose="02040503050203030202" pitchFamily="18" charset="0"/>
              </a:rPr>
              <a:t>by a civil surgeon physician authorized </a:t>
            </a:r>
            <a:r>
              <a:rPr lang="en-US" sz="1000" dirty="0" smtClean="0">
                <a:latin typeface="Mangal" panose="02040503050203030202" pitchFamily="18" charset="0"/>
                <a:cs typeface="Mangal" panose="02040503050203030202" pitchFamily="18" charset="0"/>
              </a:rPr>
              <a:t>by USCIS </a:t>
            </a:r>
            <a:r>
              <a:rPr lang="en-US" sz="1000" dirty="0">
                <a:latin typeface="Mangal" panose="02040503050203030202" pitchFamily="18" charset="0"/>
                <a:cs typeface="Mangal" panose="02040503050203030202" pitchFamily="18" charset="0"/>
              </a:rPr>
              <a:t>to perform such exams. Please </a:t>
            </a:r>
            <a:r>
              <a:rPr lang="en-US" sz="1000" dirty="0" smtClean="0">
                <a:latin typeface="Mangal" panose="02040503050203030202" pitchFamily="18" charset="0"/>
                <a:cs typeface="Mangal" panose="02040503050203030202" pitchFamily="18" charset="0"/>
              </a:rPr>
              <a:t>note that </a:t>
            </a:r>
            <a:r>
              <a:rPr lang="en-US" sz="1000" dirty="0">
                <a:latin typeface="Mangal" panose="02040503050203030202" pitchFamily="18" charset="0"/>
                <a:cs typeface="Mangal" panose="02040503050203030202" pitchFamily="18" charset="0"/>
              </a:rPr>
              <a:t>the </a:t>
            </a:r>
            <a:r>
              <a:rPr lang="en-US" sz="1000" b="1" dirty="0">
                <a:latin typeface="Mangal" panose="02040503050203030202" pitchFamily="18" charset="0"/>
                <a:cs typeface="Mangal" panose="02040503050203030202" pitchFamily="18" charset="0"/>
              </a:rPr>
              <a:t>medical results should be provided to you in a sealed envelope, which you </a:t>
            </a:r>
            <a:r>
              <a:rPr lang="en-US" sz="1000" b="1" dirty="0" smtClean="0">
                <a:latin typeface="Mangal" panose="02040503050203030202" pitchFamily="18" charset="0"/>
                <a:cs typeface="Mangal" panose="02040503050203030202" pitchFamily="18" charset="0"/>
              </a:rPr>
              <a:t>should not open. Full name must be listed on the sealed medical envelope. </a:t>
            </a:r>
            <a:endParaRPr lang="en-US" sz="1000" dirty="0" smtClean="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a:p>
            <a:r>
              <a:rPr lang="en-US" sz="1000" dirty="0">
                <a:latin typeface="Mangal" panose="02040503050203030202" pitchFamily="18" charset="0"/>
                <a:cs typeface="Mangal" panose="02040503050203030202" pitchFamily="18" charset="0"/>
              </a:rPr>
              <a:t> 	</a:t>
            </a:r>
            <a:r>
              <a:rPr lang="en-US" sz="800" b="1" i="1" dirty="0" smtClean="0">
                <a:latin typeface="Mangal" panose="02040503050203030202" pitchFamily="18" charset="0"/>
                <a:cs typeface="Mangal" panose="02040503050203030202" pitchFamily="18" charset="0"/>
              </a:rPr>
              <a:t>Important note</a:t>
            </a:r>
            <a:r>
              <a:rPr lang="en-US" sz="800" b="1" dirty="0" smtClean="0">
                <a:latin typeface="Mangal" panose="02040503050203030202" pitchFamily="18" charset="0"/>
                <a:cs typeface="Mangal" panose="02040503050203030202" pitchFamily="18" charset="0"/>
              </a:rPr>
              <a:t>: </a:t>
            </a:r>
            <a:r>
              <a:rPr lang="en-US" sz="800" dirty="0" smtClean="0">
                <a:latin typeface="Mangal" panose="02040503050203030202" pitchFamily="18" charset="0"/>
                <a:cs typeface="Mangal" panose="02040503050203030202" pitchFamily="18" charset="0"/>
              </a:rPr>
              <a:t>The </a:t>
            </a:r>
            <a:r>
              <a:rPr lang="en-US" sz="800" dirty="0">
                <a:latin typeface="Mangal" panose="02040503050203030202" pitchFamily="18" charset="0"/>
                <a:cs typeface="Mangal" panose="02040503050203030202" pitchFamily="18" charset="0"/>
              </a:rPr>
              <a:t>USCIS now requires that all applicants provide evidence that they have been </a:t>
            </a:r>
            <a:r>
              <a:rPr lang="en-US" sz="800" dirty="0" smtClean="0">
                <a:latin typeface="Mangal" panose="02040503050203030202" pitchFamily="18" charset="0"/>
                <a:cs typeface="Mangal" panose="02040503050203030202" pitchFamily="18" charset="0"/>
              </a:rPr>
              <a:t>vaccinated against </a:t>
            </a:r>
            <a:r>
              <a:rPr lang="en-US" sz="800" dirty="0">
                <a:latin typeface="Mangal" panose="02040503050203030202" pitchFamily="18" charset="0"/>
                <a:cs typeface="Mangal" panose="02040503050203030202" pitchFamily="18" charset="0"/>
              </a:rPr>
              <a:t>a number of communicable diseases, specifically: </a:t>
            </a:r>
            <a:r>
              <a:rPr lang="en-US" sz="800" b="1" dirty="0">
                <a:latin typeface="Mangal" panose="02040503050203030202" pitchFamily="18" charset="0"/>
                <a:cs typeface="Mangal" panose="02040503050203030202" pitchFamily="18" charset="0"/>
              </a:rPr>
              <a:t>mumps, measles, rubella, polio, tetanus and diphtheria toxoids, pertussis, influenza type B and hepatitis B</a:t>
            </a:r>
            <a:r>
              <a:rPr lang="en-US" sz="800" dirty="0">
                <a:latin typeface="Mangal" panose="02040503050203030202" pitchFamily="18" charset="0"/>
                <a:cs typeface="Mangal" panose="02040503050203030202" pitchFamily="18" charset="0"/>
              </a:rPr>
              <a:t>, and any </a:t>
            </a:r>
            <a:r>
              <a:rPr lang="en-US" sz="800" dirty="0" smtClean="0">
                <a:latin typeface="Mangal" panose="02040503050203030202" pitchFamily="18" charset="0"/>
                <a:cs typeface="Mangal" panose="02040503050203030202" pitchFamily="18" charset="0"/>
              </a:rPr>
              <a:t>other vaccinations </a:t>
            </a:r>
            <a:r>
              <a:rPr lang="en-US" sz="800" dirty="0">
                <a:latin typeface="Mangal" panose="02040503050203030202" pitchFamily="18" charset="0"/>
                <a:cs typeface="Mangal" panose="02040503050203030202" pitchFamily="18" charset="0"/>
              </a:rPr>
              <a:t>against vaccine-preventable diseases recommended by the Advisory Committee </a:t>
            </a:r>
            <a:r>
              <a:rPr lang="en-US" sz="800" dirty="0" smtClean="0">
                <a:latin typeface="Mangal" panose="02040503050203030202" pitchFamily="18" charset="0"/>
                <a:cs typeface="Mangal" panose="02040503050203030202" pitchFamily="18" charset="0"/>
              </a:rPr>
              <a:t>for Immunization </a:t>
            </a:r>
            <a:r>
              <a:rPr lang="en-US" sz="800" dirty="0">
                <a:latin typeface="Mangal" panose="02040503050203030202" pitchFamily="18" charset="0"/>
                <a:cs typeface="Mangal" panose="02040503050203030202" pitchFamily="18" charset="0"/>
              </a:rPr>
              <a:t>Practices (ACIP). The ACIP guidelines presently include the </a:t>
            </a:r>
            <a:r>
              <a:rPr lang="en-US" sz="800" b="1" dirty="0">
                <a:latin typeface="Mangal" panose="02040503050203030202" pitchFamily="18" charset="0"/>
                <a:cs typeface="Mangal" panose="02040503050203030202" pitchFamily="18" charset="0"/>
              </a:rPr>
              <a:t>varicella, </a:t>
            </a:r>
            <a:r>
              <a:rPr lang="en-US" sz="800" b="1" dirty="0" err="1">
                <a:latin typeface="Mangal" panose="02040503050203030202" pitchFamily="18" charset="0"/>
                <a:cs typeface="Mangal" panose="02040503050203030202" pitchFamily="18" charset="0"/>
              </a:rPr>
              <a:t>haemophilus</a:t>
            </a:r>
            <a:r>
              <a:rPr lang="en-US" sz="800" b="1" dirty="0">
                <a:latin typeface="Mangal" panose="02040503050203030202" pitchFamily="18" charset="0"/>
                <a:cs typeface="Mangal" panose="02040503050203030202" pitchFamily="18" charset="0"/>
              </a:rPr>
              <a:t> influenza type B, and </a:t>
            </a:r>
            <a:r>
              <a:rPr lang="en-US" sz="800" b="1" dirty="0" err="1">
                <a:latin typeface="Mangal" panose="02040503050203030202" pitchFamily="18" charset="0"/>
                <a:cs typeface="Mangal" panose="02040503050203030202" pitchFamily="18" charset="0"/>
              </a:rPr>
              <a:t>pneurnococcal</a:t>
            </a:r>
            <a:r>
              <a:rPr lang="en-US" sz="800" b="1" dirty="0">
                <a:latin typeface="Mangal" panose="02040503050203030202" pitchFamily="18" charset="0"/>
                <a:cs typeface="Mangal" panose="02040503050203030202" pitchFamily="18" charset="0"/>
              </a:rPr>
              <a:t> vaccines </a:t>
            </a:r>
            <a:r>
              <a:rPr lang="en-US" sz="800" dirty="0">
                <a:latin typeface="Mangal" panose="02040503050203030202" pitchFamily="18" charset="0"/>
                <a:cs typeface="Mangal" panose="02040503050203030202" pitchFamily="18" charset="0"/>
              </a:rPr>
              <a:t>which are required in addition </a:t>
            </a:r>
            <a:r>
              <a:rPr lang="en-US" sz="800" dirty="0" smtClean="0">
                <a:latin typeface="Mangal" panose="02040503050203030202" pitchFamily="18" charset="0"/>
                <a:cs typeface="Mangal" panose="02040503050203030202" pitchFamily="18" charset="0"/>
              </a:rPr>
              <a:t>to those </a:t>
            </a:r>
            <a:r>
              <a:rPr lang="en-US" sz="800" dirty="0">
                <a:latin typeface="Mangal" panose="02040503050203030202" pitchFamily="18" charset="0"/>
                <a:cs typeface="Mangal" panose="02040503050203030202" pitchFamily="18" charset="0"/>
              </a:rPr>
              <a:t>listed above. Before attending your medical examination, you must obtain all </a:t>
            </a:r>
            <a:r>
              <a:rPr lang="en-US" sz="800" dirty="0" smtClean="0">
                <a:latin typeface="Mangal" panose="02040503050203030202" pitchFamily="18" charset="0"/>
                <a:cs typeface="Mangal" panose="02040503050203030202" pitchFamily="18" charset="0"/>
              </a:rPr>
              <a:t>available records </a:t>
            </a:r>
            <a:r>
              <a:rPr lang="en-US" sz="800" dirty="0">
                <a:latin typeface="Mangal" panose="02040503050203030202" pitchFamily="18" charset="0"/>
                <a:cs typeface="Mangal" panose="02040503050203030202" pitchFamily="18" charset="0"/>
              </a:rPr>
              <a:t>to document your vaccination for any of the above diseases. For any vaccinations </a:t>
            </a:r>
            <a:r>
              <a:rPr lang="en-US" sz="800" dirty="0" smtClean="0">
                <a:latin typeface="Mangal" panose="02040503050203030202" pitchFamily="18" charset="0"/>
                <a:cs typeface="Mangal" panose="02040503050203030202" pitchFamily="18" charset="0"/>
              </a:rPr>
              <a:t>that you </a:t>
            </a:r>
            <a:r>
              <a:rPr lang="en-US" sz="800" dirty="0">
                <a:latin typeface="Mangal" panose="02040503050203030202" pitchFamily="18" charset="0"/>
                <a:cs typeface="Mangal" panose="02040503050203030202" pitchFamily="18" charset="0"/>
              </a:rPr>
              <a:t>are lacking, you may wish to consult with your private physician as to whether it would </a:t>
            </a:r>
            <a:r>
              <a:rPr lang="en-US" sz="800" dirty="0" smtClean="0">
                <a:latin typeface="Mangal" panose="02040503050203030202" pitchFamily="18" charset="0"/>
                <a:cs typeface="Mangal" panose="02040503050203030202" pitchFamily="18" charset="0"/>
              </a:rPr>
              <a:t>be appropriate </a:t>
            </a:r>
            <a:r>
              <a:rPr lang="en-US" sz="800" dirty="0">
                <a:latin typeface="Mangal" panose="02040503050203030202" pitchFamily="18" charset="0"/>
                <a:cs typeface="Mangal" panose="02040503050203030202" pitchFamily="18" charset="0"/>
              </a:rPr>
              <a:t>to be vaccinated now. For any vaccines lacking at the time of your USCIS </a:t>
            </a:r>
            <a:r>
              <a:rPr lang="en-US" sz="800" dirty="0" smtClean="0">
                <a:latin typeface="Mangal" panose="02040503050203030202" pitchFamily="18" charset="0"/>
                <a:cs typeface="Mangal" panose="02040503050203030202" pitchFamily="18" charset="0"/>
              </a:rPr>
              <a:t>medical exam</a:t>
            </a:r>
            <a:r>
              <a:rPr lang="en-US" sz="800" dirty="0">
                <a:latin typeface="Mangal" panose="02040503050203030202" pitchFamily="18" charset="0"/>
                <a:cs typeface="Mangal" panose="02040503050203030202" pitchFamily="18" charset="0"/>
              </a:rPr>
              <a:t>, the civil surgeon may administer the vaccine, or may refer you to a local county </a:t>
            </a:r>
            <a:r>
              <a:rPr lang="en-US" sz="800" dirty="0" smtClean="0">
                <a:latin typeface="Mangal" panose="02040503050203030202" pitchFamily="18" charset="0"/>
                <a:cs typeface="Mangal" panose="02040503050203030202" pitchFamily="18" charset="0"/>
              </a:rPr>
              <a:t>health department</a:t>
            </a:r>
            <a:r>
              <a:rPr lang="en-US" sz="800" dirty="0">
                <a:latin typeface="Mangal" panose="02040503050203030202" pitchFamily="18" charset="0"/>
                <a:cs typeface="Mangal" panose="02040503050203030202" pitchFamily="18" charset="0"/>
              </a:rPr>
              <a:t>, or indicate on the medical form that a particular vaccination is not </a:t>
            </a:r>
            <a:r>
              <a:rPr lang="en-US" sz="800" dirty="0" smtClean="0">
                <a:latin typeface="Mangal" panose="02040503050203030202" pitchFamily="18" charset="0"/>
                <a:cs typeface="Mangal" panose="02040503050203030202" pitchFamily="18" charset="0"/>
              </a:rPr>
              <a:t>medically appropriate </a:t>
            </a:r>
            <a:r>
              <a:rPr lang="en-US" sz="800" dirty="0">
                <a:latin typeface="Mangal" panose="02040503050203030202" pitchFamily="18" charset="0"/>
                <a:cs typeface="Mangal" panose="02040503050203030202" pitchFamily="18" charset="0"/>
              </a:rPr>
              <a:t>and thereby request that a waiver be granted by the USCIS.</a:t>
            </a:r>
          </a:p>
          <a:p>
            <a:r>
              <a:rPr lang="en-US" sz="800" b="1" dirty="0">
                <a:latin typeface="Mangal" panose="02040503050203030202" pitchFamily="18" charset="0"/>
                <a:cs typeface="Mangal" panose="02040503050203030202" pitchFamily="18" charset="0"/>
              </a:rPr>
              <a:t> </a:t>
            </a:r>
            <a:endParaRPr lang="en-US" sz="800" dirty="0">
              <a:latin typeface="Mangal" panose="02040503050203030202" pitchFamily="18" charset="0"/>
              <a:cs typeface="Mangal" panose="02040503050203030202" pitchFamily="18" charset="0"/>
            </a:endParaRPr>
          </a:p>
          <a:p>
            <a:r>
              <a:rPr lang="en-US" sz="800" b="1" dirty="0" smtClean="0">
                <a:latin typeface="Mangal" panose="02040503050203030202" pitchFamily="18" charset="0"/>
                <a:cs typeface="Mangal" panose="02040503050203030202" pitchFamily="18" charset="0"/>
              </a:rPr>
              <a:t>	You </a:t>
            </a:r>
            <a:r>
              <a:rPr lang="en-US" sz="800" b="1" dirty="0">
                <a:latin typeface="Mangal" panose="02040503050203030202" pitchFamily="18" charset="0"/>
                <a:cs typeface="Mangal" panose="02040503050203030202" pitchFamily="18" charset="0"/>
              </a:rPr>
              <a:t>will need to call 1-800-375-5283 or go </a:t>
            </a:r>
            <a:r>
              <a:rPr lang="en-US" sz="800" b="1" dirty="0" smtClean="0">
                <a:latin typeface="Mangal" panose="02040503050203030202" pitchFamily="18" charset="0"/>
                <a:cs typeface="Mangal" panose="02040503050203030202" pitchFamily="18" charset="0"/>
              </a:rPr>
              <a:t>to the </a:t>
            </a:r>
            <a:r>
              <a:rPr lang="en-US" sz="800" b="1" u="sng" dirty="0" smtClean="0">
                <a:latin typeface="Mangal" panose="02040503050203030202" pitchFamily="18" charset="0"/>
                <a:cs typeface="Mangal" panose="02040503050203030202" pitchFamily="18" charset="0"/>
                <a:hlinkClick r:id="rId3"/>
              </a:rPr>
              <a:t>USCIS site</a:t>
            </a:r>
            <a:r>
              <a:rPr lang="en-US" sz="800" b="1" dirty="0" smtClean="0">
                <a:latin typeface="Mangal" panose="02040503050203030202" pitchFamily="18" charset="0"/>
                <a:cs typeface="Mangal" panose="02040503050203030202" pitchFamily="18" charset="0"/>
              </a:rPr>
              <a:t> </a:t>
            </a:r>
            <a:r>
              <a:rPr lang="en-US" sz="800" b="1" dirty="0">
                <a:latin typeface="Mangal" panose="02040503050203030202" pitchFamily="18" charset="0"/>
                <a:cs typeface="Mangal" panose="02040503050203030202" pitchFamily="18" charset="0"/>
              </a:rPr>
              <a:t>to </a:t>
            </a:r>
            <a:r>
              <a:rPr lang="en-US" sz="800" b="1" dirty="0" smtClean="0">
                <a:latin typeface="Mangal" panose="02040503050203030202" pitchFamily="18" charset="0"/>
                <a:cs typeface="Mangal" panose="02040503050203030202" pitchFamily="18" charset="0"/>
              </a:rPr>
              <a:t>find </a:t>
            </a:r>
            <a:r>
              <a:rPr lang="en-US" sz="800" b="1" dirty="0">
                <a:latin typeface="Mangal" panose="02040503050203030202" pitchFamily="18" charset="0"/>
                <a:cs typeface="Mangal" panose="02040503050203030202" pitchFamily="18" charset="0"/>
              </a:rPr>
              <a:t>a USCIS certified Medical Doctor in your area. The original medical forms have </a:t>
            </a:r>
            <a:r>
              <a:rPr lang="en-US" sz="800" b="1" dirty="0" smtClean="0">
                <a:latin typeface="Mangal" panose="02040503050203030202" pitchFamily="18" charset="0"/>
                <a:cs typeface="Mangal" panose="02040503050203030202" pitchFamily="18" charset="0"/>
              </a:rPr>
              <a:t>4 identical </a:t>
            </a:r>
            <a:r>
              <a:rPr lang="en-US" sz="800" b="1" dirty="0">
                <a:latin typeface="Mangal" panose="02040503050203030202" pitchFamily="18" charset="0"/>
                <a:cs typeface="Mangal" panose="02040503050203030202" pitchFamily="18" charset="0"/>
              </a:rPr>
              <a:t>pages separated by carbon paper. A PDF version from the web is usually unacceptable by the doctor.  </a:t>
            </a:r>
            <a:r>
              <a:rPr lang="en-US" sz="800" dirty="0">
                <a:latin typeface="Mangal" panose="02040503050203030202" pitchFamily="18" charset="0"/>
                <a:cs typeface="Mangal" panose="02040503050203030202" pitchFamily="18" charset="0"/>
              </a:rPr>
              <a:t>In addition to the above, at the time your application is submitted, you must present documentation evidencing your financial means, including each of the items listed below.</a:t>
            </a:r>
          </a:p>
          <a:p>
            <a:endParaRPr lang="en-US" sz="1000" dirty="0" smtClean="0">
              <a:latin typeface="Mangal" panose="02040503050203030202" pitchFamily="18" charset="0"/>
              <a:cs typeface="Mangal" panose="02040503050203030202" pitchFamily="18" charset="0"/>
            </a:endParaRPr>
          </a:p>
          <a:p>
            <a:pPr marL="0" lvl="0" indent="0">
              <a:buClr>
                <a:schemeClr val="tx1"/>
              </a:buClr>
            </a:pPr>
            <a:r>
              <a:rPr lang="en-US" sz="1000" b="1" dirty="0" smtClean="0">
                <a:latin typeface="Mangal" panose="02040503050203030202" pitchFamily="18" charset="0"/>
                <a:cs typeface="Mangal" panose="02040503050203030202" pitchFamily="18" charset="0"/>
              </a:rPr>
              <a:t>11. </a:t>
            </a:r>
            <a:r>
              <a:rPr lang="en-US" sz="1000" b="1" dirty="0">
                <a:latin typeface="Mangal" panose="02040503050203030202" pitchFamily="18" charset="0"/>
                <a:cs typeface="Mangal" panose="02040503050203030202" pitchFamily="18" charset="0"/>
              </a:rPr>
              <a:t>Copies of your pay </a:t>
            </a:r>
            <a:r>
              <a:rPr lang="en-US" sz="1000" b="1" dirty="0" smtClean="0">
                <a:latin typeface="Mangal" panose="02040503050203030202" pitchFamily="18" charset="0"/>
                <a:cs typeface="Mangal" panose="02040503050203030202" pitchFamily="18" charset="0"/>
              </a:rPr>
              <a:t>statements: </a:t>
            </a:r>
            <a:r>
              <a:rPr lang="en-US" sz="1000" dirty="0" smtClean="0">
                <a:latin typeface="Mangal" panose="02040503050203030202" pitchFamily="18" charset="0"/>
                <a:cs typeface="Mangal" panose="02040503050203030202" pitchFamily="18" charset="0"/>
              </a:rPr>
              <a:t>Please </a:t>
            </a:r>
            <a:r>
              <a:rPr lang="en-US" sz="1000" dirty="0">
                <a:latin typeface="Mangal" panose="02040503050203030202" pitchFamily="18" charset="0"/>
                <a:cs typeface="Mangal" panose="02040503050203030202" pitchFamily="18" charset="0"/>
              </a:rPr>
              <a:t>provide pay </a:t>
            </a:r>
            <a:r>
              <a:rPr lang="en-US" sz="1000" dirty="0" smtClean="0">
                <a:latin typeface="Mangal" panose="02040503050203030202" pitchFamily="18" charset="0"/>
                <a:cs typeface="Mangal" panose="02040503050203030202" pitchFamily="18" charset="0"/>
              </a:rPr>
              <a:t>statements for </a:t>
            </a:r>
            <a:r>
              <a:rPr lang="en-US" sz="1000" dirty="0">
                <a:latin typeface="Mangal" panose="02040503050203030202" pitchFamily="18" charset="0"/>
                <a:cs typeface="Mangal" panose="02040503050203030202" pitchFamily="18" charset="0"/>
              </a:rPr>
              <a:t>the </a:t>
            </a:r>
            <a:r>
              <a:rPr lang="en-US" sz="1000" b="1" dirty="0">
                <a:latin typeface="Mangal" panose="02040503050203030202" pitchFamily="18" charset="0"/>
                <a:cs typeface="Mangal" panose="02040503050203030202" pitchFamily="18" charset="0"/>
              </a:rPr>
              <a:t>two months </a:t>
            </a:r>
            <a:r>
              <a:rPr lang="en-US" sz="1000" dirty="0">
                <a:latin typeface="Mangal" panose="02040503050203030202" pitchFamily="18" charset="0"/>
                <a:cs typeface="Mangal" panose="02040503050203030202" pitchFamily="18" charset="0"/>
              </a:rPr>
              <a:t>preceding the filing of your application</a:t>
            </a:r>
            <a:r>
              <a:rPr lang="en-US" sz="1000" dirty="0" smtClean="0">
                <a:latin typeface="Mangal" panose="02040503050203030202" pitchFamily="18" charset="0"/>
                <a:cs typeface="Mangal" panose="02040503050203030202" pitchFamily="18" charset="0"/>
              </a:rPr>
              <a:t>.</a:t>
            </a:r>
          </a:p>
          <a:p>
            <a:pPr marL="0" lvl="0" indent="0">
              <a:buClr>
                <a:schemeClr val="tx1"/>
              </a:buClr>
            </a:pPr>
            <a:endParaRPr lang="en-US" sz="1000" dirty="0">
              <a:latin typeface="Mangal" panose="02040503050203030202" pitchFamily="18" charset="0"/>
              <a:cs typeface="Mangal" panose="02040503050203030202" pitchFamily="18" charset="0"/>
            </a:endParaRPr>
          </a:p>
          <a:p>
            <a:pPr marL="0" lvl="0" indent="0">
              <a:buClr>
                <a:schemeClr val="tx1"/>
              </a:buClr>
            </a:pPr>
            <a:r>
              <a:rPr lang="en-US" sz="1000" b="1" dirty="0" smtClean="0">
                <a:latin typeface="Mangal" panose="02040503050203030202" pitchFamily="18" charset="0"/>
                <a:cs typeface="Mangal" panose="02040503050203030202" pitchFamily="18" charset="0"/>
              </a:rPr>
              <a:t>12. </a:t>
            </a:r>
            <a:r>
              <a:rPr lang="en-US" sz="1000" b="1" dirty="0">
                <a:latin typeface="Mangal" panose="02040503050203030202" pitchFamily="18" charset="0"/>
                <a:cs typeface="Mangal" panose="02040503050203030202" pitchFamily="18" charset="0"/>
              </a:rPr>
              <a:t>Copy of Federal income tax returns – </a:t>
            </a:r>
            <a:r>
              <a:rPr lang="en-US" sz="1000" b="1" dirty="0" smtClean="0">
                <a:latin typeface="Mangal" panose="02040503050203030202" pitchFamily="18" charset="0"/>
                <a:cs typeface="Mangal" panose="02040503050203030202" pitchFamily="18" charset="0"/>
              </a:rPr>
              <a:t>latest</a:t>
            </a:r>
          </a:p>
          <a:p>
            <a:pPr marL="0" lvl="0" indent="0">
              <a:buClr>
                <a:schemeClr val="tx1"/>
              </a:buClr>
            </a:pPr>
            <a:endParaRPr lang="en-US" sz="1000" dirty="0">
              <a:latin typeface="Mangal" panose="02040503050203030202" pitchFamily="18" charset="0"/>
              <a:cs typeface="Mangal" panose="02040503050203030202" pitchFamily="18" charset="0"/>
            </a:endParaRPr>
          </a:p>
          <a:p>
            <a:pPr marL="0" lvl="0" indent="0">
              <a:buClr>
                <a:schemeClr val="tx1"/>
              </a:buClr>
            </a:pPr>
            <a:r>
              <a:rPr lang="en-US" sz="1000" b="1" dirty="0" smtClean="0">
                <a:latin typeface="Mangal" panose="02040503050203030202" pitchFamily="18" charset="0"/>
                <a:cs typeface="Mangal" panose="02040503050203030202" pitchFamily="18" charset="0"/>
              </a:rPr>
              <a:t>13. </a:t>
            </a:r>
            <a:r>
              <a:rPr lang="en-US" sz="1000" b="1" dirty="0">
                <a:latin typeface="Mangal" panose="02040503050203030202" pitchFamily="18" charset="0"/>
                <a:cs typeface="Mangal" panose="02040503050203030202" pitchFamily="18" charset="0"/>
              </a:rPr>
              <a:t>Copy of W-2s for most recent tax year – </a:t>
            </a:r>
            <a:r>
              <a:rPr lang="en-US" sz="1000" b="1" dirty="0" smtClean="0">
                <a:latin typeface="Mangal" panose="02040503050203030202" pitchFamily="18" charset="0"/>
                <a:cs typeface="Mangal" panose="02040503050203030202" pitchFamily="18" charset="0"/>
              </a:rPr>
              <a:t>latest</a:t>
            </a:r>
          </a:p>
          <a:p>
            <a:pPr marL="0" lvl="0" indent="0">
              <a:buClr>
                <a:schemeClr val="tx1"/>
              </a:buClr>
            </a:pPr>
            <a:endParaRPr lang="en-US" sz="1000" b="1" dirty="0">
              <a:latin typeface="Mangal" panose="02040503050203030202" pitchFamily="18" charset="0"/>
              <a:cs typeface="Mangal" panose="02040503050203030202" pitchFamily="18" charset="0"/>
            </a:endParaRPr>
          </a:p>
          <a:p>
            <a:pPr marL="0" lvl="0" indent="0">
              <a:buClr>
                <a:schemeClr val="tx1"/>
              </a:buClr>
            </a:pPr>
            <a:r>
              <a:rPr lang="en-US" sz="1000" b="1" dirty="0" smtClean="0">
                <a:latin typeface="Mangal" panose="02040503050203030202" pitchFamily="18" charset="0"/>
                <a:cs typeface="Mangal" panose="02040503050203030202" pitchFamily="18" charset="0"/>
              </a:rPr>
              <a:t>14. Employment confirmation letter</a:t>
            </a:r>
          </a:p>
          <a:p>
            <a:pPr marL="514350" lvl="1" indent="-171450">
              <a:buClr>
                <a:schemeClr val="tx1"/>
              </a:buClr>
              <a:buFont typeface="Arial" panose="020B0604020202020204" pitchFamily="34" charset="0"/>
              <a:buChar char="•"/>
            </a:pPr>
            <a:r>
              <a:rPr lang="en-US" sz="1000" b="1" dirty="0" smtClean="0">
                <a:latin typeface="Mangal" panose="02040503050203030202" pitchFamily="18" charset="0"/>
                <a:cs typeface="Mangal" panose="02040503050203030202" pitchFamily="18" charset="0"/>
              </a:rPr>
              <a:t>If GM is coordinating the submission of Form I-485 filing, the case processor will obtain and insert this letter for the filing</a:t>
            </a:r>
          </a:p>
          <a:p>
            <a:pPr marL="514350" lvl="1" indent="-171450">
              <a:buClr>
                <a:schemeClr val="tx1"/>
              </a:buClr>
              <a:buFont typeface="Arial" panose="020B0604020202020204" pitchFamily="34" charset="0"/>
              <a:buChar char="•"/>
            </a:pPr>
            <a:r>
              <a:rPr lang="en-US" sz="1000" b="1" dirty="0" smtClean="0">
                <a:latin typeface="Mangal" panose="02040503050203030202" pitchFamily="18" charset="0"/>
                <a:cs typeface="Mangal" panose="02040503050203030202" pitchFamily="18" charset="0"/>
              </a:rPr>
              <a:t>If Associate is filing Form I-485 on his/ her own or through an attorney of his/ her choosing, please raise a </a:t>
            </a:r>
            <a:r>
              <a:rPr lang="en-US" sz="1000" b="1" dirty="0" err="1" smtClean="0">
                <a:latin typeface="Mangal" panose="02040503050203030202" pitchFamily="18" charset="0"/>
                <a:cs typeface="Mangal" panose="02040503050203030202" pitchFamily="18" charset="0"/>
              </a:rPr>
              <a:t>gsd</a:t>
            </a:r>
            <a:r>
              <a:rPr lang="en-US" sz="1000" b="1" dirty="0" smtClean="0">
                <a:latin typeface="Mangal" panose="02040503050203030202" pitchFamily="18" charset="0"/>
                <a:cs typeface="Mangal" panose="02040503050203030202" pitchFamily="18" charset="0"/>
              </a:rPr>
              <a:t> request for an employment confirmation letter</a:t>
            </a:r>
          </a:p>
          <a:p>
            <a:pPr marL="0" lvl="0" indent="0">
              <a:buClr>
                <a:schemeClr val="tx1"/>
              </a:buClr>
            </a:pPr>
            <a:endParaRPr lang="en-US" sz="1000" dirty="0">
              <a:latin typeface="Mangal" panose="02040503050203030202" pitchFamily="18" charset="0"/>
              <a:cs typeface="Mangal" panose="02040503050203030202" pitchFamily="18" charset="0"/>
            </a:endParaRPr>
          </a:p>
          <a:p>
            <a:pPr marL="0" lvl="0" indent="0">
              <a:buClr>
                <a:schemeClr val="tx1"/>
              </a:buClr>
            </a:pPr>
            <a:r>
              <a:rPr lang="en-US" sz="1000" b="1" dirty="0" smtClean="0">
                <a:latin typeface="Mangal" panose="02040503050203030202" pitchFamily="18" charset="0"/>
                <a:cs typeface="Mangal" panose="02040503050203030202" pitchFamily="18" charset="0"/>
              </a:rPr>
              <a:t>15. Bank </a:t>
            </a:r>
            <a:r>
              <a:rPr lang="en-US" sz="1000" b="1" dirty="0">
                <a:latin typeface="Mangal" panose="02040503050203030202" pitchFamily="18" charset="0"/>
                <a:cs typeface="Mangal" panose="02040503050203030202" pitchFamily="18" charset="0"/>
              </a:rPr>
              <a:t>Letter - Letter from an officer of your principal financial </a:t>
            </a:r>
            <a:r>
              <a:rPr lang="en-US" sz="1000" b="1" dirty="0" smtClean="0">
                <a:latin typeface="Mangal" panose="02040503050203030202" pitchFamily="18" charset="0"/>
                <a:cs typeface="Mangal" panose="02040503050203030202" pitchFamily="18" charset="0"/>
              </a:rPr>
              <a:t>institution: </a:t>
            </a:r>
            <a:r>
              <a:rPr lang="en-US" sz="1000" dirty="0" smtClean="0">
                <a:latin typeface="Mangal" panose="02040503050203030202" pitchFamily="18" charset="0"/>
                <a:cs typeface="Mangal" panose="02040503050203030202" pitchFamily="18" charset="0"/>
              </a:rPr>
              <a:t>The </a:t>
            </a:r>
            <a:r>
              <a:rPr lang="en-US" sz="1000" dirty="0">
                <a:latin typeface="Mangal" panose="02040503050203030202" pitchFamily="18" charset="0"/>
                <a:cs typeface="Mangal" panose="02040503050203030202" pitchFamily="18" charset="0"/>
              </a:rPr>
              <a:t>letter should be on appropriate stationery, confirming your account number, date </a:t>
            </a:r>
            <a:r>
              <a:rPr lang="en-US" sz="1000" dirty="0" smtClean="0">
                <a:latin typeface="Mangal" panose="02040503050203030202" pitchFamily="18" charset="0"/>
                <a:cs typeface="Mangal" panose="02040503050203030202" pitchFamily="18" charset="0"/>
              </a:rPr>
              <a:t>the account was opened</a:t>
            </a:r>
            <a:r>
              <a:rPr lang="en-US" sz="1000" dirty="0">
                <a:latin typeface="Mangal" panose="02040503050203030202" pitchFamily="18" charset="0"/>
                <a:cs typeface="Mangal" panose="02040503050203030202" pitchFamily="18" charset="0"/>
              </a:rPr>
              <a:t>, type of account, and current funds on deposit. A Sample Bank Letter can be found </a:t>
            </a:r>
            <a:r>
              <a:rPr lang="en-US" sz="1000" dirty="0" smtClean="0">
                <a:latin typeface="Mangal" panose="02040503050203030202" pitchFamily="18" charset="0"/>
                <a:cs typeface="Mangal" panose="02040503050203030202" pitchFamily="18" charset="0"/>
              </a:rPr>
              <a:t>here: </a:t>
            </a:r>
          </a:p>
          <a:p>
            <a:pPr marL="0" lvl="0" indent="0">
              <a:buClr>
                <a:schemeClr val="tx1"/>
              </a:buClr>
            </a:pPr>
            <a:endParaRPr lang="en-US" sz="1000" dirty="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76200"/>
            <a:ext cx="1764792" cy="907607"/>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771289538"/>
              </p:ext>
            </p:extLst>
          </p:nvPr>
        </p:nvGraphicFramePr>
        <p:xfrm>
          <a:off x="3657600" y="5837060"/>
          <a:ext cx="914400" cy="792162"/>
        </p:xfrm>
        <a:graphic>
          <a:graphicData uri="http://schemas.openxmlformats.org/presentationml/2006/ole">
            <mc:AlternateContent xmlns:mc="http://schemas.openxmlformats.org/markup-compatibility/2006">
              <mc:Choice xmlns:v="urn:schemas-microsoft-com:vml" Requires="v">
                <p:oleObj spid="_x0000_s2218" name="Document" showAsIcon="1" r:id="rId6" imgW="914400" imgH="792360" progId="Word.Document.8">
                  <p:embed/>
                </p:oleObj>
              </mc:Choice>
              <mc:Fallback>
                <p:oleObj name="Document" showAsIcon="1" r:id="rId6" imgW="914400" imgH="792360" progId="Word.Document.8">
                  <p:embed/>
                  <p:pic>
                    <p:nvPicPr>
                      <p:cNvPr id="0" name=""/>
                      <p:cNvPicPr/>
                      <p:nvPr/>
                    </p:nvPicPr>
                    <p:blipFill>
                      <a:blip r:embed="rId7"/>
                      <a:stretch>
                        <a:fillRect/>
                      </a:stretch>
                    </p:blipFill>
                    <p:spPr>
                      <a:xfrm>
                        <a:off x="3657600" y="5837060"/>
                        <a:ext cx="914400" cy="792162"/>
                      </a:xfrm>
                      <a:prstGeom prst="rect">
                        <a:avLst/>
                      </a:prstGeom>
                    </p:spPr>
                  </p:pic>
                </p:oleObj>
              </mc:Fallback>
            </mc:AlternateContent>
          </a:graphicData>
        </a:graphic>
      </p:graphicFrame>
      <p:sp>
        <p:nvSpPr>
          <p:cNvPr id="6" name="Right Arrow 5"/>
          <p:cNvSpPr/>
          <p:nvPr/>
        </p:nvSpPr>
        <p:spPr bwMode="auto">
          <a:xfrm>
            <a:off x="2362200" y="5791200"/>
            <a:ext cx="1130808" cy="685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12" charset="0"/>
                <a:ea typeface="ＭＳ Ｐゴシック" pitchFamily="-12" charset="-128"/>
                <a:cs typeface="ＭＳ Ｐゴシック" pitchFamily="-12" charset="-128"/>
              </a:rPr>
              <a:t>Sample Bank Document</a:t>
            </a:r>
            <a:endParaRPr kumimoji="0" lang="en-US" sz="8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7" name="Rectangle 6"/>
          <p:cNvSpPr/>
          <p:nvPr/>
        </p:nvSpPr>
        <p:spPr>
          <a:xfrm>
            <a:off x="466724" y="6488668"/>
            <a:ext cx="8372475" cy="369332"/>
          </a:xfrm>
          <a:prstGeom prst="rect">
            <a:avLst/>
          </a:prstGeom>
        </p:spPr>
        <p:txBody>
          <a:bodyPr wrap="square">
            <a:spAutoFit/>
          </a:bodyPr>
          <a:lstStyle/>
          <a:p>
            <a:r>
              <a:rPr lang="en-US" dirty="0">
                <a:latin typeface="Mangal" panose="02040503050203030202" pitchFamily="18" charset="0"/>
                <a:cs typeface="Mangal" panose="02040503050203030202" pitchFamily="18" charset="0"/>
              </a:rPr>
              <a:t>Confidential - do not distribute  outside of Cognizant – Slide </a:t>
            </a:r>
            <a:r>
              <a:rPr lang="en-US" dirty="0" smtClean="0">
                <a:latin typeface="Mangal" panose="02040503050203030202" pitchFamily="18" charset="0"/>
                <a:cs typeface="Mangal" panose="02040503050203030202" pitchFamily="18" charset="0"/>
              </a:rPr>
              <a:t>11</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1189481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342900"/>
            <a:ext cx="8839200" cy="762000"/>
          </a:xfrm>
        </p:spPr>
        <p:txBody>
          <a:bodyPr/>
          <a:lstStyle/>
          <a:p>
            <a:r>
              <a:rPr lang="en-US" dirty="0" smtClean="0">
                <a:latin typeface="Mangal" panose="02040503050203030202" pitchFamily="18" charset="0"/>
                <a:cs typeface="Mangal" panose="02040503050203030202" pitchFamily="18" charset="0"/>
              </a:rPr>
              <a:t>Advance Parole (Form I-131) Doc Checklist</a:t>
            </a:r>
            <a:br>
              <a:rPr lang="en-US" dirty="0" smtClean="0">
                <a:latin typeface="Mangal" panose="02040503050203030202" pitchFamily="18" charset="0"/>
                <a:cs typeface="Mangal" panose="02040503050203030202" pitchFamily="18" charset="0"/>
              </a:rPr>
            </a:br>
            <a:r>
              <a:rPr lang="en-US" sz="1400" dirty="0" smtClean="0">
                <a:latin typeface="Mangal" panose="02040503050203030202" pitchFamily="18" charset="0"/>
                <a:cs typeface="Mangal" panose="02040503050203030202" pitchFamily="18" charset="0"/>
              </a:rPr>
              <a:t>(each applicant)</a:t>
            </a:r>
            <a:endParaRPr lang="en-US" sz="1400"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a:xfrm>
            <a:off x="0" y="1066800"/>
            <a:ext cx="8839200" cy="5105400"/>
          </a:xfrm>
        </p:spPr>
        <p:txBody>
          <a:bodyPr/>
          <a:lstStyle/>
          <a:p>
            <a:pPr lvl="0">
              <a:buClr>
                <a:schemeClr val="tx1"/>
              </a:buClr>
              <a:buFont typeface="+mj-lt"/>
              <a:buAutoNum type="arabicPeriod"/>
            </a:pPr>
            <a:r>
              <a:rPr lang="en-US" sz="1100" b="1" dirty="0" smtClean="0">
                <a:latin typeface="Mangal" panose="02040503050203030202" pitchFamily="18" charset="0"/>
                <a:cs typeface="Mangal" panose="02040503050203030202" pitchFamily="18" charset="0"/>
              </a:rPr>
              <a:t>I-131 Form</a:t>
            </a:r>
            <a:r>
              <a:rPr lang="en-US" sz="1100" dirty="0">
                <a:latin typeface="Mangal" panose="02040503050203030202" pitchFamily="18" charset="0"/>
                <a:cs typeface="Mangal" panose="02040503050203030202" pitchFamily="18" charset="0"/>
              </a:rPr>
              <a:t>:</a:t>
            </a:r>
            <a:r>
              <a:rPr lang="en-US" sz="1100" dirty="0" smtClean="0">
                <a:latin typeface="Mangal" panose="02040503050203030202" pitchFamily="18" charset="0"/>
                <a:cs typeface="Mangal" panose="02040503050203030202" pitchFamily="18" charset="0"/>
              </a:rPr>
              <a:t> sample provided in the zip file on previous slide</a:t>
            </a:r>
            <a:endParaRPr lang="en-US" sz="1100" b="1" dirty="0" smtClean="0">
              <a:latin typeface="Mangal" panose="02040503050203030202" pitchFamily="18" charset="0"/>
              <a:cs typeface="Mangal" panose="02040503050203030202" pitchFamily="18" charset="0"/>
            </a:endParaRPr>
          </a:p>
          <a:p>
            <a:pPr lvl="0">
              <a:buClr>
                <a:schemeClr val="tx1"/>
              </a:buClr>
              <a:buFont typeface="+mj-lt"/>
              <a:buAutoNum type="arabicPeriod"/>
            </a:pPr>
            <a:r>
              <a:rPr lang="en-US" sz="1100" b="1" dirty="0" smtClean="0">
                <a:latin typeface="Mangal" panose="02040503050203030202" pitchFamily="18" charset="0"/>
                <a:cs typeface="Mangal" panose="02040503050203030202" pitchFamily="18" charset="0"/>
              </a:rPr>
              <a:t>Copy of I-485 Receipt: only required </a:t>
            </a:r>
            <a:r>
              <a:rPr lang="en-US" sz="1100" b="1" u="sng" dirty="0" smtClean="0">
                <a:latin typeface="Mangal" panose="02040503050203030202" pitchFamily="18" charset="0"/>
                <a:cs typeface="Mangal" panose="02040503050203030202" pitchFamily="18" charset="0"/>
              </a:rPr>
              <a:t>if not being filed along with the I-485</a:t>
            </a:r>
            <a:endParaRPr lang="en-US" sz="1100" u="sng" dirty="0" smtClean="0">
              <a:latin typeface="Mangal" panose="02040503050203030202" pitchFamily="18" charset="0"/>
              <a:cs typeface="Mangal" panose="02040503050203030202" pitchFamily="18" charset="0"/>
            </a:endParaRPr>
          </a:p>
          <a:p>
            <a:pPr lvl="0">
              <a:buClr>
                <a:schemeClr val="tx1"/>
              </a:buClr>
              <a:buFont typeface="+mj-lt"/>
              <a:buAutoNum type="arabicPeriod"/>
            </a:pPr>
            <a:r>
              <a:rPr lang="en-US" sz="1100" b="1" dirty="0" smtClean="0">
                <a:latin typeface="Mangal" panose="02040503050203030202" pitchFamily="18" charset="0"/>
                <a:cs typeface="Mangal" panose="02040503050203030202" pitchFamily="18" charset="0"/>
              </a:rPr>
              <a:t>Copy </a:t>
            </a:r>
            <a:r>
              <a:rPr lang="en-US" sz="1100" b="1" dirty="0">
                <a:latin typeface="Mangal" panose="02040503050203030202" pitchFamily="18" charset="0"/>
                <a:cs typeface="Mangal" panose="02040503050203030202" pitchFamily="18" charset="0"/>
              </a:rPr>
              <a:t>of your I-94 </a:t>
            </a:r>
            <a:r>
              <a:rPr lang="en-US" sz="1100" b="1" dirty="0" smtClean="0">
                <a:latin typeface="Mangal" panose="02040503050203030202" pitchFamily="18" charset="0"/>
                <a:cs typeface="Mangal" panose="02040503050203030202" pitchFamily="18" charset="0"/>
              </a:rPr>
              <a:t>card: </a:t>
            </a:r>
            <a:r>
              <a:rPr lang="en-US" sz="1100" dirty="0" smtClean="0">
                <a:latin typeface="Mangal" panose="02040503050203030202" pitchFamily="18" charset="0"/>
                <a:cs typeface="Mangal" panose="02040503050203030202" pitchFamily="18" charset="0"/>
              </a:rPr>
              <a:t> a copy </a:t>
            </a:r>
            <a:r>
              <a:rPr lang="en-US" sz="1100" dirty="0">
                <a:latin typeface="Mangal" panose="02040503050203030202" pitchFamily="18" charset="0"/>
                <a:cs typeface="Mangal" panose="02040503050203030202" pitchFamily="18" charset="0"/>
              </a:rPr>
              <a:t>of the white </a:t>
            </a:r>
            <a:r>
              <a:rPr lang="en-US" sz="1100" dirty="0" smtClean="0">
                <a:latin typeface="Mangal" panose="02040503050203030202" pitchFamily="18" charset="0"/>
                <a:cs typeface="Mangal" panose="02040503050203030202" pitchFamily="18" charset="0"/>
              </a:rPr>
              <a:t>card  issued when you entered the US or electronic printout of I-94. The electronic printout can be obtained from </a:t>
            </a:r>
            <a:r>
              <a:rPr lang="en-US" sz="1100" dirty="0" smtClean="0">
                <a:latin typeface="Mangal" panose="02040503050203030202" pitchFamily="18" charset="0"/>
                <a:cs typeface="Mangal" panose="02040503050203030202" pitchFamily="18" charset="0"/>
                <a:hlinkClick r:id="rId3"/>
              </a:rPr>
              <a:t>here.</a:t>
            </a:r>
            <a:r>
              <a:rPr lang="en-US" sz="1100" dirty="0" smtClean="0">
                <a:latin typeface="Mangal" panose="02040503050203030202" pitchFamily="18" charset="0"/>
                <a:cs typeface="Mangal" panose="02040503050203030202" pitchFamily="18" charset="0"/>
              </a:rPr>
              <a:t> </a:t>
            </a:r>
            <a:endParaRPr lang="en-US" sz="1100" dirty="0">
              <a:latin typeface="Mangal" panose="02040503050203030202" pitchFamily="18" charset="0"/>
              <a:cs typeface="Mangal" panose="02040503050203030202" pitchFamily="18" charset="0"/>
            </a:endParaRPr>
          </a:p>
          <a:p>
            <a:pPr lvl="0">
              <a:buClr>
                <a:schemeClr val="tx1"/>
              </a:buClr>
              <a:buFont typeface="+mj-lt"/>
              <a:buAutoNum type="arabicPeriod"/>
            </a:pPr>
            <a:r>
              <a:rPr lang="en-US" sz="1100" b="1" dirty="0" smtClean="0">
                <a:latin typeface="Mangal" panose="02040503050203030202" pitchFamily="18" charset="0"/>
                <a:cs typeface="Mangal" panose="02040503050203030202" pitchFamily="18" charset="0"/>
              </a:rPr>
              <a:t>Copies </a:t>
            </a:r>
            <a:r>
              <a:rPr lang="en-US" sz="1100" b="1" dirty="0">
                <a:latin typeface="Mangal" panose="02040503050203030202" pitchFamily="18" charset="0"/>
                <a:cs typeface="Mangal" panose="02040503050203030202" pitchFamily="18" charset="0"/>
              </a:rPr>
              <a:t>of all passports which contain visa </a:t>
            </a:r>
            <a:r>
              <a:rPr lang="en-US" sz="1100" b="1" dirty="0" smtClean="0">
                <a:latin typeface="Mangal" panose="02040503050203030202" pitchFamily="18" charset="0"/>
                <a:cs typeface="Mangal" panose="02040503050203030202" pitchFamily="18" charset="0"/>
              </a:rPr>
              <a:t>stamps: </a:t>
            </a:r>
            <a:r>
              <a:rPr lang="en-US" sz="1100" u="sng" dirty="0" smtClean="0">
                <a:latin typeface="Mangal" panose="02040503050203030202" pitchFamily="18" charset="0"/>
                <a:cs typeface="Mangal" panose="02040503050203030202" pitchFamily="18" charset="0"/>
              </a:rPr>
              <a:t>Please </a:t>
            </a:r>
            <a:r>
              <a:rPr lang="en-US" sz="1100" u="sng" dirty="0">
                <a:latin typeface="Mangal" panose="02040503050203030202" pitchFamily="18" charset="0"/>
                <a:cs typeface="Mangal" panose="02040503050203030202" pitchFamily="18" charset="0"/>
              </a:rPr>
              <a:t>note that your </a:t>
            </a:r>
            <a:r>
              <a:rPr lang="en-US" sz="1100" u="sng" dirty="0" smtClean="0">
                <a:latin typeface="Mangal" panose="02040503050203030202" pitchFamily="18" charset="0"/>
                <a:cs typeface="Mangal" panose="02040503050203030202" pitchFamily="18" charset="0"/>
              </a:rPr>
              <a:t>passport </a:t>
            </a:r>
            <a:r>
              <a:rPr lang="en-US" sz="1100" u="sng" dirty="0">
                <a:latin typeface="Mangal" panose="02040503050203030202" pitchFamily="18" charset="0"/>
                <a:cs typeface="Mangal" panose="02040503050203030202" pitchFamily="18" charset="0"/>
              </a:rPr>
              <a:t>must be valid for at least six months at the time your </a:t>
            </a:r>
            <a:r>
              <a:rPr lang="en-US" sz="1100" u="sng" dirty="0" smtClean="0">
                <a:latin typeface="Mangal" panose="02040503050203030202" pitchFamily="18" charset="0"/>
                <a:cs typeface="Mangal" panose="02040503050203030202" pitchFamily="18" charset="0"/>
              </a:rPr>
              <a:t>permanent residence </a:t>
            </a:r>
            <a:r>
              <a:rPr lang="en-US" sz="1100" u="sng" dirty="0">
                <a:latin typeface="Mangal" panose="02040503050203030202" pitchFamily="18" charset="0"/>
                <a:cs typeface="Mangal" panose="02040503050203030202" pitchFamily="18" charset="0"/>
              </a:rPr>
              <a:t>application is approved; therefore, if your passport will expire in the next 12 </a:t>
            </a:r>
            <a:r>
              <a:rPr lang="en-US" sz="1100" u="sng" dirty="0" smtClean="0">
                <a:latin typeface="Mangal" panose="02040503050203030202" pitchFamily="18" charset="0"/>
                <a:cs typeface="Mangal" panose="02040503050203030202" pitchFamily="18" charset="0"/>
              </a:rPr>
              <a:t>months, you </a:t>
            </a:r>
            <a:r>
              <a:rPr lang="en-US" sz="1100" u="sng" dirty="0">
                <a:latin typeface="Mangal" panose="02040503050203030202" pitchFamily="18" charset="0"/>
                <a:cs typeface="Mangal" panose="02040503050203030202" pitchFamily="18" charset="0"/>
              </a:rPr>
              <a:t>should apply for an extension or renewal as soon as </a:t>
            </a:r>
            <a:r>
              <a:rPr lang="en-US" sz="1100" u="sng" dirty="0" smtClean="0">
                <a:latin typeface="Mangal" panose="02040503050203030202" pitchFamily="18" charset="0"/>
                <a:cs typeface="Mangal" panose="02040503050203030202" pitchFamily="18" charset="0"/>
              </a:rPr>
              <a:t>possible.</a:t>
            </a:r>
          </a:p>
          <a:p>
            <a:pPr lvl="0">
              <a:buClr>
                <a:schemeClr val="tx1"/>
              </a:buClr>
              <a:buFont typeface="+mj-lt"/>
              <a:buAutoNum type="arabicPeriod"/>
            </a:pPr>
            <a:r>
              <a:rPr lang="en-US" sz="1100" b="1" dirty="0" smtClean="0">
                <a:latin typeface="Mangal" panose="02040503050203030202" pitchFamily="18" charset="0"/>
                <a:cs typeface="Mangal" panose="02040503050203030202" pitchFamily="18" charset="0"/>
              </a:rPr>
              <a:t>Copy </a:t>
            </a:r>
            <a:r>
              <a:rPr lang="en-US" sz="1100" b="1" dirty="0">
                <a:latin typeface="Mangal" panose="02040503050203030202" pitchFamily="18" charset="0"/>
                <a:cs typeface="Mangal" panose="02040503050203030202" pitchFamily="18" charset="0"/>
              </a:rPr>
              <a:t>of Marriage </a:t>
            </a:r>
            <a:r>
              <a:rPr lang="en-US" sz="1100" b="1" dirty="0" smtClean="0">
                <a:latin typeface="Mangal" panose="02040503050203030202" pitchFamily="18" charset="0"/>
                <a:cs typeface="Mangal" panose="02040503050203030202" pitchFamily="18" charset="0"/>
              </a:rPr>
              <a:t>Certificate: </a:t>
            </a:r>
            <a:r>
              <a:rPr lang="en-US" sz="1100" dirty="0" smtClean="0">
                <a:latin typeface="Mangal" panose="02040503050203030202" pitchFamily="18" charset="0"/>
                <a:cs typeface="Mangal" panose="02040503050203030202" pitchFamily="18" charset="0"/>
              </a:rPr>
              <a:t>(FOR SPOUSE ONLY) DO </a:t>
            </a:r>
            <a:r>
              <a:rPr lang="en-US" sz="1100" dirty="0">
                <a:latin typeface="Mangal" panose="02040503050203030202" pitchFamily="18" charset="0"/>
                <a:cs typeface="Mangal" panose="02040503050203030202" pitchFamily="18" charset="0"/>
              </a:rPr>
              <a:t>NOT SEND ORIGINAL – </a:t>
            </a:r>
            <a:r>
              <a:rPr lang="en-US" sz="1100" dirty="0" smtClean="0">
                <a:latin typeface="Mangal" panose="02040503050203030202" pitchFamily="18" charset="0"/>
                <a:cs typeface="Mangal" panose="02040503050203030202" pitchFamily="18" charset="0"/>
              </a:rPr>
              <a:t>copy </a:t>
            </a:r>
            <a:r>
              <a:rPr lang="en-US" sz="1100" dirty="0">
                <a:latin typeface="Mangal" panose="02040503050203030202" pitchFamily="18" charset="0"/>
                <a:cs typeface="Mangal" panose="02040503050203030202" pitchFamily="18" charset="0"/>
              </a:rPr>
              <a:t>must be on 8 ½ by 11 paper and printed on One </a:t>
            </a:r>
            <a:r>
              <a:rPr lang="en-US" sz="1100" dirty="0" smtClean="0">
                <a:latin typeface="Mangal" panose="02040503050203030202" pitchFamily="18" charset="0"/>
                <a:cs typeface="Mangal" panose="02040503050203030202" pitchFamily="18" charset="0"/>
              </a:rPr>
              <a:t>Side. </a:t>
            </a:r>
            <a:endParaRPr lang="en-US" sz="1100" dirty="0">
              <a:latin typeface="Mangal" panose="02040503050203030202" pitchFamily="18" charset="0"/>
              <a:cs typeface="Mangal" panose="02040503050203030202" pitchFamily="18" charset="0"/>
            </a:endParaRPr>
          </a:p>
          <a:p>
            <a:pPr lvl="2">
              <a:buClr>
                <a:schemeClr val="tx1"/>
              </a:buClr>
              <a:buFont typeface="+mj-lt"/>
              <a:buAutoNum type="arabicPeriod"/>
            </a:pPr>
            <a:r>
              <a:rPr lang="en-US" sz="1000" dirty="0">
                <a:latin typeface="Mangal" panose="02040503050203030202" pitchFamily="18" charset="0"/>
                <a:cs typeface="Mangal" panose="02040503050203030202" pitchFamily="18" charset="0"/>
              </a:rPr>
              <a:t>Proof of termination of any prior marriages is also required for all applicants, usually in the form of a certified copy of the final divorce judgment or a death certificate. </a:t>
            </a:r>
            <a:r>
              <a:rPr lang="en-US" sz="1000" b="1" u="sng" dirty="0">
                <a:latin typeface="Mangal" panose="02040503050203030202" pitchFamily="18" charset="0"/>
                <a:cs typeface="Mangal" panose="02040503050203030202" pitchFamily="18" charset="0"/>
              </a:rPr>
              <a:t>Please do not send in originals</a:t>
            </a:r>
            <a:r>
              <a:rPr lang="en-US" sz="1000" b="1" u="sng" dirty="0" smtClean="0">
                <a:latin typeface="Mangal" panose="02040503050203030202" pitchFamily="18" charset="0"/>
                <a:cs typeface="Mangal" panose="02040503050203030202" pitchFamily="18" charset="0"/>
              </a:rPr>
              <a:t>. </a:t>
            </a:r>
            <a:r>
              <a:rPr lang="en-US" sz="1100" dirty="0" smtClean="0">
                <a:latin typeface="Mangal" panose="02040503050203030202" pitchFamily="18" charset="0"/>
                <a:cs typeface="Mangal" panose="02040503050203030202" pitchFamily="18" charset="0"/>
              </a:rPr>
              <a:t> </a:t>
            </a:r>
          </a:p>
          <a:p>
            <a:pPr>
              <a:buClr>
                <a:schemeClr val="tx1"/>
              </a:buClr>
              <a:buFont typeface="+mj-lt"/>
              <a:buAutoNum type="arabicPeriod"/>
            </a:pPr>
            <a:r>
              <a:rPr lang="en-US" sz="1100" b="1" dirty="0" smtClean="0">
                <a:latin typeface="Mangal" panose="02040503050203030202" pitchFamily="18" charset="0"/>
                <a:cs typeface="Mangal" panose="02040503050203030202" pitchFamily="18" charset="0"/>
              </a:rPr>
              <a:t>Copy of Birth Certificate Documents</a:t>
            </a:r>
            <a:r>
              <a:rPr lang="en-US" sz="1100" dirty="0" smtClean="0">
                <a:latin typeface="Mangal" panose="02040503050203030202" pitchFamily="18" charset="0"/>
                <a:cs typeface="Mangal" panose="02040503050203030202" pitchFamily="18" charset="0"/>
              </a:rPr>
              <a:t>: Same as what you include with the I-485</a:t>
            </a:r>
            <a:endParaRPr lang="en-US" sz="1100" b="1" dirty="0" smtClean="0">
              <a:latin typeface="Mangal" panose="02040503050203030202" pitchFamily="18" charset="0"/>
              <a:cs typeface="Mangal" panose="02040503050203030202" pitchFamily="18" charset="0"/>
            </a:endParaRPr>
          </a:p>
          <a:p>
            <a:pPr>
              <a:buClr>
                <a:schemeClr val="tx1"/>
              </a:buClr>
              <a:buFont typeface="+mj-lt"/>
              <a:buAutoNum type="arabicPeriod"/>
            </a:pPr>
            <a:r>
              <a:rPr lang="en-US" sz="1100" b="1" dirty="0" smtClean="0">
                <a:latin typeface="Mangal" panose="02040503050203030202" pitchFamily="18" charset="0"/>
                <a:cs typeface="Mangal" panose="02040503050203030202" pitchFamily="18" charset="0"/>
              </a:rPr>
              <a:t>Copy </a:t>
            </a:r>
            <a:r>
              <a:rPr lang="en-US" sz="1100" b="1" dirty="0">
                <a:latin typeface="Mangal" panose="02040503050203030202" pitchFamily="18" charset="0"/>
                <a:cs typeface="Mangal" panose="02040503050203030202" pitchFamily="18" charset="0"/>
              </a:rPr>
              <a:t>of </a:t>
            </a:r>
            <a:r>
              <a:rPr lang="en-US" sz="1100" b="1" dirty="0" smtClean="0">
                <a:latin typeface="Mangal" panose="02040503050203030202" pitchFamily="18" charset="0"/>
                <a:cs typeface="Mangal" panose="02040503050203030202" pitchFamily="18" charset="0"/>
              </a:rPr>
              <a:t>proof </a:t>
            </a:r>
            <a:r>
              <a:rPr lang="en-US" sz="1100" b="1" dirty="0">
                <a:latin typeface="Mangal" panose="02040503050203030202" pitchFamily="18" charset="0"/>
                <a:cs typeface="Mangal" panose="02040503050203030202" pitchFamily="18" charset="0"/>
              </a:rPr>
              <a:t>of </a:t>
            </a:r>
            <a:r>
              <a:rPr lang="en-US" sz="1100" b="1" dirty="0" smtClean="0">
                <a:latin typeface="Mangal" panose="02040503050203030202" pitchFamily="18" charset="0"/>
                <a:cs typeface="Mangal" panose="02040503050203030202" pitchFamily="18" charset="0"/>
              </a:rPr>
              <a:t>lawful </a:t>
            </a:r>
            <a:r>
              <a:rPr lang="en-US" sz="1100" b="1" dirty="0">
                <a:latin typeface="Mangal" panose="02040503050203030202" pitchFamily="18" charset="0"/>
                <a:cs typeface="Mangal" panose="02040503050203030202" pitchFamily="18" charset="0"/>
              </a:rPr>
              <a:t>m</a:t>
            </a:r>
            <a:r>
              <a:rPr lang="en-US" sz="1100" b="1" dirty="0" smtClean="0">
                <a:latin typeface="Mangal" panose="02040503050203030202" pitchFamily="18" charset="0"/>
                <a:cs typeface="Mangal" panose="02040503050203030202" pitchFamily="18" charset="0"/>
              </a:rPr>
              <a:t>aintenance </a:t>
            </a:r>
            <a:r>
              <a:rPr lang="en-US" sz="1100" b="1" dirty="0">
                <a:latin typeface="Mangal" panose="02040503050203030202" pitchFamily="18" charset="0"/>
                <a:cs typeface="Mangal" panose="02040503050203030202" pitchFamily="18" charset="0"/>
              </a:rPr>
              <a:t>of </a:t>
            </a:r>
            <a:r>
              <a:rPr lang="en-US" sz="1100" b="1" dirty="0" smtClean="0">
                <a:latin typeface="Mangal" panose="02040503050203030202" pitchFamily="18" charset="0"/>
                <a:cs typeface="Mangal" panose="02040503050203030202" pitchFamily="18" charset="0"/>
              </a:rPr>
              <a:t>nonimmigrant </a:t>
            </a:r>
            <a:r>
              <a:rPr lang="en-US" sz="1100" b="1" dirty="0">
                <a:latin typeface="Mangal" panose="02040503050203030202" pitchFamily="18" charset="0"/>
                <a:cs typeface="Mangal" panose="02040503050203030202" pitchFamily="18" charset="0"/>
              </a:rPr>
              <a:t>s</a:t>
            </a:r>
            <a:r>
              <a:rPr lang="en-US" sz="1100" b="1" dirty="0" smtClean="0">
                <a:latin typeface="Mangal" panose="02040503050203030202" pitchFamily="18" charset="0"/>
                <a:cs typeface="Mangal" panose="02040503050203030202" pitchFamily="18" charset="0"/>
              </a:rPr>
              <a:t>tatus </a:t>
            </a:r>
            <a:r>
              <a:rPr lang="en-US" sz="1100" b="1" dirty="0">
                <a:latin typeface="Mangal" panose="02040503050203030202" pitchFamily="18" charset="0"/>
                <a:cs typeface="Mangal" panose="02040503050203030202" pitchFamily="18" charset="0"/>
              </a:rPr>
              <a:t>&amp; </a:t>
            </a:r>
            <a:r>
              <a:rPr lang="en-US" sz="1100" b="1" dirty="0" smtClean="0">
                <a:latin typeface="Mangal" panose="02040503050203030202" pitchFamily="18" charset="0"/>
                <a:cs typeface="Mangal" panose="02040503050203030202" pitchFamily="18" charset="0"/>
              </a:rPr>
              <a:t>employment </a:t>
            </a:r>
            <a:r>
              <a:rPr lang="en-US" sz="1100" b="1" dirty="0">
                <a:latin typeface="Mangal" panose="02040503050203030202" pitchFamily="18" charset="0"/>
                <a:cs typeface="Mangal" panose="02040503050203030202" pitchFamily="18" charset="0"/>
              </a:rPr>
              <a:t>a</a:t>
            </a:r>
            <a:r>
              <a:rPr lang="en-US" sz="1100" b="1" dirty="0" smtClean="0">
                <a:latin typeface="Mangal" panose="02040503050203030202" pitchFamily="18" charset="0"/>
                <a:cs typeface="Mangal" panose="02040503050203030202" pitchFamily="18" charset="0"/>
              </a:rPr>
              <a:t>uthorization: </a:t>
            </a:r>
            <a:r>
              <a:rPr lang="en-US" sz="1100" dirty="0" smtClean="0">
                <a:latin typeface="Mangal" panose="02040503050203030202" pitchFamily="18" charset="0"/>
                <a:cs typeface="Mangal" panose="02040503050203030202" pitchFamily="18" charset="0"/>
              </a:rPr>
              <a:t>In </a:t>
            </a:r>
            <a:r>
              <a:rPr lang="en-US" sz="1100" dirty="0">
                <a:latin typeface="Mangal" panose="02040503050203030202" pitchFamily="18" charset="0"/>
                <a:cs typeface="Mangal" panose="02040503050203030202" pitchFamily="18" charset="0"/>
              </a:rPr>
              <a:t>connection with any periods of nonimmigrant (temporary) stay in the U.S., you must provide copies of any of the following that apply: I-797 approval notices </a:t>
            </a:r>
            <a:r>
              <a:rPr lang="en-US" sz="1100" dirty="0" smtClean="0">
                <a:latin typeface="Mangal" panose="02040503050203030202" pitchFamily="18" charset="0"/>
                <a:cs typeface="Mangal" panose="02040503050203030202" pitchFamily="18" charset="0"/>
              </a:rPr>
              <a:t>(ex: </a:t>
            </a:r>
            <a:r>
              <a:rPr lang="en-US" sz="1100" dirty="0">
                <a:latin typeface="Mangal" panose="02040503050203030202" pitchFamily="18" charset="0"/>
                <a:cs typeface="Mangal" panose="02040503050203030202" pitchFamily="18" charset="0"/>
              </a:rPr>
              <a:t>H-1B and L-1 visa holders</a:t>
            </a:r>
            <a:r>
              <a:rPr lang="en-US" sz="1100" dirty="0" smtClean="0">
                <a:latin typeface="Mangal" panose="02040503050203030202" pitchFamily="18" charset="0"/>
                <a:cs typeface="Mangal" panose="02040503050203030202" pitchFamily="18" charset="0"/>
              </a:rPr>
              <a:t>) and </a:t>
            </a:r>
            <a:r>
              <a:rPr lang="en-US" sz="1100" dirty="0">
                <a:latin typeface="Mangal" panose="02040503050203030202" pitchFamily="18" charset="0"/>
                <a:cs typeface="Mangal" panose="02040503050203030202" pitchFamily="18" charset="0"/>
              </a:rPr>
              <a:t>Employment Authorization Documents (for </a:t>
            </a:r>
            <a:r>
              <a:rPr lang="en-US" sz="1100" dirty="0" smtClean="0">
                <a:latin typeface="Mangal" panose="02040503050203030202" pitchFamily="18" charset="0"/>
                <a:cs typeface="Mangal" panose="02040503050203030202" pitchFamily="18" charset="0"/>
              </a:rPr>
              <a:t>F-1s</a:t>
            </a:r>
            <a:r>
              <a:rPr lang="en-US" sz="1100" dirty="0">
                <a:latin typeface="Mangal" panose="02040503050203030202" pitchFamily="18" charset="0"/>
                <a:cs typeface="Mangal" panose="02040503050203030202" pitchFamily="18" charset="0"/>
              </a:rPr>
              <a:t>, </a:t>
            </a:r>
            <a:r>
              <a:rPr lang="en-US" sz="1100" dirty="0" smtClean="0">
                <a:latin typeface="Mangal" panose="02040503050203030202" pitchFamily="18" charset="0"/>
                <a:cs typeface="Mangal" panose="02040503050203030202" pitchFamily="18" charset="0"/>
              </a:rPr>
              <a:t>J-1s</a:t>
            </a:r>
            <a:r>
              <a:rPr lang="en-US" sz="1100" dirty="0">
                <a:latin typeface="Mangal" panose="02040503050203030202" pitchFamily="18" charset="0"/>
                <a:cs typeface="Mangal" panose="02040503050203030202" pitchFamily="18" charset="0"/>
              </a:rPr>
              <a:t>, and </a:t>
            </a:r>
            <a:r>
              <a:rPr lang="en-US" sz="1100" dirty="0" smtClean="0">
                <a:latin typeface="Mangal" panose="02040503050203030202" pitchFamily="18" charset="0"/>
                <a:cs typeface="Mangal" panose="02040503050203030202" pitchFamily="18" charset="0"/>
              </a:rPr>
              <a:t>others). </a:t>
            </a:r>
          </a:p>
          <a:p>
            <a:pPr>
              <a:buClr>
                <a:schemeClr val="tx1"/>
              </a:buClr>
              <a:buFont typeface="+mj-lt"/>
              <a:buAutoNum type="arabicPeriod"/>
            </a:pPr>
            <a:r>
              <a:rPr lang="en-US" sz="1100" b="1" dirty="0" smtClean="0">
                <a:latin typeface="Mangal" panose="02040503050203030202" pitchFamily="18" charset="0"/>
                <a:cs typeface="Mangal" panose="02040503050203030202" pitchFamily="18" charset="0"/>
              </a:rPr>
              <a:t>Two </a:t>
            </a:r>
            <a:r>
              <a:rPr lang="en-US" sz="1100" b="1" dirty="0">
                <a:latin typeface="Mangal" panose="02040503050203030202" pitchFamily="18" charset="0"/>
                <a:cs typeface="Mangal" panose="02040503050203030202" pitchFamily="18" charset="0"/>
              </a:rPr>
              <a:t>(2) </a:t>
            </a:r>
            <a:r>
              <a:rPr lang="en-US" sz="1100" b="1" dirty="0" smtClean="0">
                <a:latin typeface="Mangal" panose="02040503050203030202" pitchFamily="18" charset="0"/>
                <a:cs typeface="Mangal" panose="02040503050203030202" pitchFamily="18" charset="0"/>
              </a:rPr>
              <a:t>Photographs:</a:t>
            </a:r>
            <a:r>
              <a:rPr lang="en-US" sz="1100" dirty="0" smtClean="0">
                <a:latin typeface="Mangal" panose="02040503050203030202" pitchFamily="18" charset="0"/>
                <a:cs typeface="Mangal" panose="02040503050203030202" pitchFamily="18" charset="0"/>
              </a:rPr>
              <a:t>  </a:t>
            </a:r>
            <a:r>
              <a:rPr lang="en-US" sz="1100" dirty="0">
                <a:latin typeface="Mangal" panose="02040503050203030202" pitchFamily="18" charset="0"/>
                <a:cs typeface="Mangal" panose="02040503050203030202" pitchFamily="18" charset="0"/>
              </a:rPr>
              <a:t>Two Photographs for each applicant filing the </a:t>
            </a:r>
            <a:r>
              <a:rPr lang="en-US" sz="1100" dirty="0" smtClean="0">
                <a:latin typeface="Mangal" panose="02040503050203030202" pitchFamily="18" charset="0"/>
                <a:cs typeface="Mangal" panose="02040503050203030202" pitchFamily="18" charset="0"/>
              </a:rPr>
              <a:t>I-131 </a:t>
            </a:r>
            <a:r>
              <a:rPr lang="en-US" sz="1100" dirty="0">
                <a:latin typeface="Mangal" panose="02040503050203030202" pitchFamily="18" charset="0"/>
                <a:cs typeface="Mangal" panose="02040503050203030202" pitchFamily="18" charset="0"/>
              </a:rPr>
              <a:t>are required with this form. Please be sure that the photographer follows the instructions provided in the following </a:t>
            </a:r>
            <a:r>
              <a:rPr lang="en-US" sz="1100" dirty="0">
                <a:latin typeface="Mangal" panose="02040503050203030202" pitchFamily="18" charset="0"/>
                <a:cs typeface="Mangal" panose="02040503050203030202" pitchFamily="18" charset="0"/>
                <a:hlinkClick r:id="rId4"/>
              </a:rPr>
              <a:t>link</a:t>
            </a:r>
            <a:r>
              <a:rPr lang="en-US" sz="1100" dirty="0">
                <a:latin typeface="Mangal" panose="02040503050203030202" pitchFamily="18" charset="0"/>
                <a:cs typeface="Mangal" panose="02040503050203030202" pitchFamily="18" charset="0"/>
              </a:rPr>
              <a:t> </a:t>
            </a:r>
            <a:r>
              <a:rPr lang="en-US" sz="1100" dirty="0" smtClean="0">
                <a:latin typeface="Mangal" panose="02040503050203030202" pitchFamily="18" charset="0"/>
                <a:cs typeface="Mangal" panose="02040503050203030202" pitchFamily="18" charset="0"/>
              </a:rPr>
              <a:t>or </a:t>
            </a:r>
            <a:r>
              <a:rPr lang="en-US" sz="1100" dirty="0">
                <a:latin typeface="Mangal" panose="02040503050203030202" pitchFamily="18" charset="0"/>
                <a:cs typeface="Mangal" panose="02040503050203030202" pitchFamily="18" charset="0"/>
              </a:rPr>
              <a:t>click on the JPEG Image. </a:t>
            </a:r>
            <a:endParaRPr lang="en-US" sz="1100" dirty="0" smtClean="0">
              <a:latin typeface="Mangal" panose="02040503050203030202" pitchFamily="18" charset="0"/>
              <a:cs typeface="Mangal" panose="02040503050203030202" pitchFamily="18" charset="0"/>
            </a:endParaRPr>
          </a:p>
          <a:p>
            <a:pPr marL="0" indent="0"/>
            <a:endParaRPr lang="en-US" sz="1100" b="1" u="sng" dirty="0">
              <a:solidFill>
                <a:srgbClr val="FF0000"/>
              </a:solidFill>
              <a:latin typeface="Mangal" panose="02040503050203030202" pitchFamily="18" charset="0"/>
              <a:cs typeface="Mangal" panose="02040503050203030202" pitchFamily="18" charset="0"/>
            </a:endParaRPr>
          </a:p>
          <a:p>
            <a:endParaRPr lang="en-US" sz="1100" b="1" u="sng" dirty="0">
              <a:solidFill>
                <a:srgbClr val="FF0000"/>
              </a:solidFill>
              <a:latin typeface="Mangal" panose="02040503050203030202" pitchFamily="18" charset="0"/>
              <a:cs typeface="Mangal" panose="02040503050203030202" pitchFamily="18" charset="0"/>
            </a:endParaRPr>
          </a:p>
          <a:p>
            <a:endParaRPr lang="en-US" sz="800" b="1" u="sng" dirty="0" smtClean="0">
              <a:solidFill>
                <a:srgbClr val="FF0000"/>
              </a:solidFill>
              <a:latin typeface="Mangal" panose="02040503050203030202" pitchFamily="18" charset="0"/>
              <a:cs typeface="Mangal" panose="02040503050203030202" pitchFamily="18" charset="0"/>
            </a:endParaRPr>
          </a:p>
          <a:p>
            <a:endParaRPr lang="en-US" sz="800" b="1" u="sng" dirty="0">
              <a:solidFill>
                <a:srgbClr val="FF0000"/>
              </a:solidFill>
              <a:latin typeface="Mangal" panose="02040503050203030202" pitchFamily="18" charset="0"/>
              <a:cs typeface="Mangal" panose="02040503050203030202" pitchFamily="18" charset="0"/>
            </a:endParaRPr>
          </a:p>
          <a:p>
            <a:r>
              <a:rPr lang="en-US" sz="800" b="1" dirty="0">
                <a:solidFill>
                  <a:srgbClr val="FF0000"/>
                </a:solidFill>
                <a:latin typeface="Mangal" panose="02040503050203030202" pitchFamily="18" charset="0"/>
                <a:cs typeface="Mangal" panose="02040503050203030202" pitchFamily="18" charset="0"/>
              </a:rPr>
              <a:t>	</a:t>
            </a:r>
            <a:r>
              <a:rPr lang="en-US" sz="1200" b="1" u="sng" dirty="0">
                <a:solidFill>
                  <a:srgbClr val="FF0000"/>
                </a:solidFill>
                <a:latin typeface="Mangal" panose="02040503050203030202" pitchFamily="18" charset="0"/>
                <a:cs typeface="Mangal" panose="02040503050203030202" pitchFamily="18" charset="0"/>
              </a:rPr>
              <a:t>PLEASE PRINT EACH APPLICANTS LEGAL (PASSPORT) NAMES ON THE BACK OF EACH PICTURE AND ENSURE THE PICTURES ARE INDIVIDUALLY CUT PER USCIS REQUIREMENTS.</a:t>
            </a:r>
            <a:endParaRPr lang="en-US" sz="1200" u="sng" dirty="0">
              <a:solidFill>
                <a:srgbClr val="FF0000"/>
              </a:solidFill>
              <a:latin typeface="Mangal" panose="02040503050203030202" pitchFamily="18" charset="0"/>
              <a:cs typeface="Mangal" panose="02040503050203030202" pitchFamily="18" charset="0"/>
            </a:endParaRPr>
          </a:p>
          <a:p>
            <a:pPr lvl="0">
              <a:buClr>
                <a:schemeClr val="tx1"/>
              </a:buClr>
              <a:buFont typeface="+mj-lt"/>
              <a:buAutoNum type="arabicPeriod"/>
            </a:pPr>
            <a:endParaRPr lang="en-US" sz="1100" u="sng" dirty="0">
              <a:latin typeface="Mangal" panose="02040503050203030202" pitchFamily="18" charset="0"/>
              <a:cs typeface="Mangal" panose="02040503050203030202" pitchFamily="18" charset="0"/>
            </a:endParaRPr>
          </a:p>
          <a:p>
            <a:pPr>
              <a:buClr>
                <a:schemeClr val="tx1"/>
              </a:buClr>
              <a:buFont typeface="+mj-lt"/>
              <a:buAutoNum type="arabicPeriod"/>
            </a:pPr>
            <a:endParaRPr lang="en-US" sz="1100" dirty="0">
              <a:latin typeface="Mangal" panose="02040503050203030202" pitchFamily="18" charset="0"/>
              <a:cs typeface="Mangal" panose="02040503050203030202" pitchFamily="18" charset="0"/>
            </a:endParaRPr>
          </a:p>
          <a:p>
            <a:r>
              <a:rPr lang="en-US" sz="1000" dirty="0">
                <a:latin typeface="Mangal" panose="02040503050203030202" pitchFamily="18" charset="0"/>
                <a:cs typeface="Mangal" panose="02040503050203030202" pitchFamily="18" charset="0"/>
              </a:rPr>
              <a:t> </a:t>
            </a:r>
            <a:endParaRPr lang="en-US" sz="1000" dirty="0" smtClean="0">
              <a:latin typeface="Mangal" panose="02040503050203030202" pitchFamily="18" charset="0"/>
              <a:cs typeface="Mangal" panose="02040503050203030202" pitchFamily="18" charset="0"/>
            </a:endParaRPr>
          </a:p>
          <a:p>
            <a:endParaRPr lang="en-US" sz="1000" dirty="0" smtClean="0">
              <a:latin typeface="Mangal" panose="02040503050203030202" pitchFamily="18" charset="0"/>
              <a:cs typeface="Mangal" panose="02040503050203030202" pitchFamily="18" charset="0"/>
            </a:endParaRPr>
          </a:p>
          <a:p>
            <a:pPr algn="r"/>
            <a:r>
              <a:rPr lang="en-US" sz="1000" dirty="0" smtClean="0">
                <a:latin typeface="Mangal" panose="02040503050203030202" pitchFamily="18" charset="0"/>
                <a:cs typeface="Mangal" panose="02040503050203030202" pitchFamily="18" charset="0"/>
              </a:rPr>
              <a:t>						</a:t>
            </a:r>
          </a:p>
          <a:p>
            <a:endParaRPr lang="en-US" sz="1000" dirty="0">
              <a:latin typeface="Mangal" panose="02040503050203030202" pitchFamily="18" charset="0"/>
              <a:cs typeface="Mangal" panose="02040503050203030202" pitchFamily="18" charset="0"/>
            </a:endParaRPr>
          </a:p>
          <a:p>
            <a:endParaRPr lang="en-US" sz="1000" dirty="0" smtClean="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0026" y="76200"/>
            <a:ext cx="1354015" cy="53340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2375542307"/>
              </p:ext>
            </p:extLst>
          </p:nvPr>
        </p:nvGraphicFramePr>
        <p:xfrm>
          <a:off x="3076575" y="4216844"/>
          <a:ext cx="1447800" cy="792163"/>
        </p:xfrm>
        <a:graphic>
          <a:graphicData uri="http://schemas.openxmlformats.org/presentationml/2006/ole">
            <mc:AlternateContent xmlns:mc="http://schemas.openxmlformats.org/markup-compatibility/2006">
              <mc:Choice xmlns:v="urn:schemas-microsoft-com:vml" Requires="v">
                <p:oleObj spid="_x0000_s8292" name="Packager Shell Object" showAsIcon="1" r:id="rId6" imgW="914400" imgH="792360" progId="Package">
                  <p:embed/>
                </p:oleObj>
              </mc:Choice>
              <mc:Fallback>
                <p:oleObj name="Packager Shell Object" showAsIcon="1" r:id="rId6" imgW="914400" imgH="792360" progId="Package">
                  <p:embed/>
                  <p:pic>
                    <p:nvPicPr>
                      <p:cNvPr id="0" name=""/>
                      <p:cNvPicPr/>
                      <p:nvPr/>
                    </p:nvPicPr>
                    <p:blipFill>
                      <a:blip r:embed="rId7"/>
                      <a:stretch>
                        <a:fillRect/>
                      </a:stretch>
                    </p:blipFill>
                    <p:spPr>
                      <a:xfrm>
                        <a:off x="3076575" y="4216844"/>
                        <a:ext cx="1447800" cy="792163"/>
                      </a:xfrm>
                      <a:prstGeom prst="rect">
                        <a:avLst/>
                      </a:prstGeom>
                    </p:spPr>
                  </p:pic>
                </p:oleObj>
              </mc:Fallback>
            </mc:AlternateContent>
          </a:graphicData>
        </a:graphic>
      </p:graphicFrame>
      <p:sp>
        <p:nvSpPr>
          <p:cNvPr id="8" name="Left Arrow 7"/>
          <p:cNvSpPr/>
          <p:nvPr/>
        </p:nvSpPr>
        <p:spPr bwMode="auto">
          <a:xfrm>
            <a:off x="4572000" y="4282059"/>
            <a:ext cx="1143000" cy="484632"/>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700" b="1" dirty="0" smtClean="0">
                <a:latin typeface="Arial" pitchFamily="-12" charset="0"/>
                <a:ea typeface="ＭＳ Ｐゴシック" pitchFamily="-12" charset="-128"/>
                <a:cs typeface="ＭＳ Ｐゴシック" pitchFamily="-12" charset="-128"/>
              </a:rPr>
              <a:t>Photo Guidelines</a:t>
            </a:r>
            <a:endParaRPr kumimoji="0" lang="en-US" sz="7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9" name="Rectangle 8"/>
          <p:cNvSpPr/>
          <p:nvPr/>
        </p:nvSpPr>
        <p:spPr>
          <a:xfrm>
            <a:off x="457200" y="6425595"/>
            <a:ext cx="8153400" cy="369332"/>
          </a:xfrm>
          <a:prstGeom prst="rect">
            <a:avLst/>
          </a:prstGeom>
        </p:spPr>
        <p:txBody>
          <a:bodyPr wrap="square">
            <a:spAutoFit/>
          </a:bodyPr>
          <a:lstStyle/>
          <a:p>
            <a:r>
              <a:rPr lang="en-US" dirty="0">
                <a:latin typeface="Mangal" panose="02040503050203030202" pitchFamily="18" charset="0"/>
                <a:cs typeface="Mangal" panose="02040503050203030202" pitchFamily="18" charset="0"/>
              </a:rPr>
              <a:t>Confidential - do not distribute  outside of Cognizant – Slide </a:t>
            </a:r>
            <a:r>
              <a:rPr lang="en-US" dirty="0" smtClean="0">
                <a:latin typeface="Mangal" panose="02040503050203030202" pitchFamily="18" charset="0"/>
                <a:cs typeface="Mangal" panose="02040503050203030202" pitchFamily="18" charset="0"/>
              </a:rPr>
              <a:t>12</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3763124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839200" cy="762000"/>
          </a:xfrm>
        </p:spPr>
        <p:txBody>
          <a:bodyPr/>
          <a:lstStyle/>
          <a:p>
            <a:r>
              <a:rPr lang="en-US" dirty="0" smtClean="0">
                <a:latin typeface="Mangal" panose="02040503050203030202" pitchFamily="18" charset="0"/>
                <a:cs typeface="Mangal" panose="02040503050203030202" pitchFamily="18" charset="0"/>
              </a:rPr>
              <a:t>EAD(Form I-765) Doc Checklist</a:t>
            </a:r>
            <a:br>
              <a:rPr lang="en-US" dirty="0" smtClean="0">
                <a:latin typeface="Mangal" panose="02040503050203030202" pitchFamily="18" charset="0"/>
                <a:cs typeface="Mangal" panose="02040503050203030202" pitchFamily="18" charset="0"/>
              </a:rPr>
            </a:br>
            <a:r>
              <a:rPr lang="en-US" sz="1400" dirty="0" smtClean="0">
                <a:latin typeface="Mangal" panose="02040503050203030202" pitchFamily="18" charset="0"/>
                <a:cs typeface="Mangal" panose="02040503050203030202" pitchFamily="18" charset="0"/>
              </a:rPr>
              <a:t>(each applicant </a:t>
            </a:r>
            <a:r>
              <a:rPr lang="en-US" sz="1050" dirty="0" smtClean="0">
                <a:latin typeface="Mangal" panose="02040503050203030202" pitchFamily="18" charset="0"/>
                <a:cs typeface="Mangal" panose="02040503050203030202" pitchFamily="18" charset="0"/>
              </a:rPr>
              <a:t>*children who do not need to work authorization do not require this form</a:t>
            </a:r>
            <a:r>
              <a:rPr lang="en-US" sz="1400" dirty="0" smtClean="0">
                <a:latin typeface="Mangal" panose="02040503050203030202" pitchFamily="18" charset="0"/>
                <a:cs typeface="Mangal" panose="02040503050203030202" pitchFamily="18" charset="0"/>
              </a:rPr>
              <a:t>)</a:t>
            </a:r>
            <a:endParaRPr lang="en-US" sz="1400"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a:xfrm>
            <a:off x="30792" y="1219200"/>
            <a:ext cx="8839200" cy="5105400"/>
          </a:xfrm>
        </p:spPr>
        <p:txBody>
          <a:bodyPr/>
          <a:lstStyle/>
          <a:p>
            <a:pPr lvl="0">
              <a:buClr>
                <a:schemeClr val="tx1"/>
              </a:buClr>
              <a:buFont typeface="+mj-lt"/>
              <a:buAutoNum type="arabicPeriod"/>
            </a:pPr>
            <a:r>
              <a:rPr lang="en-US" sz="1100" b="1" dirty="0" smtClean="0">
                <a:latin typeface="Mangal" panose="02040503050203030202" pitchFamily="18" charset="0"/>
                <a:cs typeface="Mangal" panose="02040503050203030202" pitchFamily="18" charset="0"/>
              </a:rPr>
              <a:t>I-765 Form</a:t>
            </a:r>
            <a:r>
              <a:rPr lang="en-US" sz="1100" dirty="0" smtClean="0">
                <a:latin typeface="Mangal" panose="02040503050203030202" pitchFamily="18" charset="0"/>
                <a:cs typeface="Mangal" panose="02040503050203030202" pitchFamily="18" charset="0"/>
              </a:rPr>
              <a:t>: sample provided in the zip file on previous slide</a:t>
            </a:r>
            <a:endParaRPr lang="en-US" sz="1100" b="1" dirty="0" smtClean="0">
              <a:latin typeface="Mangal" panose="02040503050203030202" pitchFamily="18" charset="0"/>
              <a:cs typeface="Mangal" panose="02040503050203030202" pitchFamily="18" charset="0"/>
            </a:endParaRPr>
          </a:p>
          <a:p>
            <a:pPr lvl="0">
              <a:buClr>
                <a:schemeClr val="tx1"/>
              </a:buClr>
              <a:buFont typeface="+mj-lt"/>
              <a:buAutoNum type="arabicPeriod"/>
            </a:pPr>
            <a:r>
              <a:rPr lang="en-US" sz="1100" b="1" dirty="0" smtClean="0">
                <a:latin typeface="Mangal" panose="02040503050203030202" pitchFamily="18" charset="0"/>
                <a:cs typeface="Mangal" panose="02040503050203030202" pitchFamily="18" charset="0"/>
              </a:rPr>
              <a:t>Copy of I-485 Receipt: only required </a:t>
            </a:r>
            <a:r>
              <a:rPr lang="en-US" sz="1100" b="1" u="sng" dirty="0" smtClean="0">
                <a:latin typeface="Mangal" panose="02040503050203030202" pitchFamily="18" charset="0"/>
                <a:cs typeface="Mangal" panose="02040503050203030202" pitchFamily="18" charset="0"/>
              </a:rPr>
              <a:t>if not being filed along with the I-485</a:t>
            </a:r>
            <a:endParaRPr lang="en-US" sz="1100" u="sng" dirty="0" smtClean="0">
              <a:latin typeface="Mangal" panose="02040503050203030202" pitchFamily="18" charset="0"/>
              <a:cs typeface="Mangal" panose="02040503050203030202" pitchFamily="18" charset="0"/>
            </a:endParaRPr>
          </a:p>
          <a:p>
            <a:pPr lvl="0">
              <a:buClr>
                <a:schemeClr val="tx1"/>
              </a:buClr>
              <a:buFont typeface="+mj-lt"/>
              <a:buAutoNum type="arabicPeriod"/>
            </a:pPr>
            <a:r>
              <a:rPr lang="en-US" sz="1100" b="1" dirty="0" smtClean="0">
                <a:latin typeface="Mangal" panose="02040503050203030202" pitchFamily="18" charset="0"/>
                <a:cs typeface="Mangal" panose="02040503050203030202" pitchFamily="18" charset="0"/>
              </a:rPr>
              <a:t>Copy </a:t>
            </a:r>
            <a:r>
              <a:rPr lang="en-US" sz="1100" b="1" dirty="0">
                <a:latin typeface="Mangal" panose="02040503050203030202" pitchFamily="18" charset="0"/>
                <a:cs typeface="Mangal" panose="02040503050203030202" pitchFamily="18" charset="0"/>
              </a:rPr>
              <a:t>of your I-94 </a:t>
            </a:r>
            <a:r>
              <a:rPr lang="en-US" sz="1100" b="1" dirty="0" smtClean="0">
                <a:latin typeface="Mangal" panose="02040503050203030202" pitchFamily="18" charset="0"/>
                <a:cs typeface="Mangal" panose="02040503050203030202" pitchFamily="18" charset="0"/>
              </a:rPr>
              <a:t>card: </a:t>
            </a:r>
            <a:r>
              <a:rPr lang="en-US" sz="1100" dirty="0" smtClean="0">
                <a:latin typeface="Mangal" panose="02040503050203030202" pitchFamily="18" charset="0"/>
                <a:cs typeface="Mangal" panose="02040503050203030202" pitchFamily="18" charset="0"/>
              </a:rPr>
              <a:t> a copy </a:t>
            </a:r>
            <a:r>
              <a:rPr lang="en-US" sz="1100" dirty="0">
                <a:latin typeface="Mangal" panose="02040503050203030202" pitchFamily="18" charset="0"/>
                <a:cs typeface="Mangal" panose="02040503050203030202" pitchFamily="18" charset="0"/>
              </a:rPr>
              <a:t>of the white </a:t>
            </a:r>
            <a:r>
              <a:rPr lang="en-US" sz="1100" dirty="0" smtClean="0">
                <a:latin typeface="Mangal" panose="02040503050203030202" pitchFamily="18" charset="0"/>
                <a:cs typeface="Mangal" panose="02040503050203030202" pitchFamily="18" charset="0"/>
              </a:rPr>
              <a:t>card  issued when you entered the US or electronic printout of I-94. The electronic printout can be obtained from </a:t>
            </a:r>
            <a:r>
              <a:rPr lang="en-US" sz="1100" dirty="0" smtClean="0">
                <a:latin typeface="Mangal" panose="02040503050203030202" pitchFamily="18" charset="0"/>
                <a:cs typeface="Mangal" panose="02040503050203030202" pitchFamily="18" charset="0"/>
                <a:hlinkClick r:id="rId3"/>
              </a:rPr>
              <a:t>here.</a:t>
            </a:r>
            <a:r>
              <a:rPr lang="en-US" sz="1100" dirty="0" smtClean="0">
                <a:latin typeface="Mangal" panose="02040503050203030202" pitchFamily="18" charset="0"/>
                <a:cs typeface="Mangal" panose="02040503050203030202" pitchFamily="18" charset="0"/>
              </a:rPr>
              <a:t> </a:t>
            </a:r>
            <a:endParaRPr lang="en-US" sz="1100" dirty="0">
              <a:latin typeface="Mangal" panose="02040503050203030202" pitchFamily="18" charset="0"/>
              <a:cs typeface="Mangal" panose="02040503050203030202" pitchFamily="18" charset="0"/>
            </a:endParaRPr>
          </a:p>
          <a:p>
            <a:pPr lvl="0">
              <a:buClr>
                <a:schemeClr val="tx1"/>
              </a:buClr>
              <a:buFont typeface="+mj-lt"/>
              <a:buAutoNum type="arabicPeriod"/>
            </a:pPr>
            <a:r>
              <a:rPr lang="en-US" sz="1100" b="1" dirty="0">
                <a:latin typeface="Mangal" panose="02040503050203030202" pitchFamily="18" charset="0"/>
                <a:cs typeface="Mangal" panose="02040503050203030202" pitchFamily="18" charset="0"/>
              </a:rPr>
              <a:t>Copy of all passports which contain visa </a:t>
            </a:r>
            <a:r>
              <a:rPr lang="en-US" sz="1100" b="1" dirty="0" smtClean="0">
                <a:latin typeface="Mangal" panose="02040503050203030202" pitchFamily="18" charset="0"/>
                <a:cs typeface="Mangal" panose="02040503050203030202" pitchFamily="18" charset="0"/>
              </a:rPr>
              <a:t>stamps: </a:t>
            </a:r>
            <a:r>
              <a:rPr lang="en-US" sz="1100" u="sng" dirty="0" smtClean="0">
                <a:latin typeface="Mangal" panose="02040503050203030202" pitchFamily="18" charset="0"/>
                <a:cs typeface="Mangal" panose="02040503050203030202" pitchFamily="18" charset="0"/>
              </a:rPr>
              <a:t>Please </a:t>
            </a:r>
            <a:r>
              <a:rPr lang="en-US" sz="1100" u="sng" dirty="0">
                <a:latin typeface="Mangal" panose="02040503050203030202" pitchFamily="18" charset="0"/>
                <a:cs typeface="Mangal" panose="02040503050203030202" pitchFamily="18" charset="0"/>
              </a:rPr>
              <a:t>note that your </a:t>
            </a:r>
            <a:r>
              <a:rPr lang="en-US" sz="1100" u="sng" dirty="0" smtClean="0">
                <a:latin typeface="Mangal" panose="02040503050203030202" pitchFamily="18" charset="0"/>
                <a:cs typeface="Mangal" panose="02040503050203030202" pitchFamily="18" charset="0"/>
              </a:rPr>
              <a:t>passport </a:t>
            </a:r>
            <a:r>
              <a:rPr lang="en-US" sz="1100" u="sng" dirty="0">
                <a:latin typeface="Mangal" panose="02040503050203030202" pitchFamily="18" charset="0"/>
                <a:cs typeface="Mangal" panose="02040503050203030202" pitchFamily="18" charset="0"/>
              </a:rPr>
              <a:t>must be valid for at least six months at the time your </a:t>
            </a:r>
            <a:r>
              <a:rPr lang="en-US" sz="1100" u="sng" dirty="0" smtClean="0">
                <a:latin typeface="Mangal" panose="02040503050203030202" pitchFamily="18" charset="0"/>
                <a:cs typeface="Mangal" panose="02040503050203030202" pitchFamily="18" charset="0"/>
              </a:rPr>
              <a:t>permanent residence </a:t>
            </a:r>
            <a:r>
              <a:rPr lang="en-US" sz="1100" u="sng" dirty="0">
                <a:latin typeface="Mangal" panose="02040503050203030202" pitchFamily="18" charset="0"/>
                <a:cs typeface="Mangal" panose="02040503050203030202" pitchFamily="18" charset="0"/>
              </a:rPr>
              <a:t>application is approved; therefore, if your passport will expire in the next 12 </a:t>
            </a:r>
            <a:r>
              <a:rPr lang="en-US" sz="1100" u="sng" dirty="0" smtClean="0">
                <a:latin typeface="Mangal" panose="02040503050203030202" pitchFamily="18" charset="0"/>
                <a:cs typeface="Mangal" panose="02040503050203030202" pitchFamily="18" charset="0"/>
              </a:rPr>
              <a:t>months, you </a:t>
            </a:r>
            <a:r>
              <a:rPr lang="en-US" sz="1100" u="sng" dirty="0">
                <a:latin typeface="Mangal" panose="02040503050203030202" pitchFamily="18" charset="0"/>
                <a:cs typeface="Mangal" panose="02040503050203030202" pitchFamily="18" charset="0"/>
              </a:rPr>
              <a:t>should apply for an extension or renewal as soon as </a:t>
            </a:r>
            <a:r>
              <a:rPr lang="en-US" sz="1100" u="sng" dirty="0" smtClean="0">
                <a:latin typeface="Mangal" panose="02040503050203030202" pitchFamily="18" charset="0"/>
                <a:cs typeface="Mangal" panose="02040503050203030202" pitchFamily="18" charset="0"/>
              </a:rPr>
              <a:t>possible</a:t>
            </a:r>
            <a:r>
              <a:rPr lang="en-US" sz="1100" dirty="0" smtClean="0">
                <a:latin typeface="Mangal" panose="02040503050203030202" pitchFamily="18" charset="0"/>
                <a:cs typeface="Mangal" panose="02040503050203030202" pitchFamily="18" charset="0"/>
              </a:rPr>
              <a:t>.</a:t>
            </a:r>
          </a:p>
          <a:p>
            <a:pPr lvl="0">
              <a:buClr>
                <a:schemeClr val="tx1"/>
              </a:buClr>
              <a:buFont typeface="+mj-lt"/>
              <a:buAutoNum type="arabicPeriod"/>
            </a:pPr>
            <a:r>
              <a:rPr lang="en-US" sz="1100" b="1" dirty="0" smtClean="0">
                <a:latin typeface="Mangal" panose="02040503050203030202" pitchFamily="18" charset="0"/>
                <a:cs typeface="Mangal" panose="02040503050203030202" pitchFamily="18" charset="0"/>
              </a:rPr>
              <a:t>Copy </a:t>
            </a:r>
            <a:r>
              <a:rPr lang="en-US" sz="1100" b="1" dirty="0">
                <a:latin typeface="Mangal" panose="02040503050203030202" pitchFamily="18" charset="0"/>
                <a:cs typeface="Mangal" panose="02040503050203030202" pitchFamily="18" charset="0"/>
              </a:rPr>
              <a:t>of Marriage </a:t>
            </a:r>
            <a:r>
              <a:rPr lang="en-US" sz="1100" b="1" dirty="0" smtClean="0">
                <a:latin typeface="Mangal" panose="02040503050203030202" pitchFamily="18" charset="0"/>
                <a:cs typeface="Mangal" panose="02040503050203030202" pitchFamily="18" charset="0"/>
              </a:rPr>
              <a:t>Certificate: </a:t>
            </a:r>
            <a:r>
              <a:rPr lang="en-US" sz="1100" dirty="0" smtClean="0">
                <a:latin typeface="Mangal" panose="02040503050203030202" pitchFamily="18" charset="0"/>
                <a:cs typeface="Mangal" panose="02040503050203030202" pitchFamily="18" charset="0"/>
              </a:rPr>
              <a:t>(FOR SPOUSE ONLY) DO </a:t>
            </a:r>
            <a:r>
              <a:rPr lang="en-US" sz="1100" dirty="0">
                <a:latin typeface="Mangal" panose="02040503050203030202" pitchFamily="18" charset="0"/>
                <a:cs typeface="Mangal" panose="02040503050203030202" pitchFamily="18" charset="0"/>
              </a:rPr>
              <a:t>NOT SEND ORIGINAL – </a:t>
            </a:r>
            <a:r>
              <a:rPr lang="en-US" sz="1100" dirty="0" smtClean="0">
                <a:latin typeface="Mangal" panose="02040503050203030202" pitchFamily="18" charset="0"/>
                <a:cs typeface="Mangal" panose="02040503050203030202" pitchFamily="18" charset="0"/>
              </a:rPr>
              <a:t>copy </a:t>
            </a:r>
            <a:r>
              <a:rPr lang="en-US" sz="1100" dirty="0">
                <a:latin typeface="Mangal" panose="02040503050203030202" pitchFamily="18" charset="0"/>
                <a:cs typeface="Mangal" panose="02040503050203030202" pitchFamily="18" charset="0"/>
              </a:rPr>
              <a:t>must be on 8 ½ by 11 paper and printed on One Side </a:t>
            </a:r>
          </a:p>
          <a:p>
            <a:pPr lvl="2">
              <a:buClr>
                <a:schemeClr val="tx1"/>
              </a:buClr>
              <a:buFont typeface="+mj-lt"/>
              <a:buAutoNum type="arabicPeriod"/>
            </a:pPr>
            <a:r>
              <a:rPr lang="en-US" sz="1000" dirty="0">
                <a:latin typeface="Mangal" panose="02040503050203030202" pitchFamily="18" charset="0"/>
                <a:cs typeface="Mangal" panose="02040503050203030202" pitchFamily="18" charset="0"/>
              </a:rPr>
              <a:t>Proof of termination of any prior marriages is also required for all applicants, usually in the form of a certified copy of the final divorce judgment or a death certificate. </a:t>
            </a:r>
            <a:r>
              <a:rPr lang="en-US" sz="1000" b="1" u="sng" dirty="0">
                <a:latin typeface="Mangal" panose="02040503050203030202" pitchFamily="18" charset="0"/>
                <a:cs typeface="Mangal" panose="02040503050203030202" pitchFamily="18" charset="0"/>
              </a:rPr>
              <a:t>Please do not send in originals</a:t>
            </a:r>
            <a:r>
              <a:rPr lang="en-US" sz="1000" b="1" u="sng" dirty="0" smtClean="0">
                <a:latin typeface="Mangal" panose="02040503050203030202" pitchFamily="18" charset="0"/>
                <a:cs typeface="Mangal" panose="02040503050203030202" pitchFamily="18" charset="0"/>
              </a:rPr>
              <a:t>. </a:t>
            </a:r>
            <a:r>
              <a:rPr lang="en-US" sz="1100" dirty="0" smtClean="0">
                <a:latin typeface="Mangal" panose="02040503050203030202" pitchFamily="18" charset="0"/>
                <a:cs typeface="Mangal" panose="02040503050203030202" pitchFamily="18" charset="0"/>
              </a:rPr>
              <a:t> </a:t>
            </a:r>
          </a:p>
          <a:p>
            <a:pPr>
              <a:buClr>
                <a:schemeClr val="tx1"/>
              </a:buClr>
              <a:buFont typeface="+mj-lt"/>
              <a:buAutoNum type="arabicPeriod"/>
            </a:pPr>
            <a:r>
              <a:rPr lang="en-US" sz="1100" b="1" dirty="0" smtClean="0">
                <a:latin typeface="Mangal" panose="02040503050203030202" pitchFamily="18" charset="0"/>
                <a:cs typeface="Mangal" panose="02040503050203030202" pitchFamily="18" charset="0"/>
              </a:rPr>
              <a:t>Copy of Birth Certificate Documents</a:t>
            </a:r>
            <a:r>
              <a:rPr lang="en-US" sz="1100" dirty="0">
                <a:latin typeface="Mangal" panose="02040503050203030202" pitchFamily="18" charset="0"/>
                <a:cs typeface="Mangal" panose="02040503050203030202" pitchFamily="18" charset="0"/>
              </a:rPr>
              <a:t>:</a:t>
            </a:r>
            <a:r>
              <a:rPr lang="en-US" sz="1100" dirty="0" smtClean="0">
                <a:latin typeface="Mangal" panose="02040503050203030202" pitchFamily="18" charset="0"/>
                <a:cs typeface="Mangal" panose="02040503050203030202" pitchFamily="18" charset="0"/>
              </a:rPr>
              <a:t> </a:t>
            </a:r>
            <a:r>
              <a:rPr lang="en-US" sz="1100" dirty="0">
                <a:latin typeface="Mangal" panose="02040503050203030202" pitchFamily="18" charset="0"/>
                <a:cs typeface="Mangal" panose="02040503050203030202" pitchFamily="18" charset="0"/>
              </a:rPr>
              <a:t>s</a:t>
            </a:r>
            <a:r>
              <a:rPr lang="en-US" sz="1100" dirty="0" smtClean="0">
                <a:latin typeface="Mangal" panose="02040503050203030202" pitchFamily="18" charset="0"/>
                <a:cs typeface="Mangal" panose="02040503050203030202" pitchFamily="18" charset="0"/>
              </a:rPr>
              <a:t>ame as what you include with the I-485</a:t>
            </a:r>
            <a:endParaRPr lang="en-US" sz="1100" b="1" dirty="0" smtClean="0">
              <a:latin typeface="Mangal" panose="02040503050203030202" pitchFamily="18" charset="0"/>
              <a:cs typeface="Mangal" panose="02040503050203030202" pitchFamily="18" charset="0"/>
            </a:endParaRPr>
          </a:p>
          <a:p>
            <a:pPr>
              <a:buClr>
                <a:schemeClr val="tx1"/>
              </a:buClr>
              <a:buFont typeface="+mj-lt"/>
              <a:buAutoNum type="arabicPeriod"/>
            </a:pPr>
            <a:r>
              <a:rPr lang="en-US" sz="1100" b="1" dirty="0" smtClean="0">
                <a:latin typeface="Mangal" panose="02040503050203030202" pitchFamily="18" charset="0"/>
                <a:cs typeface="Mangal" panose="02040503050203030202" pitchFamily="18" charset="0"/>
              </a:rPr>
              <a:t>Copy </a:t>
            </a:r>
            <a:r>
              <a:rPr lang="en-US" sz="1100" b="1" dirty="0">
                <a:latin typeface="Mangal" panose="02040503050203030202" pitchFamily="18" charset="0"/>
                <a:cs typeface="Mangal" panose="02040503050203030202" pitchFamily="18" charset="0"/>
              </a:rPr>
              <a:t>of </a:t>
            </a:r>
            <a:r>
              <a:rPr lang="en-US" sz="1100" b="1" dirty="0" smtClean="0">
                <a:latin typeface="Mangal" panose="02040503050203030202" pitchFamily="18" charset="0"/>
                <a:cs typeface="Mangal" panose="02040503050203030202" pitchFamily="18" charset="0"/>
              </a:rPr>
              <a:t>proof </a:t>
            </a:r>
            <a:r>
              <a:rPr lang="en-US" sz="1100" b="1" dirty="0">
                <a:latin typeface="Mangal" panose="02040503050203030202" pitchFamily="18" charset="0"/>
                <a:cs typeface="Mangal" panose="02040503050203030202" pitchFamily="18" charset="0"/>
              </a:rPr>
              <a:t>of </a:t>
            </a:r>
            <a:r>
              <a:rPr lang="en-US" sz="1100" b="1" dirty="0" smtClean="0">
                <a:latin typeface="Mangal" panose="02040503050203030202" pitchFamily="18" charset="0"/>
                <a:cs typeface="Mangal" panose="02040503050203030202" pitchFamily="18" charset="0"/>
              </a:rPr>
              <a:t>lawful </a:t>
            </a:r>
            <a:r>
              <a:rPr lang="en-US" sz="1100" b="1" dirty="0">
                <a:latin typeface="Mangal" panose="02040503050203030202" pitchFamily="18" charset="0"/>
                <a:cs typeface="Mangal" panose="02040503050203030202" pitchFamily="18" charset="0"/>
              </a:rPr>
              <a:t>m</a:t>
            </a:r>
            <a:r>
              <a:rPr lang="en-US" sz="1100" b="1" dirty="0" smtClean="0">
                <a:latin typeface="Mangal" panose="02040503050203030202" pitchFamily="18" charset="0"/>
                <a:cs typeface="Mangal" panose="02040503050203030202" pitchFamily="18" charset="0"/>
              </a:rPr>
              <a:t>aintenance </a:t>
            </a:r>
            <a:r>
              <a:rPr lang="en-US" sz="1100" b="1" dirty="0">
                <a:latin typeface="Mangal" panose="02040503050203030202" pitchFamily="18" charset="0"/>
                <a:cs typeface="Mangal" panose="02040503050203030202" pitchFamily="18" charset="0"/>
              </a:rPr>
              <a:t>of </a:t>
            </a:r>
            <a:r>
              <a:rPr lang="en-US" sz="1100" b="1" dirty="0" smtClean="0">
                <a:latin typeface="Mangal" panose="02040503050203030202" pitchFamily="18" charset="0"/>
                <a:cs typeface="Mangal" panose="02040503050203030202" pitchFamily="18" charset="0"/>
              </a:rPr>
              <a:t>nonimmigrant </a:t>
            </a:r>
            <a:r>
              <a:rPr lang="en-US" sz="1100" b="1" dirty="0">
                <a:latin typeface="Mangal" panose="02040503050203030202" pitchFamily="18" charset="0"/>
                <a:cs typeface="Mangal" panose="02040503050203030202" pitchFamily="18" charset="0"/>
              </a:rPr>
              <a:t>s</a:t>
            </a:r>
            <a:r>
              <a:rPr lang="en-US" sz="1100" b="1" dirty="0" smtClean="0">
                <a:latin typeface="Mangal" panose="02040503050203030202" pitchFamily="18" charset="0"/>
                <a:cs typeface="Mangal" panose="02040503050203030202" pitchFamily="18" charset="0"/>
              </a:rPr>
              <a:t>tatus </a:t>
            </a:r>
            <a:r>
              <a:rPr lang="en-US" sz="1100" b="1" dirty="0">
                <a:latin typeface="Mangal" panose="02040503050203030202" pitchFamily="18" charset="0"/>
                <a:cs typeface="Mangal" panose="02040503050203030202" pitchFamily="18" charset="0"/>
              </a:rPr>
              <a:t>&amp; </a:t>
            </a:r>
            <a:r>
              <a:rPr lang="en-US" sz="1100" b="1" dirty="0" smtClean="0">
                <a:latin typeface="Mangal" panose="02040503050203030202" pitchFamily="18" charset="0"/>
                <a:cs typeface="Mangal" panose="02040503050203030202" pitchFamily="18" charset="0"/>
              </a:rPr>
              <a:t>employment authorization: </a:t>
            </a:r>
            <a:r>
              <a:rPr lang="en-US" sz="1100" dirty="0" smtClean="0">
                <a:latin typeface="Mangal" panose="02040503050203030202" pitchFamily="18" charset="0"/>
                <a:cs typeface="Mangal" panose="02040503050203030202" pitchFamily="18" charset="0"/>
              </a:rPr>
              <a:t>In </a:t>
            </a:r>
            <a:r>
              <a:rPr lang="en-US" sz="1100" dirty="0">
                <a:latin typeface="Mangal" panose="02040503050203030202" pitchFamily="18" charset="0"/>
                <a:cs typeface="Mangal" panose="02040503050203030202" pitchFamily="18" charset="0"/>
              </a:rPr>
              <a:t>connection with any periods of nonimmigrant (temporary) stay in the U.S., you must provide copies of any of the following that apply: I-797 approval notices </a:t>
            </a:r>
            <a:r>
              <a:rPr lang="en-US" sz="1100" dirty="0" smtClean="0">
                <a:latin typeface="Mangal" panose="02040503050203030202" pitchFamily="18" charset="0"/>
                <a:cs typeface="Mangal" panose="02040503050203030202" pitchFamily="18" charset="0"/>
              </a:rPr>
              <a:t>(ex: </a:t>
            </a:r>
            <a:r>
              <a:rPr lang="en-US" sz="1100" dirty="0">
                <a:latin typeface="Mangal" panose="02040503050203030202" pitchFamily="18" charset="0"/>
                <a:cs typeface="Mangal" panose="02040503050203030202" pitchFamily="18" charset="0"/>
              </a:rPr>
              <a:t>H-1B and L-1 visa holders</a:t>
            </a:r>
            <a:r>
              <a:rPr lang="en-US" sz="1100" dirty="0" smtClean="0">
                <a:latin typeface="Mangal" panose="02040503050203030202" pitchFamily="18" charset="0"/>
                <a:cs typeface="Mangal" panose="02040503050203030202" pitchFamily="18" charset="0"/>
              </a:rPr>
              <a:t>) and </a:t>
            </a:r>
            <a:r>
              <a:rPr lang="en-US" sz="1100" dirty="0">
                <a:latin typeface="Mangal" panose="02040503050203030202" pitchFamily="18" charset="0"/>
                <a:cs typeface="Mangal" panose="02040503050203030202" pitchFamily="18" charset="0"/>
              </a:rPr>
              <a:t>Employment Authorization Documents (for </a:t>
            </a:r>
            <a:r>
              <a:rPr lang="en-US" sz="1100" dirty="0" smtClean="0">
                <a:latin typeface="Mangal" panose="02040503050203030202" pitchFamily="18" charset="0"/>
                <a:cs typeface="Mangal" panose="02040503050203030202" pitchFamily="18" charset="0"/>
              </a:rPr>
              <a:t>F-1s</a:t>
            </a:r>
            <a:r>
              <a:rPr lang="en-US" sz="1100" dirty="0">
                <a:latin typeface="Mangal" panose="02040503050203030202" pitchFamily="18" charset="0"/>
                <a:cs typeface="Mangal" panose="02040503050203030202" pitchFamily="18" charset="0"/>
              </a:rPr>
              <a:t>, </a:t>
            </a:r>
            <a:r>
              <a:rPr lang="en-US" sz="1100" dirty="0" smtClean="0">
                <a:latin typeface="Mangal" panose="02040503050203030202" pitchFamily="18" charset="0"/>
                <a:cs typeface="Mangal" panose="02040503050203030202" pitchFamily="18" charset="0"/>
              </a:rPr>
              <a:t>J-1s</a:t>
            </a:r>
            <a:r>
              <a:rPr lang="en-US" sz="1100" dirty="0">
                <a:latin typeface="Mangal" panose="02040503050203030202" pitchFamily="18" charset="0"/>
                <a:cs typeface="Mangal" panose="02040503050203030202" pitchFamily="18" charset="0"/>
              </a:rPr>
              <a:t>, and </a:t>
            </a:r>
            <a:r>
              <a:rPr lang="en-US" sz="1100" dirty="0" smtClean="0">
                <a:latin typeface="Mangal" panose="02040503050203030202" pitchFamily="18" charset="0"/>
                <a:cs typeface="Mangal" panose="02040503050203030202" pitchFamily="18" charset="0"/>
              </a:rPr>
              <a:t>others). </a:t>
            </a:r>
          </a:p>
          <a:p>
            <a:pPr>
              <a:buClr>
                <a:schemeClr val="tx1"/>
              </a:buClr>
              <a:buFont typeface="+mj-lt"/>
              <a:buAutoNum type="arabicPeriod"/>
            </a:pPr>
            <a:endParaRPr lang="en-US" sz="1100" b="1" dirty="0" smtClean="0">
              <a:latin typeface="Mangal" panose="02040503050203030202" pitchFamily="18" charset="0"/>
              <a:cs typeface="Mangal" panose="02040503050203030202" pitchFamily="18" charset="0"/>
            </a:endParaRPr>
          </a:p>
          <a:p>
            <a:pPr>
              <a:buClr>
                <a:schemeClr val="tx1"/>
              </a:buClr>
              <a:buFont typeface="+mj-lt"/>
              <a:buAutoNum type="arabicPeriod"/>
            </a:pPr>
            <a:r>
              <a:rPr lang="en-US" sz="1100" b="1" dirty="0" smtClean="0">
                <a:latin typeface="Mangal" panose="02040503050203030202" pitchFamily="18" charset="0"/>
                <a:cs typeface="Mangal" panose="02040503050203030202" pitchFamily="18" charset="0"/>
              </a:rPr>
              <a:t>Two </a:t>
            </a:r>
            <a:r>
              <a:rPr lang="en-US" sz="1100" b="1" dirty="0">
                <a:latin typeface="Mangal" panose="02040503050203030202" pitchFamily="18" charset="0"/>
                <a:cs typeface="Mangal" panose="02040503050203030202" pitchFamily="18" charset="0"/>
              </a:rPr>
              <a:t>(2) Photographs </a:t>
            </a:r>
            <a:r>
              <a:rPr lang="en-US" sz="1100" dirty="0">
                <a:latin typeface="Mangal" panose="02040503050203030202" pitchFamily="18" charset="0"/>
                <a:cs typeface="Mangal" panose="02040503050203030202" pitchFamily="18" charset="0"/>
              </a:rPr>
              <a:t>-  Two Photographs for each applicant filing the </a:t>
            </a:r>
            <a:r>
              <a:rPr lang="en-US" sz="1100" dirty="0" smtClean="0">
                <a:latin typeface="Mangal" panose="02040503050203030202" pitchFamily="18" charset="0"/>
                <a:cs typeface="Mangal" panose="02040503050203030202" pitchFamily="18" charset="0"/>
              </a:rPr>
              <a:t>I-765 </a:t>
            </a:r>
            <a:r>
              <a:rPr lang="en-US" sz="1100" dirty="0">
                <a:latin typeface="Mangal" panose="02040503050203030202" pitchFamily="18" charset="0"/>
                <a:cs typeface="Mangal" panose="02040503050203030202" pitchFamily="18" charset="0"/>
              </a:rPr>
              <a:t>are required with this form. Please be sure that the photographer follows the instructions provided in the following </a:t>
            </a:r>
            <a:r>
              <a:rPr lang="en-US" sz="1100" dirty="0">
                <a:latin typeface="Mangal" panose="02040503050203030202" pitchFamily="18" charset="0"/>
                <a:cs typeface="Mangal" panose="02040503050203030202" pitchFamily="18" charset="0"/>
                <a:hlinkClick r:id="rId4"/>
              </a:rPr>
              <a:t>link</a:t>
            </a:r>
            <a:r>
              <a:rPr lang="en-US" sz="1100" dirty="0">
                <a:latin typeface="Mangal" panose="02040503050203030202" pitchFamily="18" charset="0"/>
                <a:cs typeface="Mangal" panose="02040503050203030202" pitchFamily="18" charset="0"/>
              </a:rPr>
              <a:t> </a:t>
            </a:r>
            <a:r>
              <a:rPr lang="en-US" sz="1100" dirty="0" smtClean="0">
                <a:latin typeface="Mangal" panose="02040503050203030202" pitchFamily="18" charset="0"/>
                <a:cs typeface="Mangal" panose="02040503050203030202" pitchFamily="18" charset="0"/>
              </a:rPr>
              <a:t>or </a:t>
            </a:r>
            <a:r>
              <a:rPr lang="en-US" sz="1100" dirty="0">
                <a:latin typeface="Mangal" panose="02040503050203030202" pitchFamily="18" charset="0"/>
                <a:cs typeface="Mangal" panose="02040503050203030202" pitchFamily="18" charset="0"/>
              </a:rPr>
              <a:t>click on the JPEG Image. </a:t>
            </a:r>
            <a:endParaRPr lang="en-US" sz="1100" dirty="0" smtClean="0">
              <a:latin typeface="Mangal" panose="02040503050203030202" pitchFamily="18" charset="0"/>
              <a:cs typeface="Mangal" panose="02040503050203030202" pitchFamily="18" charset="0"/>
            </a:endParaRPr>
          </a:p>
          <a:p>
            <a:pPr marL="0" indent="0"/>
            <a:endParaRPr lang="en-US" sz="1100" b="1" u="sng" dirty="0">
              <a:solidFill>
                <a:srgbClr val="FF0000"/>
              </a:solidFill>
              <a:latin typeface="Mangal" panose="02040503050203030202" pitchFamily="18" charset="0"/>
              <a:cs typeface="Mangal" panose="02040503050203030202" pitchFamily="18" charset="0"/>
            </a:endParaRPr>
          </a:p>
          <a:p>
            <a:endParaRPr lang="en-US" sz="1100" b="1" u="sng" dirty="0">
              <a:solidFill>
                <a:srgbClr val="FF0000"/>
              </a:solidFill>
              <a:latin typeface="Mangal" panose="02040503050203030202" pitchFamily="18" charset="0"/>
              <a:cs typeface="Mangal" panose="02040503050203030202" pitchFamily="18" charset="0"/>
            </a:endParaRPr>
          </a:p>
          <a:p>
            <a:endParaRPr lang="en-US" sz="800" b="1" u="sng" dirty="0" smtClean="0">
              <a:solidFill>
                <a:srgbClr val="FF0000"/>
              </a:solidFill>
              <a:latin typeface="Mangal" panose="02040503050203030202" pitchFamily="18" charset="0"/>
              <a:cs typeface="Mangal" panose="02040503050203030202" pitchFamily="18" charset="0"/>
            </a:endParaRPr>
          </a:p>
          <a:p>
            <a:endParaRPr lang="en-US" sz="800" b="1" u="sng" dirty="0">
              <a:solidFill>
                <a:srgbClr val="FF0000"/>
              </a:solidFill>
              <a:latin typeface="Mangal" panose="02040503050203030202" pitchFamily="18" charset="0"/>
              <a:cs typeface="Mangal" panose="02040503050203030202" pitchFamily="18" charset="0"/>
            </a:endParaRPr>
          </a:p>
          <a:p>
            <a:endParaRPr lang="en-US" sz="800" b="1" u="sng" dirty="0">
              <a:solidFill>
                <a:srgbClr val="FF0000"/>
              </a:solidFill>
              <a:latin typeface="Mangal" panose="02040503050203030202" pitchFamily="18" charset="0"/>
              <a:cs typeface="Mangal" panose="02040503050203030202" pitchFamily="18" charset="0"/>
            </a:endParaRPr>
          </a:p>
          <a:p>
            <a:r>
              <a:rPr lang="en-US" sz="800" b="1" dirty="0">
                <a:solidFill>
                  <a:srgbClr val="FF0000"/>
                </a:solidFill>
                <a:latin typeface="Mangal" panose="02040503050203030202" pitchFamily="18" charset="0"/>
                <a:cs typeface="Mangal" panose="02040503050203030202" pitchFamily="18" charset="0"/>
              </a:rPr>
              <a:t>	</a:t>
            </a:r>
            <a:r>
              <a:rPr lang="en-US" sz="1200" b="1" u="sng" dirty="0">
                <a:solidFill>
                  <a:srgbClr val="FF0000"/>
                </a:solidFill>
                <a:latin typeface="Mangal" panose="02040503050203030202" pitchFamily="18" charset="0"/>
                <a:cs typeface="Mangal" panose="02040503050203030202" pitchFamily="18" charset="0"/>
              </a:rPr>
              <a:t>PLEASE PRINT EACH APPLICANTS LEGAL (PASSPORT) NAMES ON THE BACK OF EACH PICTURE AND ENSURE THE PICTURES ARE INDIVIDUALLY CUT PER USCIS REQUIREMENTS.</a:t>
            </a:r>
            <a:endParaRPr lang="en-US" sz="1200" u="sng" dirty="0">
              <a:solidFill>
                <a:srgbClr val="FF0000"/>
              </a:solidFill>
              <a:latin typeface="Mangal" panose="02040503050203030202" pitchFamily="18" charset="0"/>
              <a:cs typeface="Mangal" panose="02040503050203030202" pitchFamily="18" charset="0"/>
            </a:endParaRPr>
          </a:p>
          <a:p>
            <a:pPr lvl="0">
              <a:buClr>
                <a:schemeClr val="tx1"/>
              </a:buClr>
              <a:buFont typeface="+mj-lt"/>
              <a:buAutoNum type="arabicPeriod"/>
            </a:pPr>
            <a:endParaRPr lang="en-US" sz="1100" u="sng" dirty="0">
              <a:latin typeface="Mangal" panose="02040503050203030202" pitchFamily="18" charset="0"/>
              <a:cs typeface="Mangal" panose="02040503050203030202" pitchFamily="18" charset="0"/>
            </a:endParaRPr>
          </a:p>
          <a:p>
            <a:pPr>
              <a:buClr>
                <a:schemeClr val="tx1"/>
              </a:buClr>
              <a:buFont typeface="+mj-lt"/>
              <a:buAutoNum type="arabicPeriod"/>
            </a:pPr>
            <a:endParaRPr lang="en-US" sz="1100" dirty="0">
              <a:latin typeface="Mangal" panose="02040503050203030202" pitchFamily="18" charset="0"/>
              <a:cs typeface="Mangal" panose="02040503050203030202" pitchFamily="18" charset="0"/>
            </a:endParaRPr>
          </a:p>
          <a:p>
            <a:r>
              <a:rPr lang="en-US" sz="1000" dirty="0">
                <a:latin typeface="Mangal" panose="02040503050203030202" pitchFamily="18" charset="0"/>
                <a:cs typeface="Mangal" panose="02040503050203030202" pitchFamily="18" charset="0"/>
              </a:rPr>
              <a:t> </a:t>
            </a:r>
            <a:endParaRPr lang="en-US" sz="1000" dirty="0" smtClean="0">
              <a:latin typeface="Mangal" panose="02040503050203030202" pitchFamily="18" charset="0"/>
              <a:cs typeface="Mangal" panose="02040503050203030202" pitchFamily="18" charset="0"/>
            </a:endParaRPr>
          </a:p>
          <a:p>
            <a:endParaRPr lang="en-US" sz="1000" dirty="0" smtClean="0">
              <a:latin typeface="Mangal" panose="02040503050203030202" pitchFamily="18" charset="0"/>
              <a:cs typeface="Mangal" panose="02040503050203030202" pitchFamily="18" charset="0"/>
            </a:endParaRPr>
          </a:p>
          <a:p>
            <a:pPr algn="r"/>
            <a:r>
              <a:rPr lang="en-US" sz="1000" dirty="0" smtClean="0">
                <a:latin typeface="Mangal" panose="02040503050203030202" pitchFamily="18" charset="0"/>
                <a:cs typeface="Mangal" panose="02040503050203030202" pitchFamily="18" charset="0"/>
              </a:rPr>
              <a:t>						</a:t>
            </a:r>
          </a:p>
          <a:p>
            <a:endParaRPr lang="en-US" sz="1000" dirty="0">
              <a:latin typeface="Mangal" panose="02040503050203030202" pitchFamily="18" charset="0"/>
              <a:cs typeface="Mangal" panose="02040503050203030202" pitchFamily="18" charset="0"/>
            </a:endParaRPr>
          </a:p>
          <a:p>
            <a:endParaRPr lang="en-US" sz="1000" dirty="0" smtClean="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0026" y="76200"/>
            <a:ext cx="1354015" cy="53340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933555153"/>
              </p:ext>
            </p:extLst>
          </p:nvPr>
        </p:nvGraphicFramePr>
        <p:xfrm>
          <a:off x="3048000" y="4614058"/>
          <a:ext cx="1447800" cy="792163"/>
        </p:xfrm>
        <a:graphic>
          <a:graphicData uri="http://schemas.openxmlformats.org/presentationml/2006/ole">
            <mc:AlternateContent xmlns:mc="http://schemas.openxmlformats.org/markup-compatibility/2006">
              <mc:Choice xmlns:v="urn:schemas-microsoft-com:vml" Requires="v">
                <p:oleObj spid="_x0000_s9297" name="Packager Shell Object" showAsIcon="1" r:id="rId6" imgW="914400" imgH="792360" progId="Package">
                  <p:embed/>
                </p:oleObj>
              </mc:Choice>
              <mc:Fallback>
                <p:oleObj name="Packager Shell Object" showAsIcon="1" r:id="rId6" imgW="914400" imgH="792360" progId="Package">
                  <p:embed/>
                  <p:pic>
                    <p:nvPicPr>
                      <p:cNvPr id="0" name=""/>
                      <p:cNvPicPr/>
                      <p:nvPr/>
                    </p:nvPicPr>
                    <p:blipFill>
                      <a:blip r:embed="rId7"/>
                      <a:stretch>
                        <a:fillRect/>
                      </a:stretch>
                    </p:blipFill>
                    <p:spPr>
                      <a:xfrm>
                        <a:off x="3048000" y="4614058"/>
                        <a:ext cx="1447800" cy="792163"/>
                      </a:xfrm>
                      <a:prstGeom prst="rect">
                        <a:avLst/>
                      </a:prstGeom>
                    </p:spPr>
                  </p:pic>
                </p:oleObj>
              </mc:Fallback>
            </mc:AlternateContent>
          </a:graphicData>
        </a:graphic>
      </p:graphicFrame>
      <p:sp>
        <p:nvSpPr>
          <p:cNvPr id="8" name="Left Arrow 7"/>
          <p:cNvSpPr/>
          <p:nvPr/>
        </p:nvSpPr>
        <p:spPr bwMode="auto">
          <a:xfrm>
            <a:off x="4714875" y="4679273"/>
            <a:ext cx="1143000" cy="484632"/>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700" b="1" dirty="0" smtClean="0">
                <a:latin typeface="Arial" pitchFamily="-12" charset="0"/>
                <a:ea typeface="ＭＳ Ｐゴシック" pitchFamily="-12" charset="-128"/>
                <a:cs typeface="ＭＳ Ｐゴシック" pitchFamily="-12" charset="-128"/>
              </a:rPr>
              <a:t>Photo Guidelines</a:t>
            </a:r>
            <a:endParaRPr kumimoji="0" lang="en-US" sz="7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9" name="Rectangle 8"/>
          <p:cNvSpPr/>
          <p:nvPr/>
        </p:nvSpPr>
        <p:spPr>
          <a:xfrm>
            <a:off x="457200" y="6425595"/>
            <a:ext cx="8153400" cy="369332"/>
          </a:xfrm>
          <a:prstGeom prst="rect">
            <a:avLst/>
          </a:prstGeom>
        </p:spPr>
        <p:txBody>
          <a:bodyPr wrap="square">
            <a:spAutoFit/>
          </a:bodyPr>
          <a:lstStyle/>
          <a:p>
            <a:r>
              <a:rPr lang="en-US" dirty="0">
                <a:latin typeface="Mangal" panose="02040503050203030202" pitchFamily="18" charset="0"/>
                <a:cs typeface="Mangal" panose="02040503050203030202" pitchFamily="18" charset="0"/>
              </a:rPr>
              <a:t>Confidential - do not distribute  outside of Cognizant – Slide </a:t>
            </a:r>
            <a:r>
              <a:rPr lang="en-US" dirty="0" smtClean="0">
                <a:latin typeface="Mangal" panose="02040503050203030202" pitchFamily="18" charset="0"/>
                <a:cs typeface="Mangal" panose="02040503050203030202" pitchFamily="18" charset="0"/>
              </a:rPr>
              <a:t>13</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3606646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angal" panose="02040503050203030202" pitchFamily="18" charset="0"/>
                <a:cs typeface="Mangal" panose="02040503050203030202" pitchFamily="18" charset="0"/>
              </a:rPr>
              <a:t>International </a:t>
            </a:r>
            <a:r>
              <a:rPr lang="en-US" dirty="0">
                <a:latin typeface="Mangal" panose="02040503050203030202" pitchFamily="18" charset="0"/>
                <a:cs typeface="Mangal" panose="02040503050203030202" pitchFamily="18" charset="0"/>
              </a:rPr>
              <a:t>T</a:t>
            </a:r>
            <a:r>
              <a:rPr lang="en-US" dirty="0" smtClean="0">
                <a:latin typeface="Mangal" panose="02040503050203030202" pitchFamily="18" charset="0"/>
                <a:cs typeface="Mangal" panose="02040503050203030202" pitchFamily="18" charset="0"/>
              </a:rPr>
              <a:t>ravel </a:t>
            </a:r>
            <a:r>
              <a:rPr lang="en-US" dirty="0">
                <a:latin typeface="Mangal" panose="02040503050203030202" pitchFamily="18" charset="0"/>
                <a:cs typeface="Mangal" panose="02040503050203030202" pitchFamily="18" charset="0"/>
              </a:rPr>
              <a:t>A</a:t>
            </a:r>
            <a:r>
              <a:rPr lang="en-US" dirty="0" smtClean="0">
                <a:latin typeface="Mangal" panose="02040503050203030202" pitchFamily="18" charset="0"/>
                <a:cs typeface="Mangal" panose="02040503050203030202" pitchFamily="18" charset="0"/>
              </a:rPr>
              <a:t>fter </a:t>
            </a:r>
            <a:r>
              <a:rPr lang="en-US" dirty="0">
                <a:latin typeface="Mangal" panose="02040503050203030202" pitchFamily="18" charset="0"/>
                <a:cs typeface="Mangal" panose="02040503050203030202" pitchFamily="18" charset="0"/>
              </a:rPr>
              <a:t>F</a:t>
            </a:r>
            <a:r>
              <a:rPr lang="en-US" dirty="0" smtClean="0">
                <a:latin typeface="Mangal" panose="02040503050203030202" pitchFamily="18" charset="0"/>
                <a:cs typeface="Mangal" panose="02040503050203030202" pitchFamily="18" charset="0"/>
              </a:rPr>
              <a:t>iling the I-485 </a:t>
            </a:r>
            <a:endParaRPr lang="en-US"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p:txBody>
          <a:bodyPr/>
          <a:lstStyle/>
          <a:p>
            <a:r>
              <a:rPr lang="en-US" sz="1000" b="1" u="sng" dirty="0" smtClean="0">
                <a:latin typeface="Mangal" panose="02040503050203030202" pitchFamily="18" charset="0"/>
                <a:cs typeface="Mangal" panose="02040503050203030202" pitchFamily="18" charset="0"/>
              </a:rPr>
              <a:t>It is key to completely read the enclosed travel FAQ to prevent abandonment and/or denial of the pending I-485 application. </a:t>
            </a:r>
          </a:p>
          <a:p>
            <a:endParaRPr lang="en-US" sz="1000" b="1" u="sng" dirty="0">
              <a:latin typeface="Mangal" panose="02040503050203030202" pitchFamily="18" charset="0"/>
              <a:cs typeface="Mangal" panose="02040503050203030202" pitchFamily="18" charset="0"/>
            </a:endParaRPr>
          </a:p>
          <a:p>
            <a:endParaRPr lang="en-US" sz="1000" b="1" u="sng" dirty="0" smtClean="0">
              <a:latin typeface="Mangal" panose="02040503050203030202" pitchFamily="18" charset="0"/>
              <a:cs typeface="Mangal" panose="02040503050203030202" pitchFamily="18" charset="0"/>
            </a:endParaRPr>
          </a:p>
          <a:p>
            <a:endParaRPr lang="en-US" sz="1000" b="1" u="sng" dirty="0">
              <a:latin typeface="Mangal" panose="02040503050203030202" pitchFamily="18" charset="0"/>
              <a:cs typeface="Mangal" panose="02040503050203030202" pitchFamily="18" charset="0"/>
            </a:endParaRPr>
          </a:p>
          <a:p>
            <a:endParaRPr lang="en-US" sz="1000" b="1" u="sng" dirty="0" smtClean="0">
              <a:latin typeface="Mangal" panose="02040503050203030202" pitchFamily="18" charset="0"/>
              <a:cs typeface="Mangal" panose="02040503050203030202" pitchFamily="18" charset="0"/>
            </a:endParaRPr>
          </a:p>
          <a:p>
            <a:endParaRPr lang="en-US" sz="1000" b="1" u="sng" dirty="0">
              <a:latin typeface="Mangal" panose="02040503050203030202" pitchFamily="18" charset="0"/>
              <a:cs typeface="Mangal" panose="02040503050203030202" pitchFamily="18" charset="0"/>
            </a:endParaRPr>
          </a:p>
          <a:p>
            <a:endParaRPr lang="en-US" sz="1000" b="1" u="sng" dirty="0" smtClean="0">
              <a:latin typeface="Mangal" panose="02040503050203030202" pitchFamily="18" charset="0"/>
              <a:cs typeface="Mangal" panose="02040503050203030202" pitchFamily="18" charset="0"/>
            </a:endParaRPr>
          </a:p>
          <a:p>
            <a:endParaRPr lang="en-US" sz="1000" b="1" u="sng" dirty="0">
              <a:latin typeface="Mangal" panose="02040503050203030202" pitchFamily="18" charset="0"/>
              <a:cs typeface="Mangal" panose="02040503050203030202" pitchFamily="18" charset="0"/>
            </a:endParaRPr>
          </a:p>
          <a:p>
            <a:endParaRPr lang="en-US" sz="1000" b="1" u="sng" dirty="0">
              <a:latin typeface="Mangal" panose="02040503050203030202" pitchFamily="18" charset="0"/>
              <a:cs typeface="Mangal" panose="02040503050203030202"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9809" y="3648635"/>
            <a:ext cx="5105400" cy="2419350"/>
          </a:xfrm>
          <a:prstGeom prst="rect">
            <a:avLst/>
          </a:prstGeom>
        </p:spPr>
      </p:pic>
      <p:sp>
        <p:nvSpPr>
          <p:cNvPr id="9" name="Left Arrow 8"/>
          <p:cNvSpPr/>
          <p:nvPr/>
        </p:nvSpPr>
        <p:spPr bwMode="auto">
          <a:xfrm>
            <a:off x="1828800" y="2252185"/>
            <a:ext cx="1143000" cy="484632"/>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700" b="1" dirty="0" smtClean="0">
                <a:latin typeface="Arial" pitchFamily="-12" charset="0"/>
                <a:ea typeface="ＭＳ Ｐゴシック" pitchFamily="-12" charset="-128"/>
                <a:cs typeface="ＭＳ Ｐゴシック" pitchFamily="-12" charset="-128"/>
              </a:rPr>
              <a:t>Click the FAQ</a:t>
            </a:r>
            <a:endParaRPr kumimoji="0" lang="en-US" sz="7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8" name="Rectangle 7"/>
          <p:cNvSpPr/>
          <p:nvPr/>
        </p:nvSpPr>
        <p:spPr>
          <a:xfrm>
            <a:off x="466723" y="6488668"/>
            <a:ext cx="8372475" cy="369332"/>
          </a:xfrm>
          <a:prstGeom prst="rect">
            <a:avLst/>
          </a:prstGeom>
        </p:spPr>
        <p:txBody>
          <a:bodyPr wrap="square">
            <a:spAutoFit/>
          </a:bodyPr>
          <a:lstStyle/>
          <a:p>
            <a:r>
              <a:rPr lang="en-US" dirty="0">
                <a:latin typeface="Mangal" panose="02040503050203030202" pitchFamily="18" charset="0"/>
                <a:cs typeface="Mangal" panose="02040503050203030202" pitchFamily="18" charset="0"/>
              </a:rPr>
              <a:t>Confidential - do not distribute  outside of Cognizant – Slide </a:t>
            </a:r>
            <a:r>
              <a:rPr lang="en-US" dirty="0" smtClean="0">
                <a:latin typeface="Mangal" panose="02040503050203030202" pitchFamily="18" charset="0"/>
                <a:cs typeface="Mangal" panose="02040503050203030202" pitchFamily="18" charset="0"/>
              </a:rPr>
              <a:t>14</a:t>
            </a:r>
            <a:endParaRPr lang="en-US" dirty="0">
              <a:latin typeface="Mangal" panose="02040503050203030202" pitchFamily="18" charset="0"/>
              <a:cs typeface="Mangal" panose="02040503050203030202"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125656849"/>
              </p:ext>
            </p:extLst>
          </p:nvPr>
        </p:nvGraphicFramePr>
        <p:xfrm>
          <a:off x="723900" y="2166938"/>
          <a:ext cx="914400" cy="792162"/>
        </p:xfrm>
        <a:graphic>
          <a:graphicData uri="http://schemas.openxmlformats.org/presentationml/2006/ole">
            <mc:AlternateContent xmlns:mc="http://schemas.openxmlformats.org/markup-compatibility/2006">
              <mc:Choice xmlns:v="urn:schemas-microsoft-com:vml" Requires="v">
                <p:oleObj spid="_x0000_s3328" name="Acrobat Document" showAsIcon="1" r:id="rId4" imgW="914400" imgH="792360" progId="AcroExch.Document.11">
                  <p:embed/>
                </p:oleObj>
              </mc:Choice>
              <mc:Fallback>
                <p:oleObj name="Acrobat Document" showAsIcon="1" r:id="rId4" imgW="914400" imgH="792360" progId="AcroExch.Document.11">
                  <p:embed/>
                  <p:pic>
                    <p:nvPicPr>
                      <p:cNvPr id="0" name=""/>
                      <p:cNvPicPr/>
                      <p:nvPr/>
                    </p:nvPicPr>
                    <p:blipFill>
                      <a:blip r:embed="rId5"/>
                      <a:stretch>
                        <a:fillRect/>
                      </a:stretch>
                    </p:blipFill>
                    <p:spPr>
                      <a:xfrm>
                        <a:off x="723900" y="2166938"/>
                        <a:ext cx="914400" cy="792162"/>
                      </a:xfrm>
                      <a:prstGeom prst="rect">
                        <a:avLst/>
                      </a:prstGeom>
                    </p:spPr>
                  </p:pic>
                </p:oleObj>
              </mc:Fallback>
            </mc:AlternateContent>
          </a:graphicData>
        </a:graphic>
      </p:graphicFrame>
    </p:spTree>
    <p:extLst>
      <p:ext uri="{BB962C8B-B14F-4D97-AF65-F5344CB8AC3E}">
        <p14:creationId xmlns:p14="http://schemas.microsoft.com/office/powerpoint/2010/main" val="527668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angal" panose="02040503050203030202" pitchFamily="18" charset="0"/>
                <a:cs typeface="Mangal" panose="02040503050203030202" pitchFamily="18" charset="0"/>
              </a:rPr>
              <a:t>Steps to Complete After Green Card is Received</a:t>
            </a:r>
            <a:endParaRPr lang="en-US"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p:txBody>
          <a:bodyPr/>
          <a:lstStyle/>
          <a:p>
            <a:endParaRPr lang="en-US" sz="1100" b="1" dirty="0" smtClean="0">
              <a:latin typeface="Mangal" panose="02040503050203030202" pitchFamily="18" charset="0"/>
              <a:cs typeface="Mangal" panose="02040503050203030202" pitchFamily="18" charset="0"/>
            </a:endParaRPr>
          </a:p>
          <a:p>
            <a:r>
              <a:rPr lang="en-US" sz="1600" b="1" dirty="0" smtClean="0">
                <a:latin typeface="Mangal" panose="02040503050203030202" pitchFamily="18" charset="0"/>
                <a:cs typeface="Mangal" panose="02040503050203030202" pitchFamily="18" charset="0"/>
              </a:rPr>
              <a:t>  Once you have received your Green Card, please </a:t>
            </a:r>
            <a:r>
              <a:rPr lang="en-US" sz="1600" b="1" dirty="0">
                <a:latin typeface="Mangal" panose="02040503050203030202" pitchFamily="18" charset="0"/>
                <a:cs typeface="Mangal" panose="02040503050203030202" pitchFamily="18" charset="0"/>
              </a:rPr>
              <a:t>follow the below instructions to ensure Cognizant receives </a:t>
            </a:r>
            <a:r>
              <a:rPr lang="en-US" sz="1600" b="1" dirty="0" smtClean="0">
                <a:latin typeface="Mangal" panose="02040503050203030202" pitchFamily="18" charset="0"/>
                <a:cs typeface="Mangal" panose="02040503050203030202" pitchFamily="18" charset="0"/>
              </a:rPr>
              <a:t>your updated </a:t>
            </a:r>
            <a:r>
              <a:rPr lang="en-US" sz="1600" b="1" dirty="0">
                <a:latin typeface="Mangal" panose="02040503050203030202" pitchFamily="18" charset="0"/>
                <a:cs typeface="Mangal" panose="02040503050203030202" pitchFamily="18" charset="0"/>
              </a:rPr>
              <a:t>details:</a:t>
            </a:r>
          </a:p>
          <a:p>
            <a:r>
              <a:rPr lang="en-US" sz="1600" dirty="0">
                <a:latin typeface="Mangal" panose="02040503050203030202" pitchFamily="18" charset="0"/>
                <a:cs typeface="Mangal" panose="02040503050203030202" pitchFamily="18" charset="0"/>
              </a:rPr>
              <a:t> </a:t>
            </a:r>
          </a:p>
          <a:p>
            <a:pPr lvl="1"/>
            <a:r>
              <a:rPr lang="en-US" sz="1600" dirty="0">
                <a:latin typeface="Mangal" panose="02040503050203030202" pitchFamily="18" charset="0"/>
                <a:cs typeface="Mangal" panose="02040503050203030202" pitchFamily="18" charset="0"/>
              </a:rPr>
              <a:t>1) Update your GC status in HCM, it is a Self Service field</a:t>
            </a:r>
          </a:p>
          <a:p>
            <a:pPr marL="342900" lvl="1" indent="0">
              <a:buNone/>
            </a:pPr>
            <a:endParaRPr lang="en-US" sz="1600" dirty="0">
              <a:latin typeface="Mangal" panose="02040503050203030202" pitchFamily="18" charset="0"/>
              <a:cs typeface="Mangal" panose="02040503050203030202" pitchFamily="18" charset="0"/>
            </a:endParaRPr>
          </a:p>
          <a:p>
            <a:pPr marL="685800" lvl="2" indent="0">
              <a:buNone/>
            </a:pPr>
            <a:r>
              <a:rPr lang="en-US" sz="1200" dirty="0" smtClean="0">
                <a:latin typeface="Mangal" panose="02040503050203030202" pitchFamily="18" charset="0"/>
                <a:cs typeface="Mangal" panose="02040503050203030202" pitchFamily="18" charset="0"/>
              </a:rPr>
              <a:t>HCM </a:t>
            </a:r>
            <a:r>
              <a:rPr lang="en-US" sz="1200" dirty="0" smtClean="0">
                <a:latin typeface="Mangal" panose="02040503050203030202" pitchFamily="18" charset="0"/>
                <a:cs typeface="Mangal" panose="02040503050203030202" pitchFamily="18" charset="0"/>
                <a:sym typeface="Wingdings" panose="05000000000000000000" pitchFamily="2" charset="2"/>
              </a:rPr>
              <a:t></a:t>
            </a:r>
            <a:r>
              <a:rPr lang="en-US" sz="1200" dirty="0" smtClean="0">
                <a:latin typeface="Mangal" panose="02040503050203030202" pitchFamily="18" charset="0"/>
                <a:cs typeface="Mangal" panose="02040503050203030202" pitchFamily="18" charset="0"/>
              </a:rPr>
              <a:t> </a:t>
            </a:r>
            <a:r>
              <a:rPr lang="en-US" sz="1200" dirty="0">
                <a:latin typeface="Mangal" panose="02040503050203030202" pitchFamily="18" charset="0"/>
                <a:cs typeface="Mangal" panose="02040503050203030202" pitchFamily="18" charset="0"/>
              </a:rPr>
              <a:t>Self Service </a:t>
            </a:r>
            <a:r>
              <a:rPr lang="en-US" sz="1200" dirty="0" smtClean="0">
                <a:latin typeface="Mangal" panose="02040503050203030202" pitchFamily="18" charset="0"/>
                <a:cs typeface="Mangal" panose="02040503050203030202" pitchFamily="18" charset="0"/>
                <a:sym typeface="Wingdings" panose="05000000000000000000" pitchFamily="2" charset="2"/>
              </a:rPr>
              <a:t></a:t>
            </a:r>
            <a:r>
              <a:rPr lang="en-US" sz="1200" dirty="0" smtClean="0">
                <a:latin typeface="Mangal" panose="02040503050203030202" pitchFamily="18" charset="0"/>
                <a:cs typeface="Mangal" panose="02040503050203030202" pitchFamily="18" charset="0"/>
              </a:rPr>
              <a:t> </a:t>
            </a:r>
            <a:r>
              <a:rPr lang="en-US" sz="1200" dirty="0">
                <a:latin typeface="Mangal" panose="02040503050203030202" pitchFamily="18" charset="0"/>
                <a:cs typeface="Mangal" panose="02040503050203030202" pitchFamily="18" charset="0"/>
              </a:rPr>
              <a:t>Personal Information </a:t>
            </a:r>
            <a:r>
              <a:rPr lang="en-US" sz="1200" dirty="0" smtClean="0">
                <a:latin typeface="Mangal" panose="02040503050203030202" pitchFamily="18" charset="0"/>
                <a:cs typeface="Mangal" panose="02040503050203030202" pitchFamily="18" charset="0"/>
                <a:sym typeface="Wingdings" panose="05000000000000000000" pitchFamily="2" charset="2"/>
              </a:rPr>
              <a:t></a:t>
            </a:r>
            <a:r>
              <a:rPr lang="en-US" sz="1200" dirty="0" smtClean="0">
                <a:latin typeface="Mangal" panose="02040503050203030202" pitchFamily="18" charset="0"/>
                <a:cs typeface="Mangal" panose="02040503050203030202" pitchFamily="18" charset="0"/>
              </a:rPr>
              <a:t> </a:t>
            </a:r>
            <a:r>
              <a:rPr lang="en-US" sz="1200" dirty="0">
                <a:latin typeface="Mangal" panose="02040503050203030202" pitchFamily="18" charset="0"/>
                <a:cs typeface="Mangal" panose="02040503050203030202" pitchFamily="18" charset="0"/>
              </a:rPr>
              <a:t>Citizenship </a:t>
            </a:r>
            <a:r>
              <a:rPr lang="en-US" sz="1200" dirty="0" smtClean="0">
                <a:latin typeface="Mangal" panose="02040503050203030202" pitchFamily="18" charset="0"/>
                <a:cs typeface="Mangal" panose="02040503050203030202" pitchFamily="18" charset="0"/>
              </a:rPr>
              <a:t>information</a:t>
            </a:r>
            <a:r>
              <a:rPr lang="en-US" sz="1200" dirty="0" smtClean="0">
                <a:latin typeface="Mangal" panose="02040503050203030202" pitchFamily="18" charset="0"/>
                <a:cs typeface="Mangal" panose="02040503050203030202" pitchFamily="18" charset="0"/>
                <a:sym typeface="Wingdings" panose="05000000000000000000" pitchFamily="2" charset="2"/>
              </a:rPr>
              <a:t></a:t>
            </a:r>
            <a:r>
              <a:rPr lang="en-US" sz="1200" dirty="0" smtClean="0">
                <a:latin typeface="Mangal" panose="02040503050203030202" pitchFamily="18" charset="0"/>
                <a:cs typeface="Mangal" panose="02040503050203030202" pitchFamily="18" charset="0"/>
              </a:rPr>
              <a:t> </a:t>
            </a:r>
            <a:r>
              <a:rPr lang="en-US" sz="1200" dirty="0">
                <a:latin typeface="Mangal" panose="02040503050203030202" pitchFamily="18" charset="0"/>
                <a:cs typeface="Mangal" panose="02040503050203030202" pitchFamily="18" charset="0"/>
              </a:rPr>
              <a:t>choose Permanent </a:t>
            </a:r>
            <a:r>
              <a:rPr lang="en-US" sz="1200" dirty="0" smtClean="0">
                <a:latin typeface="Mangal" panose="02040503050203030202" pitchFamily="18" charset="0"/>
                <a:cs typeface="Mangal" panose="02040503050203030202" pitchFamily="18" charset="0"/>
              </a:rPr>
              <a:t>Resident</a:t>
            </a:r>
          </a:p>
          <a:p>
            <a:pPr lvl="1"/>
            <a:endParaRPr lang="en-US" sz="1600" dirty="0">
              <a:latin typeface="Mangal" panose="02040503050203030202" pitchFamily="18" charset="0"/>
              <a:cs typeface="Mangal" panose="02040503050203030202" pitchFamily="18" charset="0"/>
            </a:endParaRPr>
          </a:p>
          <a:p>
            <a:pPr lvl="1"/>
            <a:r>
              <a:rPr lang="en-US" sz="1600" dirty="0">
                <a:latin typeface="Mangal" panose="02040503050203030202" pitchFamily="18" charset="0"/>
                <a:cs typeface="Mangal" panose="02040503050203030202" pitchFamily="18" charset="0"/>
              </a:rPr>
              <a:t>2) Send an email to the I-9 team (</a:t>
            </a:r>
            <a:r>
              <a:rPr lang="en-US" sz="1600" u="sng" dirty="0">
                <a:latin typeface="Mangal" panose="02040503050203030202" pitchFamily="18" charset="0"/>
                <a:cs typeface="Mangal" panose="02040503050203030202" pitchFamily="18" charset="0"/>
                <a:hlinkClick r:id="rId2"/>
              </a:rPr>
              <a:t>i9submissions@cognizant.com</a:t>
            </a:r>
            <a:r>
              <a:rPr lang="en-US" sz="1600" dirty="0">
                <a:latin typeface="Mangal" panose="02040503050203030202" pitchFamily="18" charset="0"/>
                <a:cs typeface="Mangal" panose="02040503050203030202" pitchFamily="18" charset="0"/>
              </a:rPr>
              <a:t>), </a:t>
            </a:r>
            <a:r>
              <a:rPr lang="en-US" sz="1600" dirty="0" smtClean="0">
                <a:latin typeface="Mangal" panose="02040503050203030202" pitchFamily="18" charset="0"/>
                <a:cs typeface="Mangal" panose="02040503050203030202" pitchFamily="18" charset="0"/>
              </a:rPr>
              <a:t>requesting that your I-9 form be updated.</a:t>
            </a:r>
          </a:p>
          <a:p>
            <a:pPr lvl="1"/>
            <a:endParaRPr lang="en-US" sz="1600" dirty="0">
              <a:latin typeface="Mangal" panose="02040503050203030202" pitchFamily="18" charset="0"/>
              <a:cs typeface="Mangal" panose="02040503050203030202" pitchFamily="18" charset="0"/>
            </a:endParaRPr>
          </a:p>
          <a:p>
            <a:endParaRPr lang="en-US" sz="1600" dirty="0" smtClean="0">
              <a:latin typeface="Mangal" panose="02040503050203030202" pitchFamily="18" charset="0"/>
              <a:cs typeface="Mangal" panose="02040503050203030202" pitchFamily="18" charset="0"/>
            </a:endParaRPr>
          </a:p>
          <a:p>
            <a:endParaRPr lang="en-US" sz="1600" dirty="0">
              <a:latin typeface="Mangal" panose="02040503050203030202" pitchFamily="18" charset="0"/>
              <a:cs typeface="Mangal" panose="02040503050203030202" pitchFamily="18" charset="0"/>
            </a:endParaRPr>
          </a:p>
          <a:p>
            <a:endParaRPr lang="en-US" sz="1400" dirty="0" smtClean="0">
              <a:latin typeface="Mangal" panose="02040503050203030202" pitchFamily="18" charset="0"/>
              <a:cs typeface="Mangal" panose="02040503050203030202" pitchFamily="18" charset="0"/>
            </a:endParaRPr>
          </a:p>
          <a:p>
            <a:pPr lvl="1" algn="r"/>
            <a:endParaRPr lang="en-US" sz="1400" dirty="0">
              <a:latin typeface="Mangal" panose="02040503050203030202" pitchFamily="18" charset="0"/>
              <a:cs typeface="Mangal" panose="02040503050203030202" pitchFamily="18" charset="0"/>
            </a:endParaRPr>
          </a:p>
          <a:p>
            <a:pPr lvl="1" algn="r"/>
            <a:r>
              <a:rPr lang="en-US" sz="1400" dirty="0" smtClean="0">
                <a:latin typeface="Mangal" panose="02040503050203030202" pitchFamily="18" charset="0"/>
                <a:cs typeface="Mangal" panose="02040503050203030202" pitchFamily="18" charset="0"/>
              </a:rPr>
              <a:t>	 </a:t>
            </a:r>
            <a:endParaRPr lang="en-US" sz="1400" dirty="0">
              <a:latin typeface="Mangal" panose="02040503050203030202" pitchFamily="18" charset="0"/>
              <a:cs typeface="Mangal" panose="02040503050203030202" pitchFamily="18" charset="0"/>
            </a:endParaRPr>
          </a:p>
        </p:txBody>
      </p:sp>
      <p:sp>
        <p:nvSpPr>
          <p:cNvPr id="4" name="Rectangle 3"/>
          <p:cNvSpPr/>
          <p:nvPr/>
        </p:nvSpPr>
        <p:spPr>
          <a:xfrm>
            <a:off x="466723" y="6488668"/>
            <a:ext cx="8372475" cy="369332"/>
          </a:xfrm>
          <a:prstGeom prst="rect">
            <a:avLst/>
          </a:prstGeom>
        </p:spPr>
        <p:txBody>
          <a:bodyPr wrap="square">
            <a:spAutoFit/>
          </a:bodyPr>
          <a:lstStyle/>
          <a:p>
            <a:r>
              <a:rPr lang="en-US" dirty="0">
                <a:latin typeface="Mangal" panose="02040503050203030202" pitchFamily="18" charset="0"/>
                <a:cs typeface="Mangal" panose="02040503050203030202" pitchFamily="18" charset="0"/>
              </a:rPr>
              <a:t>Confidential - do not distribute  outside of Cognizant – Slide </a:t>
            </a:r>
            <a:r>
              <a:rPr lang="en-US" dirty="0" smtClean="0">
                <a:latin typeface="Mangal" panose="02040503050203030202" pitchFamily="18" charset="0"/>
                <a:cs typeface="Mangal" panose="02040503050203030202" pitchFamily="18" charset="0"/>
              </a:rPr>
              <a:t>15</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601808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angal" panose="02040503050203030202" pitchFamily="18" charset="0"/>
                <a:cs typeface="Mangal" panose="02040503050203030202" pitchFamily="18" charset="0"/>
              </a:rPr>
              <a:t>Travel After Green Card is Approved: Reentry Permits</a:t>
            </a:r>
            <a:endParaRPr lang="en-US"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a:xfrm>
            <a:off x="304800" y="1371600"/>
            <a:ext cx="8458200" cy="3581400"/>
          </a:xfrm>
        </p:spPr>
        <p:txBody>
          <a:bodyPr/>
          <a:lstStyle/>
          <a:p>
            <a:pPr marL="228600" lvl="2">
              <a:buClr>
                <a:srgbClr val="6DB33F"/>
              </a:buClr>
              <a:buNone/>
            </a:pPr>
            <a:r>
              <a:rPr lang="en-US" sz="1000" dirty="0" smtClean="0">
                <a:latin typeface="Mangal" panose="02040503050203030202" pitchFamily="18" charset="0"/>
                <a:cs typeface="Mangal" panose="02040503050203030202" pitchFamily="18" charset="0"/>
              </a:rPr>
              <a:t>	</a:t>
            </a:r>
            <a:r>
              <a:rPr lang="en-US" sz="2000" b="1" dirty="0" smtClean="0">
                <a:latin typeface="Mangal" panose="02040503050203030202" pitchFamily="18" charset="0"/>
                <a:cs typeface="Mangal" panose="02040503050203030202" pitchFamily="18" charset="0"/>
              </a:rPr>
              <a:t>Reentry Permit </a:t>
            </a:r>
            <a:r>
              <a:rPr lang="en-US" sz="2000" dirty="0" smtClean="0">
                <a:latin typeface="Mangal" panose="02040503050203030202" pitchFamily="18" charset="0"/>
                <a:cs typeface="Mangal" panose="02040503050203030202" pitchFamily="18" charset="0"/>
              </a:rPr>
              <a:t>- </a:t>
            </a:r>
            <a:r>
              <a:rPr lang="en-US" sz="1700" dirty="0" smtClean="0">
                <a:latin typeface="Mangal" panose="02040503050203030202" pitchFamily="18" charset="0"/>
                <a:cs typeface="Mangal" panose="02040503050203030202" pitchFamily="18" charset="0"/>
              </a:rPr>
              <a:t>If you will be spending 6 months or longer outside of the US and are a GC holder, Cognizant suggests that you file a reentry permit to avoid abandonment of the GC.</a:t>
            </a:r>
          </a:p>
          <a:p>
            <a:pPr marL="228600" lvl="2">
              <a:buClr>
                <a:srgbClr val="6DB33F"/>
              </a:buClr>
              <a:buNone/>
            </a:pPr>
            <a:endParaRPr lang="en-US" sz="1700" dirty="0" smtClean="0">
              <a:latin typeface="Mangal" panose="02040503050203030202" pitchFamily="18" charset="0"/>
              <a:cs typeface="Mangal" panose="02040503050203030202" pitchFamily="18" charset="0"/>
            </a:endParaRPr>
          </a:p>
          <a:p>
            <a:pPr marL="228600" lvl="2">
              <a:buClr>
                <a:srgbClr val="6DB33F"/>
              </a:buClr>
              <a:buNone/>
            </a:pPr>
            <a:r>
              <a:rPr lang="en-US" sz="1700" dirty="0" smtClean="0">
                <a:latin typeface="Mangal" panose="02040503050203030202" pitchFamily="18" charset="0"/>
                <a:cs typeface="Mangal" panose="02040503050203030202" pitchFamily="18" charset="0"/>
              </a:rPr>
              <a:t>  An associate may either:</a:t>
            </a:r>
          </a:p>
          <a:p>
            <a:pPr marL="571500" lvl="3">
              <a:buClrTx/>
              <a:buFont typeface="+mj-lt"/>
              <a:buAutoNum type="arabicPeriod"/>
            </a:pPr>
            <a:r>
              <a:rPr lang="en-US" sz="1200" dirty="0" smtClean="0">
                <a:solidFill>
                  <a:srgbClr val="000000"/>
                </a:solidFill>
                <a:latin typeface="Mangal" panose="02040503050203030202" pitchFamily="18" charset="0"/>
                <a:ea typeface="Calibri"/>
                <a:cs typeface="Mangal" panose="02040503050203030202" pitchFamily="18" charset="0"/>
              </a:rPr>
              <a:t>Submit </a:t>
            </a:r>
            <a:r>
              <a:rPr lang="en-US" sz="1200" dirty="0">
                <a:solidFill>
                  <a:srgbClr val="000000"/>
                </a:solidFill>
                <a:latin typeface="Mangal" panose="02040503050203030202" pitchFamily="18" charset="0"/>
                <a:ea typeface="Calibri"/>
                <a:cs typeface="Mangal" panose="02040503050203030202" pitchFamily="18" charset="0"/>
              </a:rPr>
              <a:t>associate completed documents to GM for GM to review and ship to </a:t>
            </a:r>
            <a:r>
              <a:rPr lang="en-US" sz="1200" dirty="0" smtClean="0">
                <a:solidFill>
                  <a:srgbClr val="000000"/>
                </a:solidFill>
                <a:latin typeface="Mangal" panose="02040503050203030202" pitchFamily="18" charset="0"/>
                <a:ea typeface="Calibri"/>
                <a:cs typeface="Mangal" panose="02040503050203030202" pitchFamily="18" charset="0"/>
              </a:rPr>
              <a:t>USCIS; or</a:t>
            </a:r>
          </a:p>
          <a:p>
            <a:pPr marL="571500" lvl="3">
              <a:buClrTx/>
              <a:buFont typeface="+mj-lt"/>
              <a:buAutoNum type="arabicPeriod"/>
            </a:pPr>
            <a:endParaRPr lang="en-US" sz="1200" dirty="0">
              <a:solidFill>
                <a:srgbClr val="000000"/>
              </a:solidFill>
              <a:latin typeface="Mangal" panose="02040503050203030202" pitchFamily="18" charset="0"/>
              <a:ea typeface="Calibri"/>
              <a:cs typeface="Mangal" panose="02040503050203030202" pitchFamily="18" charset="0"/>
            </a:endParaRPr>
          </a:p>
          <a:p>
            <a:pPr marL="571500" lvl="3">
              <a:buClrTx/>
              <a:buFont typeface="+mj-lt"/>
              <a:buAutoNum type="arabicPeriod"/>
            </a:pPr>
            <a:r>
              <a:rPr lang="en-US" sz="1200" dirty="0" smtClean="0">
                <a:solidFill>
                  <a:srgbClr val="000000"/>
                </a:solidFill>
                <a:latin typeface="Mangal" panose="02040503050203030202" pitchFamily="18" charset="0"/>
                <a:ea typeface="Calibri"/>
                <a:cs typeface="Mangal" panose="02040503050203030202" pitchFamily="18" charset="0"/>
              </a:rPr>
              <a:t>Associates </a:t>
            </a:r>
            <a:r>
              <a:rPr lang="en-US" sz="1200" dirty="0">
                <a:solidFill>
                  <a:srgbClr val="000000"/>
                </a:solidFill>
                <a:latin typeface="Mangal" panose="02040503050203030202" pitchFamily="18" charset="0"/>
                <a:ea typeface="Calibri"/>
                <a:cs typeface="Mangal" panose="02040503050203030202" pitchFamily="18" charset="0"/>
              </a:rPr>
              <a:t>may proceed with submitting </a:t>
            </a:r>
            <a:r>
              <a:rPr lang="en-US" sz="1200">
                <a:solidFill>
                  <a:srgbClr val="000000"/>
                </a:solidFill>
                <a:latin typeface="Mangal" panose="02040503050203030202" pitchFamily="18" charset="0"/>
                <a:ea typeface="Calibri"/>
                <a:cs typeface="Mangal" panose="02040503050203030202" pitchFamily="18" charset="0"/>
              </a:rPr>
              <a:t>the </a:t>
            </a:r>
            <a:r>
              <a:rPr lang="en-US" sz="1200" smtClean="0">
                <a:solidFill>
                  <a:srgbClr val="000000"/>
                </a:solidFill>
                <a:latin typeface="Mangal" panose="02040503050203030202" pitchFamily="18" charset="0"/>
                <a:ea typeface="Calibri"/>
                <a:cs typeface="Mangal" panose="02040503050203030202" pitchFamily="18" charset="0"/>
              </a:rPr>
              <a:t>Re-Entry </a:t>
            </a:r>
            <a:r>
              <a:rPr lang="en-US" sz="1200" dirty="0">
                <a:solidFill>
                  <a:srgbClr val="000000"/>
                </a:solidFill>
                <a:latin typeface="Mangal" panose="02040503050203030202" pitchFamily="18" charset="0"/>
                <a:ea typeface="Calibri"/>
                <a:cs typeface="Mangal" panose="02040503050203030202" pitchFamily="18" charset="0"/>
              </a:rPr>
              <a:t>application on their own, with or without the assistance of their own </a:t>
            </a:r>
            <a:r>
              <a:rPr lang="en-US" sz="1200" dirty="0" smtClean="0">
                <a:solidFill>
                  <a:srgbClr val="000000"/>
                </a:solidFill>
                <a:latin typeface="Mangal" panose="02040503050203030202" pitchFamily="18" charset="0"/>
                <a:ea typeface="Calibri"/>
                <a:cs typeface="Mangal" panose="02040503050203030202" pitchFamily="18" charset="0"/>
              </a:rPr>
              <a:t>attorney, </a:t>
            </a:r>
            <a:r>
              <a:rPr lang="en-US" sz="1200" dirty="0">
                <a:solidFill>
                  <a:srgbClr val="000000"/>
                </a:solidFill>
                <a:latin typeface="Mangal" panose="02040503050203030202" pitchFamily="18" charset="0"/>
                <a:ea typeface="Calibri"/>
                <a:cs typeface="Mangal" panose="02040503050203030202" pitchFamily="18" charset="0"/>
              </a:rPr>
              <a:t>at their own </a:t>
            </a:r>
            <a:r>
              <a:rPr lang="en-US" sz="1200" dirty="0" smtClean="0">
                <a:solidFill>
                  <a:srgbClr val="000000"/>
                </a:solidFill>
                <a:latin typeface="Mangal" panose="02040503050203030202" pitchFamily="18" charset="0"/>
                <a:ea typeface="Calibri"/>
                <a:cs typeface="Mangal" panose="02040503050203030202" pitchFamily="18" charset="0"/>
              </a:rPr>
              <a:t>cost. </a:t>
            </a:r>
            <a:r>
              <a:rPr lang="en-US" sz="1200" dirty="0">
                <a:solidFill>
                  <a:srgbClr val="000000"/>
                </a:solidFill>
                <a:latin typeface="Mangal" panose="02040503050203030202" pitchFamily="18" charset="0"/>
                <a:ea typeface="Calibri"/>
                <a:cs typeface="Mangal" panose="02040503050203030202" pitchFamily="18" charset="0"/>
              </a:rPr>
              <a:t>Associates may refer to the detail instructions provided by GM as a guideline. </a:t>
            </a:r>
            <a:endParaRPr lang="en-US" sz="1200" dirty="0" smtClean="0">
              <a:solidFill>
                <a:srgbClr val="000000"/>
              </a:solidFill>
              <a:latin typeface="Mangal" panose="02040503050203030202" pitchFamily="18" charset="0"/>
              <a:ea typeface="Calibri"/>
              <a:cs typeface="Mangal" panose="02040503050203030202" pitchFamily="18" charset="0"/>
            </a:endParaRPr>
          </a:p>
          <a:p>
            <a:pPr marL="342900" lvl="3" indent="0">
              <a:buClrTx/>
              <a:buNone/>
            </a:pPr>
            <a:endParaRPr lang="en-US" sz="1300" b="1" dirty="0" smtClean="0">
              <a:latin typeface="Mangal" panose="02040503050203030202" pitchFamily="18" charset="0"/>
              <a:cs typeface="Mangal" panose="02040503050203030202" pitchFamily="18" charset="0"/>
            </a:endParaRPr>
          </a:p>
          <a:p>
            <a:r>
              <a:rPr lang="en-US" sz="1300" b="1" dirty="0" smtClean="0">
                <a:latin typeface="Mangal" panose="02040503050203030202" pitchFamily="18" charset="0"/>
                <a:cs typeface="Mangal" panose="02040503050203030202" pitchFamily="18" charset="0"/>
              </a:rPr>
              <a:t>   Please note: You would need to be physically present in the US when filing the application and also to complete the biometrics requirement.  A reentry permit is usually valid for up to 2 years.</a:t>
            </a:r>
          </a:p>
          <a:p>
            <a:endParaRPr lang="en-US" sz="1000" dirty="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a:p>
            <a:r>
              <a:rPr lang="en-US" sz="1000" b="1" dirty="0" smtClean="0">
                <a:latin typeface="Mangal" panose="02040503050203030202" pitchFamily="18" charset="0"/>
                <a:cs typeface="Mangal" panose="02040503050203030202" pitchFamily="18" charset="0"/>
              </a:rPr>
              <a:t> </a:t>
            </a:r>
            <a:endParaRPr lang="en-US" sz="1000" b="1" dirty="0">
              <a:latin typeface="Mangal" panose="02040503050203030202" pitchFamily="18" charset="0"/>
              <a:cs typeface="Mangal" panose="02040503050203030202" pitchFamily="18" charset="0"/>
            </a:endParaRPr>
          </a:p>
          <a:p>
            <a:endParaRPr lang="en-US" sz="1400" dirty="0" smtClean="0">
              <a:latin typeface="Mangal" panose="02040503050203030202" pitchFamily="18" charset="0"/>
              <a:cs typeface="Mangal" panose="02040503050203030202" pitchFamily="18" charset="0"/>
            </a:endParaRPr>
          </a:p>
          <a:p>
            <a:endParaRPr lang="en-US" sz="1400" dirty="0">
              <a:latin typeface="Mangal" panose="02040503050203030202" pitchFamily="18" charset="0"/>
              <a:cs typeface="Mangal" panose="02040503050203030202" pitchFamily="18" charset="0"/>
            </a:endParaRPr>
          </a:p>
          <a:p>
            <a:endParaRPr lang="en-US" sz="1400" dirty="0" smtClean="0">
              <a:latin typeface="Mangal" panose="02040503050203030202" pitchFamily="18" charset="0"/>
              <a:cs typeface="Mangal" panose="02040503050203030202" pitchFamily="18" charset="0"/>
            </a:endParaRPr>
          </a:p>
          <a:p>
            <a:pPr lvl="1" algn="r"/>
            <a:endParaRPr lang="en-US" sz="1400" dirty="0">
              <a:latin typeface="Mangal" panose="02040503050203030202" pitchFamily="18" charset="0"/>
              <a:cs typeface="Mangal" panose="02040503050203030202" pitchFamily="18" charset="0"/>
            </a:endParaRPr>
          </a:p>
          <a:p>
            <a:pPr lvl="1" algn="r"/>
            <a:r>
              <a:rPr lang="en-US" sz="1400" dirty="0" smtClean="0">
                <a:latin typeface="Mangal" panose="02040503050203030202" pitchFamily="18" charset="0"/>
                <a:cs typeface="Mangal" panose="02040503050203030202" pitchFamily="18" charset="0"/>
              </a:rPr>
              <a:t>Next slide for Document Checklist	 </a:t>
            </a:r>
            <a:endParaRPr lang="en-US" sz="1400" dirty="0">
              <a:latin typeface="Mangal" panose="02040503050203030202" pitchFamily="18" charset="0"/>
              <a:cs typeface="Mangal" panose="02040503050203030202" pitchFamily="18" charset="0"/>
            </a:endParaRPr>
          </a:p>
        </p:txBody>
      </p:sp>
      <p:sp>
        <p:nvSpPr>
          <p:cNvPr id="4" name="Rectangle 3"/>
          <p:cNvSpPr/>
          <p:nvPr/>
        </p:nvSpPr>
        <p:spPr>
          <a:xfrm>
            <a:off x="466723" y="6488668"/>
            <a:ext cx="8372475" cy="369332"/>
          </a:xfrm>
          <a:prstGeom prst="rect">
            <a:avLst/>
          </a:prstGeom>
        </p:spPr>
        <p:txBody>
          <a:bodyPr wrap="square">
            <a:spAutoFit/>
          </a:bodyPr>
          <a:lstStyle/>
          <a:p>
            <a:r>
              <a:rPr lang="en-US" dirty="0">
                <a:latin typeface="Mangal" panose="02040503050203030202" pitchFamily="18" charset="0"/>
                <a:cs typeface="Mangal" panose="02040503050203030202" pitchFamily="18" charset="0"/>
              </a:rPr>
              <a:t>Confidential - do not distribute  outside of Cognizant – Slide </a:t>
            </a:r>
            <a:r>
              <a:rPr lang="en-US" dirty="0" smtClean="0">
                <a:latin typeface="Mangal" panose="02040503050203030202" pitchFamily="18" charset="0"/>
                <a:cs typeface="Mangal" panose="02040503050203030202" pitchFamily="18" charset="0"/>
              </a:rPr>
              <a:t>16</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1502466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41" y="533400"/>
            <a:ext cx="8839200" cy="990600"/>
          </a:xfrm>
        </p:spPr>
        <p:txBody>
          <a:bodyPr/>
          <a:lstStyle/>
          <a:p>
            <a:r>
              <a:rPr lang="en-US" dirty="0" smtClean="0">
                <a:latin typeface="Mangal" panose="02040503050203030202" pitchFamily="18" charset="0"/>
                <a:cs typeface="Mangal" panose="02040503050203030202" pitchFamily="18" charset="0"/>
              </a:rPr>
              <a:t>Reentry Permits (</a:t>
            </a:r>
            <a:r>
              <a:rPr lang="en-US" dirty="0">
                <a:latin typeface="Mangal" panose="02040503050203030202" pitchFamily="18" charset="0"/>
                <a:cs typeface="Mangal" panose="02040503050203030202" pitchFamily="18" charset="0"/>
              </a:rPr>
              <a:t>Form I-131) Doc Checklist</a:t>
            </a:r>
            <a:br>
              <a:rPr lang="en-US" dirty="0">
                <a:latin typeface="Mangal" panose="02040503050203030202" pitchFamily="18" charset="0"/>
                <a:cs typeface="Mangal" panose="02040503050203030202" pitchFamily="18" charset="0"/>
              </a:rPr>
            </a:br>
            <a:r>
              <a:rPr lang="en-US" sz="1400" dirty="0">
                <a:latin typeface="Mangal" panose="02040503050203030202" pitchFamily="18" charset="0"/>
                <a:cs typeface="Mangal" panose="02040503050203030202" pitchFamily="18" charset="0"/>
              </a:rPr>
              <a:t>(each applicant)</a:t>
            </a:r>
            <a:endParaRPr lang="en-US"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a:xfrm>
            <a:off x="304800" y="1219200"/>
            <a:ext cx="8458200" cy="3581400"/>
          </a:xfrm>
        </p:spPr>
        <p:txBody>
          <a:bodyPr/>
          <a:lstStyle/>
          <a:p>
            <a:pPr marL="228600" lvl="2">
              <a:buClr>
                <a:srgbClr val="6DB33F"/>
              </a:buClr>
              <a:buNone/>
            </a:pPr>
            <a:r>
              <a:rPr lang="en-US" sz="1000" dirty="0" smtClean="0">
                <a:latin typeface="Mangal" panose="02040503050203030202" pitchFamily="18" charset="0"/>
                <a:cs typeface="Mangal" panose="02040503050203030202" pitchFamily="18" charset="0"/>
              </a:rPr>
              <a:t>	</a:t>
            </a:r>
            <a:endParaRPr lang="en-US" sz="1000" dirty="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a:p>
            <a:pPr lvl="0">
              <a:buClrTx/>
              <a:buFont typeface="+mj-lt"/>
              <a:buAutoNum type="arabicPeriod"/>
            </a:pPr>
            <a:r>
              <a:rPr lang="en-US" sz="1000" dirty="0" smtClean="0">
                <a:latin typeface="Mangal" panose="02040503050203030202" pitchFamily="18" charset="0"/>
                <a:cs typeface="Mangal" panose="02040503050203030202" pitchFamily="18" charset="0"/>
              </a:rPr>
              <a:t>Form I-131 – sample provided here: </a:t>
            </a:r>
          </a:p>
          <a:p>
            <a:pPr lvl="0">
              <a:buClrTx/>
              <a:buFont typeface="+mj-lt"/>
              <a:buAutoNum type="arabicPeriod"/>
            </a:pPr>
            <a:endParaRPr lang="en-US" sz="1000" dirty="0"/>
          </a:p>
          <a:p>
            <a:pPr lvl="0">
              <a:buClrTx/>
              <a:buFont typeface="+mj-lt"/>
              <a:buAutoNum type="arabicPeriod"/>
            </a:pPr>
            <a:r>
              <a:rPr lang="en-US" sz="1000" dirty="0" smtClean="0"/>
              <a:t>Copy </a:t>
            </a:r>
            <a:r>
              <a:rPr lang="en-US" sz="1000" dirty="0"/>
              <a:t>of the front and back of </a:t>
            </a:r>
            <a:r>
              <a:rPr lang="en-US" sz="1000" dirty="0" smtClean="0"/>
              <a:t>Form </a:t>
            </a:r>
            <a:r>
              <a:rPr lang="en-US" sz="1000" dirty="0"/>
              <a:t>I-551, Permanent Resident </a:t>
            </a:r>
            <a:r>
              <a:rPr lang="en-US" sz="1000" dirty="0" smtClean="0"/>
              <a:t>Card</a:t>
            </a:r>
          </a:p>
          <a:p>
            <a:pPr lvl="0">
              <a:buClrTx/>
              <a:buFont typeface="+mj-lt"/>
              <a:buAutoNum type="arabicPeriod"/>
            </a:pPr>
            <a:endParaRPr lang="en-US" sz="1000" dirty="0"/>
          </a:p>
          <a:p>
            <a:pPr lvl="0">
              <a:buClrTx/>
              <a:buFont typeface="+mj-lt"/>
              <a:buAutoNum type="arabicPeriod"/>
            </a:pPr>
            <a:r>
              <a:rPr lang="en-US" sz="1000" dirty="0"/>
              <a:t>Copy of the biographic </a:t>
            </a:r>
            <a:r>
              <a:rPr lang="en-US" sz="1000" dirty="0" smtClean="0"/>
              <a:t>(address/picture</a:t>
            </a:r>
            <a:r>
              <a:rPr lang="en-US" sz="1000" dirty="0"/>
              <a:t>) pages of your passport.</a:t>
            </a:r>
          </a:p>
          <a:p>
            <a:pPr lvl="0">
              <a:buClrTx/>
              <a:buFont typeface="+mj-lt"/>
              <a:buAutoNum type="arabicPeriod"/>
            </a:pPr>
            <a:endParaRPr lang="en-US" sz="1000" dirty="0" smtClean="0"/>
          </a:p>
          <a:p>
            <a:pPr lvl="0">
              <a:buClrTx/>
              <a:buFont typeface="+mj-lt"/>
              <a:buAutoNum type="arabicPeriod"/>
            </a:pPr>
            <a:r>
              <a:rPr lang="en-US" sz="1000" dirty="0" smtClean="0"/>
              <a:t>Two </a:t>
            </a:r>
            <a:r>
              <a:rPr lang="en-US" sz="1000" dirty="0"/>
              <a:t>(2) </a:t>
            </a:r>
            <a:r>
              <a:rPr lang="en-US" sz="1000" dirty="0" smtClean="0"/>
              <a:t>photographs </a:t>
            </a:r>
            <a:r>
              <a:rPr lang="en-US" sz="1000" dirty="0"/>
              <a:t>according to the specifications located </a:t>
            </a:r>
            <a:r>
              <a:rPr lang="en-US" sz="1000" dirty="0" smtClean="0"/>
              <a:t>here:</a:t>
            </a:r>
          </a:p>
          <a:p>
            <a:pPr lvl="0">
              <a:buClrTx/>
              <a:buFont typeface="+mj-lt"/>
              <a:buAutoNum type="arabicPeriod"/>
            </a:pPr>
            <a:endParaRPr lang="en-US" sz="1000" dirty="0" smtClean="0">
              <a:latin typeface="Mangal" panose="02040503050203030202" pitchFamily="18" charset="0"/>
              <a:cs typeface="Mangal" panose="02040503050203030202" pitchFamily="18" charset="0"/>
            </a:endParaRPr>
          </a:p>
          <a:p>
            <a:pPr lvl="0">
              <a:buClrTx/>
              <a:buFont typeface="+mj-lt"/>
              <a:buAutoNum type="arabicPeriod"/>
            </a:pPr>
            <a:r>
              <a:rPr lang="en-US" sz="1000" dirty="0" smtClean="0">
                <a:latin typeface="Mangal" panose="02040503050203030202" pitchFamily="18" charset="0"/>
                <a:cs typeface="Mangal" panose="02040503050203030202" pitchFamily="18" charset="0"/>
              </a:rPr>
              <a:t>Government Filing Fees according to below chart:</a:t>
            </a:r>
            <a:endParaRPr lang="en-US" sz="1000" dirty="0">
              <a:latin typeface="Mangal" panose="02040503050203030202" pitchFamily="18" charset="0"/>
              <a:cs typeface="Mangal" panose="02040503050203030202" pitchFamily="18" charset="0"/>
            </a:endParaRPr>
          </a:p>
          <a:p>
            <a:pPr marL="342900" indent="-342900">
              <a:buClrTx/>
              <a:buFont typeface="+mj-lt"/>
              <a:buAutoNum type="arabicPeriod"/>
            </a:pPr>
            <a:endParaRPr lang="en-US" sz="1400" dirty="0" smtClean="0">
              <a:latin typeface="Mangal" panose="02040503050203030202" pitchFamily="18" charset="0"/>
              <a:cs typeface="Mangal" panose="02040503050203030202" pitchFamily="18" charset="0"/>
            </a:endParaRPr>
          </a:p>
          <a:p>
            <a:endParaRPr lang="en-US" sz="1400" dirty="0">
              <a:latin typeface="Mangal" panose="02040503050203030202" pitchFamily="18" charset="0"/>
              <a:cs typeface="Mangal" panose="02040503050203030202" pitchFamily="18" charset="0"/>
            </a:endParaRPr>
          </a:p>
          <a:p>
            <a:endParaRPr lang="en-US" sz="1400" dirty="0" smtClean="0">
              <a:latin typeface="Mangal" panose="02040503050203030202" pitchFamily="18" charset="0"/>
              <a:cs typeface="Mangal" panose="02040503050203030202" pitchFamily="18" charset="0"/>
            </a:endParaRPr>
          </a:p>
          <a:p>
            <a:pPr lvl="1" algn="r"/>
            <a:endParaRPr lang="en-US" sz="1400" dirty="0">
              <a:latin typeface="Mangal" panose="02040503050203030202" pitchFamily="18" charset="0"/>
              <a:cs typeface="Mangal" panose="02040503050203030202" pitchFamily="18" charset="0"/>
            </a:endParaRPr>
          </a:p>
          <a:p>
            <a:pPr lvl="1" algn="r"/>
            <a:r>
              <a:rPr lang="en-US" sz="1400" dirty="0" smtClean="0">
                <a:latin typeface="Mangal" panose="02040503050203030202" pitchFamily="18" charset="0"/>
                <a:cs typeface="Mangal" panose="02040503050203030202" pitchFamily="18" charset="0"/>
              </a:rPr>
              <a:t>	 </a:t>
            </a:r>
            <a:endParaRPr lang="en-US" sz="1400" dirty="0">
              <a:latin typeface="Mangal" panose="02040503050203030202" pitchFamily="18" charset="0"/>
              <a:cs typeface="Mangal" panose="02040503050203030202"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24686716"/>
              </p:ext>
            </p:extLst>
          </p:nvPr>
        </p:nvGraphicFramePr>
        <p:xfrm>
          <a:off x="533400" y="3490853"/>
          <a:ext cx="3048000" cy="1371601"/>
        </p:xfrm>
        <a:graphic>
          <a:graphicData uri="http://schemas.openxmlformats.org/drawingml/2006/table">
            <a:tbl>
              <a:tblPr/>
              <a:tblGrid>
                <a:gridCol w="822673"/>
                <a:gridCol w="625127"/>
                <a:gridCol w="1066800"/>
                <a:gridCol w="533400"/>
              </a:tblGrid>
              <a:tr h="555469">
                <a:tc>
                  <a:txBody>
                    <a:bodyPr/>
                    <a:lstStyle/>
                    <a:p>
                      <a:pPr algn="l" fontAlgn="t"/>
                      <a:r>
                        <a:rPr lang="en-US" sz="800" b="1" dirty="0" smtClean="0">
                          <a:effectLst/>
                          <a:latin typeface="Mangal" panose="02040503050203030202" pitchFamily="18" charset="0"/>
                          <a:cs typeface="Mangal" panose="02040503050203030202" pitchFamily="18" charset="0"/>
                        </a:rPr>
                        <a:t>Applicant</a:t>
                      </a:r>
                      <a:endParaRPr lang="en-US" sz="800" dirty="0">
                        <a:effectLst/>
                        <a:latin typeface="Mangal" panose="02040503050203030202" pitchFamily="18" charset="0"/>
                        <a:cs typeface="Mangal" panose="02040503050203030202" pitchFamily="18" charset="0"/>
                      </a:endParaRPr>
                    </a:p>
                  </a:txBody>
                  <a:tcPr marL="53340" marR="53340" marT="53340">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l" fontAlgn="t"/>
                      <a:r>
                        <a:rPr lang="en-US" sz="800" b="1" dirty="0">
                          <a:effectLst/>
                          <a:latin typeface="Mangal" panose="02040503050203030202" pitchFamily="18" charset="0"/>
                          <a:cs typeface="Mangal" panose="02040503050203030202" pitchFamily="18" charset="0"/>
                        </a:rPr>
                        <a:t>Form Fee</a:t>
                      </a:r>
                      <a:endParaRPr lang="en-US" sz="800" dirty="0">
                        <a:effectLst/>
                        <a:latin typeface="Mangal" panose="02040503050203030202" pitchFamily="18" charset="0"/>
                        <a:cs typeface="Mangal" panose="02040503050203030202" pitchFamily="18" charset="0"/>
                      </a:endParaRPr>
                    </a:p>
                  </a:txBody>
                  <a:tcPr marL="53340" marR="53340" marT="53340">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l" fontAlgn="t"/>
                      <a:r>
                        <a:rPr lang="en-US" sz="800" b="1" dirty="0">
                          <a:effectLst/>
                          <a:latin typeface="Mangal" panose="02040503050203030202" pitchFamily="18" charset="0"/>
                          <a:cs typeface="Mangal" panose="02040503050203030202" pitchFamily="18" charset="0"/>
                        </a:rPr>
                        <a:t>Biometric Services</a:t>
                      </a:r>
                      <a:endParaRPr lang="en-US" sz="800" dirty="0">
                        <a:effectLst/>
                        <a:latin typeface="Mangal" panose="02040503050203030202" pitchFamily="18" charset="0"/>
                        <a:cs typeface="Mangal" panose="02040503050203030202" pitchFamily="18" charset="0"/>
                      </a:endParaRPr>
                    </a:p>
                  </a:txBody>
                  <a:tcPr marL="53340" marR="53340" marT="53340">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l" fontAlgn="t"/>
                      <a:r>
                        <a:rPr lang="en-US" sz="800" b="1" dirty="0">
                          <a:effectLst/>
                          <a:latin typeface="Mangal" panose="02040503050203030202" pitchFamily="18" charset="0"/>
                          <a:cs typeface="Mangal" panose="02040503050203030202" pitchFamily="18" charset="0"/>
                        </a:rPr>
                        <a:t>Total</a:t>
                      </a:r>
                      <a:endParaRPr lang="en-US" sz="800" dirty="0">
                        <a:effectLst/>
                        <a:latin typeface="Mangal" panose="02040503050203030202" pitchFamily="18" charset="0"/>
                        <a:cs typeface="Mangal" panose="02040503050203030202" pitchFamily="18" charset="0"/>
                      </a:endParaRPr>
                    </a:p>
                  </a:txBody>
                  <a:tcPr marL="53340" marR="53340" marT="53340">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r>
              <a:tr h="408066">
                <a:tc>
                  <a:txBody>
                    <a:bodyPr/>
                    <a:lstStyle/>
                    <a:p>
                      <a:pPr algn="l" fontAlgn="t"/>
                      <a:r>
                        <a:rPr lang="en-US" sz="800">
                          <a:effectLst/>
                          <a:latin typeface="Mangal" panose="02040503050203030202" pitchFamily="18" charset="0"/>
                          <a:cs typeface="Mangal" panose="02040503050203030202" pitchFamily="18" charset="0"/>
                        </a:rPr>
                        <a:t>13 or younger</a:t>
                      </a:r>
                    </a:p>
                  </a:txBody>
                  <a:tcPr marL="53340" marR="53340" marT="53340">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a:effectLst/>
                          <a:latin typeface="Mangal" panose="02040503050203030202" pitchFamily="18" charset="0"/>
                          <a:cs typeface="Mangal" panose="02040503050203030202" pitchFamily="18" charset="0"/>
                        </a:rPr>
                        <a:t>$360</a:t>
                      </a:r>
                    </a:p>
                  </a:txBody>
                  <a:tcPr marL="53340" marR="53340" marT="53340">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dirty="0">
                          <a:effectLst/>
                          <a:latin typeface="Mangal" panose="02040503050203030202" pitchFamily="18" charset="0"/>
                          <a:cs typeface="Mangal" panose="02040503050203030202" pitchFamily="18" charset="0"/>
                        </a:rPr>
                        <a:t>$0</a:t>
                      </a:r>
                    </a:p>
                  </a:txBody>
                  <a:tcPr marL="53340" marR="53340" marT="53340">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dirty="0">
                          <a:effectLst/>
                          <a:latin typeface="Mangal" panose="02040503050203030202" pitchFamily="18" charset="0"/>
                          <a:cs typeface="Mangal" panose="02040503050203030202" pitchFamily="18" charset="0"/>
                        </a:rPr>
                        <a:t>$360</a:t>
                      </a:r>
                    </a:p>
                  </a:txBody>
                  <a:tcPr marL="53340" marR="53340" marT="53340">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r>
              <a:tr h="408066">
                <a:tc>
                  <a:txBody>
                    <a:bodyPr/>
                    <a:lstStyle/>
                    <a:p>
                      <a:pPr algn="l" fontAlgn="t"/>
                      <a:r>
                        <a:rPr lang="en-US" sz="800">
                          <a:effectLst/>
                          <a:latin typeface="Mangal" panose="02040503050203030202" pitchFamily="18" charset="0"/>
                          <a:cs typeface="Mangal" panose="02040503050203030202" pitchFamily="18" charset="0"/>
                        </a:rPr>
                        <a:t>14-79</a:t>
                      </a:r>
                    </a:p>
                  </a:txBody>
                  <a:tcPr marL="53340" marR="53340" marT="53340">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a:effectLst/>
                          <a:latin typeface="Mangal" panose="02040503050203030202" pitchFamily="18" charset="0"/>
                          <a:cs typeface="Mangal" panose="02040503050203030202" pitchFamily="18" charset="0"/>
                        </a:rPr>
                        <a:t>$360</a:t>
                      </a:r>
                    </a:p>
                  </a:txBody>
                  <a:tcPr marL="53340" marR="53340" marT="53340">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a:effectLst/>
                          <a:latin typeface="Mangal" panose="02040503050203030202" pitchFamily="18" charset="0"/>
                          <a:cs typeface="Mangal" panose="02040503050203030202" pitchFamily="18" charset="0"/>
                        </a:rPr>
                        <a:t>$85</a:t>
                      </a:r>
                    </a:p>
                  </a:txBody>
                  <a:tcPr marL="53340" marR="53340" marT="53340">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dirty="0">
                          <a:effectLst/>
                          <a:latin typeface="Mangal" panose="02040503050203030202" pitchFamily="18" charset="0"/>
                          <a:cs typeface="Mangal" panose="02040503050203030202" pitchFamily="18" charset="0"/>
                        </a:rPr>
                        <a:t>$445</a:t>
                      </a:r>
                    </a:p>
                  </a:txBody>
                  <a:tcPr marL="53340" marR="53340" marT="53340">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27548772"/>
              </p:ext>
            </p:extLst>
          </p:nvPr>
        </p:nvGraphicFramePr>
        <p:xfrm>
          <a:off x="2895600" y="1371600"/>
          <a:ext cx="650525" cy="563563"/>
        </p:xfrm>
        <a:graphic>
          <a:graphicData uri="http://schemas.openxmlformats.org/presentationml/2006/ole">
            <mc:AlternateContent xmlns:mc="http://schemas.openxmlformats.org/markup-compatibility/2006">
              <mc:Choice xmlns:v="urn:schemas-microsoft-com:vml" Requires="v">
                <p:oleObj spid="_x0000_s12395" name="Acrobat Document" showAsIcon="1" r:id="rId3" imgW="914400" imgH="792360" progId="AcroExch.Document.11">
                  <p:embed/>
                </p:oleObj>
              </mc:Choice>
              <mc:Fallback>
                <p:oleObj name="Acrobat Document" showAsIcon="1" r:id="rId3" imgW="914400" imgH="792360" progId="AcroExch.Document.11">
                  <p:embed/>
                  <p:pic>
                    <p:nvPicPr>
                      <p:cNvPr id="0" name=""/>
                      <p:cNvPicPr/>
                      <p:nvPr/>
                    </p:nvPicPr>
                    <p:blipFill>
                      <a:blip r:embed="rId4"/>
                      <a:stretch>
                        <a:fillRect/>
                      </a:stretch>
                    </p:blipFill>
                    <p:spPr>
                      <a:xfrm>
                        <a:off x="2895600" y="1371600"/>
                        <a:ext cx="650525" cy="56356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902809948"/>
              </p:ext>
            </p:extLst>
          </p:nvPr>
        </p:nvGraphicFramePr>
        <p:xfrm>
          <a:off x="4572000" y="2514600"/>
          <a:ext cx="974871" cy="533400"/>
        </p:xfrm>
        <a:graphic>
          <a:graphicData uri="http://schemas.openxmlformats.org/presentationml/2006/ole">
            <mc:AlternateContent xmlns:mc="http://schemas.openxmlformats.org/markup-compatibility/2006">
              <mc:Choice xmlns:v="urn:schemas-microsoft-com:vml" Requires="v">
                <p:oleObj spid="_x0000_s12396" name="Packager Shell Object" showAsIcon="1" r:id="rId5" imgW="914400" imgH="792360" progId="Package">
                  <p:embed/>
                </p:oleObj>
              </mc:Choice>
              <mc:Fallback>
                <p:oleObj name="Packager Shell Object" showAsIcon="1" r:id="rId5" imgW="914400" imgH="792360" progId="Packag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514600"/>
                        <a:ext cx="974871" cy="533400"/>
                      </a:xfrm>
                      <a:prstGeom prst="rect">
                        <a:avLst/>
                      </a:prstGeom>
                      <a:noFill/>
                      <a:ln>
                        <a:noFill/>
                      </a:ln>
                    </p:spPr>
                  </p:pic>
                </p:oleObj>
              </mc:Fallback>
            </mc:AlternateContent>
          </a:graphicData>
        </a:graphic>
      </p:graphicFrame>
      <p:sp>
        <p:nvSpPr>
          <p:cNvPr id="10" name="Rectangle 9"/>
          <p:cNvSpPr/>
          <p:nvPr/>
        </p:nvSpPr>
        <p:spPr>
          <a:xfrm>
            <a:off x="3865568" y="3886200"/>
            <a:ext cx="4495800" cy="1938992"/>
          </a:xfrm>
          <a:prstGeom prst="rect">
            <a:avLst/>
          </a:prstGeom>
        </p:spPr>
        <p:txBody>
          <a:bodyPr wrap="square">
            <a:spAutoFit/>
          </a:bodyPr>
          <a:lstStyle/>
          <a:p>
            <a:pPr lvl="0">
              <a:buClr>
                <a:schemeClr val="tx1"/>
              </a:buClr>
            </a:pPr>
            <a:r>
              <a:rPr lang="en-US" sz="1000" dirty="0">
                <a:latin typeface="Mangal" panose="02040503050203030202" pitchFamily="18" charset="0"/>
                <a:ea typeface="Times New Roman"/>
                <a:cs typeface="Mangal" panose="02040503050203030202" pitchFamily="18" charset="0"/>
              </a:rPr>
              <a:t>Please use the following guidelines when preparing your check or money order for the Form 1-485 filing and  biometrics services </a:t>
            </a:r>
            <a:r>
              <a:rPr lang="en-US" sz="1000" dirty="0" smtClean="0">
                <a:latin typeface="Mangal" panose="02040503050203030202" pitchFamily="18" charset="0"/>
                <a:ea typeface="Times New Roman"/>
                <a:cs typeface="Mangal" panose="02040503050203030202" pitchFamily="18" charset="0"/>
              </a:rPr>
              <a:t>fee:</a:t>
            </a:r>
          </a:p>
          <a:p>
            <a:pPr lvl="0">
              <a:buClr>
                <a:schemeClr val="tx1"/>
              </a:buClr>
            </a:pPr>
            <a:endParaRPr lang="en-US" sz="1000" dirty="0">
              <a:latin typeface="Mangal" panose="02040503050203030202" pitchFamily="18" charset="0"/>
              <a:ea typeface="Times New Roman"/>
              <a:cs typeface="Mangal" panose="02040503050203030202" pitchFamily="18" charset="0"/>
            </a:endParaRPr>
          </a:p>
          <a:p>
            <a:pPr marL="228600" lvl="0" indent="-228600">
              <a:buClr>
                <a:schemeClr val="tx1"/>
              </a:buClr>
              <a:buFont typeface="+mj-lt"/>
              <a:buAutoNum type="arabicPeriod"/>
            </a:pPr>
            <a:r>
              <a:rPr lang="en-US" sz="1000" dirty="0" smtClean="0">
                <a:latin typeface="Mangal" panose="02040503050203030202" pitchFamily="18" charset="0"/>
                <a:ea typeface="Times New Roman"/>
                <a:cs typeface="Mangal" panose="02040503050203030202" pitchFamily="18" charset="0"/>
              </a:rPr>
              <a:t>The </a:t>
            </a:r>
            <a:r>
              <a:rPr lang="en-US" sz="1000" dirty="0">
                <a:latin typeface="Mangal" panose="02040503050203030202" pitchFamily="18" charset="0"/>
                <a:ea typeface="Times New Roman"/>
                <a:cs typeface="Mangal" panose="02040503050203030202" pitchFamily="18" charset="0"/>
              </a:rPr>
              <a:t>check or money order must be drawn on a bank or other financial institution located in the United States and must be payable in U.S. currency; </a:t>
            </a:r>
            <a:r>
              <a:rPr lang="en-US" sz="1000" dirty="0" smtClean="0">
                <a:latin typeface="Mangal" panose="02040503050203030202" pitchFamily="18" charset="0"/>
                <a:ea typeface="Times New Roman"/>
                <a:cs typeface="Mangal" panose="02040503050203030202" pitchFamily="18" charset="0"/>
              </a:rPr>
              <a:t>and</a:t>
            </a:r>
          </a:p>
          <a:p>
            <a:pPr marL="228600" lvl="0" indent="-228600">
              <a:buClr>
                <a:schemeClr val="tx1"/>
              </a:buClr>
              <a:buFont typeface="+mj-lt"/>
              <a:buAutoNum type="arabicPeriod"/>
            </a:pPr>
            <a:endParaRPr lang="en-US" sz="1000" dirty="0">
              <a:latin typeface="Mangal" panose="02040503050203030202" pitchFamily="18" charset="0"/>
              <a:ea typeface="Times New Roman"/>
              <a:cs typeface="Mangal" panose="02040503050203030202" pitchFamily="18" charset="0"/>
            </a:endParaRPr>
          </a:p>
          <a:p>
            <a:pPr marL="228600" lvl="0" indent="-228600">
              <a:buClr>
                <a:schemeClr val="tx1"/>
              </a:buClr>
              <a:buFont typeface="+mj-lt"/>
              <a:buAutoNum type="arabicPeriod"/>
            </a:pPr>
            <a:r>
              <a:rPr lang="en-US" sz="1000" dirty="0" smtClean="0">
                <a:latin typeface="Mangal" panose="02040503050203030202" pitchFamily="18" charset="0"/>
                <a:ea typeface="Times New Roman"/>
                <a:cs typeface="Mangal" panose="02040503050203030202" pitchFamily="18" charset="0"/>
              </a:rPr>
              <a:t>The </a:t>
            </a:r>
            <a:r>
              <a:rPr lang="en-US" sz="1000" dirty="0">
                <a:latin typeface="Mangal" panose="02040503050203030202" pitchFamily="18" charset="0"/>
                <a:ea typeface="Times New Roman"/>
                <a:cs typeface="Mangal" panose="02040503050203030202" pitchFamily="18" charset="0"/>
              </a:rPr>
              <a:t>check or money order must be made payable to “</a:t>
            </a:r>
            <a:r>
              <a:rPr lang="en-US" sz="1000" b="1" dirty="0">
                <a:latin typeface="Mangal" panose="02040503050203030202" pitchFamily="18" charset="0"/>
                <a:ea typeface="Times New Roman"/>
                <a:cs typeface="Mangal" panose="02040503050203030202" pitchFamily="18" charset="0"/>
              </a:rPr>
              <a:t>U.S. Department of Homeland Security</a:t>
            </a:r>
            <a:r>
              <a:rPr lang="en-US" sz="1000" dirty="0">
                <a:latin typeface="Mangal" panose="02040503050203030202" pitchFamily="18" charset="0"/>
                <a:ea typeface="Times New Roman"/>
                <a:cs typeface="Mangal" panose="02040503050203030202" pitchFamily="18" charset="0"/>
              </a:rPr>
              <a:t>” </a:t>
            </a:r>
            <a:endParaRPr lang="en-US" sz="1000" dirty="0" smtClean="0">
              <a:latin typeface="Mangal" panose="02040503050203030202" pitchFamily="18" charset="0"/>
              <a:ea typeface="Times New Roman"/>
              <a:cs typeface="Mangal" panose="02040503050203030202" pitchFamily="18" charset="0"/>
            </a:endParaRPr>
          </a:p>
          <a:p>
            <a:pPr lvl="0">
              <a:buClr>
                <a:schemeClr val="tx1"/>
              </a:buClr>
            </a:pPr>
            <a:endParaRPr lang="en-US" sz="1000" b="1" dirty="0">
              <a:latin typeface="Mangal" panose="02040503050203030202" pitchFamily="18" charset="0"/>
              <a:ea typeface="Times New Roman"/>
              <a:cs typeface="Mangal" panose="02040503050203030202" pitchFamily="18" charset="0"/>
            </a:endParaRPr>
          </a:p>
          <a:p>
            <a:pPr lvl="0">
              <a:buClr>
                <a:schemeClr val="tx1"/>
              </a:buClr>
            </a:pPr>
            <a:r>
              <a:rPr lang="en-US" sz="800" b="1" dirty="0" smtClean="0">
                <a:latin typeface="Mangal" panose="02040503050203030202" pitchFamily="18" charset="0"/>
                <a:ea typeface="Times New Roman"/>
                <a:cs typeface="Mangal" panose="02040503050203030202" pitchFamily="18" charset="0"/>
              </a:rPr>
              <a:t>Please </a:t>
            </a:r>
            <a:r>
              <a:rPr lang="en-US" sz="800" b="1" dirty="0">
                <a:latin typeface="Mangal" panose="02040503050203030202" pitchFamily="18" charset="0"/>
                <a:ea typeface="Times New Roman"/>
                <a:cs typeface="Mangal" panose="02040503050203030202" pitchFamily="18" charset="0"/>
              </a:rPr>
              <a:t>Note: It is required to spell out “U.S. Department of Homeland Security”; do not use the initials "USDHS" or "DHS."</a:t>
            </a:r>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70026" y="76200"/>
            <a:ext cx="1354015" cy="533400"/>
          </a:xfrm>
          <a:prstGeom prst="rect">
            <a:avLst/>
          </a:prstGeom>
        </p:spPr>
      </p:pic>
      <p:sp>
        <p:nvSpPr>
          <p:cNvPr id="12" name="Rectangle 11"/>
          <p:cNvSpPr/>
          <p:nvPr/>
        </p:nvSpPr>
        <p:spPr>
          <a:xfrm>
            <a:off x="466723" y="6488668"/>
            <a:ext cx="8372475" cy="369332"/>
          </a:xfrm>
          <a:prstGeom prst="rect">
            <a:avLst/>
          </a:prstGeom>
        </p:spPr>
        <p:txBody>
          <a:bodyPr wrap="square">
            <a:spAutoFit/>
          </a:bodyPr>
          <a:lstStyle/>
          <a:p>
            <a:r>
              <a:rPr lang="en-US" dirty="0">
                <a:latin typeface="Mangal" panose="02040503050203030202" pitchFamily="18" charset="0"/>
                <a:cs typeface="Mangal" panose="02040503050203030202" pitchFamily="18" charset="0"/>
              </a:rPr>
              <a:t>Confidential - do not distribute  outside of Cognizant – Slide </a:t>
            </a:r>
            <a:r>
              <a:rPr lang="en-US" dirty="0" smtClean="0">
                <a:latin typeface="Mangal" panose="02040503050203030202" pitchFamily="18" charset="0"/>
                <a:cs typeface="Mangal" panose="02040503050203030202" pitchFamily="18" charset="0"/>
              </a:rPr>
              <a:t>17</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1377717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a:latin typeface="Mangal" panose="02040503050203030202" pitchFamily="18" charset="0"/>
                <a:cs typeface="Mangal" panose="02040503050203030202" pitchFamily="18" charset="0"/>
              </a:rPr>
              <a:t>Where to </a:t>
            </a:r>
            <a:r>
              <a:rPr lang="en-US" dirty="0" smtClean="0">
                <a:latin typeface="Mangal" panose="02040503050203030202" pitchFamily="18" charset="0"/>
                <a:cs typeface="Mangal" panose="02040503050203030202" pitchFamily="18" charset="0"/>
              </a:rPr>
              <a:t>Ship </a:t>
            </a:r>
            <a:r>
              <a:rPr lang="en-US" dirty="0">
                <a:latin typeface="Mangal" panose="02040503050203030202" pitchFamily="18" charset="0"/>
                <a:cs typeface="Mangal" panose="02040503050203030202" pitchFamily="18" charset="0"/>
              </a:rPr>
              <a:t>D</a:t>
            </a:r>
            <a:r>
              <a:rPr lang="en-US" dirty="0" smtClean="0">
                <a:latin typeface="Mangal" panose="02040503050203030202" pitchFamily="18" charset="0"/>
                <a:cs typeface="Mangal" panose="02040503050203030202" pitchFamily="18" charset="0"/>
              </a:rPr>
              <a:t>ocuments </a:t>
            </a:r>
            <a:endParaRPr lang="en-US" dirty="0"/>
          </a:p>
        </p:txBody>
      </p:sp>
      <p:sp>
        <p:nvSpPr>
          <p:cNvPr id="3" name="Content Placeholder 2"/>
          <p:cNvSpPr>
            <a:spLocks noGrp="1"/>
          </p:cNvSpPr>
          <p:nvPr>
            <p:ph idx="1"/>
          </p:nvPr>
        </p:nvSpPr>
        <p:spPr/>
        <p:txBody>
          <a:bodyPr/>
          <a:lstStyle/>
          <a:p>
            <a:pPr lvl="1"/>
            <a:endParaRPr lang="en-US" sz="1000" dirty="0">
              <a:latin typeface="Mangal" panose="02040503050203030202" pitchFamily="18" charset="0"/>
              <a:cs typeface="Mangal" panose="02040503050203030202" pitchFamily="18" charset="0"/>
            </a:endParaRPr>
          </a:p>
          <a:p>
            <a:r>
              <a:rPr lang="en-US" sz="1400" dirty="0" smtClean="0">
                <a:latin typeface="Mangal" panose="02040503050203030202" pitchFamily="18" charset="0"/>
                <a:cs typeface="Mangal" panose="02040503050203030202" pitchFamily="18" charset="0"/>
              </a:rPr>
              <a:t>  If you choose to s</a:t>
            </a:r>
            <a:r>
              <a:rPr lang="en-US" sz="1400" dirty="0" smtClean="0">
                <a:solidFill>
                  <a:srgbClr val="000000"/>
                </a:solidFill>
                <a:latin typeface="Mangal" panose="02040503050203030202" pitchFamily="18" charset="0"/>
                <a:ea typeface="Calibri"/>
                <a:cs typeface="Mangal" panose="02040503050203030202" pitchFamily="18" charset="0"/>
              </a:rPr>
              <a:t>ubmit </a:t>
            </a:r>
            <a:r>
              <a:rPr lang="en-US" sz="1400" dirty="0">
                <a:solidFill>
                  <a:srgbClr val="000000"/>
                </a:solidFill>
                <a:latin typeface="Mangal" panose="02040503050203030202" pitchFamily="18" charset="0"/>
                <a:ea typeface="Calibri"/>
                <a:cs typeface="Mangal" panose="02040503050203030202" pitchFamily="18" charset="0"/>
              </a:rPr>
              <a:t>associate completed documents to GM for GM to review and </a:t>
            </a:r>
            <a:r>
              <a:rPr lang="en-US" sz="1400" dirty="0" smtClean="0">
                <a:solidFill>
                  <a:srgbClr val="000000"/>
                </a:solidFill>
                <a:latin typeface="Mangal" panose="02040503050203030202" pitchFamily="18" charset="0"/>
                <a:ea typeface="Calibri"/>
                <a:cs typeface="Mangal" panose="02040503050203030202" pitchFamily="18" charset="0"/>
              </a:rPr>
              <a:t>ship to USCIS, please follow below instructions for mailing your Reentry Permit documents:</a:t>
            </a:r>
          </a:p>
          <a:p>
            <a:endParaRPr lang="en-US" sz="1400" dirty="0" smtClean="0">
              <a:latin typeface="Mangal" panose="02040503050203030202" pitchFamily="18" charset="0"/>
              <a:cs typeface="Mangal" panose="02040503050203030202" pitchFamily="18" charset="0"/>
            </a:endParaRPr>
          </a:p>
          <a:p>
            <a:pPr marL="342900" lvl="1" indent="0">
              <a:buClrTx/>
              <a:buNone/>
            </a:pPr>
            <a:r>
              <a:rPr lang="en-US" sz="1400" dirty="0" smtClean="0">
                <a:latin typeface="Mangal" panose="02040503050203030202" pitchFamily="18" charset="0"/>
                <a:cs typeface="Mangal" panose="02040503050203030202" pitchFamily="18" charset="0"/>
              </a:rPr>
              <a:t>Address: 	Cognizant </a:t>
            </a:r>
            <a:r>
              <a:rPr lang="en-US" sz="1400" dirty="0">
                <a:latin typeface="Mangal" panose="02040503050203030202" pitchFamily="18" charset="0"/>
                <a:cs typeface="Mangal" panose="02040503050203030202" pitchFamily="18" charset="0"/>
              </a:rPr>
              <a:t>Technology Solutions </a:t>
            </a:r>
            <a:r>
              <a:rPr lang="en-US" sz="1400" dirty="0" smtClean="0">
                <a:latin typeface="Mangal" panose="02040503050203030202" pitchFamily="18" charset="0"/>
                <a:cs typeface="Mangal" panose="02040503050203030202" pitchFamily="18" charset="0"/>
              </a:rPr>
              <a:t>– Reentry Docs</a:t>
            </a:r>
            <a:endParaRPr lang="en-US" sz="1400" dirty="0">
              <a:latin typeface="Mangal" panose="02040503050203030202" pitchFamily="18" charset="0"/>
              <a:cs typeface="Mangal" panose="02040503050203030202" pitchFamily="18" charset="0"/>
            </a:endParaRPr>
          </a:p>
          <a:p>
            <a:pPr marL="342900" lvl="1" indent="0">
              <a:buClrTx/>
              <a:buNone/>
            </a:pPr>
            <a:r>
              <a:rPr lang="en-US" sz="1400" dirty="0">
                <a:latin typeface="Mangal" panose="02040503050203030202" pitchFamily="18" charset="0"/>
                <a:cs typeface="Mangal" panose="02040503050203030202" pitchFamily="18" charset="0"/>
              </a:rPr>
              <a:t>	</a:t>
            </a:r>
            <a:r>
              <a:rPr lang="en-US" sz="1400" dirty="0" smtClean="0">
                <a:latin typeface="Mangal" panose="02040503050203030202" pitchFamily="18" charset="0"/>
                <a:cs typeface="Mangal" panose="02040503050203030202" pitchFamily="18" charset="0"/>
              </a:rPr>
              <a:t>	(Attn</a:t>
            </a:r>
            <a:r>
              <a:rPr lang="en-US" sz="1400" dirty="0">
                <a:latin typeface="Mangal" panose="02040503050203030202" pitchFamily="18" charset="0"/>
                <a:cs typeface="Mangal" panose="02040503050203030202" pitchFamily="18" charset="0"/>
              </a:rPr>
              <a:t>: (insert your case manager’s name and insert your Associate ID)</a:t>
            </a:r>
          </a:p>
          <a:p>
            <a:pPr marL="342900" lvl="1" indent="0">
              <a:buClrTx/>
              <a:buNone/>
            </a:pPr>
            <a:r>
              <a:rPr lang="en-US" sz="1400" dirty="0" smtClean="0">
                <a:latin typeface="Mangal" panose="02040503050203030202" pitchFamily="18" charset="0"/>
                <a:cs typeface="Mangal" panose="02040503050203030202" pitchFamily="18" charset="0"/>
              </a:rPr>
              <a:t>		500 </a:t>
            </a:r>
            <a:r>
              <a:rPr lang="en-US" sz="1400" dirty="0">
                <a:latin typeface="Mangal" panose="02040503050203030202" pitchFamily="18" charset="0"/>
                <a:cs typeface="Mangal" panose="02040503050203030202" pitchFamily="18" charset="0"/>
              </a:rPr>
              <a:t>Frank W. Burr Blvd</a:t>
            </a:r>
          </a:p>
          <a:p>
            <a:pPr marL="342900" lvl="1" indent="0">
              <a:buClrTx/>
              <a:buNone/>
            </a:pPr>
            <a:r>
              <a:rPr lang="en-US" sz="1400" dirty="0" smtClean="0">
                <a:latin typeface="Mangal" panose="02040503050203030202" pitchFamily="18" charset="0"/>
                <a:cs typeface="Mangal" panose="02040503050203030202" pitchFamily="18" charset="0"/>
              </a:rPr>
              <a:t>		Teaneck</a:t>
            </a:r>
            <a:r>
              <a:rPr lang="en-US" sz="1400" dirty="0">
                <a:latin typeface="Mangal" panose="02040503050203030202" pitchFamily="18" charset="0"/>
                <a:cs typeface="Mangal" panose="02040503050203030202" pitchFamily="18" charset="0"/>
              </a:rPr>
              <a:t>, NJ 07666</a:t>
            </a:r>
          </a:p>
          <a:p>
            <a:pPr lvl="1">
              <a:buClrTx/>
            </a:pPr>
            <a:endParaRPr lang="en-US" sz="1400" dirty="0" smtClean="0">
              <a:latin typeface="Mangal" panose="02040503050203030202" pitchFamily="18" charset="0"/>
              <a:cs typeface="Mangal" panose="02040503050203030202" pitchFamily="18" charset="0"/>
            </a:endParaRPr>
          </a:p>
          <a:p>
            <a:pPr lvl="1">
              <a:buClrTx/>
            </a:pPr>
            <a:endParaRPr lang="en-US" sz="1400" dirty="0">
              <a:latin typeface="Mangal" panose="02040503050203030202" pitchFamily="18" charset="0"/>
              <a:cs typeface="Mangal" panose="02040503050203030202" pitchFamily="18" charset="0"/>
            </a:endParaRPr>
          </a:p>
          <a:p>
            <a:pPr marL="342900" lvl="1" indent="0">
              <a:buClrTx/>
              <a:buNone/>
            </a:pPr>
            <a:r>
              <a:rPr lang="en-US" sz="1400" dirty="0" smtClean="0">
                <a:latin typeface="Mangal" panose="02040503050203030202" pitchFamily="18" charset="0"/>
                <a:cs typeface="Mangal" panose="02040503050203030202" pitchFamily="18" charset="0"/>
              </a:rPr>
              <a:t>Incoming </a:t>
            </a:r>
            <a:r>
              <a:rPr lang="en-US" sz="1400" dirty="0">
                <a:latin typeface="Mangal" panose="02040503050203030202" pitchFamily="18" charset="0"/>
                <a:cs typeface="Mangal" panose="02040503050203030202" pitchFamily="18" charset="0"/>
              </a:rPr>
              <a:t>application packages are handled by our team of coordinators.  They will send you a confirmation email </a:t>
            </a:r>
            <a:r>
              <a:rPr lang="en-US" sz="1400" dirty="0" smtClean="0">
                <a:latin typeface="Mangal" panose="02040503050203030202" pitchFamily="18" charset="0"/>
                <a:cs typeface="Mangal" panose="02040503050203030202" pitchFamily="18" charset="0"/>
              </a:rPr>
              <a:t>within approx. </a:t>
            </a:r>
            <a:r>
              <a:rPr lang="en-US" sz="1400" dirty="0">
                <a:latin typeface="Mangal" panose="02040503050203030202" pitchFamily="18" charset="0"/>
                <a:cs typeface="Mangal" panose="02040503050203030202" pitchFamily="18" charset="0"/>
              </a:rPr>
              <a:t>48 hours of receipt of your documents.</a:t>
            </a:r>
          </a:p>
          <a:p>
            <a:pPr lvl="1">
              <a:buClrTx/>
            </a:pPr>
            <a:endParaRPr lang="en-US" sz="1400" dirty="0">
              <a:latin typeface="Mangal" panose="02040503050203030202" pitchFamily="18" charset="0"/>
              <a:cs typeface="Mangal" panose="02040503050203030202" pitchFamily="18" charset="0"/>
            </a:endParaRPr>
          </a:p>
          <a:p>
            <a:pPr marL="342900" lvl="1" indent="0">
              <a:buNone/>
            </a:pPr>
            <a:endParaRPr lang="en-US" sz="1400" dirty="0" smtClean="0">
              <a:latin typeface="Mangal" panose="02040503050203030202" pitchFamily="18" charset="0"/>
              <a:cs typeface="Mangal" panose="02040503050203030202" pitchFamily="18" charset="0"/>
            </a:endParaRPr>
          </a:p>
          <a:p>
            <a:pPr marL="342900" lvl="1" indent="0">
              <a:buNone/>
            </a:pPr>
            <a:r>
              <a:rPr lang="en-US" sz="1400" dirty="0" smtClean="0">
                <a:latin typeface="Mangal" panose="02040503050203030202" pitchFamily="18" charset="0"/>
                <a:cs typeface="Mangal" panose="02040503050203030202" pitchFamily="18" charset="0"/>
              </a:rPr>
              <a:t>Please </a:t>
            </a:r>
            <a:r>
              <a:rPr lang="en-US" sz="1400" dirty="0">
                <a:latin typeface="Mangal" panose="02040503050203030202" pitchFamily="18" charset="0"/>
                <a:cs typeface="Mangal" panose="02040503050203030202" pitchFamily="18" charset="0"/>
              </a:rPr>
              <a:t>be sure to photocopy any documents/forms for your records </a:t>
            </a:r>
            <a:r>
              <a:rPr lang="en-US" sz="1400" dirty="0" smtClean="0">
                <a:latin typeface="Mangal" panose="02040503050203030202" pitchFamily="18" charset="0"/>
                <a:cs typeface="Mangal" panose="02040503050203030202" pitchFamily="18" charset="0"/>
              </a:rPr>
              <a:t>prior to </a:t>
            </a:r>
            <a:r>
              <a:rPr lang="en-US" sz="1400" dirty="0">
                <a:latin typeface="Mangal" panose="02040503050203030202" pitchFamily="18" charset="0"/>
                <a:cs typeface="Mangal" panose="02040503050203030202" pitchFamily="18" charset="0"/>
              </a:rPr>
              <a:t>shipment. </a:t>
            </a:r>
          </a:p>
          <a:p>
            <a:pPr lvl="1"/>
            <a:endParaRPr lang="en-US" sz="1400" dirty="0">
              <a:latin typeface="Mangal" panose="02040503050203030202" pitchFamily="18" charset="0"/>
              <a:cs typeface="Mangal" panose="02040503050203030202" pitchFamily="18" charset="0"/>
            </a:endParaRPr>
          </a:p>
          <a:p>
            <a:pPr marL="342900" lvl="1" indent="0">
              <a:buNone/>
            </a:pPr>
            <a:r>
              <a:rPr lang="en-US" sz="1400" dirty="0">
                <a:latin typeface="Mangal" panose="02040503050203030202" pitchFamily="18" charset="0"/>
                <a:cs typeface="Mangal" panose="02040503050203030202" pitchFamily="18" charset="0"/>
              </a:rPr>
              <a:t>	</a:t>
            </a:r>
          </a:p>
          <a:p>
            <a:pPr lvl="1"/>
            <a:endParaRPr lang="en-US" sz="1400" dirty="0">
              <a:latin typeface="Mangal" panose="02040503050203030202" pitchFamily="18" charset="0"/>
              <a:cs typeface="Mangal" panose="02040503050203030202" pitchFamily="18" charset="0"/>
            </a:endParaRPr>
          </a:p>
        </p:txBody>
      </p:sp>
      <p:pic>
        <p:nvPicPr>
          <p:cNvPr id="13314" name="Picture 2" descr="Image result for shi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0"/>
            <a:ext cx="1381125" cy="13749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6723" y="6488668"/>
            <a:ext cx="8372475" cy="369332"/>
          </a:xfrm>
          <a:prstGeom prst="rect">
            <a:avLst/>
          </a:prstGeom>
        </p:spPr>
        <p:txBody>
          <a:bodyPr wrap="square">
            <a:spAutoFit/>
          </a:bodyPr>
          <a:lstStyle/>
          <a:p>
            <a:r>
              <a:rPr lang="en-US" dirty="0">
                <a:latin typeface="Mangal" panose="02040503050203030202" pitchFamily="18" charset="0"/>
                <a:cs typeface="Mangal" panose="02040503050203030202" pitchFamily="18" charset="0"/>
              </a:rPr>
              <a:t>Confidential - do not distribute  outside of Cognizant – Slide </a:t>
            </a:r>
            <a:r>
              <a:rPr lang="en-US" dirty="0" smtClean="0">
                <a:latin typeface="Mangal" panose="02040503050203030202" pitchFamily="18" charset="0"/>
                <a:cs typeface="Mangal" panose="02040503050203030202" pitchFamily="18" charset="0"/>
              </a:rPr>
              <a:t>18</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2566484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a:latin typeface="Mangal" panose="02040503050203030202" pitchFamily="18" charset="0"/>
                <a:cs typeface="Mangal" panose="02040503050203030202" pitchFamily="18" charset="0"/>
              </a:rPr>
              <a:t>Where to </a:t>
            </a:r>
            <a:r>
              <a:rPr lang="en-US" dirty="0" smtClean="0">
                <a:latin typeface="Mangal" panose="02040503050203030202" pitchFamily="18" charset="0"/>
                <a:cs typeface="Mangal" panose="02040503050203030202" pitchFamily="18" charset="0"/>
              </a:rPr>
              <a:t>Ship Documents cont’d.</a:t>
            </a:r>
            <a:endParaRPr lang="en-US" dirty="0"/>
          </a:p>
        </p:txBody>
      </p:sp>
      <p:sp>
        <p:nvSpPr>
          <p:cNvPr id="3" name="Content Placeholder 2"/>
          <p:cNvSpPr>
            <a:spLocks noGrp="1"/>
          </p:cNvSpPr>
          <p:nvPr>
            <p:ph idx="1"/>
          </p:nvPr>
        </p:nvSpPr>
        <p:spPr>
          <a:xfrm>
            <a:off x="152400" y="1295400"/>
            <a:ext cx="8839200" cy="5029200"/>
          </a:xfrm>
        </p:spPr>
        <p:txBody>
          <a:bodyPr/>
          <a:lstStyle/>
          <a:p>
            <a:pPr lvl="1"/>
            <a:endParaRPr lang="en-US" sz="1000" dirty="0">
              <a:latin typeface="Mangal" panose="02040503050203030202" pitchFamily="18" charset="0"/>
              <a:cs typeface="Mangal" panose="02040503050203030202" pitchFamily="18" charset="0"/>
            </a:endParaRPr>
          </a:p>
          <a:p>
            <a:r>
              <a:rPr lang="en-US" sz="1400" dirty="0" smtClean="0">
                <a:latin typeface="Mangal" panose="02040503050203030202" pitchFamily="18" charset="0"/>
                <a:cs typeface="Mangal" panose="02040503050203030202" pitchFamily="18" charset="0"/>
              </a:rPr>
              <a:t>  If you choose to s</a:t>
            </a:r>
            <a:r>
              <a:rPr lang="en-US" sz="1400" dirty="0" smtClean="0">
                <a:solidFill>
                  <a:srgbClr val="000000"/>
                </a:solidFill>
                <a:latin typeface="Mangal" panose="02040503050203030202" pitchFamily="18" charset="0"/>
                <a:ea typeface="Calibri"/>
                <a:cs typeface="Mangal" panose="02040503050203030202" pitchFamily="18" charset="0"/>
              </a:rPr>
              <a:t>ubmit the Reentry Permit package directly to USCIS, please use the below chart for where to ship your documents based on where you currently reside in the US:</a:t>
            </a:r>
          </a:p>
          <a:p>
            <a:endParaRPr lang="en-US" sz="1400" dirty="0" smtClean="0">
              <a:latin typeface="Mangal" panose="02040503050203030202" pitchFamily="18" charset="0"/>
              <a:cs typeface="Mangal" panose="02040503050203030202" pitchFamily="18" charset="0"/>
            </a:endParaRPr>
          </a:p>
          <a:p>
            <a:pPr lvl="1"/>
            <a:endParaRPr lang="en-US" sz="1400" dirty="0">
              <a:latin typeface="Mangal" panose="02040503050203030202" pitchFamily="18" charset="0"/>
              <a:cs typeface="Mangal" panose="02040503050203030202" pitchFamily="18" charset="0"/>
            </a:endParaRPr>
          </a:p>
          <a:p>
            <a:pPr lvl="1"/>
            <a:r>
              <a:rPr lang="en-US" sz="1400" dirty="0">
                <a:latin typeface="Mangal" panose="02040503050203030202" pitchFamily="18" charset="0"/>
                <a:cs typeface="Mangal" panose="02040503050203030202" pitchFamily="18" charset="0"/>
              </a:rPr>
              <a:t>	</a:t>
            </a:r>
          </a:p>
          <a:p>
            <a:pPr lvl="1"/>
            <a:endParaRPr lang="en-US" sz="1400" dirty="0" smtClean="0">
              <a:latin typeface="Mangal" panose="02040503050203030202" pitchFamily="18" charset="0"/>
              <a:cs typeface="Mangal" panose="02040503050203030202" pitchFamily="18" charset="0"/>
            </a:endParaRPr>
          </a:p>
          <a:p>
            <a:pPr lvl="1"/>
            <a:endParaRPr lang="en-US" sz="1400" dirty="0">
              <a:latin typeface="Mangal" panose="02040503050203030202" pitchFamily="18" charset="0"/>
              <a:cs typeface="Mangal" panose="02040503050203030202" pitchFamily="18" charset="0"/>
            </a:endParaRPr>
          </a:p>
          <a:p>
            <a:pPr lvl="1"/>
            <a:endParaRPr lang="en-US" sz="1400" dirty="0" smtClean="0">
              <a:latin typeface="Mangal" panose="02040503050203030202" pitchFamily="18" charset="0"/>
              <a:cs typeface="Mangal" panose="02040503050203030202" pitchFamily="18" charset="0"/>
            </a:endParaRPr>
          </a:p>
          <a:p>
            <a:pPr lvl="1"/>
            <a:endParaRPr lang="en-US" sz="1400" dirty="0">
              <a:latin typeface="Mangal" panose="02040503050203030202" pitchFamily="18" charset="0"/>
              <a:cs typeface="Mangal" panose="02040503050203030202" pitchFamily="18" charset="0"/>
            </a:endParaRPr>
          </a:p>
          <a:p>
            <a:pPr lvl="1"/>
            <a:endParaRPr lang="en-US" sz="1400" dirty="0" smtClean="0">
              <a:latin typeface="Mangal" panose="02040503050203030202" pitchFamily="18" charset="0"/>
              <a:cs typeface="Mangal" panose="02040503050203030202" pitchFamily="18" charset="0"/>
            </a:endParaRPr>
          </a:p>
          <a:p>
            <a:pPr lvl="1"/>
            <a:endParaRPr lang="en-US" sz="1400" dirty="0">
              <a:latin typeface="Mangal" panose="02040503050203030202" pitchFamily="18" charset="0"/>
              <a:cs typeface="Mangal" panose="02040503050203030202" pitchFamily="18" charset="0"/>
            </a:endParaRPr>
          </a:p>
          <a:p>
            <a:pPr lvl="1"/>
            <a:endParaRPr lang="en-US" sz="1400" dirty="0" smtClean="0">
              <a:latin typeface="Mangal" panose="02040503050203030202" pitchFamily="18" charset="0"/>
              <a:cs typeface="Mangal" panose="02040503050203030202" pitchFamily="18" charset="0"/>
            </a:endParaRPr>
          </a:p>
          <a:p>
            <a:pPr lvl="1"/>
            <a:endParaRPr lang="en-US" sz="1400" dirty="0">
              <a:latin typeface="Mangal" panose="02040503050203030202" pitchFamily="18" charset="0"/>
              <a:cs typeface="Mangal" panose="02040503050203030202" pitchFamily="18" charset="0"/>
            </a:endParaRPr>
          </a:p>
          <a:p>
            <a:pPr lvl="1"/>
            <a:endParaRPr lang="en-US" sz="1400" dirty="0" smtClean="0">
              <a:latin typeface="Mangal" panose="02040503050203030202" pitchFamily="18" charset="0"/>
              <a:cs typeface="Mangal" panose="02040503050203030202" pitchFamily="18" charset="0"/>
            </a:endParaRPr>
          </a:p>
          <a:p>
            <a:pPr lvl="1"/>
            <a:endParaRPr lang="en-US" sz="1400" dirty="0">
              <a:latin typeface="Mangal" panose="02040503050203030202" pitchFamily="18" charset="0"/>
              <a:cs typeface="Mangal" panose="02040503050203030202" pitchFamily="18" charset="0"/>
            </a:endParaRPr>
          </a:p>
          <a:p>
            <a:pPr marL="342900" lvl="1" indent="0">
              <a:buNone/>
            </a:pPr>
            <a:endParaRPr lang="en-US" sz="1400" dirty="0">
              <a:latin typeface="Mangal" panose="02040503050203030202" pitchFamily="18" charset="0"/>
              <a:cs typeface="Mangal" panose="02040503050203030202" pitchFamily="18" charset="0"/>
            </a:endParaRPr>
          </a:p>
          <a:p>
            <a:pPr marL="342900" lvl="1" indent="0">
              <a:buNone/>
            </a:pPr>
            <a:endParaRPr lang="en-US" sz="1400" dirty="0" smtClean="0">
              <a:latin typeface="Mangal" panose="02040503050203030202" pitchFamily="18" charset="0"/>
              <a:cs typeface="Mangal" panose="02040503050203030202" pitchFamily="18" charset="0"/>
            </a:endParaRPr>
          </a:p>
          <a:p>
            <a:pPr marL="342900" lvl="1" indent="0">
              <a:buNone/>
            </a:pPr>
            <a:r>
              <a:rPr lang="en-US" sz="1400" dirty="0" smtClean="0">
                <a:latin typeface="Mangal" panose="02040503050203030202" pitchFamily="18" charset="0"/>
                <a:cs typeface="Mangal" panose="02040503050203030202" pitchFamily="18" charset="0"/>
              </a:rPr>
              <a:t>Please be sure to photocopy </a:t>
            </a:r>
            <a:r>
              <a:rPr lang="en-US" sz="1400" dirty="0">
                <a:latin typeface="Mangal" panose="02040503050203030202" pitchFamily="18" charset="0"/>
                <a:cs typeface="Mangal" panose="02040503050203030202" pitchFamily="18" charset="0"/>
              </a:rPr>
              <a:t>any documents/forms </a:t>
            </a:r>
            <a:r>
              <a:rPr lang="en-US" sz="1400" dirty="0" smtClean="0">
                <a:latin typeface="Mangal" panose="02040503050203030202" pitchFamily="18" charset="0"/>
                <a:cs typeface="Mangal" panose="02040503050203030202" pitchFamily="18" charset="0"/>
              </a:rPr>
              <a:t>for </a:t>
            </a:r>
            <a:r>
              <a:rPr lang="en-US" sz="1400" dirty="0">
                <a:latin typeface="Mangal" panose="02040503050203030202" pitchFamily="18" charset="0"/>
                <a:cs typeface="Mangal" panose="02040503050203030202" pitchFamily="18" charset="0"/>
              </a:rPr>
              <a:t>your records before shipment. </a:t>
            </a:r>
          </a:p>
        </p:txBody>
      </p:sp>
      <p:pic>
        <p:nvPicPr>
          <p:cNvPr id="13314" name="Picture 2" descr="Image result for shi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0"/>
            <a:ext cx="1381125" cy="13749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3551728324"/>
              </p:ext>
            </p:extLst>
          </p:nvPr>
        </p:nvGraphicFramePr>
        <p:xfrm>
          <a:off x="1600200" y="2209800"/>
          <a:ext cx="6019800" cy="3505199"/>
        </p:xfrm>
        <a:graphic>
          <a:graphicData uri="http://schemas.openxmlformats.org/drawingml/2006/table">
            <a:tbl>
              <a:tblPr/>
              <a:tblGrid>
                <a:gridCol w="3009900"/>
                <a:gridCol w="3009900"/>
              </a:tblGrid>
              <a:tr h="206188">
                <a:tc>
                  <a:txBody>
                    <a:bodyPr/>
                    <a:lstStyle/>
                    <a:p>
                      <a:pPr algn="l" fontAlgn="t"/>
                      <a:r>
                        <a:rPr lang="en-US" sz="800" b="1">
                          <a:effectLst/>
                          <a:latin typeface="Mangal" panose="02040503050203030202" pitchFamily="18" charset="0"/>
                          <a:cs typeface="Mangal" panose="02040503050203030202" pitchFamily="18" charset="0"/>
                        </a:rPr>
                        <a:t>If you live in</a:t>
                      </a:r>
                      <a:endParaRPr lang="en-US" sz="800">
                        <a:effectLst/>
                        <a:latin typeface="Mangal" panose="02040503050203030202" pitchFamily="18" charset="0"/>
                        <a:cs typeface="Mangal" panose="02040503050203030202" pitchFamily="18" charset="0"/>
                      </a:endParaRPr>
                    </a:p>
                  </a:txBody>
                  <a:tcPr marL="32825" marR="32825" marT="32825" marB="28135">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l" fontAlgn="t"/>
                      <a:r>
                        <a:rPr lang="en-US" sz="800" b="1">
                          <a:effectLst/>
                          <a:latin typeface="Mangal" panose="02040503050203030202" pitchFamily="18" charset="0"/>
                          <a:cs typeface="Mangal" panose="02040503050203030202" pitchFamily="18" charset="0"/>
                        </a:rPr>
                        <a:t>File your application at the</a:t>
                      </a:r>
                      <a:endParaRPr lang="en-US" sz="800">
                        <a:effectLst/>
                        <a:latin typeface="Mangal" panose="02040503050203030202" pitchFamily="18" charset="0"/>
                        <a:cs typeface="Mangal" panose="02040503050203030202" pitchFamily="18" charset="0"/>
                      </a:endParaRPr>
                    </a:p>
                  </a:txBody>
                  <a:tcPr marL="32825" marR="32825" marT="32825" marB="28135">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r>
              <a:tr h="1580776">
                <a:tc>
                  <a:txBody>
                    <a:bodyPr/>
                    <a:lstStyle/>
                    <a:p>
                      <a:pPr algn="l" fontAlgn="t"/>
                      <a:r>
                        <a:rPr lang="en-US" sz="800" dirty="0">
                          <a:effectLst/>
                          <a:latin typeface="Mangal" panose="02040503050203030202" pitchFamily="18" charset="0"/>
                          <a:cs typeface="Mangal" panose="02040503050203030202" pitchFamily="18" charset="0"/>
                        </a:rPr>
                        <a:t>Alaska, Arizona, California, Colorado,  Hawaii, Idaho, Illinois, Indiana, Iowa, Kansas, Michigan, Minnesota, Missouri, Montana, Nebraska, Nevada, North Dakota, Ohio, Oregon, South Dakota, Utah, Washington, Wisconsin, Wyoming, Guam, or the Commonwealth of Northern Mariana Islands</a:t>
                      </a:r>
                    </a:p>
                  </a:txBody>
                  <a:tcPr marL="32825" marR="32825" marT="32825" marB="28135">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l" fontAlgn="t"/>
                      <a:r>
                        <a:rPr lang="en-US" sz="800" b="1">
                          <a:effectLst/>
                          <a:latin typeface="Mangal" panose="02040503050203030202" pitchFamily="18" charset="0"/>
                          <a:cs typeface="Mangal" panose="02040503050203030202" pitchFamily="18" charset="0"/>
                        </a:rPr>
                        <a:t>USCIS Phoenix Lockbox</a:t>
                      </a:r>
                      <a:endParaRPr lang="en-US" sz="800">
                        <a:effectLst/>
                        <a:latin typeface="Mangal" panose="02040503050203030202" pitchFamily="18" charset="0"/>
                        <a:cs typeface="Mangal" panose="02040503050203030202" pitchFamily="18" charset="0"/>
                      </a:endParaRPr>
                    </a:p>
                    <a:p>
                      <a:pPr algn="l" fontAlgn="t"/>
                      <a:r>
                        <a:rPr lang="en-US" sz="800">
                          <a:effectLst/>
                          <a:latin typeface="Mangal" panose="02040503050203030202" pitchFamily="18" charset="0"/>
                          <a:cs typeface="Mangal" panose="02040503050203030202" pitchFamily="18" charset="0"/>
                        </a:rPr>
                        <a:t>U.S. Postal Service (USPS) deliveries:</a:t>
                      </a:r>
                    </a:p>
                    <a:p>
                      <a:pPr algn="l" fontAlgn="t"/>
                      <a:r>
                        <a:rPr lang="en-US" sz="800">
                          <a:effectLst/>
                          <a:latin typeface="Mangal" panose="02040503050203030202" pitchFamily="18" charset="0"/>
                          <a:cs typeface="Mangal" panose="02040503050203030202" pitchFamily="18" charset="0"/>
                        </a:rPr>
                        <a:t>USCIS</a:t>
                      </a:r>
                      <a:br>
                        <a:rPr lang="en-US" sz="800">
                          <a:effectLst/>
                          <a:latin typeface="Mangal" panose="02040503050203030202" pitchFamily="18" charset="0"/>
                          <a:cs typeface="Mangal" panose="02040503050203030202" pitchFamily="18" charset="0"/>
                        </a:rPr>
                      </a:br>
                      <a:r>
                        <a:rPr lang="en-US" sz="800">
                          <a:effectLst/>
                          <a:latin typeface="Mangal" panose="02040503050203030202" pitchFamily="18" charset="0"/>
                          <a:cs typeface="Mangal" panose="02040503050203030202" pitchFamily="18" charset="0"/>
                        </a:rPr>
                        <a:t>PO Box 21281</a:t>
                      </a:r>
                      <a:br>
                        <a:rPr lang="en-US" sz="800">
                          <a:effectLst/>
                          <a:latin typeface="Mangal" panose="02040503050203030202" pitchFamily="18" charset="0"/>
                          <a:cs typeface="Mangal" panose="02040503050203030202" pitchFamily="18" charset="0"/>
                        </a:rPr>
                      </a:br>
                      <a:r>
                        <a:rPr lang="en-US" sz="800">
                          <a:effectLst/>
                          <a:latin typeface="Mangal" panose="02040503050203030202" pitchFamily="18" charset="0"/>
                          <a:cs typeface="Mangal" panose="02040503050203030202" pitchFamily="18" charset="0"/>
                        </a:rPr>
                        <a:t>Phoenix, AZ 85036</a:t>
                      </a:r>
                    </a:p>
                    <a:p>
                      <a:pPr algn="l" fontAlgn="t"/>
                      <a:r>
                        <a:rPr lang="en-US" sz="800">
                          <a:effectLst/>
                          <a:latin typeface="Mangal" panose="02040503050203030202" pitchFamily="18" charset="0"/>
                          <a:cs typeface="Mangal" panose="02040503050203030202" pitchFamily="18" charset="0"/>
                        </a:rPr>
                        <a:t>Express mail and courier deliveries:</a:t>
                      </a:r>
                    </a:p>
                    <a:p>
                      <a:pPr algn="l" fontAlgn="t"/>
                      <a:r>
                        <a:rPr lang="en-US" sz="800">
                          <a:effectLst/>
                          <a:latin typeface="Mangal" panose="02040503050203030202" pitchFamily="18" charset="0"/>
                          <a:cs typeface="Mangal" panose="02040503050203030202" pitchFamily="18" charset="0"/>
                        </a:rPr>
                        <a:t>USCIS</a:t>
                      </a:r>
                      <a:br>
                        <a:rPr lang="en-US" sz="800">
                          <a:effectLst/>
                          <a:latin typeface="Mangal" panose="02040503050203030202" pitchFamily="18" charset="0"/>
                          <a:cs typeface="Mangal" panose="02040503050203030202" pitchFamily="18" charset="0"/>
                        </a:rPr>
                      </a:br>
                      <a:r>
                        <a:rPr lang="en-US" sz="800">
                          <a:effectLst/>
                          <a:latin typeface="Mangal" panose="02040503050203030202" pitchFamily="18" charset="0"/>
                          <a:cs typeface="Mangal" panose="02040503050203030202" pitchFamily="18" charset="0"/>
                        </a:rPr>
                        <a:t>ATTN:  AOS</a:t>
                      </a:r>
                      <a:br>
                        <a:rPr lang="en-US" sz="800">
                          <a:effectLst/>
                          <a:latin typeface="Mangal" panose="02040503050203030202" pitchFamily="18" charset="0"/>
                          <a:cs typeface="Mangal" panose="02040503050203030202" pitchFamily="18" charset="0"/>
                        </a:rPr>
                      </a:br>
                      <a:r>
                        <a:rPr lang="en-US" sz="800">
                          <a:effectLst/>
                          <a:latin typeface="Mangal" panose="02040503050203030202" pitchFamily="18" charset="0"/>
                          <a:cs typeface="Mangal" panose="02040503050203030202" pitchFamily="18" charset="0"/>
                        </a:rPr>
                        <a:t>1820 E. Skyharbor Circle S </a:t>
                      </a:r>
                      <a:br>
                        <a:rPr lang="en-US" sz="800">
                          <a:effectLst/>
                          <a:latin typeface="Mangal" panose="02040503050203030202" pitchFamily="18" charset="0"/>
                          <a:cs typeface="Mangal" panose="02040503050203030202" pitchFamily="18" charset="0"/>
                        </a:rPr>
                      </a:br>
                      <a:r>
                        <a:rPr lang="en-US" sz="800">
                          <a:effectLst/>
                          <a:latin typeface="Mangal" panose="02040503050203030202" pitchFamily="18" charset="0"/>
                          <a:cs typeface="Mangal" panose="02040503050203030202" pitchFamily="18" charset="0"/>
                        </a:rPr>
                        <a:t>Suite 100</a:t>
                      </a:r>
                      <a:br>
                        <a:rPr lang="en-US" sz="800">
                          <a:effectLst/>
                          <a:latin typeface="Mangal" panose="02040503050203030202" pitchFamily="18" charset="0"/>
                          <a:cs typeface="Mangal" panose="02040503050203030202" pitchFamily="18" charset="0"/>
                        </a:rPr>
                      </a:br>
                      <a:r>
                        <a:rPr lang="en-US" sz="800">
                          <a:effectLst/>
                          <a:latin typeface="Mangal" panose="02040503050203030202" pitchFamily="18" charset="0"/>
                          <a:cs typeface="Mangal" panose="02040503050203030202" pitchFamily="18" charset="0"/>
                        </a:rPr>
                        <a:t>Phoenix, AZ 85034</a:t>
                      </a:r>
                    </a:p>
                  </a:txBody>
                  <a:tcPr marL="32825" marR="32825" marT="32825" marB="28135">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r>
              <a:tr h="1718235">
                <a:tc>
                  <a:txBody>
                    <a:bodyPr/>
                    <a:lstStyle/>
                    <a:p>
                      <a:pPr algn="l" fontAlgn="t"/>
                      <a:r>
                        <a:rPr lang="en-US" sz="800">
                          <a:effectLst/>
                          <a:latin typeface="Mangal" panose="02040503050203030202" pitchFamily="18" charset="0"/>
                          <a:cs typeface="Mangal" panose="02040503050203030202" pitchFamily="18" charset="0"/>
                        </a:rPr>
                        <a:t>Alabama, Arkansas, Connecticut, Delaware, District of Columbia, Florida, Georgia, Kentucky, Louisiana, Maine, Maryland, Massachusetts, Mississippi, New Hampshire, New Jersey, New Mexico, New York, North Carolina, Pennsylvania, Puerto Rico, Rhode Island, South Carolina, Oklahoma, Tennessee, Texas, Vermont, Virginia, U.S. Virgin Islands, or West Virginia</a:t>
                      </a:r>
                    </a:p>
                  </a:txBody>
                  <a:tcPr marL="32825" marR="32825" marT="32825" marB="28135">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l" fontAlgn="t"/>
                      <a:r>
                        <a:rPr lang="en-US" sz="800" b="1" dirty="0">
                          <a:effectLst/>
                          <a:latin typeface="Mangal" panose="02040503050203030202" pitchFamily="18" charset="0"/>
                          <a:cs typeface="Mangal" panose="02040503050203030202" pitchFamily="18" charset="0"/>
                        </a:rPr>
                        <a:t>USCIS Dallas Lockbox</a:t>
                      </a:r>
                      <a:endParaRPr lang="en-US" sz="800" dirty="0">
                        <a:effectLst/>
                        <a:latin typeface="Mangal" panose="02040503050203030202" pitchFamily="18" charset="0"/>
                        <a:cs typeface="Mangal" panose="02040503050203030202" pitchFamily="18" charset="0"/>
                      </a:endParaRPr>
                    </a:p>
                    <a:p>
                      <a:pPr algn="l" fontAlgn="t"/>
                      <a:r>
                        <a:rPr lang="en-US" sz="800" dirty="0">
                          <a:effectLst/>
                          <a:latin typeface="Mangal" panose="02040503050203030202" pitchFamily="18" charset="0"/>
                          <a:cs typeface="Mangal" panose="02040503050203030202" pitchFamily="18" charset="0"/>
                        </a:rPr>
                        <a:t>U.S. Postal Service (USPS) deliveries:</a:t>
                      </a:r>
                    </a:p>
                    <a:p>
                      <a:pPr algn="l" fontAlgn="t"/>
                      <a:r>
                        <a:rPr lang="en-US" sz="800" dirty="0">
                          <a:effectLst/>
                          <a:latin typeface="Mangal" panose="02040503050203030202" pitchFamily="18" charset="0"/>
                          <a:cs typeface="Mangal" panose="02040503050203030202" pitchFamily="18" charset="0"/>
                        </a:rPr>
                        <a:t>USCIS</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PO Box 660867</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Dallas, TX 75266</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     </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Express mail and courier deliveries:</a:t>
                      </a:r>
                    </a:p>
                    <a:p>
                      <a:pPr algn="l" fontAlgn="t"/>
                      <a:r>
                        <a:rPr lang="en-US" sz="800" dirty="0">
                          <a:effectLst/>
                          <a:latin typeface="Mangal" panose="02040503050203030202" pitchFamily="18" charset="0"/>
                          <a:cs typeface="Mangal" panose="02040503050203030202" pitchFamily="18" charset="0"/>
                        </a:rPr>
                        <a:t>USCIS</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ATTN: AOS</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2501 S. State Hwy. 121 Business</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Suite 400</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Lewisville, TX 75067</a:t>
                      </a:r>
                    </a:p>
                  </a:txBody>
                  <a:tcPr marL="32825" marR="32825" marT="32825" marB="28135">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r>
            </a:tbl>
          </a:graphicData>
        </a:graphic>
      </p:graphicFrame>
      <p:sp>
        <p:nvSpPr>
          <p:cNvPr id="6" name="Rectangle 5"/>
          <p:cNvSpPr/>
          <p:nvPr/>
        </p:nvSpPr>
        <p:spPr>
          <a:xfrm>
            <a:off x="466723" y="6488668"/>
            <a:ext cx="8372475" cy="369332"/>
          </a:xfrm>
          <a:prstGeom prst="rect">
            <a:avLst/>
          </a:prstGeom>
        </p:spPr>
        <p:txBody>
          <a:bodyPr wrap="square">
            <a:spAutoFit/>
          </a:bodyPr>
          <a:lstStyle/>
          <a:p>
            <a:r>
              <a:rPr lang="en-US" dirty="0">
                <a:latin typeface="Mangal" panose="02040503050203030202" pitchFamily="18" charset="0"/>
                <a:cs typeface="Mangal" panose="02040503050203030202" pitchFamily="18" charset="0"/>
              </a:rPr>
              <a:t>Confidential - do not distribute  outside of Cognizant – Slide </a:t>
            </a:r>
            <a:r>
              <a:rPr lang="en-US" dirty="0" smtClean="0">
                <a:latin typeface="Mangal" panose="02040503050203030202" pitchFamily="18" charset="0"/>
                <a:cs typeface="Mangal" panose="02040503050203030202" pitchFamily="18" charset="0"/>
              </a:rPr>
              <a:t>19</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1834104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839200" cy="990600"/>
          </a:xfrm>
        </p:spPr>
        <p:txBody>
          <a:bodyPr/>
          <a:lstStyle/>
          <a:p>
            <a:pPr algn="ctr"/>
            <a:r>
              <a:rPr lang="en-US" dirty="0" smtClean="0">
                <a:latin typeface="Mangal" panose="02040503050203030202" pitchFamily="18" charset="0"/>
                <a:cs typeface="Mangal" panose="02040503050203030202" pitchFamily="18" charset="0"/>
              </a:rPr>
              <a:t>Table of Contents</a:t>
            </a:r>
            <a:endParaRPr lang="en-US"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a:xfrm>
            <a:off x="104776" y="2057400"/>
            <a:ext cx="8839200" cy="4572000"/>
          </a:xfrm>
        </p:spPr>
        <p:txBody>
          <a:bodyPr/>
          <a:lstStyle/>
          <a:p>
            <a:pPr marL="285750" indent="-285750">
              <a:buClr>
                <a:schemeClr val="tx1"/>
              </a:buClr>
              <a:buFont typeface="Arial" panose="020B0604020202020204" pitchFamily="34" charset="0"/>
              <a:buChar char="•"/>
            </a:pPr>
            <a:r>
              <a:rPr lang="en-US" dirty="0" smtClean="0">
                <a:latin typeface="Mangal" panose="02040503050203030202" pitchFamily="18" charset="0"/>
                <a:cs typeface="Mangal" panose="02040503050203030202" pitchFamily="18" charset="0"/>
              </a:rPr>
              <a:t>Introduction</a:t>
            </a:r>
            <a:endParaRPr lang="en-US" dirty="0">
              <a:latin typeface="Mangal" panose="02040503050203030202" pitchFamily="18" charset="0"/>
              <a:cs typeface="Mangal" panose="02040503050203030202" pitchFamily="18" charset="0"/>
            </a:endParaRPr>
          </a:p>
          <a:p>
            <a:pPr marL="285750" indent="-285750">
              <a:buClr>
                <a:schemeClr val="tx1"/>
              </a:buClr>
              <a:buFont typeface="Arial" panose="020B0604020202020204" pitchFamily="34" charset="0"/>
              <a:buChar char="•"/>
            </a:pPr>
            <a:r>
              <a:rPr lang="en-US" dirty="0">
                <a:latin typeface="Mangal" panose="02040503050203030202" pitchFamily="18" charset="0"/>
                <a:cs typeface="Mangal" panose="02040503050203030202" pitchFamily="18" charset="0"/>
              </a:rPr>
              <a:t>Filing Fees</a:t>
            </a:r>
          </a:p>
          <a:p>
            <a:pPr marL="285750" indent="-285750">
              <a:buClr>
                <a:schemeClr val="tx1"/>
              </a:buClr>
              <a:buFont typeface="Arial" panose="020B0604020202020204" pitchFamily="34" charset="0"/>
              <a:buChar char="•"/>
            </a:pPr>
            <a:r>
              <a:rPr lang="en-US" dirty="0">
                <a:latin typeface="Mangal" panose="02040503050203030202" pitchFamily="18" charset="0"/>
                <a:cs typeface="Mangal" panose="02040503050203030202" pitchFamily="18" charset="0"/>
              </a:rPr>
              <a:t>USCIS Forms </a:t>
            </a:r>
          </a:p>
          <a:p>
            <a:pPr marL="285750" indent="-285750">
              <a:buClr>
                <a:schemeClr val="tx1"/>
              </a:buClr>
              <a:buFont typeface="Arial" panose="020B0604020202020204" pitchFamily="34" charset="0"/>
              <a:buChar char="•"/>
            </a:pPr>
            <a:r>
              <a:rPr lang="en-US" dirty="0" smtClean="0">
                <a:latin typeface="Mangal" panose="02040503050203030202" pitchFamily="18" charset="0"/>
                <a:cs typeface="Mangal" panose="02040503050203030202" pitchFamily="18" charset="0"/>
              </a:rPr>
              <a:t>Shipping documents</a:t>
            </a:r>
            <a:endParaRPr lang="en-US" dirty="0"/>
          </a:p>
          <a:p>
            <a:pPr marL="285750" indent="-285750">
              <a:buClr>
                <a:schemeClr val="tx1"/>
              </a:buClr>
              <a:buFont typeface="Arial" panose="020B0604020202020204" pitchFamily="34" charset="0"/>
              <a:buChar char="•"/>
            </a:pPr>
            <a:r>
              <a:rPr lang="en-US" dirty="0" smtClean="0">
                <a:latin typeface="Mangal" panose="02040503050203030202" pitchFamily="18" charset="0"/>
                <a:cs typeface="Mangal" panose="02040503050203030202" pitchFamily="18" charset="0"/>
              </a:rPr>
              <a:t>I-485 </a:t>
            </a:r>
            <a:r>
              <a:rPr lang="en-US" dirty="0">
                <a:latin typeface="Mangal" panose="02040503050203030202" pitchFamily="18" charset="0"/>
                <a:cs typeface="Mangal" panose="02040503050203030202" pitchFamily="18" charset="0"/>
              </a:rPr>
              <a:t>Document Checklist</a:t>
            </a:r>
          </a:p>
          <a:p>
            <a:pPr marL="285750" indent="-285750">
              <a:buClr>
                <a:schemeClr val="tx1"/>
              </a:buClr>
              <a:buFont typeface="Arial" panose="020B0604020202020204" pitchFamily="34" charset="0"/>
              <a:buChar char="•"/>
            </a:pPr>
            <a:r>
              <a:rPr lang="en-US" dirty="0">
                <a:latin typeface="Mangal" panose="02040503050203030202" pitchFamily="18" charset="0"/>
                <a:cs typeface="Mangal" panose="02040503050203030202" pitchFamily="18" charset="0"/>
              </a:rPr>
              <a:t>I-131 Document Checklist</a:t>
            </a:r>
          </a:p>
          <a:p>
            <a:pPr marL="285750" indent="-285750">
              <a:buClr>
                <a:schemeClr val="tx1"/>
              </a:buClr>
              <a:buFont typeface="Arial" panose="020B0604020202020204" pitchFamily="34" charset="0"/>
              <a:buChar char="•"/>
            </a:pPr>
            <a:r>
              <a:rPr lang="en-US" dirty="0">
                <a:latin typeface="Mangal" panose="02040503050203030202" pitchFamily="18" charset="0"/>
                <a:cs typeface="Mangal" panose="02040503050203030202" pitchFamily="18" charset="0"/>
              </a:rPr>
              <a:t>I-765 Document Checklist</a:t>
            </a:r>
          </a:p>
          <a:p>
            <a:pPr marL="285750" indent="-285750">
              <a:buClr>
                <a:schemeClr val="tx1"/>
              </a:buClr>
              <a:buFont typeface="Arial" panose="020B0604020202020204" pitchFamily="34" charset="0"/>
              <a:buChar char="•"/>
            </a:pPr>
            <a:r>
              <a:rPr lang="en-US" dirty="0">
                <a:latin typeface="Mangal" panose="02040503050203030202" pitchFamily="18" charset="0"/>
                <a:cs typeface="Mangal" panose="02040503050203030202" pitchFamily="18" charset="0"/>
              </a:rPr>
              <a:t>International </a:t>
            </a:r>
            <a:r>
              <a:rPr lang="en-US" dirty="0" smtClean="0">
                <a:latin typeface="Mangal" panose="02040503050203030202" pitchFamily="18" charset="0"/>
                <a:cs typeface="Mangal" panose="02040503050203030202" pitchFamily="18" charset="0"/>
              </a:rPr>
              <a:t>travel </a:t>
            </a:r>
            <a:r>
              <a:rPr lang="en-US" dirty="0">
                <a:latin typeface="Mangal" panose="02040503050203030202" pitchFamily="18" charset="0"/>
                <a:cs typeface="Mangal" panose="02040503050203030202" pitchFamily="18" charset="0"/>
              </a:rPr>
              <a:t>FAQ </a:t>
            </a:r>
            <a:r>
              <a:rPr lang="en-US" dirty="0" smtClean="0">
                <a:latin typeface="Mangal" panose="02040503050203030202" pitchFamily="18" charset="0"/>
                <a:cs typeface="Mangal" panose="02040503050203030202" pitchFamily="18" charset="0"/>
              </a:rPr>
              <a:t>while </a:t>
            </a:r>
            <a:r>
              <a:rPr lang="en-US" dirty="0">
                <a:latin typeface="Mangal" panose="02040503050203030202" pitchFamily="18" charset="0"/>
                <a:cs typeface="Mangal" panose="02040503050203030202" pitchFamily="18" charset="0"/>
              </a:rPr>
              <a:t>I-485 is </a:t>
            </a:r>
            <a:r>
              <a:rPr lang="en-US" dirty="0" smtClean="0">
                <a:latin typeface="Mangal" panose="02040503050203030202" pitchFamily="18" charset="0"/>
                <a:cs typeface="Mangal" panose="02040503050203030202" pitchFamily="18" charset="0"/>
              </a:rPr>
              <a:t>pending</a:t>
            </a:r>
            <a:endParaRPr lang="en-US" dirty="0">
              <a:latin typeface="Mangal" panose="02040503050203030202" pitchFamily="18" charset="0"/>
              <a:cs typeface="Mangal" panose="02040503050203030202" pitchFamily="18" charset="0"/>
            </a:endParaRPr>
          </a:p>
          <a:p>
            <a:pPr marL="285750" indent="-285750">
              <a:buClr>
                <a:schemeClr val="tx1"/>
              </a:buClr>
              <a:buFont typeface="Arial" panose="020B0604020202020204" pitchFamily="34" charset="0"/>
              <a:buChar char="•"/>
            </a:pPr>
            <a:r>
              <a:rPr lang="en-US" dirty="0">
                <a:latin typeface="Mangal" panose="02040503050203030202" pitchFamily="18" charset="0"/>
                <a:cs typeface="Mangal" panose="02040503050203030202" pitchFamily="18" charset="0"/>
              </a:rPr>
              <a:t>Steps to </a:t>
            </a:r>
            <a:r>
              <a:rPr lang="en-US" dirty="0" smtClean="0">
                <a:latin typeface="Mangal" panose="02040503050203030202" pitchFamily="18" charset="0"/>
                <a:cs typeface="Mangal" panose="02040503050203030202" pitchFamily="18" charset="0"/>
              </a:rPr>
              <a:t>complete after receiving green card</a:t>
            </a:r>
            <a:endParaRPr lang="en-US" dirty="0">
              <a:latin typeface="Mangal" panose="02040503050203030202" pitchFamily="18" charset="0"/>
              <a:cs typeface="Mangal" panose="02040503050203030202" pitchFamily="18" charset="0"/>
            </a:endParaRPr>
          </a:p>
          <a:p>
            <a:pPr marL="285750" indent="-285750">
              <a:buClr>
                <a:schemeClr val="tx1"/>
              </a:buClr>
              <a:buFont typeface="Arial" panose="020B0604020202020204" pitchFamily="34" charset="0"/>
              <a:buChar char="•"/>
            </a:pPr>
            <a:r>
              <a:rPr lang="en-US" dirty="0" smtClean="0">
                <a:latin typeface="Mangal" panose="02040503050203030202" pitchFamily="18" charset="0"/>
                <a:cs typeface="Mangal" panose="02040503050203030202" pitchFamily="18" charset="0"/>
              </a:rPr>
              <a:t>Reentry Permit</a:t>
            </a:r>
          </a:p>
        </p:txBody>
      </p:sp>
      <p:pic>
        <p:nvPicPr>
          <p:cNvPr id="10242" name="Picture 2" descr="Image result for int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958" y="67602"/>
            <a:ext cx="2453018" cy="183739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p:cNvSpPr>
            <a:spLocks noGrp="1"/>
          </p:cNvSpPr>
          <p:nvPr>
            <p:ph type="ftr" sz="quarter" idx="11"/>
          </p:nvPr>
        </p:nvSpPr>
        <p:spPr>
          <a:xfrm>
            <a:off x="838200" y="6400800"/>
            <a:ext cx="7929881" cy="365760"/>
          </a:xfrm>
        </p:spPr>
        <p:txBody>
          <a:bodyPr/>
          <a:lstStyle/>
          <a:p>
            <a:r>
              <a:rPr lang="en-US" dirty="0" smtClean="0">
                <a:latin typeface="Mangal" panose="02040503050203030202" pitchFamily="18" charset="0"/>
                <a:cs typeface="Mangal" panose="02040503050203030202" pitchFamily="18" charset="0"/>
              </a:rPr>
              <a:t>Confidential - do not distribute outside of Cognizant – Slide 2</a:t>
            </a:r>
            <a:endParaRPr lang="en-US" dirty="0">
              <a:latin typeface="Mangal" panose="02040503050203030202" pitchFamily="18" charset="0"/>
              <a:cs typeface="Mangal" panose="02040503050203030202" pitchFamily="18" charset="0"/>
            </a:endParaRPr>
          </a:p>
        </p:txBody>
      </p:sp>
      <p:graphicFrame>
        <p:nvGraphicFramePr>
          <p:cNvPr id="6" name="Diagram 5"/>
          <p:cNvGraphicFramePr/>
          <p:nvPr>
            <p:extLst>
              <p:ext uri="{D42A27DB-BD31-4B8C-83A1-F6EECF244321}">
                <p14:modId xmlns:p14="http://schemas.microsoft.com/office/powerpoint/2010/main" val="1449132737"/>
              </p:ext>
            </p:extLst>
          </p:nvPr>
        </p:nvGraphicFramePr>
        <p:xfrm>
          <a:off x="152400" y="-18011"/>
          <a:ext cx="2895600" cy="2151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842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757850"/>
            <a:ext cx="3124200" cy="1066800"/>
          </a:xfrm>
        </p:spPr>
        <p:txBody>
          <a:bodyPr/>
          <a:lstStyle/>
          <a:p>
            <a:r>
              <a:rPr lang="en-US" dirty="0" smtClean="0">
                <a:latin typeface="Mangal" panose="02040503050203030202" pitchFamily="18" charset="0"/>
                <a:cs typeface="Mangal" panose="02040503050203030202" pitchFamily="18" charset="0"/>
              </a:rPr>
              <a:t>Introduction</a:t>
            </a:r>
            <a:endParaRPr lang="en-US"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p:txBody>
          <a:bodyPr>
            <a:normAutofit fontScale="92500" lnSpcReduction="20000"/>
          </a:bodyPr>
          <a:lstStyle/>
          <a:p>
            <a:pPr lvl="0">
              <a:buClr>
                <a:schemeClr val="tx1"/>
              </a:buClr>
            </a:pPr>
            <a:endParaRPr lang="en-US" sz="1900" dirty="0" smtClean="0">
              <a:latin typeface="Mangal" panose="02040503050203030202" pitchFamily="18" charset="0"/>
              <a:cs typeface="Mangal" panose="02040503050203030202" pitchFamily="18" charset="0"/>
            </a:endParaRPr>
          </a:p>
          <a:p>
            <a:pPr marL="0" indent="0">
              <a:spcBef>
                <a:spcPts val="0"/>
              </a:spcBef>
              <a:spcAft>
                <a:spcPts val="0"/>
              </a:spcAft>
              <a:buClrTx/>
              <a:tabLst>
                <a:tab pos="457200" algn="l"/>
              </a:tabLst>
            </a:pPr>
            <a:r>
              <a:rPr lang="en-US" sz="1900" b="1" dirty="0" smtClean="0">
                <a:solidFill>
                  <a:srgbClr val="000000"/>
                </a:solidFill>
                <a:latin typeface="Mangal" panose="02040503050203030202" pitchFamily="18" charset="0"/>
                <a:ea typeface="Calibri"/>
                <a:cs typeface="Mangal" panose="02040503050203030202" pitchFamily="18" charset="0"/>
              </a:rPr>
              <a:t>Please note: An I-485 </a:t>
            </a:r>
            <a:r>
              <a:rPr lang="en-US" sz="1900" b="1" dirty="0">
                <a:solidFill>
                  <a:srgbClr val="000000"/>
                </a:solidFill>
                <a:latin typeface="Mangal" panose="02040503050203030202" pitchFamily="18" charset="0"/>
                <a:ea typeface="Calibri"/>
                <a:cs typeface="Mangal" panose="02040503050203030202" pitchFamily="18" charset="0"/>
              </a:rPr>
              <a:t>is an individual application (not an employer’s application).  </a:t>
            </a:r>
            <a:r>
              <a:rPr lang="en-US" sz="1900" b="1" dirty="0" smtClean="0">
                <a:solidFill>
                  <a:srgbClr val="000000"/>
                </a:solidFill>
                <a:latin typeface="Mangal" panose="02040503050203030202" pitchFamily="18" charset="0"/>
                <a:ea typeface="Calibri"/>
                <a:cs typeface="Mangal" panose="02040503050203030202" pitchFamily="18" charset="0"/>
              </a:rPr>
              <a:t>As GM is not a law firm, only general guidance can be provided with regard to the I-485 application.  If there are any issues or specific personal questions regarding the I-485 (e.g. an RFE is issued), associates will be requested to seek attorney assistance, at their own cost. </a:t>
            </a:r>
            <a:r>
              <a:rPr lang="en-US" sz="1900" b="1" dirty="0">
                <a:solidFill>
                  <a:srgbClr val="000000"/>
                </a:solidFill>
                <a:latin typeface="Mangal" panose="02040503050203030202" pitchFamily="18" charset="0"/>
                <a:ea typeface="Calibri"/>
                <a:cs typeface="Mangal" panose="02040503050203030202" pitchFamily="18" charset="0"/>
              </a:rPr>
              <a:t> </a:t>
            </a:r>
            <a:endParaRPr lang="en-US" sz="1900" b="1" dirty="0" smtClean="0">
              <a:solidFill>
                <a:srgbClr val="000000"/>
              </a:solidFill>
              <a:latin typeface="Mangal" panose="02040503050203030202" pitchFamily="18" charset="0"/>
              <a:ea typeface="Calibri"/>
              <a:cs typeface="Mangal" panose="02040503050203030202" pitchFamily="18" charset="0"/>
            </a:endParaRPr>
          </a:p>
          <a:p>
            <a:pPr marL="0" indent="0">
              <a:spcBef>
                <a:spcPts val="0"/>
              </a:spcBef>
              <a:spcAft>
                <a:spcPts val="0"/>
              </a:spcAft>
              <a:buClrTx/>
              <a:tabLst>
                <a:tab pos="457200" algn="l"/>
              </a:tabLst>
            </a:pPr>
            <a:endParaRPr lang="en-US" sz="1900" b="1" dirty="0">
              <a:latin typeface="Mangal" panose="02040503050203030202" pitchFamily="18" charset="0"/>
              <a:ea typeface="Calibri"/>
              <a:cs typeface="Mangal" panose="02040503050203030202" pitchFamily="18" charset="0"/>
            </a:endParaRPr>
          </a:p>
          <a:p>
            <a:pPr indent="0">
              <a:spcBef>
                <a:spcPts val="0"/>
              </a:spcBef>
              <a:spcAft>
                <a:spcPts val="0"/>
              </a:spcAft>
              <a:buClrTx/>
              <a:tabLst>
                <a:tab pos="1371600" algn="l"/>
              </a:tabLst>
            </a:pPr>
            <a:r>
              <a:rPr lang="en-US" sz="1900" dirty="0">
                <a:solidFill>
                  <a:srgbClr val="000000"/>
                </a:solidFill>
                <a:latin typeface="Mangal" panose="02040503050203030202" pitchFamily="18" charset="0"/>
                <a:ea typeface="Calibri"/>
                <a:cs typeface="Mangal" panose="02040503050203030202" pitchFamily="18" charset="0"/>
              </a:rPr>
              <a:t>Associates with a current priority date have the following options to proceed with the I-485 application: </a:t>
            </a:r>
          </a:p>
          <a:p>
            <a:pPr lvl="2" indent="0">
              <a:spcBef>
                <a:spcPts val="0"/>
              </a:spcBef>
              <a:spcAft>
                <a:spcPts val="0"/>
              </a:spcAft>
              <a:buClrTx/>
              <a:buNone/>
              <a:tabLst>
                <a:tab pos="1371600" algn="l"/>
              </a:tabLst>
            </a:pPr>
            <a:endParaRPr lang="en-US" sz="1900" dirty="0" smtClean="0">
              <a:solidFill>
                <a:srgbClr val="000000"/>
              </a:solidFill>
              <a:latin typeface="Mangal" panose="02040503050203030202" pitchFamily="18" charset="0"/>
              <a:ea typeface="Calibri"/>
              <a:cs typeface="Mangal" panose="02040503050203030202" pitchFamily="18" charset="0"/>
            </a:endParaRPr>
          </a:p>
          <a:p>
            <a:pPr marL="1143000" lvl="2">
              <a:spcBef>
                <a:spcPts val="0"/>
              </a:spcBef>
              <a:spcAft>
                <a:spcPts val="0"/>
              </a:spcAft>
              <a:buClrTx/>
              <a:buFont typeface="+mj-lt"/>
              <a:buAutoNum type="arabicPeriod"/>
              <a:tabLst>
                <a:tab pos="1371600" algn="l"/>
              </a:tabLst>
            </a:pPr>
            <a:endParaRPr lang="en-US" sz="1900" dirty="0">
              <a:solidFill>
                <a:srgbClr val="000000"/>
              </a:solidFill>
              <a:latin typeface="Mangal" panose="02040503050203030202" pitchFamily="18" charset="0"/>
              <a:ea typeface="Calibri"/>
              <a:cs typeface="Mangal" panose="02040503050203030202" pitchFamily="18" charset="0"/>
            </a:endParaRPr>
          </a:p>
          <a:p>
            <a:pPr marL="1143000" lvl="2">
              <a:spcBef>
                <a:spcPts val="0"/>
              </a:spcBef>
              <a:spcAft>
                <a:spcPts val="0"/>
              </a:spcAft>
              <a:buClrTx/>
              <a:buFont typeface="+mj-lt"/>
              <a:buAutoNum type="arabicPeriod"/>
              <a:tabLst>
                <a:tab pos="1371600" algn="l"/>
              </a:tabLst>
            </a:pPr>
            <a:r>
              <a:rPr lang="en-US" sz="1900" dirty="0" smtClean="0">
                <a:solidFill>
                  <a:srgbClr val="000000"/>
                </a:solidFill>
                <a:latin typeface="Mangal" panose="02040503050203030202" pitchFamily="18" charset="0"/>
                <a:ea typeface="Calibri"/>
                <a:cs typeface="Mangal" panose="02040503050203030202" pitchFamily="18" charset="0"/>
              </a:rPr>
              <a:t>Submit associate completed documents to GM for GM to review and ship to USCIS; or</a:t>
            </a:r>
          </a:p>
          <a:p>
            <a:pPr marL="1143000" lvl="2">
              <a:spcBef>
                <a:spcPts val="0"/>
              </a:spcBef>
              <a:spcAft>
                <a:spcPts val="0"/>
              </a:spcAft>
              <a:buClrTx/>
              <a:buFont typeface="+mj-lt"/>
              <a:buAutoNum type="arabicPeriod"/>
              <a:tabLst>
                <a:tab pos="1371600" algn="l"/>
              </a:tabLst>
            </a:pPr>
            <a:endParaRPr lang="en-US" sz="1900" dirty="0" smtClean="0">
              <a:solidFill>
                <a:srgbClr val="000000"/>
              </a:solidFill>
              <a:latin typeface="Mangal" panose="02040503050203030202" pitchFamily="18" charset="0"/>
              <a:ea typeface="Calibri"/>
              <a:cs typeface="Mangal" panose="02040503050203030202" pitchFamily="18" charset="0"/>
            </a:endParaRPr>
          </a:p>
          <a:p>
            <a:pPr marL="1143000" lvl="2">
              <a:spcBef>
                <a:spcPts val="0"/>
              </a:spcBef>
              <a:spcAft>
                <a:spcPts val="0"/>
              </a:spcAft>
              <a:buClrTx/>
              <a:buFont typeface="+mj-lt"/>
              <a:buAutoNum type="arabicPeriod"/>
              <a:tabLst>
                <a:tab pos="1371600" algn="l"/>
              </a:tabLst>
            </a:pPr>
            <a:r>
              <a:rPr lang="en-US" sz="1900" dirty="0" smtClean="0">
                <a:solidFill>
                  <a:srgbClr val="000000"/>
                </a:solidFill>
                <a:latin typeface="Mangal" panose="02040503050203030202" pitchFamily="18" charset="0"/>
                <a:ea typeface="Calibri"/>
                <a:cs typeface="Mangal" panose="02040503050203030202" pitchFamily="18" charset="0"/>
              </a:rPr>
              <a:t>Associates may proceed with submitting the I-485 application on their own, with or without the assistance of their own attorney at their own cost. Associates may refer to the detailed instructions provided by GM as a guideline</a:t>
            </a:r>
            <a:endParaRPr lang="en-US" sz="1900" dirty="0">
              <a:latin typeface="Mangal" panose="02040503050203030202" pitchFamily="18" charset="0"/>
              <a:ea typeface="Calibri"/>
              <a:cs typeface="Mangal" panose="02040503050203030202" pitchFamily="18" charset="0"/>
            </a:endParaRPr>
          </a:p>
          <a:p>
            <a:pPr marL="0" lvl="0" indent="0">
              <a:buClr>
                <a:schemeClr val="tx1"/>
              </a:buClr>
            </a:pPr>
            <a:endParaRPr lang="en-US" sz="1900" dirty="0" smtClean="0">
              <a:latin typeface="Mangal" panose="02040503050203030202" pitchFamily="18" charset="0"/>
              <a:cs typeface="Mangal" panose="02040503050203030202" pitchFamily="18" charset="0"/>
            </a:endParaRPr>
          </a:p>
          <a:p>
            <a:pPr marL="114300" indent="0">
              <a:buClr>
                <a:schemeClr val="tx1"/>
              </a:buClr>
              <a:buNone/>
            </a:pPr>
            <a:endParaRPr lang="en-US" sz="1900" dirty="0">
              <a:latin typeface="Mangal" panose="02040503050203030202" pitchFamily="18" charset="0"/>
              <a:cs typeface="Mangal" panose="02040503050203030202" pitchFamily="18" charset="0"/>
            </a:endParaRPr>
          </a:p>
        </p:txBody>
      </p:sp>
      <p:pic>
        <p:nvPicPr>
          <p:cNvPr id="10242" name="Picture 2" descr="Image result for Introdu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
            <a:ext cx="2286000" cy="17145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p:cNvSpPr>
            <a:spLocks noGrp="1"/>
          </p:cNvSpPr>
          <p:nvPr>
            <p:ph type="ftr" sz="quarter" idx="11"/>
          </p:nvPr>
        </p:nvSpPr>
        <p:spPr>
          <a:xfrm>
            <a:off x="838200" y="6248400"/>
            <a:ext cx="7929881" cy="365760"/>
          </a:xfrm>
        </p:spPr>
        <p:txBody>
          <a:bodyPr/>
          <a:lstStyle/>
          <a:p>
            <a:r>
              <a:rPr lang="en-US" dirty="0" smtClean="0">
                <a:latin typeface="Mangal" panose="02040503050203030202" pitchFamily="18" charset="0"/>
                <a:cs typeface="Mangal" panose="02040503050203030202" pitchFamily="18" charset="0"/>
              </a:rPr>
              <a:t>Confidential - do not distribute outside of Cognizant – Slide 3</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353241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angal" panose="02040503050203030202" pitchFamily="18" charset="0"/>
                <a:cs typeface="Mangal" panose="02040503050203030202" pitchFamily="18" charset="0"/>
              </a:rPr>
              <a:t>Filing Fees</a:t>
            </a:r>
            <a:endParaRPr lang="en-US"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a:xfrm>
            <a:off x="152400" y="1981200"/>
            <a:ext cx="8610600" cy="4724400"/>
          </a:xfrm>
        </p:spPr>
        <p:txBody>
          <a:bodyPr>
            <a:normAutofit lnSpcReduction="10000"/>
          </a:bodyPr>
          <a:lstStyle/>
          <a:p>
            <a:pPr lvl="0">
              <a:buClr>
                <a:schemeClr val="tx1"/>
              </a:buClr>
            </a:pPr>
            <a:endParaRPr lang="en-US" sz="1200" dirty="0" smtClean="0">
              <a:latin typeface="Mangal" panose="02040503050203030202" pitchFamily="18" charset="0"/>
              <a:cs typeface="Mangal" panose="02040503050203030202" pitchFamily="18" charset="0"/>
            </a:endParaRPr>
          </a:p>
          <a:p>
            <a:pPr marL="0" lvl="0" indent="0">
              <a:buClr>
                <a:schemeClr val="tx1"/>
              </a:buClr>
            </a:pPr>
            <a:endParaRPr lang="en-US" sz="2500" dirty="0" smtClean="0">
              <a:latin typeface="Mangal" panose="02040503050203030202" pitchFamily="18" charset="0"/>
              <a:cs typeface="Mangal" panose="02040503050203030202" pitchFamily="18" charset="0"/>
            </a:endParaRPr>
          </a:p>
          <a:p>
            <a:pPr marL="0" lvl="0" indent="0">
              <a:buClr>
                <a:schemeClr val="tx1"/>
              </a:buClr>
            </a:pPr>
            <a:r>
              <a:rPr lang="en-US" sz="2500" dirty="0" smtClean="0">
                <a:latin typeface="Mangal" panose="02040503050203030202" pitchFamily="18" charset="0"/>
                <a:cs typeface="Mangal" panose="02040503050203030202" pitchFamily="18" charset="0"/>
              </a:rPr>
              <a:t> </a:t>
            </a:r>
          </a:p>
          <a:p>
            <a:pPr marL="0" lvl="0" indent="0">
              <a:buClr>
                <a:schemeClr val="tx1"/>
              </a:buClr>
            </a:pPr>
            <a:endParaRPr lang="en-US" sz="2500" dirty="0">
              <a:latin typeface="Mangal" panose="02040503050203030202" pitchFamily="18" charset="0"/>
              <a:cs typeface="Mangal" panose="02040503050203030202" pitchFamily="18" charset="0"/>
            </a:endParaRPr>
          </a:p>
          <a:p>
            <a:pPr marL="0" lvl="0" indent="0">
              <a:buClr>
                <a:schemeClr val="tx1"/>
              </a:buClr>
            </a:pPr>
            <a:endParaRPr lang="en-US" sz="2500" dirty="0" smtClean="0">
              <a:latin typeface="Mangal" panose="02040503050203030202" pitchFamily="18" charset="0"/>
              <a:cs typeface="Mangal" panose="02040503050203030202" pitchFamily="18" charset="0"/>
            </a:endParaRPr>
          </a:p>
          <a:p>
            <a:pPr marL="0" lvl="0" indent="0">
              <a:buClr>
                <a:schemeClr val="tx1"/>
              </a:buClr>
            </a:pPr>
            <a:endParaRPr lang="en-US" sz="2500" dirty="0">
              <a:latin typeface="Mangal" panose="02040503050203030202" pitchFamily="18" charset="0"/>
              <a:cs typeface="Mangal" panose="02040503050203030202" pitchFamily="18" charset="0"/>
            </a:endParaRPr>
          </a:p>
          <a:p>
            <a:pPr lvl="1">
              <a:buClr>
                <a:schemeClr val="tx1"/>
              </a:buClr>
              <a:buFont typeface="+mj-lt"/>
              <a:buAutoNum type="arabicPeriod"/>
            </a:pPr>
            <a:r>
              <a:rPr lang="en-US" sz="1200" dirty="0" smtClean="0">
                <a:latin typeface="Mangal" panose="02040503050203030202" pitchFamily="18" charset="0"/>
                <a:ea typeface="Times New Roman"/>
                <a:cs typeface="Mangal" panose="02040503050203030202" pitchFamily="18" charset="0"/>
              </a:rPr>
              <a:t>The </a:t>
            </a:r>
            <a:r>
              <a:rPr lang="en-US" sz="1200" dirty="0">
                <a:latin typeface="Mangal" panose="02040503050203030202" pitchFamily="18" charset="0"/>
                <a:ea typeface="Times New Roman"/>
                <a:cs typeface="Mangal" panose="02040503050203030202" pitchFamily="18" charset="0"/>
              </a:rPr>
              <a:t>check or money order must be drawn on a </a:t>
            </a:r>
            <a:r>
              <a:rPr lang="en-US" sz="1200" dirty="0" smtClean="0">
                <a:latin typeface="Mangal" panose="02040503050203030202" pitchFamily="18" charset="0"/>
                <a:ea typeface="Times New Roman"/>
                <a:cs typeface="Mangal" panose="02040503050203030202" pitchFamily="18" charset="0"/>
              </a:rPr>
              <a:t>U.S. bank </a:t>
            </a:r>
            <a:r>
              <a:rPr lang="en-US" sz="1200" dirty="0">
                <a:latin typeface="Mangal" panose="02040503050203030202" pitchFamily="18" charset="0"/>
                <a:ea typeface="Times New Roman"/>
                <a:cs typeface="Mangal" panose="02040503050203030202" pitchFamily="18" charset="0"/>
              </a:rPr>
              <a:t>or </a:t>
            </a:r>
            <a:r>
              <a:rPr lang="en-US" sz="1200" dirty="0" smtClean="0">
                <a:latin typeface="Mangal" panose="02040503050203030202" pitchFamily="18" charset="0"/>
                <a:ea typeface="Times New Roman"/>
                <a:cs typeface="Mangal" panose="02040503050203030202" pitchFamily="18" charset="0"/>
              </a:rPr>
              <a:t>other U.S. financial institution and </a:t>
            </a:r>
            <a:r>
              <a:rPr lang="en-US" sz="1200" dirty="0">
                <a:latin typeface="Mangal" panose="02040503050203030202" pitchFamily="18" charset="0"/>
                <a:ea typeface="Times New Roman"/>
                <a:cs typeface="Mangal" panose="02040503050203030202" pitchFamily="18" charset="0"/>
              </a:rPr>
              <a:t>must be payable in U.S. currency; </a:t>
            </a:r>
            <a:endParaRPr lang="en-US" sz="1200" dirty="0" smtClean="0">
              <a:latin typeface="Mangal" panose="02040503050203030202" pitchFamily="18" charset="0"/>
              <a:ea typeface="Times New Roman"/>
              <a:cs typeface="Mangal" panose="02040503050203030202" pitchFamily="18" charset="0"/>
            </a:endParaRPr>
          </a:p>
          <a:p>
            <a:pPr lvl="1">
              <a:buClr>
                <a:schemeClr val="tx1"/>
              </a:buClr>
              <a:buFont typeface="+mj-lt"/>
              <a:buAutoNum type="arabicPeriod"/>
            </a:pPr>
            <a:endParaRPr lang="en-US" sz="1200" dirty="0">
              <a:latin typeface="Mangal" panose="02040503050203030202" pitchFamily="18" charset="0"/>
              <a:ea typeface="Times New Roman"/>
              <a:cs typeface="Mangal" panose="02040503050203030202" pitchFamily="18" charset="0"/>
            </a:endParaRPr>
          </a:p>
          <a:p>
            <a:pPr lvl="1">
              <a:buClr>
                <a:schemeClr val="tx1"/>
              </a:buClr>
              <a:buFont typeface="+mj-lt"/>
              <a:buAutoNum type="arabicPeriod"/>
            </a:pPr>
            <a:r>
              <a:rPr lang="en-US" sz="1200" dirty="0">
                <a:latin typeface="Mangal" panose="02040503050203030202" pitchFamily="18" charset="0"/>
                <a:ea typeface="Times New Roman"/>
                <a:cs typeface="Mangal" panose="02040503050203030202" pitchFamily="18" charset="0"/>
              </a:rPr>
              <a:t>The check or money order must be made payable to “</a:t>
            </a:r>
            <a:r>
              <a:rPr lang="en-US" sz="1200" b="1" dirty="0">
                <a:latin typeface="Mangal" panose="02040503050203030202" pitchFamily="18" charset="0"/>
                <a:ea typeface="Times New Roman"/>
                <a:cs typeface="Mangal" panose="02040503050203030202" pitchFamily="18" charset="0"/>
              </a:rPr>
              <a:t>U.S. Department of Homeland Security</a:t>
            </a:r>
            <a:r>
              <a:rPr lang="en-US" sz="1200" dirty="0">
                <a:latin typeface="Mangal" panose="02040503050203030202" pitchFamily="18" charset="0"/>
                <a:ea typeface="Times New Roman"/>
                <a:cs typeface="Mangal" panose="02040503050203030202" pitchFamily="18" charset="0"/>
              </a:rPr>
              <a:t>” </a:t>
            </a:r>
            <a:r>
              <a:rPr lang="en-US" sz="1200" dirty="0" smtClean="0">
                <a:latin typeface="Mangal" panose="02040503050203030202" pitchFamily="18" charset="0"/>
                <a:ea typeface="Times New Roman"/>
                <a:cs typeface="Mangal" panose="02040503050203030202" pitchFamily="18" charset="0"/>
              </a:rPr>
              <a:t>(</a:t>
            </a:r>
            <a:r>
              <a:rPr lang="en-US" sz="1200" b="1" dirty="0" smtClean="0">
                <a:latin typeface="Mangal" panose="02040503050203030202" pitchFamily="18" charset="0"/>
                <a:ea typeface="Times New Roman"/>
                <a:cs typeface="Mangal" panose="02040503050203030202" pitchFamily="18" charset="0"/>
              </a:rPr>
              <a:t>It </a:t>
            </a:r>
            <a:r>
              <a:rPr lang="en-US" sz="1200" b="1" dirty="0">
                <a:latin typeface="Mangal" panose="02040503050203030202" pitchFamily="18" charset="0"/>
                <a:ea typeface="Times New Roman"/>
                <a:cs typeface="Mangal" panose="02040503050203030202" pitchFamily="18" charset="0"/>
              </a:rPr>
              <a:t>is required to spell out “U.S. Department of Homeland Security”; do not use the initials "USDHS" or "</a:t>
            </a:r>
            <a:r>
              <a:rPr lang="en-US" sz="1200" b="1" dirty="0" smtClean="0">
                <a:latin typeface="Mangal" panose="02040503050203030202" pitchFamily="18" charset="0"/>
                <a:ea typeface="Times New Roman"/>
                <a:cs typeface="Mangal" panose="02040503050203030202" pitchFamily="18" charset="0"/>
              </a:rPr>
              <a:t>DHS“); </a:t>
            </a:r>
            <a:r>
              <a:rPr lang="en-US" sz="1200" dirty="0" smtClean="0">
                <a:latin typeface="Mangal" panose="02040503050203030202" pitchFamily="18" charset="0"/>
                <a:ea typeface="Times New Roman"/>
                <a:cs typeface="Mangal" panose="02040503050203030202" pitchFamily="18" charset="0"/>
              </a:rPr>
              <a:t>and</a:t>
            </a:r>
          </a:p>
          <a:p>
            <a:pPr lvl="1">
              <a:buClr>
                <a:schemeClr val="tx1"/>
              </a:buClr>
              <a:buFont typeface="+mj-lt"/>
              <a:buAutoNum type="arabicPeriod"/>
            </a:pPr>
            <a:endParaRPr lang="en-US" sz="1200" dirty="0">
              <a:latin typeface="Mangal" panose="02040503050203030202" pitchFamily="18" charset="0"/>
              <a:ea typeface="Calibri"/>
              <a:cs typeface="Mangal" panose="02040503050203030202" pitchFamily="18" charset="0"/>
            </a:endParaRPr>
          </a:p>
          <a:p>
            <a:pPr lvl="1">
              <a:buClr>
                <a:schemeClr val="tx1"/>
              </a:buClr>
              <a:buFont typeface="+mj-lt"/>
              <a:buAutoNum type="arabicPeriod"/>
            </a:pPr>
            <a:r>
              <a:rPr lang="en-US" sz="1200" dirty="0" smtClean="0">
                <a:latin typeface="Mangal" panose="02040503050203030202" pitchFamily="18" charset="0"/>
                <a:ea typeface="Calibri"/>
                <a:cs typeface="Mangal" panose="02040503050203030202" pitchFamily="18" charset="0"/>
              </a:rPr>
              <a:t>Do not </a:t>
            </a:r>
            <a:r>
              <a:rPr lang="en-US" sz="1200" dirty="0">
                <a:latin typeface="Mangal" panose="02040503050203030202" pitchFamily="18" charset="0"/>
                <a:ea typeface="Calibri"/>
                <a:cs typeface="Mangal" panose="02040503050203030202" pitchFamily="18" charset="0"/>
              </a:rPr>
              <a:t>combine all fees into one check; each applicant needs a SEPARATE CHECK.  For example, if you are applying for yourself, your spouse, and your child, you must submit 3 checks total.  Two will be for $1070 and one will be for $635.  This will ensure each applicant receives individual receipt numbers to better track the case status.</a:t>
            </a:r>
            <a:endParaRPr lang="en-US" sz="1200" b="1" dirty="0">
              <a:latin typeface="Mangal" panose="02040503050203030202" pitchFamily="18" charset="0"/>
              <a:ea typeface="Times New Roman"/>
              <a:cs typeface="Mangal" panose="02040503050203030202" pitchFamily="18" charset="0"/>
            </a:endParaRPr>
          </a:p>
          <a:p>
            <a:pPr marL="0" lvl="0" indent="0">
              <a:buClr>
                <a:schemeClr val="tx1"/>
              </a:buClr>
            </a:pPr>
            <a:endParaRPr lang="en-US" sz="2500" dirty="0">
              <a:latin typeface="Mangal" panose="02040503050203030202" pitchFamily="18" charset="0"/>
              <a:ea typeface="Times New Roman"/>
              <a:cs typeface="Mangal" panose="02040503050203030202" pitchFamily="18" charset="0"/>
            </a:endParaRPr>
          </a:p>
          <a:p>
            <a:pPr marL="0" lvl="0" indent="0">
              <a:buClr>
                <a:schemeClr val="tx1"/>
              </a:buClr>
            </a:pPr>
            <a:endParaRPr lang="en-US" sz="2500" dirty="0" smtClean="0">
              <a:latin typeface="Mangal" panose="02040503050203030202" pitchFamily="18" charset="0"/>
              <a:ea typeface="Times New Roman"/>
              <a:cs typeface="Mangal" panose="02040503050203030202" pitchFamily="18" charset="0"/>
            </a:endParaRPr>
          </a:p>
          <a:p>
            <a:pPr marL="0" lvl="0" indent="0">
              <a:buClr>
                <a:schemeClr val="tx1"/>
              </a:buClr>
            </a:pPr>
            <a:endParaRPr lang="en-US" sz="2500" dirty="0">
              <a:latin typeface="Mangal" panose="02040503050203030202" pitchFamily="18" charset="0"/>
              <a:ea typeface="Times New Roman"/>
              <a:cs typeface="Mangal" panose="02040503050203030202" pitchFamily="18" charset="0"/>
            </a:endParaRPr>
          </a:p>
          <a:p>
            <a:pPr marL="0" lvl="0" indent="0">
              <a:buClr>
                <a:schemeClr val="tx1"/>
              </a:buClr>
            </a:pPr>
            <a:endParaRPr lang="en-US" sz="2500" dirty="0" smtClean="0">
              <a:latin typeface="Mangal" panose="02040503050203030202" pitchFamily="18" charset="0"/>
              <a:ea typeface="Times New Roman"/>
              <a:cs typeface="Mangal" panose="02040503050203030202" pitchFamily="18" charset="0"/>
            </a:endParaRPr>
          </a:p>
          <a:p>
            <a:pPr marL="0" lvl="0" indent="0">
              <a:buClr>
                <a:schemeClr val="tx1"/>
              </a:buClr>
            </a:pPr>
            <a:endParaRPr lang="en-US" sz="2500" dirty="0">
              <a:latin typeface="Mangal" panose="02040503050203030202" pitchFamily="18" charset="0"/>
              <a:ea typeface="Times New Roman"/>
              <a:cs typeface="Mangal" panose="02040503050203030202" pitchFamily="18" charset="0"/>
            </a:endParaRPr>
          </a:p>
          <a:p>
            <a:pPr marL="342900" lvl="0" indent="-342900">
              <a:buClr>
                <a:schemeClr val="tx1"/>
              </a:buClr>
              <a:buFont typeface="Arial" panose="020B0604020202020204" pitchFamily="34" charset="0"/>
              <a:buChar char="•"/>
            </a:pPr>
            <a:endParaRPr lang="en-US" sz="2000" dirty="0" smtClean="0">
              <a:latin typeface="Mangal" panose="02040503050203030202" pitchFamily="18" charset="0"/>
              <a:cs typeface="Mangal" panose="02040503050203030202" pitchFamily="18" charset="0"/>
            </a:endParaRPr>
          </a:p>
          <a:p>
            <a:pPr marL="342900" lvl="0" indent="-342900">
              <a:buClr>
                <a:schemeClr val="tx1"/>
              </a:buClr>
              <a:buFont typeface="Arial" panose="020B0604020202020204" pitchFamily="34" charset="0"/>
              <a:buChar char="•"/>
            </a:pPr>
            <a:endParaRPr lang="en-US" sz="1400" dirty="0" smtClean="0">
              <a:latin typeface="Mangal" panose="02040503050203030202" pitchFamily="18" charset="0"/>
              <a:cs typeface="Mangal" panose="02040503050203030202" pitchFamily="18" charset="0"/>
            </a:endParaRPr>
          </a:p>
          <a:p>
            <a:pPr marL="457200" lvl="0" indent="-342900">
              <a:buClr>
                <a:schemeClr val="tx1"/>
              </a:buClr>
              <a:buFont typeface="Arial" panose="020B0604020202020204" pitchFamily="34" charset="0"/>
              <a:buChar char="•"/>
            </a:pPr>
            <a:endParaRPr lang="en-US" sz="1400" dirty="0">
              <a:latin typeface="Mangal" panose="02040503050203030202" pitchFamily="18" charset="0"/>
              <a:cs typeface="Mangal" panose="02040503050203030202" pitchFamily="18" charset="0"/>
            </a:endParaRPr>
          </a:p>
          <a:p>
            <a:pPr marL="0" lvl="0" indent="0">
              <a:buClr>
                <a:schemeClr val="tx1"/>
              </a:buClr>
            </a:pPr>
            <a:endParaRPr lang="en-US" sz="2000" dirty="0">
              <a:latin typeface="Mangal" panose="02040503050203030202" pitchFamily="18" charset="0"/>
              <a:cs typeface="Mangal" panose="02040503050203030202" pitchFamily="18" charset="0"/>
            </a:endParaRPr>
          </a:p>
          <a:p>
            <a:pPr marL="114300" indent="0">
              <a:buClr>
                <a:schemeClr val="tx1"/>
              </a:buClr>
              <a:buNone/>
            </a:pPr>
            <a:endParaRPr lang="en-US" sz="2000" dirty="0">
              <a:latin typeface="Mangal" panose="02040503050203030202" pitchFamily="18" charset="0"/>
              <a:cs typeface="Mangal" panose="02040503050203030202"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28600"/>
            <a:ext cx="4267200" cy="914400"/>
          </a:xfrm>
          <a:prstGeom prst="rect">
            <a:avLst/>
          </a:prstGeom>
        </p:spPr>
      </p:pic>
      <p:sp>
        <p:nvSpPr>
          <p:cNvPr id="5" name="TextBox 4"/>
          <p:cNvSpPr txBox="1"/>
          <p:nvPr/>
        </p:nvSpPr>
        <p:spPr bwMode="auto">
          <a:xfrm>
            <a:off x="152400" y="1169894"/>
            <a:ext cx="8610600" cy="677108"/>
          </a:xfrm>
          <a:prstGeom prst="rect">
            <a:avLst/>
          </a:prstGeom>
          <a:noFill/>
          <a:ln w="9525">
            <a:noFill/>
            <a:miter lim="800000"/>
            <a:headEnd/>
            <a:tailEnd/>
          </a:ln>
        </p:spPr>
        <p:txBody>
          <a:bodyPr wrap="square" rtlCol="0">
            <a:prstTxWarp prst="textNoShape">
              <a:avLst/>
            </a:prstTxWarp>
            <a:spAutoFit/>
          </a:bodyPr>
          <a:lstStyle/>
          <a:p>
            <a:pPr>
              <a:buClr>
                <a:schemeClr val="tx1"/>
              </a:buClr>
            </a:pPr>
            <a:r>
              <a:rPr lang="en-US" sz="1200" dirty="0" smtClean="0">
                <a:latin typeface="Mangal" panose="02040503050203030202" pitchFamily="18" charset="0"/>
                <a:cs typeface="Mangal" panose="02040503050203030202" pitchFamily="18" charset="0"/>
              </a:rPr>
              <a:t>Form </a:t>
            </a:r>
            <a:r>
              <a:rPr lang="en-US" sz="1200" dirty="0">
                <a:latin typeface="Mangal" panose="02040503050203030202" pitchFamily="18" charset="0"/>
                <a:cs typeface="Mangal" panose="02040503050203030202" pitchFamily="18" charset="0"/>
              </a:rPr>
              <a:t>I-485 is an individual application, </a:t>
            </a:r>
            <a:r>
              <a:rPr lang="en-US" sz="1200" dirty="0" smtClean="0">
                <a:latin typeface="Mangal" panose="02040503050203030202" pitchFamily="18" charset="0"/>
                <a:cs typeface="Mangal" panose="02040503050203030202" pitchFamily="18" charset="0"/>
              </a:rPr>
              <a:t>accordingly, associates are responsible </a:t>
            </a:r>
            <a:r>
              <a:rPr lang="en-US" sz="1200" dirty="0">
                <a:latin typeface="Mangal" panose="02040503050203030202" pitchFamily="18" charset="0"/>
                <a:cs typeface="Mangal" panose="02040503050203030202" pitchFamily="18" charset="0"/>
              </a:rPr>
              <a:t>for payment of all I-485 filing fees to the </a:t>
            </a:r>
            <a:r>
              <a:rPr lang="en-US" sz="1200" dirty="0" smtClean="0">
                <a:latin typeface="Mangal" panose="02040503050203030202" pitchFamily="18" charset="0"/>
                <a:cs typeface="Mangal" panose="02040503050203030202" pitchFamily="18" charset="0"/>
              </a:rPr>
              <a:t>U.S. </a:t>
            </a:r>
            <a:r>
              <a:rPr lang="en-US" sz="1200" dirty="0">
                <a:latin typeface="Mangal" panose="02040503050203030202" pitchFamily="18" charset="0"/>
                <a:cs typeface="Mangal" panose="02040503050203030202" pitchFamily="18" charset="0"/>
              </a:rPr>
              <a:t>government, in all </a:t>
            </a:r>
            <a:r>
              <a:rPr lang="en-US" sz="1200" dirty="0" smtClean="0">
                <a:latin typeface="Mangal" panose="02040503050203030202" pitchFamily="18" charset="0"/>
                <a:cs typeface="Mangal" panose="02040503050203030202" pitchFamily="18" charset="0"/>
              </a:rPr>
              <a:t>circumstances.</a:t>
            </a:r>
            <a:r>
              <a:rPr lang="en-US" sz="1200" dirty="0">
                <a:latin typeface="Mangal" panose="02040503050203030202" pitchFamily="18" charset="0"/>
                <a:cs typeface="Mangal" panose="02040503050203030202" pitchFamily="18" charset="0"/>
              </a:rPr>
              <a:t> </a:t>
            </a:r>
            <a:r>
              <a:rPr lang="en-US" sz="1200" dirty="0" smtClean="0">
                <a:latin typeface="Mangal" panose="02040503050203030202" pitchFamily="18" charset="0"/>
                <a:cs typeface="Mangal" panose="02040503050203030202" pitchFamily="18" charset="0"/>
              </a:rPr>
              <a:t>Current filing fees are as follows:</a:t>
            </a:r>
          </a:p>
          <a:p>
            <a:pPr>
              <a:buClr>
                <a:schemeClr val="tx1"/>
              </a:buClr>
            </a:pPr>
            <a:endParaRPr lang="en-US" sz="1400" dirty="0" smtClean="0">
              <a:latin typeface="Mangal" panose="02040503050203030202" pitchFamily="18" charset="0"/>
              <a:cs typeface="Mangal" panose="02040503050203030202"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61524959"/>
              </p:ext>
            </p:extLst>
          </p:nvPr>
        </p:nvGraphicFramePr>
        <p:xfrm>
          <a:off x="609600" y="1676400"/>
          <a:ext cx="7162801" cy="2478185"/>
        </p:xfrm>
        <a:graphic>
          <a:graphicData uri="http://schemas.openxmlformats.org/drawingml/2006/table">
            <a:tbl>
              <a:tblPr firstRow="1" bandRow="1">
                <a:tableStyleId>{5C22544A-7EE6-4342-B048-85BDC9FD1C3A}</a:tableStyleId>
              </a:tblPr>
              <a:tblGrid>
                <a:gridCol w="2582507"/>
                <a:gridCol w="1656702"/>
                <a:gridCol w="1461796"/>
                <a:gridCol w="1461796"/>
              </a:tblGrid>
              <a:tr h="403803">
                <a:tc>
                  <a:txBody>
                    <a:bodyPr/>
                    <a:lstStyle/>
                    <a:p>
                      <a:r>
                        <a:rPr lang="en-US" sz="1200" dirty="0" smtClean="0">
                          <a:latin typeface="Mangal" panose="02040503050203030202" pitchFamily="18" charset="0"/>
                          <a:cs typeface="Mangal" panose="02040503050203030202" pitchFamily="18" charset="0"/>
                        </a:rPr>
                        <a:t>Ref.</a:t>
                      </a:r>
                      <a:endParaRPr lang="en-US" sz="1200" dirty="0">
                        <a:latin typeface="Mangal" panose="02040503050203030202" pitchFamily="18" charset="0"/>
                        <a:cs typeface="Mangal" panose="02040503050203030202" pitchFamily="18" charset="0"/>
                      </a:endParaRPr>
                    </a:p>
                  </a:txBody>
                  <a:tcPr/>
                </a:tc>
                <a:tc>
                  <a:txBody>
                    <a:bodyPr/>
                    <a:lstStyle/>
                    <a:p>
                      <a:r>
                        <a:rPr lang="en-US" sz="1200" dirty="0" smtClean="0">
                          <a:latin typeface="Mangal" panose="02040503050203030202" pitchFamily="18" charset="0"/>
                          <a:cs typeface="Mangal" panose="02040503050203030202" pitchFamily="18" charset="0"/>
                        </a:rPr>
                        <a:t>Forms Fees</a:t>
                      </a:r>
                      <a:endParaRPr lang="en-US" sz="1200" dirty="0">
                        <a:latin typeface="Mangal" panose="02040503050203030202" pitchFamily="18" charset="0"/>
                        <a:cs typeface="Mangal" panose="02040503050203030202" pitchFamily="18" charset="0"/>
                      </a:endParaRPr>
                    </a:p>
                  </a:txBody>
                  <a:tcPr/>
                </a:tc>
                <a:tc>
                  <a:txBody>
                    <a:bodyPr/>
                    <a:lstStyle/>
                    <a:p>
                      <a:r>
                        <a:rPr lang="en-US" sz="1200" dirty="0" smtClean="0">
                          <a:latin typeface="Mangal" panose="02040503050203030202" pitchFamily="18" charset="0"/>
                          <a:cs typeface="Mangal" panose="02040503050203030202" pitchFamily="18" charset="0"/>
                        </a:rPr>
                        <a:t>Biometrics</a:t>
                      </a:r>
                      <a:r>
                        <a:rPr lang="en-US" sz="1200" baseline="0" dirty="0" smtClean="0">
                          <a:latin typeface="Mangal" panose="02040503050203030202" pitchFamily="18" charset="0"/>
                          <a:cs typeface="Mangal" panose="02040503050203030202" pitchFamily="18" charset="0"/>
                        </a:rPr>
                        <a:t> Fee</a:t>
                      </a:r>
                      <a:endParaRPr lang="en-US" sz="1200" dirty="0">
                        <a:latin typeface="Mangal" panose="02040503050203030202" pitchFamily="18" charset="0"/>
                        <a:cs typeface="Mangal" panose="02040503050203030202" pitchFamily="18" charset="0"/>
                      </a:endParaRPr>
                    </a:p>
                  </a:txBody>
                  <a:tcPr/>
                </a:tc>
                <a:tc>
                  <a:txBody>
                    <a:bodyPr/>
                    <a:lstStyle/>
                    <a:p>
                      <a:r>
                        <a:rPr lang="en-US" sz="1200" dirty="0" smtClean="0">
                          <a:latin typeface="Mangal" panose="02040503050203030202" pitchFamily="18" charset="0"/>
                          <a:cs typeface="Mangal" panose="02040503050203030202" pitchFamily="18" charset="0"/>
                        </a:rPr>
                        <a:t>Total</a:t>
                      </a:r>
                      <a:endParaRPr lang="en-US" sz="1200" dirty="0">
                        <a:latin typeface="Mangal" panose="02040503050203030202" pitchFamily="18" charset="0"/>
                        <a:cs typeface="Mangal" panose="02040503050203030202" pitchFamily="18" charset="0"/>
                      </a:endParaRPr>
                    </a:p>
                  </a:txBody>
                  <a:tcPr/>
                </a:tc>
              </a:tr>
              <a:tr h="328976">
                <a:tc>
                  <a:txBody>
                    <a:bodyPr/>
                    <a:lstStyle/>
                    <a:p>
                      <a:r>
                        <a:rPr lang="en-US" sz="1200" dirty="0" smtClean="0">
                          <a:latin typeface="Mangal" panose="02040503050203030202" pitchFamily="18" charset="0"/>
                          <a:cs typeface="Mangal" panose="02040503050203030202" pitchFamily="18" charset="0"/>
                        </a:rPr>
                        <a:t>Each Applicant Age 14-78</a:t>
                      </a:r>
                      <a:endParaRPr lang="en-US" sz="1200" dirty="0">
                        <a:latin typeface="Mangal" panose="02040503050203030202" pitchFamily="18" charset="0"/>
                        <a:cs typeface="Mangal" panose="02040503050203030202" pitchFamily="18" charset="0"/>
                      </a:endParaRPr>
                    </a:p>
                  </a:txBody>
                  <a:tcPr/>
                </a:tc>
                <a:tc>
                  <a:txBody>
                    <a:bodyPr/>
                    <a:lstStyle/>
                    <a:p>
                      <a:r>
                        <a:rPr lang="en-US" sz="1200" dirty="0" smtClean="0">
                          <a:latin typeface="Mangal" panose="02040503050203030202" pitchFamily="18" charset="0"/>
                          <a:cs typeface="Mangal" panose="02040503050203030202" pitchFamily="18" charset="0"/>
                        </a:rPr>
                        <a:t>$985</a:t>
                      </a:r>
                      <a:endParaRPr lang="en-US" sz="1200" dirty="0">
                        <a:latin typeface="Mangal" panose="02040503050203030202" pitchFamily="18" charset="0"/>
                        <a:cs typeface="Mangal" panose="02040503050203030202" pitchFamily="18" charset="0"/>
                      </a:endParaRPr>
                    </a:p>
                  </a:txBody>
                  <a:tcPr/>
                </a:tc>
                <a:tc>
                  <a:txBody>
                    <a:bodyPr/>
                    <a:lstStyle/>
                    <a:p>
                      <a:r>
                        <a:rPr lang="en-US" sz="1200" dirty="0" smtClean="0">
                          <a:latin typeface="Mangal" panose="02040503050203030202" pitchFamily="18" charset="0"/>
                          <a:cs typeface="Mangal" panose="02040503050203030202" pitchFamily="18" charset="0"/>
                        </a:rPr>
                        <a:t>$85</a:t>
                      </a:r>
                      <a:endParaRPr lang="en-US" sz="1200" dirty="0">
                        <a:latin typeface="Mangal" panose="02040503050203030202" pitchFamily="18" charset="0"/>
                        <a:cs typeface="Mangal" panose="02040503050203030202" pitchFamily="18" charset="0"/>
                      </a:endParaRPr>
                    </a:p>
                  </a:txBody>
                  <a:tcPr/>
                </a:tc>
                <a:tc>
                  <a:txBody>
                    <a:bodyPr/>
                    <a:lstStyle/>
                    <a:p>
                      <a:r>
                        <a:rPr lang="en-US" sz="1200" dirty="0" smtClean="0">
                          <a:latin typeface="Mangal" panose="02040503050203030202" pitchFamily="18" charset="0"/>
                          <a:cs typeface="Mangal" panose="02040503050203030202" pitchFamily="18" charset="0"/>
                        </a:rPr>
                        <a:t>$1,070</a:t>
                      </a:r>
                      <a:endParaRPr lang="en-US" sz="1200" dirty="0">
                        <a:latin typeface="Mangal" panose="02040503050203030202" pitchFamily="18" charset="0"/>
                        <a:cs typeface="Mangal" panose="02040503050203030202" pitchFamily="18" charset="0"/>
                      </a:endParaRPr>
                    </a:p>
                  </a:txBody>
                  <a:tcPr/>
                </a:tc>
              </a:tr>
              <a:tr h="648126">
                <a:tc>
                  <a:txBody>
                    <a:bodyPr/>
                    <a:lstStyle/>
                    <a:p>
                      <a:r>
                        <a:rPr lang="en-US" sz="1200" dirty="0" smtClean="0">
                          <a:latin typeface="Mangal" panose="02040503050203030202" pitchFamily="18" charset="0"/>
                          <a:cs typeface="Mangal" panose="02040503050203030202" pitchFamily="18" charset="0"/>
                        </a:rPr>
                        <a:t>Each child under the age of 14, filed together with application of at least one parent</a:t>
                      </a:r>
                      <a:endParaRPr lang="en-US" sz="1200" dirty="0">
                        <a:latin typeface="Mangal" panose="02040503050203030202" pitchFamily="18" charset="0"/>
                        <a:cs typeface="Mangal" panose="02040503050203030202" pitchFamily="18" charset="0"/>
                      </a:endParaRPr>
                    </a:p>
                  </a:txBody>
                  <a:tcPr/>
                </a:tc>
                <a:tc>
                  <a:txBody>
                    <a:bodyPr/>
                    <a:lstStyle/>
                    <a:p>
                      <a:r>
                        <a:rPr lang="en-US" sz="1200" dirty="0" smtClean="0">
                          <a:latin typeface="Mangal" panose="02040503050203030202" pitchFamily="18" charset="0"/>
                          <a:cs typeface="Mangal" panose="02040503050203030202" pitchFamily="18" charset="0"/>
                        </a:rPr>
                        <a:t>$635</a:t>
                      </a:r>
                      <a:endParaRPr lang="en-US" sz="1200" dirty="0">
                        <a:latin typeface="Mangal" panose="02040503050203030202" pitchFamily="18" charset="0"/>
                        <a:cs typeface="Mangal" panose="02040503050203030202" pitchFamily="18" charset="0"/>
                      </a:endParaRPr>
                    </a:p>
                  </a:txBody>
                  <a:tcPr/>
                </a:tc>
                <a:tc>
                  <a:txBody>
                    <a:bodyPr/>
                    <a:lstStyle/>
                    <a:p>
                      <a:r>
                        <a:rPr lang="en-US" sz="1200" dirty="0" smtClean="0">
                          <a:latin typeface="Mangal" panose="02040503050203030202" pitchFamily="18" charset="0"/>
                          <a:cs typeface="Mangal" panose="02040503050203030202" pitchFamily="18" charset="0"/>
                        </a:rPr>
                        <a:t>-0-</a:t>
                      </a:r>
                      <a:endParaRPr lang="en-US" sz="1200" dirty="0">
                        <a:latin typeface="Mangal" panose="02040503050203030202" pitchFamily="18" charset="0"/>
                        <a:cs typeface="Mangal" panose="02040503050203030202" pitchFamily="18" charset="0"/>
                      </a:endParaRPr>
                    </a:p>
                  </a:txBody>
                  <a:tcPr/>
                </a:tc>
                <a:tc>
                  <a:txBody>
                    <a:bodyPr/>
                    <a:lstStyle/>
                    <a:p>
                      <a:r>
                        <a:rPr lang="en-US" sz="1200" dirty="0" smtClean="0">
                          <a:latin typeface="Mangal" panose="02040503050203030202" pitchFamily="18" charset="0"/>
                          <a:cs typeface="Mangal" panose="02040503050203030202" pitchFamily="18" charset="0"/>
                        </a:rPr>
                        <a:t>$635</a:t>
                      </a:r>
                      <a:endParaRPr lang="en-US" sz="1200" dirty="0">
                        <a:latin typeface="Mangal" panose="02040503050203030202" pitchFamily="18" charset="0"/>
                        <a:cs typeface="Mangal" panose="02040503050203030202" pitchFamily="18" charset="0"/>
                      </a:endParaRPr>
                    </a:p>
                  </a:txBody>
                  <a:tcPr/>
                </a:tc>
              </a:tr>
              <a:tr h="792154">
                <a:tc>
                  <a:txBody>
                    <a:bodyPr/>
                    <a:lstStyle/>
                    <a:p>
                      <a:r>
                        <a:rPr lang="en-US" sz="1200" dirty="0" smtClean="0">
                          <a:latin typeface="Mangal" panose="02040503050203030202" pitchFamily="18" charset="0"/>
                          <a:cs typeface="Mangal" panose="02040503050203030202" pitchFamily="18" charset="0"/>
                        </a:rPr>
                        <a:t>Each child under the age of 14, </a:t>
                      </a:r>
                      <a:r>
                        <a:rPr lang="en-US" sz="1200" b="1" u="sng" dirty="0" smtClean="0">
                          <a:latin typeface="Mangal" panose="02040503050203030202" pitchFamily="18" charset="0"/>
                          <a:cs typeface="Mangal" panose="02040503050203030202" pitchFamily="18" charset="0"/>
                        </a:rPr>
                        <a:t>not</a:t>
                      </a:r>
                      <a:r>
                        <a:rPr lang="en-US" sz="1200" dirty="0" smtClean="0">
                          <a:latin typeface="Mangal" panose="02040503050203030202" pitchFamily="18" charset="0"/>
                          <a:cs typeface="Mangal" panose="02040503050203030202" pitchFamily="18" charset="0"/>
                        </a:rPr>
                        <a:t> filed together with application of at least one parent</a:t>
                      </a:r>
                      <a:endParaRPr lang="en-US" sz="1200" dirty="0">
                        <a:latin typeface="Mangal" panose="02040503050203030202" pitchFamily="18" charset="0"/>
                        <a:cs typeface="Mangal" panose="02040503050203030202" pitchFamily="18" charset="0"/>
                      </a:endParaRPr>
                    </a:p>
                  </a:txBody>
                  <a:tcPr/>
                </a:tc>
                <a:tc>
                  <a:txBody>
                    <a:bodyPr/>
                    <a:lstStyle/>
                    <a:p>
                      <a:r>
                        <a:rPr lang="en-US" sz="1200" dirty="0" smtClean="0">
                          <a:latin typeface="Mangal" panose="02040503050203030202" pitchFamily="18" charset="0"/>
                          <a:cs typeface="Mangal" panose="02040503050203030202" pitchFamily="18" charset="0"/>
                        </a:rPr>
                        <a:t>$985</a:t>
                      </a:r>
                      <a:endParaRPr lang="en-US" sz="1200" dirty="0">
                        <a:latin typeface="Mangal" panose="02040503050203030202" pitchFamily="18" charset="0"/>
                        <a:cs typeface="Mangal" panose="02040503050203030202" pitchFamily="18" charset="0"/>
                      </a:endParaRPr>
                    </a:p>
                  </a:txBody>
                  <a:tcPr/>
                </a:tc>
                <a:tc>
                  <a:txBody>
                    <a:bodyPr/>
                    <a:lstStyle/>
                    <a:p>
                      <a:r>
                        <a:rPr lang="en-US" sz="1200" dirty="0" smtClean="0">
                          <a:latin typeface="Mangal" panose="02040503050203030202" pitchFamily="18" charset="0"/>
                          <a:cs typeface="Mangal" panose="02040503050203030202" pitchFamily="18" charset="0"/>
                        </a:rPr>
                        <a:t>-0-</a:t>
                      </a:r>
                      <a:endParaRPr lang="en-US" sz="1200" dirty="0">
                        <a:latin typeface="Mangal" panose="02040503050203030202" pitchFamily="18" charset="0"/>
                        <a:cs typeface="Mangal" panose="02040503050203030202" pitchFamily="18" charset="0"/>
                      </a:endParaRPr>
                    </a:p>
                  </a:txBody>
                  <a:tcPr/>
                </a:tc>
                <a:tc>
                  <a:txBody>
                    <a:bodyPr/>
                    <a:lstStyle/>
                    <a:p>
                      <a:r>
                        <a:rPr lang="en-US" sz="1200" dirty="0" smtClean="0">
                          <a:latin typeface="Mangal" panose="02040503050203030202" pitchFamily="18" charset="0"/>
                          <a:cs typeface="Mangal" panose="02040503050203030202" pitchFamily="18" charset="0"/>
                        </a:rPr>
                        <a:t>$985</a:t>
                      </a:r>
                      <a:endParaRPr lang="en-US" sz="1200" dirty="0">
                        <a:latin typeface="Mangal" panose="02040503050203030202" pitchFamily="18" charset="0"/>
                        <a:cs typeface="Mangal" panose="02040503050203030202" pitchFamily="18" charset="0"/>
                      </a:endParaRPr>
                    </a:p>
                  </a:txBody>
                  <a:tcPr/>
                </a:tc>
              </a:tr>
              <a:tr h="265342">
                <a:tc gridSpan="4">
                  <a:txBody>
                    <a:bodyPr/>
                    <a:lstStyle/>
                    <a:p>
                      <a:r>
                        <a:rPr lang="en-US" sz="1200" dirty="0" smtClean="0">
                          <a:latin typeface="Mangal" panose="02040503050203030202" pitchFamily="18" charset="0"/>
                          <a:cs typeface="Mangal" panose="02040503050203030202" pitchFamily="18" charset="0"/>
                        </a:rPr>
                        <a:t>Be sure to validate current fees at: http://www.uscis.gov/i-485</a:t>
                      </a:r>
                      <a:endParaRPr lang="en-US" sz="1200" dirty="0">
                        <a:latin typeface="Mangal" panose="02040503050203030202" pitchFamily="18" charset="0"/>
                        <a:cs typeface="Mangal" panose="02040503050203030202" pitchFamily="18" charset="0"/>
                      </a:endParaRPr>
                    </a:p>
                  </a:txBody>
                  <a:tcPr/>
                </a:tc>
                <a:tc hMerge="1">
                  <a:txBody>
                    <a:bodyPr/>
                    <a:lstStyle/>
                    <a:p>
                      <a:endParaRPr lang="en-US" sz="1200" dirty="0">
                        <a:latin typeface="Mangal" panose="02040503050203030202" pitchFamily="18" charset="0"/>
                        <a:cs typeface="Mangal" panose="02040503050203030202" pitchFamily="18" charset="0"/>
                      </a:endParaRPr>
                    </a:p>
                  </a:txBody>
                  <a:tcPr/>
                </a:tc>
                <a:tc hMerge="1">
                  <a:txBody>
                    <a:bodyPr/>
                    <a:lstStyle/>
                    <a:p>
                      <a:endParaRPr lang="en-US" sz="1200" dirty="0">
                        <a:latin typeface="Mangal" panose="02040503050203030202" pitchFamily="18" charset="0"/>
                        <a:cs typeface="Mangal" panose="02040503050203030202" pitchFamily="18" charset="0"/>
                      </a:endParaRPr>
                    </a:p>
                  </a:txBody>
                  <a:tcPr/>
                </a:tc>
                <a:tc hMerge="1">
                  <a:txBody>
                    <a:bodyPr/>
                    <a:lstStyle/>
                    <a:p>
                      <a:endParaRPr lang="en-US" sz="1200" dirty="0">
                        <a:latin typeface="Mangal" panose="02040503050203030202" pitchFamily="18" charset="0"/>
                        <a:cs typeface="Mangal" panose="02040503050203030202" pitchFamily="18" charset="0"/>
                      </a:endParaRPr>
                    </a:p>
                  </a:txBody>
                  <a:tcPr/>
                </a:tc>
              </a:tr>
            </a:tbl>
          </a:graphicData>
        </a:graphic>
      </p:graphicFrame>
      <p:sp>
        <p:nvSpPr>
          <p:cNvPr id="10" name="Footer Placeholder 6"/>
          <p:cNvSpPr>
            <a:spLocks noGrp="1"/>
          </p:cNvSpPr>
          <p:nvPr>
            <p:ph type="ftr" sz="quarter" idx="11"/>
          </p:nvPr>
        </p:nvSpPr>
        <p:spPr>
          <a:xfrm>
            <a:off x="914400" y="6492240"/>
            <a:ext cx="7929881" cy="365760"/>
          </a:xfrm>
        </p:spPr>
        <p:txBody>
          <a:bodyPr/>
          <a:lstStyle/>
          <a:p>
            <a:r>
              <a:rPr lang="en-US" dirty="0" smtClean="0">
                <a:latin typeface="Mangal" panose="02040503050203030202" pitchFamily="18" charset="0"/>
                <a:cs typeface="Mangal" panose="02040503050203030202" pitchFamily="18" charset="0"/>
              </a:rPr>
              <a:t>Confidential - do not distribute  outside of Cognizant – Slide 4</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398258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839200" cy="838200"/>
          </a:xfrm>
        </p:spPr>
        <p:txBody>
          <a:bodyPr/>
          <a:lstStyle/>
          <a:p>
            <a:r>
              <a:rPr lang="en-US" dirty="0" smtClean="0">
                <a:latin typeface="Mangal" panose="02040503050203030202" pitchFamily="18" charset="0"/>
                <a:cs typeface="Mangal" panose="02040503050203030202" pitchFamily="18" charset="0"/>
              </a:rPr>
              <a:t>USCIS Forms 	</a:t>
            </a:r>
            <a:endParaRPr lang="en-US"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a:xfrm>
            <a:off x="152400" y="1371600"/>
            <a:ext cx="8839200" cy="5029200"/>
          </a:xfrm>
        </p:spPr>
        <p:txBody>
          <a:bodyPr/>
          <a:lstStyle/>
          <a:p>
            <a:pPr marL="285750" indent="-285750">
              <a:buFont typeface="Arial" panose="020B0604020202020204" pitchFamily="34" charset="0"/>
              <a:buChar char="•"/>
            </a:pPr>
            <a:endParaRPr lang="en-US" sz="1600" dirty="0" smtClean="0">
              <a:latin typeface="Mangal" panose="02040503050203030202" pitchFamily="18" charset="0"/>
              <a:cs typeface="Mangal" panose="02040503050203030202" pitchFamily="18" charset="0"/>
            </a:endParaRPr>
          </a:p>
          <a:p>
            <a:pPr marL="285750" indent="-285750">
              <a:buFont typeface="Arial" panose="020B0604020202020204" pitchFamily="34" charset="0"/>
              <a:buChar char="•"/>
            </a:pPr>
            <a:r>
              <a:rPr lang="en-US" sz="1600" dirty="0" smtClean="0">
                <a:latin typeface="Mangal" panose="02040503050203030202" pitchFamily="18" charset="0"/>
                <a:cs typeface="Mangal" panose="02040503050203030202" pitchFamily="18" charset="0"/>
              </a:rPr>
              <a:t>USCIS forms are available at: </a:t>
            </a:r>
            <a:r>
              <a:rPr lang="en-US" sz="1600" dirty="0">
                <a:latin typeface="Mangal" panose="02040503050203030202" pitchFamily="18" charset="0"/>
                <a:cs typeface="Mangal" panose="02040503050203030202" pitchFamily="18" charset="0"/>
                <a:hlinkClick r:id="rId3"/>
              </a:rPr>
              <a:t>http://</a:t>
            </a:r>
            <a:r>
              <a:rPr lang="en-US" sz="1600" dirty="0" smtClean="0">
                <a:latin typeface="Mangal" panose="02040503050203030202" pitchFamily="18" charset="0"/>
                <a:cs typeface="Mangal" panose="02040503050203030202" pitchFamily="18" charset="0"/>
                <a:hlinkClick r:id="rId3"/>
              </a:rPr>
              <a:t>www.uscis.gov/forms</a:t>
            </a:r>
            <a:endParaRPr lang="en-US" sz="1600" dirty="0" smtClean="0">
              <a:latin typeface="Mangal" panose="02040503050203030202" pitchFamily="18" charset="0"/>
              <a:cs typeface="Mangal" panose="02040503050203030202" pitchFamily="18" charset="0"/>
            </a:endParaRPr>
          </a:p>
          <a:p>
            <a:pPr marL="285750" indent="-285750">
              <a:buFont typeface="Arial" panose="020B0604020202020204" pitchFamily="34" charset="0"/>
              <a:buChar char="•"/>
            </a:pPr>
            <a:r>
              <a:rPr lang="en-US" sz="1600" b="1" dirty="0" smtClean="0">
                <a:latin typeface="Mangal" panose="02040503050203030202" pitchFamily="18" charset="0"/>
                <a:cs typeface="Mangal" panose="02040503050203030202" pitchFamily="18" charset="0"/>
              </a:rPr>
              <a:t>HELPFUL HINTS:</a:t>
            </a:r>
          </a:p>
          <a:p>
            <a:pPr marL="628650" lvl="1" indent="-285750">
              <a:buFont typeface="Arial" panose="020B0604020202020204" pitchFamily="34" charset="0"/>
              <a:buChar char="•"/>
            </a:pPr>
            <a:r>
              <a:rPr lang="en-US" sz="1600" b="1" dirty="0" smtClean="0">
                <a:latin typeface="Mangal" panose="02040503050203030202" pitchFamily="18" charset="0"/>
                <a:cs typeface="Mangal" panose="02040503050203030202" pitchFamily="18" charset="0"/>
              </a:rPr>
              <a:t>BE SURE TO </a:t>
            </a:r>
            <a:r>
              <a:rPr lang="en-US" sz="1600" b="1" dirty="0">
                <a:latin typeface="Mangal" panose="02040503050203030202" pitchFamily="18" charset="0"/>
                <a:cs typeface="Mangal" panose="02040503050203030202" pitchFamily="18" charset="0"/>
              </a:rPr>
              <a:t>DOWNLOAD AND USE </a:t>
            </a:r>
            <a:r>
              <a:rPr lang="en-US" sz="1600" b="1" dirty="0" smtClean="0">
                <a:latin typeface="Mangal" panose="02040503050203030202" pitchFamily="18" charset="0"/>
                <a:cs typeface="Mangal" panose="02040503050203030202" pitchFamily="18" charset="0"/>
              </a:rPr>
              <a:t>THE MOST </a:t>
            </a:r>
            <a:r>
              <a:rPr lang="en-US" sz="1600" b="1" dirty="0">
                <a:latin typeface="Mangal" panose="02040503050203030202" pitchFamily="18" charset="0"/>
                <a:cs typeface="Mangal" panose="02040503050203030202" pitchFamily="18" charset="0"/>
              </a:rPr>
              <a:t>RECENT </a:t>
            </a:r>
            <a:r>
              <a:rPr lang="en-US" sz="1600" b="1" dirty="0" smtClean="0">
                <a:latin typeface="Mangal" panose="02040503050203030202" pitchFamily="18" charset="0"/>
                <a:cs typeface="Mangal" panose="02040503050203030202" pitchFamily="18" charset="0"/>
              </a:rPr>
              <a:t>EDITION OF THE FORMS (OLDER </a:t>
            </a:r>
            <a:r>
              <a:rPr lang="en-US" sz="1600" b="1" dirty="0">
                <a:latin typeface="Mangal" panose="02040503050203030202" pitchFamily="18" charset="0"/>
                <a:cs typeface="Mangal" panose="02040503050203030202" pitchFamily="18" charset="0"/>
              </a:rPr>
              <a:t>VERSIONS ARE NOT ALWAYS </a:t>
            </a:r>
            <a:r>
              <a:rPr lang="en-US" sz="1600" b="1" dirty="0" smtClean="0">
                <a:latin typeface="Mangal" panose="02040503050203030202" pitchFamily="18" charset="0"/>
                <a:cs typeface="Mangal" panose="02040503050203030202" pitchFamily="18" charset="0"/>
              </a:rPr>
              <a:t>ACCEPTED)</a:t>
            </a:r>
          </a:p>
          <a:p>
            <a:pPr marL="628650" lvl="1" indent="-285750">
              <a:buFont typeface="Arial" panose="020B0604020202020204" pitchFamily="34" charset="0"/>
              <a:buChar char="•"/>
            </a:pPr>
            <a:r>
              <a:rPr lang="en-US" sz="1600" dirty="0" smtClean="0">
                <a:latin typeface="Mangal" panose="02040503050203030202" pitchFamily="18" charset="0"/>
                <a:cs typeface="Mangal" panose="02040503050203030202" pitchFamily="18" charset="0"/>
              </a:rPr>
              <a:t>Use your current U.S. residential address of all Forms</a:t>
            </a:r>
          </a:p>
          <a:p>
            <a:pPr marL="628650" lvl="1" indent="-285750">
              <a:buFont typeface="Arial" panose="020B0604020202020204" pitchFamily="34" charset="0"/>
              <a:buChar char="•"/>
            </a:pPr>
            <a:r>
              <a:rPr lang="en-US" sz="1600" dirty="0">
                <a:latin typeface="Mangal" panose="02040503050203030202" pitchFamily="18" charset="0"/>
                <a:cs typeface="Mangal" panose="02040503050203030202" pitchFamily="18" charset="0"/>
              </a:rPr>
              <a:t>Sample forms are attached as .pdf files as a </a:t>
            </a:r>
            <a:r>
              <a:rPr lang="en-US" sz="1600" dirty="0" smtClean="0">
                <a:latin typeface="Mangal" panose="02040503050203030202" pitchFamily="18" charset="0"/>
                <a:cs typeface="Mangal" panose="02040503050203030202" pitchFamily="18" charset="0"/>
              </a:rPr>
              <a:t>guide:</a:t>
            </a:r>
          </a:p>
          <a:p>
            <a:pPr marL="628650" lvl="1" indent="-285750">
              <a:buFont typeface="Arial" panose="020B0604020202020204" pitchFamily="34" charset="0"/>
              <a:buChar char="•"/>
            </a:pPr>
            <a:r>
              <a:rPr lang="en-US" sz="1600" b="1" u="sng" dirty="0" smtClean="0">
                <a:solidFill>
                  <a:srgbClr val="FF0000"/>
                </a:solidFill>
                <a:latin typeface="Mangal" panose="02040503050203030202" pitchFamily="18" charset="0"/>
                <a:cs typeface="Mangal" panose="02040503050203030202" pitchFamily="18" charset="0"/>
              </a:rPr>
              <a:t>Please </a:t>
            </a:r>
            <a:r>
              <a:rPr lang="en-US" sz="1600" b="1" u="sng" dirty="0">
                <a:solidFill>
                  <a:srgbClr val="FF0000"/>
                </a:solidFill>
                <a:latin typeface="Mangal" panose="02040503050203030202" pitchFamily="18" charset="0"/>
                <a:cs typeface="Mangal" panose="02040503050203030202" pitchFamily="18" charset="0"/>
              </a:rPr>
              <a:t>open all notes in the sample forms for </a:t>
            </a:r>
            <a:r>
              <a:rPr lang="en-US" sz="1600" b="1" u="sng" dirty="0" smtClean="0">
                <a:solidFill>
                  <a:srgbClr val="FF0000"/>
                </a:solidFill>
                <a:latin typeface="Mangal" panose="02040503050203030202" pitchFamily="18" charset="0"/>
                <a:cs typeface="Mangal" panose="02040503050203030202" pitchFamily="18" charset="0"/>
              </a:rPr>
              <a:t>assistance</a:t>
            </a:r>
            <a:endParaRPr lang="en-US" sz="1600" dirty="0">
              <a:latin typeface="Mangal" panose="02040503050203030202" pitchFamily="18" charset="0"/>
              <a:cs typeface="Mangal" panose="02040503050203030202" pitchFamily="18" charset="0"/>
            </a:endParaRPr>
          </a:p>
          <a:p>
            <a:pPr marL="285750" indent="-285750">
              <a:buFont typeface="Arial" panose="020B0604020202020204" pitchFamily="34" charset="0"/>
              <a:buChar char="•"/>
            </a:pPr>
            <a:endParaRPr lang="en-US" sz="1600" dirty="0" smtClean="0">
              <a:latin typeface="Mangal" panose="02040503050203030202" pitchFamily="18" charset="0"/>
              <a:cs typeface="Mangal" panose="02040503050203030202" pitchFamily="18" charset="0"/>
            </a:endParaRPr>
          </a:p>
          <a:p>
            <a:pPr marL="285750" indent="-285750">
              <a:buFont typeface="Arial" panose="020B0604020202020204" pitchFamily="34" charset="0"/>
              <a:buChar char="•"/>
            </a:pPr>
            <a:r>
              <a:rPr lang="en-US" sz="1600" dirty="0" smtClean="0">
                <a:latin typeface="Mangal" panose="02040503050203030202" pitchFamily="18" charset="0"/>
                <a:cs typeface="Mangal" panose="02040503050203030202" pitchFamily="18" charset="0"/>
              </a:rPr>
              <a:t>ASSOCIATES AND EACH FAMILY MEMBER, AS NOTED BELOW, MUST COMPLETE THE FOLLOWING FORMS:</a:t>
            </a:r>
            <a:endParaRPr lang="en-US" sz="1600" b="1" u="sng" dirty="0">
              <a:solidFill>
                <a:srgbClr val="FF0000"/>
              </a:solidFill>
              <a:latin typeface="Mangal" panose="02040503050203030202" pitchFamily="18" charset="0"/>
              <a:cs typeface="Mangal" panose="02040503050203030202" pitchFamily="18" charset="0"/>
            </a:endParaRPr>
          </a:p>
          <a:p>
            <a:pPr lvl="1">
              <a:buClr>
                <a:schemeClr val="tx1"/>
              </a:buClr>
              <a:buFont typeface="+mj-lt"/>
              <a:buAutoNum type="alphaLcParenR"/>
            </a:pPr>
            <a:r>
              <a:rPr lang="en-US" sz="1600" dirty="0" smtClean="0">
                <a:latin typeface="Mangal" panose="02040503050203030202" pitchFamily="18" charset="0"/>
                <a:cs typeface="Mangal" panose="02040503050203030202" pitchFamily="18" charset="0"/>
              </a:rPr>
              <a:t>I-485, Applicant for Adjustment of Status </a:t>
            </a:r>
            <a:r>
              <a:rPr lang="en-US" sz="1600" dirty="0">
                <a:latin typeface="Mangal" panose="02040503050203030202" pitchFamily="18" charset="0"/>
                <a:cs typeface="Mangal" panose="02040503050203030202" pitchFamily="18" charset="0"/>
              </a:rPr>
              <a:t>(Green Card</a:t>
            </a:r>
            <a:r>
              <a:rPr lang="en-US" sz="1600" dirty="0" smtClean="0">
                <a:latin typeface="Mangal" panose="02040503050203030202" pitchFamily="18" charset="0"/>
                <a:cs typeface="Mangal" panose="02040503050203030202" pitchFamily="18" charset="0"/>
              </a:rPr>
              <a:t>), each applicant</a:t>
            </a:r>
            <a:endParaRPr lang="en-US" sz="1600" dirty="0">
              <a:latin typeface="Mangal" panose="02040503050203030202" pitchFamily="18" charset="0"/>
              <a:cs typeface="Mangal" panose="02040503050203030202" pitchFamily="18" charset="0"/>
            </a:endParaRPr>
          </a:p>
          <a:p>
            <a:pPr lvl="1">
              <a:buClr>
                <a:schemeClr val="tx1"/>
              </a:buClr>
              <a:buFont typeface="+mj-lt"/>
              <a:buAutoNum type="alphaLcParenR"/>
            </a:pPr>
            <a:r>
              <a:rPr lang="en-US" sz="1600" dirty="0" smtClean="0">
                <a:latin typeface="Mangal" panose="02040503050203030202" pitchFamily="18" charset="0"/>
                <a:cs typeface="Mangal" panose="02040503050203030202" pitchFamily="18" charset="0"/>
              </a:rPr>
              <a:t>G-325A, Biographic Information, required </a:t>
            </a:r>
            <a:r>
              <a:rPr lang="en-US" sz="1600" dirty="0">
                <a:latin typeface="Mangal" panose="02040503050203030202" pitchFamily="18" charset="0"/>
                <a:cs typeface="Mangal" panose="02040503050203030202" pitchFamily="18" charset="0"/>
              </a:rPr>
              <a:t>for applicants </a:t>
            </a:r>
            <a:r>
              <a:rPr lang="en-US" sz="1600" u="sng" dirty="0">
                <a:latin typeface="Mangal" panose="02040503050203030202" pitchFamily="18" charset="0"/>
                <a:cs typeface="Mangal" panose="02040503050203030202" pitchFamily="18" charset="0"/>
              </a:rPr>
              <a:t>over the age of 14 years</a:t>
            </a:r>
          </a:p>
          <a:p>
            <a:pPr lvl="1">
              <a:buClr>
                <a:schemeClr val="tx1"/>
              </a:buClr>
              <a:buFont typeface="+mj-lt"/>
              <a:buAutoNum type="alphaLcParenR"/>
            </a:pPr>
            <a:r>
              <a:rPr lang="en-US" sz="1600" dirty="0" smtClean="0">
                <a:latin typeface="Mangal" panose="02040503050203030202" pitchFamily="18" charset="0"/>
                <a:cs typeface="Mangal" panose="02040503050203030202" pitchFamily="18" charset="0"/>
              </a:rPr>
              <a:t>I-131, Advance Parole/ Travel Document, </a:t>
            </a:r>
            <a:r>
              <a:rPr lang="en-US" sz="1600" dirty="0">
                <a:latin typeface="Mangal" panose="02040503050203030202" pitchFamily="18" charset="0"/>
                <a:cs typeface="Mangal" panose="02040503050203030202" pitchFamily="18" charset="0"/>
              </a:rPr>
              <a:t>required for </a:t>
            </a:r>
            <a:r>
              <a:rPr lang="en-US" sz="1600" dirty="0" smtClean="0">
                <a:latin typeface="Mangal" panose="02040503050203030202" pitchFamily="18" charset="0"/>
                <a:cs typeface="Mangal" panose="02040503050203030202" pitchFamily="18" charset="0"/>
              </a:rPr>
              <a:t>each applicant</a:t>
            </a:r>
            <a:endParaRPr lang="en-US" sz="1600" dirty="0">
              <a:latin typeface="Mangal" panose="02040503050203030202" pitchFamily="18" charset="0"/>
              <a:cs typeface="Mangal" panose="02040503050203030202" pitchFamily="18" charset="0"/>
            </a:endParaRPr>
          </a:p>
          <a:p>
            <a:pPr lvl="1">
              <a:buClr>
                <a:schemeClr val="tx1"/>
              </a:buClr>
              <a:buFont typeface="+mj-lt"/>
              <a:buAutoNum type="alphaLcParenR"/>
            </a:pPr>
            <a:r>
              <a:rPr lang="en-US" sz="1600" dirty="0" smtClean="0">
                <a:latin typeface="Mangal" panose="02040503050203030202" pitchFamily="18" charset="0"/>
                <a:cs typeface="Mangal" panose="02040503050203030202" pitchFamily="18" charset="0"/>
              </a:rPr>
              <a:t>I-765, Employment Authorization Document (“EAD”), </a:t>
            </a:r>
            <a:r>
              <a:rPr lang="en-US" sz="1600" dirty="0">
                <a:latin typeface="Mangal" panose="02040503050203030202" pitchFamily="18" charset="0"/>
                <a:cs typeface="Mangal" panose="02040503050203030202" pitchFamily="18" charset="0"/>
              </a:rPr>
              <a:t>required for </a:t>
            </a:r>
            <a:r>
              <a:rPr lang="en-US" sz="1600" dirty="0" smtClean="0">
                <a:latin typeface="Mangal" panose="02040503050203030202" pitchFamily="18" charset="0"/>
                <a:cs typeface="Mangal" panose="02040503050203030202" pitchFamily="18" charset="0"/>
              </a:rPr>
              <a:t>Cognizant associates, </a:t>
            </a:r>
            <a:r>
              <a:rPr lang="en-US" sz="1600" u="sng" dirty="0" smtClean="0">
                <a:latin typeface="Mangal" panose="02040503050203030202" pitchFamily="18" charset="0"/>
                <a:cs typeface="Mangal" panose="02040503050203030202" pitchFamily="18" charset="0"/>
              </a:rPr>
              <a:t>and, if needed, dependents</a:t>
            </a:r>
            <a:endParaRPr lang="en-US" sz="1600" u="sng" dirty="0">
              <a:latin typeface="Mangal" panose="02040503050203030202" pitchFamily="18" charset="0"/>
              <a:cs typeface="Mangal" panose="02040503050203030202" pitchFamily="18" charset="0"/>
            </a:endParaRPr>
          </a:p>
          <a:p>
            <a:r>
              <a:rPr lang="en-US" sz="1600" dirty="0">
                <a:latin typeface="Mangal" panose="02040503050203030202" pitchFamily="18" charset="0"/>
                <a:cs typeface="Mangal" panose="02040503050203030202" pitchFamily="18" charset="0"/>
              </a:rPr>
              <a:t> </a:t>
            </a:r>
            <a:endParaRPr lang="en-US" sz="1600" dirty="0" smtClean="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a:p>
            <a:r>
              <a:rPr lang="en-US" sz="1000" b="1" dirty="0" smtClean="0">
                <a:latin typeface="Mangal" panose="02040503050203030202" pitchFamily="18" charset="0"/>
                <a:cs typeface="Mangal" panose="02040503050203030202" pitchFamily="18" charset="0"/>
              </a:rPr>
              <a:t>	</a:t>
            </a:r>
            <a:endParaRPr lang="en-US" sz="1000" b="1" u="sng" dirty="0" smtClean="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p:txBody>
      </p:sp>
      <p:sp>
        <p:nvSpPr>
          <p:cNvPr id="5" name="Left Arrow 4"/>
          <p:cNvSpPr/>
          <p:nvPr/>
        </p:nvSpPr>
        <p:spPr bwMode="auto">
          <a:xfrm>
            <a:off x="7775067" y="2743200"/>
            <a:ext cx="978408" cy="484632"/>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12" charset="0"/>
                <a:ea typeface="ＭＳ Ｐゴシック" pitchFamily="-12" charset="-128"/>
                <a:cs typeface="ＭＳ Ｐゴシック" pitchFamily="-12" charset="-128"/>
              </a:rPr>
              <a:t>Cli</a:t>
            </a:r>
            <a:r>
              <a:rPr kumimoji="0" lang="en-US" sz="800" i="0" u="none" strike="noStrike" cap="none" normalizeH="0" baseline="0" dirty="0" smtClean="0">
                <a:ln>
                  <a:noFill/>
                </a:ln>
                <a:solidFill>
                  <a:schemeClr val="tx1"/>
                </a:solidFill>
                <a:effectLst/>
                <a:latin typeface="Arial" pitchFamily="-12" charset="0"/>
                <a:ea typeface="ＭＳ Ｐゴシック" pitchFamily="-12" charset="-128"/>
                <a:cs typeface="ＭＳ Ｐゴシック" pitchFamily="-12" charset="-128"/>
              </a:rPr>
              <a:t>c</a:t>
            </a:r>
            <a:r>
              <a:rPr kumimoji="0" lang="en-US" sz="800" b="1" i="0" u="none" strike="noStrike" cap="none" normalizeH="0" baseline="0" dirty="0" smtClean="0">
                <a:ln>
                  <a:noFill/>
                </a:ln>
                <a:solidFill>
                  <a:schemeClr val="tx1"/>
                </a:solidFill>
                <a:effectLst/>
                <a:latin typeface="Arial" pitchFamily="-12" charset="0"/>
                <a:ea typeface="ＭＳ Ｐゴシック" pitchFamily="-12" charset="-128"/>
                <a:cs typeface="ＭＳ Ｐゴシック" pitchFamily="-12" charset="-128"/>
              </a:rPr>
              <a:t>k Zip File</a:t>
            </a:r>
            <a:endParaRPr kumimoji="0" lang="en-US" sz="8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942975295"/>
              </p:ext>
            </p:extLst>
          </p:nvPr>
        </p:nvGraphicFramePr>
        <p:xfrm>
          <a:off x="6324600" y="2819400"/>
          <a:ext cx="1524000" cy="464978"/>
        </p:xfrm>
        <a:graphic>
          <a:graphicData uri="http://schemas.openxmlformats.org/presentationml/2006/ole">
            <mc:AlternateContent xmlns:mc="http://schemas.openxmlformats.org/markup-compatibility/2006">
              <mc:Choice xmlns:v="urn:schemas-microsoft-com:vml" Requires="v">
                <p:oleObj spid="_x0000_s13327" name="Packager Shell Object" showAsIcon="1" r:id="rId4" imgW="2830680" imgH="863640" progId="Package">
                  <p:embed/>
                </p:oleObj>
              </mc:Choice>
              <mc:Fallback>
                <p:oleObj name="Packager Shell Object" showAsIcon="1" r:id="rId4" imgW="2830680" imgH="863640" progId="Package">
                  <p:embed/>
                  <p:pic>
                    <p:nvPicPr>
                      <p:cNvPr id="0" name=""/>
                      <p:cNvPicPr/>
                      <p:nvPr/>
                    </p:nvPicPr>
                    <p:blipFill>
                      <a:blip r:embed="rId5"/>
                      <a:stretch>
                        <a:fillRect/>
                      </a:stretch>
                    </p:blipFill>
                    <p:spPr>
                      <a:xfrm>
                        <a:off x="6324600" y="2819400"/>
                        <a:ext cx="1524000" cy="464978"/>
                      </a:xfrm>
                      <a:prstGeom prst="rect">
                        <a:avLst/>
                      </a:prstGeom>
                    </p:spPr>
                  </p:pic>
                </p:oleObj>
              </mc:Fallback>
            </mc:AlternateContent>
          </a:graphicData>
        </a:graphic>
      </p:graphicFrame>
      <p:sp>
        <p:nvSpPr>
          <p:cNvPr id="11" name="Footer Placeholder 6"/>
          <p:cNvSpPr txBox="1">
            <a:spLocks/>
          </p:cNvSpPr>
          <p:nvPr/>
        </p:nvSpPr>
        <p:spPr>
          <a:xfrm>
            <a:off x="833119" y="6474311"/>
            <a:ext cx="7929881" cy="36576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Mangal" panose="02040503050203030202" pitchFamily="18" charset="0"/>
                <a:cs typeface="Mangal" panose="02040503050203030202" pitchFamily="18" charset="0"/>
              </a:rPr>
              <a:t>Confidential - do not distribute  outside of Cognizant – Slide 5</a:t>
            </a:r>
            <a:endParaRPr lang="en-US" dirty="0">
              <a:latin typeface="Mangal" panose="02040503050203030202" pitchFamily="18" charset="0"/>
              <a:cs typeface="Mangal" panose="02040503050203030202" pitchFamily="18" charset="0"/>
            </a:endParaRPr>
          </a:p>
        </p:txBody>
      </p:sp>
      <p:pic>
        <p:nvPicPr>
          <p:cNvPr id="4248" name="Picture 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1" y="69056"/>
            <a:ext cx="3548062" cy="1454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4867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839200" cy="838200"/>
          </a:xfrm>
        </p:spPr>
        <p:txBody>
          <a:bodyPr/>
          <a:lstStyle/>
          <a:p>
            <a:r>
              <a:rPr lang="en-US" dirty="0" smtClean="0">
                <a:latin typeface="Mangal" panose="02040503050203030202" pitchFamily="18" charset="0"/>
                <a:cs typeface="Mangal" panose="02040503050203030202" pitchFamily="18" charset="0"/>
              </a:rPr>
              <a:t>USCIS Forms 	</a:t>
            </a:r>
            <a:endParaRPr lang="en-US"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a:xfrm>
            <a:off x="152400" y="1371600"/>
            <a:ext cx="8839200" cy="5029200"/>
          </a:xfrm>
        </p:spPr>
        <p:txBody>
          <a:bodyPr/>
          <a:lstStyle/>
          <a:p>
            <a:endParaRPr lang="en-US" sz="1600" b="1" u="sng" dirty="0" smtClean="0">
              <a:latin typeface="Mangal" panose="02040503050203030202" pitchFamily="18" charset="0"/>
              <a:cs typeface="Mangal" panose="02040503050203030202" pitchFamily="18" charset="0"/>
            </a:endParaRPr>
          </a:p>
          <a:p>
            <a:pPr indent="0"/>
            <a:endParaRPr lang="en-US" sz="1600" b="1" u="sng" dirty="0" smtClean="0">
              <a:latin typeface="Mangal" panose="02040503050203030202" pitchFamily="18" charset="0"/>
              <a:cs typeface="Mangal" panose="02040503050203030202" pitchFamily="18" charset="0"/>
            </a:endParaRPr>
          </a:p>
          <a:p>
            <a:pPr indent="0"/>
            <a:endParaRPr lang="en-US" sz="1600" b="1" u="sng" dirty="0">
              <a:latin typeface="Mangal" panose="02040503050203030202" pitchFamily="18" charset="0"/>
              <a:cs typeface="Mangal" panose="02040503050203030202" pitchFamily="18" charset="0"/>
            </a:endParaRPr>
          </a:p>
          <a:p>
            <a:pPr indent="0"/>
            <a:r>
              <a:rPr lang="en-US" sz="1600" b="1" u="sng" dirty="0" smtClean="0">
                <a:latin typeface="Mangal" panose="02040503050203030202" pitchFamily="18" charset="0"/>
                <a:cs typeface="Mangal" panose="02040503050203030202" pitchFamily="18" charset="0"/>
              </a:rPr>
              <a:t>While </a:t>
            </a:r>
            <a:r>
              <a:rPr lang="en-US" sz="1600" b="1" u="sng" dirty="0">
                <a:latin typeface="Mangal" panose="02040503050203030202" pitchFamily="18" charset="0"/>
                <a:cs typeface="Mangal" panose="02040503050203030202" pitchFamily="18" charset="0"/>
              </a:rPr>
              <a:t>the I-485 remains pending, please be sure to renew </a:t>
            </a:r>
            <a:r>
              <a:rPr lang="en-US" sz="1600" b="1" u="sng" dirty="0" smtClean="0">
                <a:latin typeface="Mangal" panose="02040503050203030202" pitchFamily="18" charset="0"/>
                <a:cs typeface="Mangal" panose="02040503050203030202" pitchFamily="18" charset="0"/>
              </a:rPr>
              <a:t>EADs and Travel documents (i.e., Forms </a:t>
            </a:r>
            <a:r>
              <a:rPr lang="en-US" sz="1600" b="1" u="sng" dirty="0">
                <a:latin typeface="Mangal" panose="02040503050203030202" pitchFamily="18" charset="0"/>
                <a:cs typeface="Mangal" panose="02040503050203030202" pitchFamily="18" charset="0"/>
              </a:rPr>
              <a:t>I-765 (EAD) and I-131 (AP) </a:t>
            </a:r>
            <a:r>
              <a:rPr lang="en-US" sz="1600" b="1" u="sng" dirty="0" smtClean="0">
                <a:latin typeface="Mangal" panose="02040503050203030202" pitchFamily="18" charset="0"/>
                <a:cs typeface="Mangal" panose="02040503050203030202" pitchFamily="18" charset="0"/>
              </a:rPr>
              <a:t>within </a:t>
            </a:r>
            <a:r>
              <a:rPr lang="en-US" sz="1600" b="1" u="sng" dirty="0">
                <a:latin typeface="Mangal" panose="02040503050203030202" pitchFamily="18" charset="0"/>
                <a:cs typeface="Mangal" panose="02040503050203030202" pitchFamily="18" charset="0"/>
              </a:rPr>
              <a:t>120 days of expiration. It can take up to 90 </a:t>
            </a:r>
            <a:r>
              <a:rPr lang="en-US" sz="1600" b="1" u="sng" dirty="0" smtClean="0">
                <a:latin typeface="Mangal" panose="02040503050203030202" pitchFamily="18" charset="0"/>
                <a:cs typeface="Mangal" panose="02040503050203030202" pitchFamily="18" charset="0"/>
              </a:rPr>
              <a:t>days, sometimes longer, </a:t>
            </a:r>
            <a:r>
              <a:rPr lang="en-US" sz="1600" b="1" u="sng" dirty="0">
                <a:latin typeface="Mangal" panose="02040503050203030202" pitchFamily="18" charset="0"/>
                <a:cs typeface="Mangal" panose="02040503050203030202" pitchFamily="18" charset="0"/>
              </a:rPr>
              <a:t>to receive an approved I-765 (EAD) and I-131 (AP). Once the I-485 is approved, there is no need to renew these documents. </a:t>
            </a:r>
          </a:p>
          <a:p>
            <a:pPr indent="0"/>
            <a:r>
              <a:rPr lang="en-US" sz="1600" b="1" dirty="0">
                <a:latin typeface="Mangal" panose="02040503050203030202" pitchFamily="18" charset="0"/>
                <a:cs typeface="Mangal" panose="02040503050203030202" pitchFamily="18" charset="0"/>
              </a:rPr>
              <a:t>	</a:t>
            </a:r>
          </a:p>
          <a:p>
            <a:pPr indent="0"/>
            <a:r>
              <a:rPr lang="en-US" sz="1600" b="1" dirty="0" smtClean="0">
                <a:latin typeface="Mangal" panose="02040503050203030202" pitchFamily="18" charset="0"/>
                <a:cs typeface="Mangal" panose="02040503050203030202" pitchFamily="18" charset="0"/>
              </a:rPr>
              <a:t>If </a:t>
            </a:r>
            <a:r>
              <a:rPr lang="en-US" sz="1600" b="1" dirty="0">
                <a:latin typeface="Mangal" panose="02040503050203030202" pitchFamily="18" charset="0"/>
                <a:cs typeface="Mangal" panose="02040503050203030202" pitchFamily="18" charset="0"/>
              </a:rPr>
              <a:t>you have changed your address while </a:t>
            </a:r>
            <a:r>
              <a:rPr lang="en-US" sz="1600" b="1" dirty="0" smtClean="0">
                <a:latin typeface="Mangal" panose="02040503050203030202" pitchFamily="18" charset="0"/>
                <a:cs typeface="Mangal" panose="02040503050203030202" pitchFamily="18" charset="0"/>
              </a:rPr>
              <a:t>Forms I-485</a:t>
            </a:r>
            <a:r>
              <a:rPr lang="en-US" sz="1600" b="1" dirty="0">
                <a:latin typeface="Mangal" panose="02040503050203030202" pitchFamily="18" charset="0"/>
                <a:cs typeface="Mangal" panose="02040503050203030202" pitchFamily="18" charset="0"/>
              </a:rPr>
              <a:t>, I-131 and I-765 </a:t>
            </a:r>
            <a:r>
              <a:rPr lang="en-US" sz="1600" b="1" dirty="0" smtClean="0">
                <a:latin typeface="Mangal" panose="02040503050203030202" pitchFamily="18" charset="0"/>
                <a:cs typeface="Mangal" panose="02040503050203030202" pitchFamily="18" charset="0"/>
              </a:rPr>
              <a:t>remain </a:t>
            </a:r>
            <a:r>
              <a:rPr lang="en-US" sz="1600" b="1" dirty="0">
                <a:latin typeface="Mangal" panose="02040503050203030202" pitchFamily="18" charset="0"/>
                <a:cs typeface="Mangal" panose="02040503050203030202" pitchFamily="18" charset="0"/>
              </a:rPr>
              <a:t>pending, a Form AR-11 change of address </a:t>
            </a:r>
            <a:r>
              <a:rPr lang="en-US" sz="1600" b="1" dirty="0" smtClean="0">
                <a:latin typeface="Mangal" panose="02040503050203030202" pitchFamily="18" charset="0"/>
                <a:cs typeface="Mangal" panose="02040503050203030202" pitchFamily="18" charset="0"/>
              </a:rPr>
              <a:t>for each applicant must </a:t>
            </a:r>
            <a:r>
              <a:rPr lang="en-US" sz="1600" b="1" dirty="0">
                <a:latin typeface="Mangal" panose="02040503050203030202" pitchFamily="18" charset="0"/>
                <a:cs typeface="Mangal" panose="02040503050203030202" pitchFamily="18" charset="0"/>
              </a:rPr>
              <a:t>be filed </a:t>
            </a:r>
            <a:r>
              <a:rPr lang="en-US" sz="1600" b="1" dirty="0" smtClean="0">
                <a:latin typeface="Mangal" panose="02040503050203030202" pitchFamily="18" charset="0"/>
                <a:cs typeface="Mangal" panose="02040503050203030202" pitchFamily="18" charset="0"/>
              </a:rPr>
              <a:t>at: </a:t>
            </a:r>
            <a:r>
              <a:rPr lang="en-US" sz="1600" b="1" dirty="0">
                <a:latin typeface="Mangal" panose="02040503050203030202" pitchFamily="18" charset="0"/>
                <a:cs typeface="Mangal" panose="02040503050203030202" pitchFamily="18" charset="0"/>
                <a:hlinkClick r:id="rId2"/>
              </a:rPr>
              <a:t>AR-11 Online Change of </a:t>
            </a:r>
            <a:r>
              <a:rPr lang="en-US" sz="1600" b="1" dirty="0" smtClean="0">
                <a:latin typeface="Mangal" panose="02040503050203030202" pitchFamily="18" charset="0"/>
                <a:cs typeface="Mangal" panose="02040503050203030202" pitchFamily="18" charset="0"/>
                <a:hlinkClick r:id="rId2"/>
              </a:rPr>
              <a:t>Address</a:t>
            </a:r>
            <a:r>
              <a:rPr lang="en-US" sz="1600" b="1" dirty="0">
                <a:latin typeface="Mangal" panose="02040503050203030202" pitchFamily="18" charset="0"/>
                <a:cs typeface="Mangal" panose="02040503050203030202" pitchFamily="18" charset="0"/>
              </a:rPr>
              <a:t> (</a:t>
            </a:r>
            <a:r>
              <a:rPr lang="en-US" sz="1600" b="1" dirty="0">
                <a:latin typeface="Mangal" panose="02040503050203030202" pitchFamily="18" charset="0"/>
                <a:cs typeface="Mangal" panose="02040503050203030202" pitchFamily="18" charset="0"/>
                <a:hlinkClick r:id="rId2"/>
              </a:rPr>
              <a:t>https://</a:t>
            </a:r>
            <a:r>
              <a:rPr lang="en-US" sz="1600" b="1" dirty="0" smtClean="0">
                <a:latin typeface="Mangal" panose="02040503050203030202" pitchFamily="18" charset="0"/>
                <a:cs typeface="Mangal" panose="02040503050203030202" pitchFamily="18" charset="0"/>
                <a:hlinkClick r:id="rId2"/>
              </a:rPr>
              <a:t>egov.uscis.gov/coa/displayCOAForm.do</a:t>
            </a:r>
            <a:r>
              <a:rPr lang="en-US" sz="1600" b="1" dirty="0" smtClean="0">
                <a:latin typeface="Mangal" panose="02040503050203030202" pitchFamily="18" charset="0"/>
                <a:cs typeface="Mangal" panose="02040503050203030202" pitchFamily="18" charset="0"/>
              </a:rPr>
              <a:t>). This AR-11 needs to </a:t>
            </a:r>
            <a:r>
              <a:rPr lang="en-US" sz="1600" b="1" dirty="0">
                <a:latin typeface="Mangal" panose="02040503050203030202" pitchFamily="18" charset="0"/>
                <a:cs typeface="Mangal" panose="02040503050203030202" pitchFamily="18" charset="0"/>
              </a:rPr>
              <a:t>be completed for each dependent application. </a:t>
            </a:r>
          </a:p>
          <a:p>
            <a:pPr marL="0" indent="0">
              <a:buClr>
                <a:schemeClr val="tx1"/>
              </a:buClr>
            </a:pPr>
            <a:endParaRPr lang="en-US" sz="1600" dirty="0">
              <a:latin typeface="Mangal" panose="02040503050203030202" pitchFamily="18" charset="0"/>
              <a:cs typeface="Mangal" panose="02040503050203030202" pitchFamily="18" charset="0"/>
            </a:endParaRPr>
          </a:p>
          <a:p>
            <a:r>
              <a:rPr lang="en-US" sz="1600" dirty="0">
                <a:latin typeface="Mangal" panose="02040503050203030202" pitchFamily="18" charset="0"/>
                <a:cs typeface="Mangal" panose="02040503050203030202" pitchFamily="18" charset="0"/>
              </a:rPr>
              <a:t> </a:t>
            </a:r>
            <a:endParaRPr lang="en-US" sz="1600" dirty="0" smtClean="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a:p>
            <a:r>
              <a:rPr lang="en-US" sz="1000" b="1" dirty="0" smtClean="0">
                <a:latin typeface="Mangal" panose="02040503050203030202" pitchFamily="18" charset="0"/>
                <a:cs typeface="Mangal" panose="02040503050203030202" pitchFamily="18" charset="0"/>
              </a:rPr>
              <a:t>	</a:t>
            </a:r>
            <a:endParaRPr lang="en-US" sz="1000" b="1" u="sng" dirty="0" smtClean="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p:txBody>
      </p:sp>
      <p:sp>
        <p:nvSpPr>
          <p:cNvPr id="11" name="Footer Placeholder 6"/>
          <p:cNvSpPr txBox="1">
            <a:spLocks/>
          </p:cNvSpPr>
          <p:nvPr/>
        </p:nvSpPr>
        <p:spPr>
          <a:xfrm>
            <a:off x="833119" y="6474311"/>
            <a:ext cx="7929881" cy="36576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Mangal" panose="02040503050203030202" pitchFamily="18" charset="0"/>
                <a:cs typeface="Mangal" panose="02040503050203030202" pitchFamily="18" charset="0"/>
              </a:rPr>
              <a:t>Confidential - do not distribute  outside of Cognizant – Slide 6</a:t>
            </a:r>
            <a:endParaRPr lang="en-US" dirty="0">
              <a:latin typeface="Mangal" panose="02040503050203030202" pitchFamily="18" charset="0"/>
              <a:cs typeface="Mangal" panose="02040503050203030202" pitchFamily="18" charset="0"/>
            </a:endParaRPr>
          </a:p>
        </p:txBody>
      </p:sp>
      <p:pic>
        <p:nvPicPr>
          <p:cNvPr id="4248" name="Picture 1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1" y="69056"/>
            <a:ext cx="3548062" cy="1454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0413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latin typeface="Mangal" panose="02040503050203030202" pitchFamily="18" charset="0"/>
                <a:cs typeface="Mangal" panose="02040503050203030202" pitchFamily="18" charset="0"/>
              </a:rPr>
              <a:t>Shipping Documents </a:t>
            </a:r>
            <a:endParaRPr lang="en-US" dirty="0"/>
          </a:p>
        </p:txBody>
      </p:sp>
      <p:sp>
        <p:nvSpPr>
          <p:cNvPr id="3" name="Content Placeholder 2"/>
          <p:cNvSpPr>
            <a:spLocks noGrp="1"/>
          </p:cNvSpPr>
          <p:nvPr>
            <p:ph idx="1"/>
          </p:nvPr>
        </p:nvSpPr>
        <p:spPr>
          <a:xfrm>
            <a:off x="152400" y="1295400"/>
            <a:ext cx="8839200" cy="4572000"/>
          </a:xfrm>
        </p:spPr>
        <p:txBody>
          <a:bodyPr/>
          <a:lstStyle/>
          <a:p>
            <a:pPr lvl="1"/>
            <a:endParaRPr lang="en-US" sz="1000" dirty="0">
              <a:latin typeface="Mangal" panose="02040503050203030202" pitchFamily="18" charset="0"/>
              <a:cs typeface="Mangal" panose="02040503050203030202" pitchFamily="18" charset="0"/>
            </a:endParaRPr>
          </a:p>
          <a:p>
            <a:r>
              <a:rPr lang="en-US" sz="1400" dirty="0" smtClean="0">
                <a:latin typeface="Mangal" panose="02040503050203030202" pitchFamily="18" charset="0"/>
                <a:cs typeface="Mangal" panose="02040503050203030202" pitchFamily="18" charset="0"/>
              </a:rPr>
              <a:t>  </a:t>
            </a:r>
            <a:r>
              <a:rPr lang="en-US" sz="1800" dirty="0" smtClean="0">
                <a:latin typeface="Mangal" panose="02040503050203030202" pitchFamily="18" charset="0"/>
                <a:cs typeface="Mangal" panose="02040503050203030202" pitchFamily="18" charset="0"/>
              </a:rPr>
              <a:t>If you choose to submit </a:t>
            </a:r>
            <a:r>
              <a:rPr lang="en-US" sz="1800" dirty="0" smtClean="0">
                <a:solidFill>
                  <a:srgbClr val="000000"/>
                </a:solidFill>
                <a:latin typeface="Mangal" panose="02040503050203030202" pitchFamily="18" charset="0"/>
                <a:ea typeface="Calibri"/>
                <a:cs typeface="Mangal" panose="02040503050203030202" pitchFamily="18" charset="0"/>
              </a:rPr>
              <a:t>completed </a:t>
            </a:r>
            <a:r>
              <a:rPr lang="en-US" sz="1800" dirty="0">
                <a:solidFill>
                  <a:srgbClr val="000000"/>
                </a:solidFill>
                <a:latin typeface="Mangal" panose="02040503050203030202" pitchFamily="18" charset="0"/>
                <a:ea typeface="Calibri"/>
                <a:cs typeface="Mangal" panose="02040503050203030202" pitchFamily="18" charset="0"/>
              </a:rPr>
              <a:t>documents to GM for GM to review and </a:t>
            </a:r>
            <a:r>
              <a:rPr lang="en-US" sz="1800" dirty="0" smtClean="0">
                <a:solidFill>
                  <a:srgbClr val="000000"/>
                </a:solidFill>
                <a:latin typeface="Mangal" panose="02040503050203030202" pitchFamily="18" charset="0"/>
                <a:ea typeface="Calibri"/>
                <a:cs typeface="Mangal" panose="02040503050203030202" pitchFamily="18" charset="0"/>
              </a:rPr>
              <a:t>ship to USCIS, please follow the below instructions for mailing your I-485 documents:</a:t>
            </a:r>
          </a:p>
          <a:p>
            <a:endParaRPr lang="en-US" sz="1800" dirty="0" smtClean="0">
              <a:latin typeface="Mangal" panose="02040503050203030202" pitchFamily="18" charset="0"/>
              <a:cs typeface="Mangal" panose="02040503050203030202" pitchFamily="18" charset="0"/>
            </a:endParaRPr>
          </a:p>
          <a:p>
            <a:pPr marL="342900" lvl="1" indent="0">
              <a:buClrTx/>
              <a:buNone/>
            </a:pPr>
            <a:r>
              <a:rPr lang="en-US" sz="1800" dirty="0" smtClean="0">
                <a:latin typeface="Mangal" panose="02040503050203030202" pitchFamily="18" charset="0"/>
                <a:cs typeface="Mangal" panose="02040503050203030202" pitchFamily="18" charset="0"/>
              </a:rPr>
              <a:t>Address: 	Cognizant </a:t>
            </a:r>
            <a:r>
              <a:rPr lang="en-US" sz="1800" dirty="0">
                <a:latin typeface="Mangal" panose="02040503050203030202" pitchFamily="18" charset="0"/>
                <a:cs typeface="Mangal" panose="02040503050203030202" pitchFamily="18" charset="0"/>
              </a:rPr>
              <a:t>Technology Solutions – </a:t>
            </a:r>
            <a:r>
              <a:rPr lang="en-US" sz="1800" dirty="0" smtClean="0">
                <a:latin typeface="Mangal" panose="02040503050203030202" pitchFamily="18" charset="0"/>
                <a:cs typeface="Mangal" panose="02040503050203030202" pitchFamily="18" charset="0"/>
              </a:rPr>
              <a:t>I-485 Docs</a:t>
            </a:r>
            <a:endParaRPr lang="en-US" sz="1800" dirty="0">
              <a:latin typeface="Mangal" panose="02040503050203030202" pitchFamily="18" charset="0"/>
              <a:cs typeface="Mangal" panose="02040503050203030202" pitchFamily="18" charset="0"/>
            </a:endParaRPr>
          </a:p>
          <a:p>
            <a:pPr marL="342900" lvl="1" indent="0">
              <a:buClrTx/>
              <a:buNone/>
            </a:pPr>
            <a:r>
              <a:rPr lang="en-US" sz="1800" dirty="0">
                <a:latin typeface="Mangal" panose="02040503050203030202" pitchFamily="18" charset="0"/>
                <a:cs typeface="Mangal" panose="02040503050203030202" pitchFamily="18" charset="0"/>
              </a:rPr>
              <a:t>	</a:t>
            </a:r>
            <a:r>
              <a:rPr lang="en-US" sz="1800" dirty="0" smtClean="0">
                <a:latin typeface="Mangal" panose="02040503050203030202" pitchFamily="18" charset="0"/>
                <a:cs typeface="Mangal" panose="02040503050203030202" pitchFamily="18" charset="0"/>
              </a:rPr>
              <a:t>	Attn</a:t>
            </a:r>
            <a:r>
              <a:rPr lang="en-US" sz="1800" dirty="0">
                <a:latin typeface="Mangal" panose="02040503050203030202" pitchFamily="18" charset="0"/>
                <a:cs typeface="Mangal" panose="02040503050203030202" pitchFamily="18" charset="0"/>
              </a:rPr>
              <a:t>: (insert your case manager’s name and insert your </a:t>
            </a:r>
            <a:r>
              <a:rPr lang="en-US" sz="1800" dirty="0" smtClean="0">
                <a:latin typeface="Mangal" panose="02040503050203030202" pitchFamily="18" charset="0"/>
                <a:cs typeface="Mangal" panose="02040503050203030202" pitchFamily="18" charset="0"/>
              </a:rPr>
              <a:t>			Associate </a:t>
            </a:r>
            <a:r>
              <a:rPr lang="en-US" sz="1800" dirty="0">
                <a:latin typeface="Mangal" panose="02040503050203030202" pitchFamily="18" charset="0"/>
                <a:cs typeface="Mangal" panose="02040503050203030202" pitchFamily="18" charset="0"/>
              </a:rPr>
              <a:t>ID)</a:t>
            </a:r>
          </a:p>
          <a:p>
            <a:pPr marL="342900" lvl="1" indent="0">
              <a:buClrTx/>
              <a:buNone/>
            </a:pPr>
            <a:r>
              <a:rPr lang="en-US" sz="1800" dirty="0" smtClean="0">
                <a:latin typeface="Mangal" panose="02040503050203030202" pitchFamily="18" charset="0"/>
                <a:cs typeface="Mangal" panose="02040503050203030202" pitchFamily="18" charset="0"/>
              </a:rPr>
              <a:t>		500 </a:t>
            </a:r>
            <a:r>
              <a:rPr lang="en-US" sz="1800" dirty="0">
                <a:latin typeface="Mangal" panose="02040503050203030202" pitchFamily="18" charset="0"/>
                <a:cs typeface="Mangal" panose="02040503050203030202" pitchFamily="18" charset="0"/>
              </a:rPr>
              <a:t>Frank W. Burr Blvd</a:t>
            </a:r>
          </a:p>
          <a:p>
            <a:pPr marL="342900" lvl="1" indent="0">
              <a:buClrTx/>
              <a:buNone/>
            </a:pPr>
            <a:r>
              <a:rPr lang="en-US" sz="1800" dirty="0" smtClean="0">
                <a:latin typeface="Mangal" panose="02040503050203030202" pitchFamily="18" charset="0"/>
                <a:cs typeface="Mangal" panose="02040503050203030202" pitchFamily="18" charset="0"/>
              </a:rPr>
              <a:t>		Teaneck</a:t>
            </a:r>
            <a:r>
              <a:rPr lang="en-US" sz="1800" dirty="0">
                <a:latin typeface="Mangal" panose="02040503050203030202" pitchFamily="18" charset="0"/>
                <a:cs typeface="Mangal" panose="02040503050203030202" pitchFamily="18" charset="0"/>
              </a:rPr>
              <a:t>, NJ 07666</a:t>
            </a:r>
          </a:p>
          <a:p>
            <a:pPr lvl="1">
              <a:buClrTx/>
            </a:pPr>
            <a:endParaRPr lang="en-US" sz="1800" dirty="0">
              <a:latin typeface="Mangal" panose="02040503050203030202" pitchFamily="18" charset="0"/>
              <a:cs typeface="Mangal" panose="02040503050203030202" pitchFamily="18" charset="0"/>
            </a:endParaRPr>
          </a:p>
          <a:p>
            <a:pPr marL="342900" lvl="1" indent="0">
              <a:buClrTx/>
              <a:buNone/>
            </a:pPr>
            <a:r>
              <a:rPr lang="en-US" sz="1800" dirty="0" smtClean="0">
                <a:latin typeface="Mangal" panose="02040503050203030202" pitchFamily="18" charset="0"/>
                <a:cs typeface="Mangal" panose="02040503050203030202" pitchFamily="18" charset="0"/>
              </a:rPr>
              <a:t>Incoming </a:t>
            </a:r>
            <a:r>
              <a:rPr lang="en-US" sz="1800" dirty="0">
                <a:latin typeface="Mangal" panose="02040503050203030202" pitchFamily="18" charset="0"/>
                <a:cs typeface="Mangal" panose="02040503050203030202" pitchFamily="18" charset="0"/>
              </a:rPr>
              <a:t>application packages are handled by </a:t>
            </a:r>
            <a:r>
              <a:rPr lang="en-US" sz="1800" dirty="0" smtClean="0">
                <a:latin typeface="Mangal" panose="02040503050203030202" pitchFamily="18" charset="0"/>
                <a:cs typeface="Mangal" panose="02040503050203030202" pitchFamily="18" charset="0"/>
              </a:rPr>
              <a:t>a team of coordinators within GM.  </a:t>
            </a:r>
            <a:r>
              <a:rPr lang="en-US" sz="1800" dirty="0">
                <a:latin typeface="Mangal" panose="02040503050203030202" pitchFamily="18" charset="0"/>
                <a:cs typeface="Mangal" panose="02040503050203030202" pitchFamily="18" charset="0"/>
              </a:rPr>
              <a:t>They will send you a confirmation email </a:t>
            </a:r>
            <a:r>
              <a:rPr lang="en-US" sz="1800" dirty="0" smtClean="0">
                <a:latin typeface="Mangal" panose="02040503050203030202" pitchFamily="18" charset="0"/>
                <a:cs typeface="Mangal" panose="02040503050203030202" pitchFamily="18" charset="0"/>
              </a:rPr>
              <a:t>within approx. </a:t>
            </a:r>
            <a:r>
              <a:rPr lang="en-US" sz="1800" dirty="0">
                <a:latin typeface="Mangal" panose="02040503050203030202" pitchFamily="18" charset="0"/>
                <a:cs typeface="Mangal" panose="02040503050203030202" pitchFamily="18" charset="0"/>
              </a:rPr>
              <a:t>48 hours of receipt of your documents</a:t>
            </a:r>
            <a:r>
              <a:rPr lang="en-US" sz="1800" dirty="0" smtClean="0">
                <a:latin typeface="Mangal" panose="02040503050203030202" pitchFamily="18" charset="0"/>
                <a:cs typeface="Mangal" panose="02040503050203030202" pitchFamily="18" charset="0"/>
              </a:rPr>
              <a:t>.</a:t>
            </a:r>
          </a:p>
          <a:p>
            <a:pPr marL="342900" lvl="1" indent="0">
              <a:buClrTx/>
              <a:buNone/>
            </a:pPr>
            <a:endParaRPr lang="en-US" sz="1800" dirty="0">
              <a:latin typeface="Mangal" panose="02040503050203030202" pitchFamily="18" charset="0"/>
              <a:cs typeface="Mangal" panose="02040503050203030202" pitchFamily="18" charset="0"/>
            </a:endParaRPr>
          </a:p>
          <a:p>
            <a:pPr marL="342900" lvl="1" indent="0">
              <a:buNone/>
            </a:pPr>
            <a:r>
              <a:rPr lang="en-US" sz="1800" dirty="0" smtClean="0">
                <a:latin typeface="Mangal" panose="02040503050203030202" pitchFamily="18" charset="0"/>
                <a:cs typeface="Mangal" panose="02040503050203030202" pitchFamily="18" charset="0"/>
              </a:rPr>
              <a:t>Please </a:t>
            </a:r>
            <a:r>
              <a:rPr lang="en-US" sz="1800" dirty="0">
                <a:latin typeface="Mangal" panose="02040503050203030202" pitchFamily="18" charset="0"/>
                <a:cs typeface="Mangal" panose="02040503050203030202" pitchFamily="18" charset="0"/>
              </a:rPr>
              <a:t>be sure to photocopy any documents/forms for your records before shipment. </a:t>
            </a:r>
          </a:p>
          <a:p>
            <a:pPr lvl="1"/>
            <a:endParaRPr lang="en-US" sz="1400" dirty="0">
              <a:latin typeface="Mangal" panose="02040503050203030202" pitchFamily="18" charset="0"/>
              <a:cs typeface="Mangal" panose="02040503050203030202" pitchFamily="18" charset="0"/>
            </a:endParaRPr>
          </a:p>
          <a:p>
            <a:pPr marL="342900" lvl="1" indent="0">
              <a:buNone/>
            </a:pPr>
            <a:r>
              <a:rPr lang="en-US" sz="1400" dirty="0">
                <a:latin typeface="Mangal" panose="02040503050203030202" pitchFamily="18" charset="0"/>
                <a:cs typeface="Mangal" panose="02040503050203030202" pitchFamily="18" charset="0"/>
              </a:rPr>
              <a:t>	</a:t>
            </a:r>
          </a:p>
          <a:p>
            <a:pPr lvl="1"/>
            <a:endParaRPr lang="en-US" sz="1400" dirty="0">
              <a:latin typeface="Mangal" panose="02040503050203030202" pitchFamily="18" charset="0"/>
              <a:cs typeface="Mangal" panose="02040503050203030202" pitchFamily="18" charset="0"/>
            </a:endParaRPr>
          </a:p>
        </p:txBody>
      </p:sp>
      <p:pic>
        <p:nvPicPr>
          <p:cNvPr id="13314" name="Picture 2" descr="Image result for shi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0"/>
            <a:ext cx="1381125" cy="1374987"/>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6"/>
          <p:cNvSpPr txBox="1">
            <a:spLocks/>
          </p:cNvSpPr>
          <p:nvPr/>
        </p:nvSpPr>
        <p:spPr>
          <a:xfrm>
            <a:off x="833119" y="6474311"/>
            <a:ext cx="7929881" cy="36576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Mangal" panose="02040503050203030202" pitchFamily="18" charset="0"/>
                <a:cs typeface="Mangal" panose="02040503050203030202" pitchFamily="18" charset="0"/>
              </a:rPr>
              <a:t>Confidential - do not distribute  outside of Cognizant – Slide 7</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297623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latin typeface="Mangal" panose="02040503050203030202" pitchFamily="18" charset="0"/>
                <a:cs typeface="Mangal" panose="02040503050203030202" pitchFamily="18" charset="0"/>
              </a:rPr>
              <a:t>Shipping Documents</a:t>
            </a:r>
            <a:endParaRPr lang="en-US" dirty="0"/>
          </a:p>
        </p:txBody>
      </p:sp>
      <p:sp>
        <p:nvSpPr>
          <p:cNvPr id="3" name="Content Placeholder 2"/>
          <p:cNvSpPr>
            <a:spLocks noGrp="1"/>
          </p:cNvSpPr>
          <p:nvPr>
            <p:ph idx="1"/>
          </p:nvPr>
        </p:nvSpPr>
        <p:spPr>
          <a:xfrm>
            <a:off x="152400" y="1295400"/>
            <a:ext cx="8839200" cy="5029200"/>
          </a:xfrm>
        </p:spPr>
        <p:txBody>
          <a:bodyPr/>
          <a:lstStyle/>
          <a:p>
            <a:pPr lvl="1"/>
            <a:endParaRPr lang="en-US" sz="1000" dirty="0">
              <a:latin typeface="Mangal" panose="02040503050203030202" pitchFamily="18" charset="0"/>
              <a:cs typeface="Mangal" panose="02040503050203030202" pitchFamily="18" charset="0"/>
            </a:endParaRPr>
          </a:p>
          <a:p>
            <a:r>
              <a:rPr lang="en-US" sz="1400" dirty="0" smtClean="0">
                <a:latin typeface="Mangal" panose="02040503050203030202" pitchFamily="18" charset="0"/>
                <a:cs typeface="Mangal" panose="02040503050203030202" pitchFamily="18" charset="0"/>
              </a:rPr>
              <a:t>  If you choose to s</a:t>
            </a:r>
            <a:r>
              <a:rPr lang="en-US" sz="1400" dirty="0" smtClean="0">
                <a:solidFill>
                  <a:srgbClr val="000000"/>
                </a:solidFill>
                <a:latin typeface="Mangal" panose="02040503050203030202" pitchFamily="18" charset="0"/>
                <a:ea typeface="Calibri"/>
                <a:cs typeface="Mangal" panose="02040503050203030202" pitchFamily="18" charset="0"/>
              </a:rPr>
              <a:t>ubmit the I-485 package directly to USCIS, please use the below chart for instructions on where to ship your documents based on where you currently reside in the US:</a:t>
            </a:r>
          </a:p>
          <a:p>
            <a:endParaRPr lang="en-US" sz="1400" dirty="0" smtClean="0">
              <a:latin typeface="Mangal" panose="02040503050203030202" pitchFamily="18" charset="0"/>
              <a:cs typeface="Mangal" panose="02040503050203030202" pitchFamily="18" charset="0"/>
            </a:endParaRPr>
          </a:p>
          <a:p>
            <a:pPr lvl="1"/>
            <a:endParaRPr lang="en-US" sz="1400" dirty="0">
              <a:latin typeface="Mangal" panose="02040503050203030202" pitchFamily="18" charset="0"/>
              <a:cs typeface="Mangal" panose="02040503050203030202" pitchFamily="18" charset="0"/>
            </a:endParaRPr>
          </a:p>
          <a:p>
            <a:pPr lvl="1"/>
            <a:r>
              <a:rPr lang="en-US" sz="1400" dirty="0">
                <a:latin typeface="Mangal" panose="02040503050203030202" pitchFamily="18" charset="0"/>
                <a:cs typeface="Mangal" panose="02040503050203030202" pitchFamily="18" charset="0"/>
              </a:rPr>
              <a:t>	</a:t>
            </a:r>
          </a:p>
          <a:p>
            <a:pPr lvl="1"/>
            <a:endParaRPr lang="en-US" sz="1400" dirty="0" smtClean="0">
              <a:latin typeface="Mangal" panose="02040503050203030202" pitchFamily="18" charset="0"/>
              <a:cs typeface="Mangal" panose="02040503050203030202" pitchFamily="18" charset="0"/>
            </a:endParaRPr>
          </a:p>
          <a:p>
            <a:pPr lvl="1"/>
            <a:endParaRPr lang="en-US" sz="1400" dirty="0">
              <a:latin typeface="Mangal" panose="02040503050203030202" pitchFamily="18" charset="0"/>
              <a:cs typeface="Mangal" panose="02040503050203030202" pitchFamily="18" charset="0"/>
            </a:endParaRPr>
          </a:p>
          <a:p>
            <a:pPr lvl="1"/>
            <a:endParaRPr lang="en-US" sz="1400" dirty="0" smtClean="0">
              <a:latin typeface="Mangal" panose="02040503050203030202" pitchFamily="18" charset="0"/>
              <a:cs typeface="Mangal" panose="02040503050203030202" pitchFamily="18" charset="0"/>
            </a:endParaRPr>
          </a:p>
          <a:p>
            <a:pPr lvl="1"/>
            <a:endParaRPr lang="en-US" sz="1400" dirty="0">
              <a:latin typeface="Mangal" panose="02040503050203030202" pitchFamily="18" charset="0"/>
              <a:cs typeface="Mangal" panose="02040503050203030202" pitchFamily="18" charset="0"/>
            </a:endParaRPr>
          </a:p>
          <a:p>
            <a:pPr lvl="1"/>
            <a:endParaRPr lang="en-US" sz="1400" dirty="0" smtClean="0">
              <a:latin typeface="Mangal" panose="02040503050203030202" pitchFamily="18" charset="0"/>
              <a:cs typeface="Mangal" panose="02040503050203030202" pitchFamily="18" charset="0"/>
            </a:endParaRPr>
          </a:p>
          <a:p>
            <a:pPr lvl="1"/>
            <a:endParaRPr lang="en-US" sz="1400" dirty="0">
              <a:latin typeface="Mangal" panose="02040503050203030202" pitchFamily="18" charset="0"/>
              <a:cs typeface="Mangal" panose="02040503050203030202" pitchFamily="18" charset="0"/>
            </a:endParaRPr>
          </a:p>
          <a:p>
            <a:pPr lvl="1"/>
            <a:endParaRPr lang="en-US" sz="1400" dirty="0" smtClean="0">
              <a:latin typeface="Mangal" panose="02040503050203030202" pitchFamily="18" charset="0"/>
              <a:cs typeface="Mangal" panose="02040503050203030202" pitchFamily="18" charset="0"/>
            </a:endParaRPr>
          </a:p>
          <a:p>
            <a:pPr lvl="1"/>
            <a:endParaRPr lang="en-US" sz="1400" dirty="0">
              <a:latin typeface="Mangal" panose="02040503050203030202" pitchFamily="18" charset="0"/>
              <a:cs typeface="Mangal" panose="02040503050203030202" pitchFamily="18" charset="0"/>
            </a:endParaRPr>
          </a:p>
          <a:p>
            <a:pPr lvl="1"/>
            <a:endParaRPr lang="en-US" sz="1400" dirty="0" smtClean="0">
              <a:latin typeface="Mangal" panose="02040503050203030202" pitchFamily="18" charset="0"/>
              <a:cs typeface="Mangal" panose="02040503050203030202" pitchFamily="18" charset="0"/>
            </a:endParaRPr>
          </a:p>
          <a:p>
            <a:pPr lvl="1"/>
            <a:endParaRPr lang="en-US" sz="1400" dirty="0">
              <a:latin typeface="Mangal" panose="02040503050203030202" pitchFamily="18" charset="0"/>
              <a:cs typeface="Mangal" panose="02040503050203030202" pitchFamily="18" charset="0"/>
            </a:endParaRPr>
          </a:p>
          <a:p>
            <a:pPr marL="342900" lvl="1" indent="0">
              <a:buNone/>
            </a:pPr>
            <a:endParaRPr lang="en-US" sz="1400" dirty="0">
              <a:latin typeface="Mangal" panose="02040503050203030202" pitchFamily="18" charset="0"/>
              <a:cs typeface="Mangal" panose="02040503050203030202" pitchFamily="18" charset="0"/>
            </a:endParaRPr>
          </a:p>
          <a:p>
            <a:pPr marL="342900" lvl="1" indent="0">
              <a:buNone/>
            </a:pPr>
            <a:endParaRPr lang="en-US" sz="1400" dirty="0" smtClean="0">
              <a:latin typeface="Mangal" panose="02040503050203030202" pitchFamily="18" charset="0"/>
              <a:cs typeface="Mangal" panose="02040503050203030202" pitchFamily="18" charset="0"/>
            </a:endParaRPr>
          </a:p>
          <a:p>
            <a:pPr marL="342900" lvl="1" indent="0">
              <a:buNone/>
            </a:pPr>
            <a:r>
              <a:rPr lang="en-US" sz="1400" dirty="0" smtClean="0">
                <a:latin typeface="Mangal" panose="02040503050203030202" pitchFamily="18" charset="0"/>
                <a:cs typeface="Mangal" panose="02040503050203030202" pitchFamily="18" charset="0"/>
              </a:rPr>
              <a:t>Please be sure to photocopy </a:t>
            </a:r>
            <a:r>
              <a:rPr lang="en-US" sz="1400" dirty="0">
                <a:latin typeface="Mangal" panose="02040503050203030202" pitchFamily="18" charset="0"/>
                <a:cs typeface="Mangal" panose="02040503050203030202" pitchFamily="18" charset="0"/>
              </a:rPr>
              <a:t>any documents/forms </a:t>
            </a:r>
            <a:r>
              <a:rPr lang="en-US" sz="1400" dirty="0" smtClean="0">
                <a:latin typeface="Mangal" panose="02040503050203030202" pitchFamily="18" charset="0"/>
                <a:cs typeface="Mangal" panose="02040503050203030202" pitchFamily="18" charset="0"/>
              </a:rPr>
              <a:t>for </a:t>
            </a:r>
            <a:r>
              <a:rPr lang="en-US" sz="1400" dirty="0">
                <a:latin typeface="Mangal" panose="02040503050203030202" pitchFamily="18" charset="0"/>
                <a:cs typeface="Mangal" panose="02040503050203030202" pitchFamily="18" charset="0"/>
              </a:rPr>
              <a:t>your records before shipment. </a:t>
            </a:r>
          </a:p>
        </p:txBody>
      </p:sp>
      <p:pic>
        <p:nvPicPr>
          <p:cNvPr id="13314" name="Picture 2" descr="Image result for shi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0"/>
            <a:ext cx="1381125" cy="13749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569864790"/>
              </p:ext>
            </p:extLst>
          </p:nvPr>
        </p:nvGraphicFramePr>
        <p:xfrm>
          <a:off x="1634905" y="2362200"/>
          <a:ext cx="6481762" cy="3505200"/>
        </p:xfrm>
        <a:graphic>
          <a:graphicData uri="http://schemas.openxmlformats.org/drawingml/2006/table">
            <a:tbl>
              <a:tblPr/>
              <a:tblGrid>
                <a:gridCol w="2557029"/>
                <a:gridCol w="3924733"/>
              </a:tblGrid>
              <a:tr h="140387">
                <a:tc>
                  <a:txBody>
                    <a:bodyPr/>
                    <a:lstStyle/>
                    <a:p>
                      <a:pPr algn="l" fontAlgn="t"/>
                      <a:r>
                        <a:rPr lang="en-US" sz="800" dirty="0">
                          <a:effectLst/>
                          <a:latin typeface="Mangal" panose="02040503050203030202" pitchFamily="18" charset="0"/>
                          <a:cs typeface="Mangal" panose="02040503050203030202" pitchFamily="18" charset="0"/>
                        </a:rPr>
                        <a:t>If you live in:</a:t>
                      </a:r>
                    </a:p>
                  </a:txBody>
                  <a:tcPr marL="5020" marR="5020" marT="5020" marB="4303">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l" fontAlgn="t"/>
                      <a:r>
                        <a:rPr lang="en-US" sz="800">
                          <a:effectLst/>
                          <a:latin typeface="Mangal" panose="02040503050203030202" pitchFamily="18" charset="0"/>
                          <a:cs typeface="Mangal" panose="02040503050203030202" pitchFamily="18" charset="0"/>
                        </a:rPr>
                        <a:t>File your application at the:</a:t>
                      </a:r>
                    </a:p>
                  </a:txBody>
                  <a:tcPr marL="5020" marR="5020" marT="5020" marB="4303">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r>
              <a:tr h="1574951">
                <a:tc>
                  <a:txBody>
                    <a:bodyPr/>
                    <a:lstStyle/>
                    <a:p>
                      <a:pPr algn="l" fontAlgn="t"/>
                      <a:r>
                        <a:rPr lang="en-US" sz="800">
                          <a:effectLst/>
                          <a:latin typeface="Mangal" panose="02040503050203030202" pitchFamily="18" charset="0"/>
                          <a:cs typeface="Mangal" panose="02040503050203030202" pitchFamily="18" charset="0"/>
                        </a:rPr>
                        <a:t>Alaska, Arizona, California, Colorado,  Hawaii, Idaho, Illinois, Indiana, Iowa, Kansas, Michigan, Minnesota, Missouri, Montana, Nebraska, Nevada, North Dakota, Ohio, Oregon, South Dakota, Utah, Washington, Wisconsin, Wyoming, Guam or the Commonwealth of the Northern Mariana Islands</a:t>
                      </a:r>
                    </a:p>
                  </a:txBody>
                  <a:tcPr marL="5020" marR="5020" marT="5020" marB="4303">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l" fontAlgn="t"/>
                      <a:r>
                        <a:rPr lang="en-US" sz="800">
                          <a:effectLst/>
                          <a:latin typeface="Mangal" panose="02040503050203030202" pitchFamily="18" charset="0"/>
                          <a:cs typeface="Mangal" panose="02040503050203030202" pitchFamily="18" charset="0"/>
                        </a:rPr>
                        <a:t>USCIS Phoenix Lockbox</a:t>
                      </a:r>
                    </a:p>
                    <a:p>
                      <a:pPr algn="l" fontAlgn="t"/>
                      <a:r>
                        <a:rPr lang="en-US" sz="800">
                          <a:effectLst/>
                          <a:latin typeface="Mangal" panose="02040503050203030202" pitchFamily="18" charset="0"/>
                          <a:cs typeface="Mangal" panose="02040503050203030202" pitchFamily="18" charset="0"/>
                        </a:rPr>
                        <a:t>For U.S. Postal Service (USPS) deliveries:</a:t>
                      </a:r>
                    </a:p>
                    <a:p>
                      <a:pPr algn="l" fontAlgn="t"/>
                      <a:r>
                        <a:rPr lang="en-US" sz="800">
                          <a:effectLst/>
                          <a:latin typeface="Mangal" panose="02040503050203030202" pitchFamily="18" charset="0"/>
                          <a:cs typeface="Mangal" panose="02040503050203030202" pitchFamily="18" charset="0"/>
                        </a:rPr>
                        <a:t>USCIS</a:t>
                      </a:r>
                      <a:br>
                        <a:rPr lang="en-US" sz="800">
                          <a:effectLst/>
                          <a:latin typeface="Mangal" panose="02040503050203030202" pitchFamily="18" charset="0"/>
                          <a:cs typeface="Mangal" panose="02040503050203030202" pitchFamily="18" charset="0"/>
                        </a:rPr>
                      </a:br>
                      <a:r>
                        <a:rPr lang="en-US" sz="800">
                          <a:effectLst/>
                          <a:latin typeface="Mangal" panose="02040503050203030202" pitchFamily="18" charset="0"/>
                          <a:cs typeface="Mangal" panose="02040503050203030202" pitchFamily="18" charset="0"/>
                        </a:rPr>
                        <a:t>PO Box 21281</a:t>
                      </a:r>
                      <a:br>
                        <a:rPr lang="en-US" sz="800">
                          <a:effectLst/>
                          <a:latin typeface="Mangal" panose="02040503050203030202" pitchFamily="18" charset="0"/>
                          <a:cs typeface="Mangal" panose="02040503050203030202" pitchFamily="18" charset="0"/>
                        </a:rPr>
                      </a:br>
                      <a:r>
                        <a:rPr lang="en-US" sz="800">
                          <a:effectLst/>
                          <a:latin typeface="Mangal" panose="02040503050203030202" pitchFamily="18" charset="0"/>
                          <a:cs typeface="Mangal" panose="02040503050203030202" pitchFamily="18" charset="0"/>
                        </a:rPr>
                        <a:t>Phoenix, AZ 85036</a:t>
                      </a:r>
                    </a:p>
                    <a:p>
                      <a:pPr algn="l" fontAlgn="t"/>
                      <a:r>
                        <a:rPr lang="en-US" sz="800">
                          <a:effectLst/>
                          <a:latin typeface="Mangal" panose="02040503050203030202" pitchFamily="18" charset="0"/>
                          <a:cs typeface="Mangal" panose="02040503050203030202" pitchFamily="18" charset="0"/>
                        </a:rPr>
                        <a:t> </a:t>
                      </a:r>
                    </a:p>
                    <a:p>
                      <a:pPr algn="l" fontAlgn="t"/>
                      <a:r>
                        <a:rPr lang="en-US" sz="800">
                          <a:effectLst/>
                          <a:latin typeface="Mangal" panose="02040503050203030202" pitchFamily="18" charset="0"/>
                          <a:cs typeface="Mangal" panose="02040503050203030202" pitchFamily="18" charset="0"/>
                        </a:rPr>
                        <a:t>For Express mail and courier deliveries:</a:t>
                      </a:r>
                    </a:p>
                    <a:p>
                      <a:pPr algn="l" fontAlgn="t"/>
                      <a:r>
                        <a:rPr lang="en-US" sz="800">
                          <a:effectLst/>
                          <a:latin typeface="Mangal" panose="02040503050203030202" pitchFamily="18" charset="0"/>
                          <a:cs typeface="Mangal" panose="02040503050203030202" pitchFamily="18" charset="0"/>
                        </a:rPr>
                        <a:t>USCIS</a:t>
                      </a:r>
                      <a:br>
                        <a:rPr lang="en-US" sz="800">
                          <a:effectLst/>
                          <a:latin typeface="Mangal" panose="02040503050203030202" pitchFamily="18" charset="0"/>
                          <a:cs typeface="Mangal" panose="02040503050203030202" pitchFamily="18" charset="0"/>
                        </a:rPr>
                      </a:br>
                      <a:r>
                        <a:rPr lang="en-US" sz="800">
                          <a:effectLst/>
                          <a:latin typeface="Mangal" panose="02040503050203030202" pitchFamily="18" charset="0"/>
                          <a:cs typeface="Mangal" panose="02040503050203030202" pitchFamily="18" charset="0"/>
                        </a:rPr>
                        <a:t>Attn: AOS</a:t>
                      </a:r>
                      <a:br>
                        <a:rPr lang="en-US" sz="800">
                          <a:effectLst/>
                          <a:latin typeface="Mangal" panose="02040503050203030202" pitchFamily="18" charset="0"/>
                          <a:cs typeface="Mangal" panose="02040503050203030202" pitchFamily="18" charset="0"/>
                        </a:rPr>
                      </a:br>
                      <a:r>
                        <a:rPr lang="en-US" sz="800">
                          <a:effectLst/>
                          <a:latin typeface="Mangal" panose="02040503050203030202" pitchFamily="18" charset="0"/>
                          <a:cs typeface="Mangal" panose="02040503050203030202" pitchFamily="18" charset="0"/>
                        </a:rPr>
                        <a:t>1820 E. Skyharbor Circle S</a:t>
                      </a:r>
                      <a:br>
                        <a:rPr lang="en-US" sz="800">
                          <a:effectLst/>
                          <a:latin typeface="Mangal" panose="02040503050203030202" pitchFamily="18" charset="0"/>
                          <a:cs typeface="Mangal" panose="02040503050203030202" pitchFamily="18" charset="0"/>
                        </a:rPr>
                      </a:br>
                      <a:r>
                        <a:rPr lang="en-US" sz="800">
                          <a:effectLst/>
                          <a:latin typeface="Mangal" panose="02040503050203030202" pitchFamily="18" charset="0"/>
                          <a:cs typeface="Mangal" panose="02040503050203030202" pitchFamily="18" charset="0"/>
                        </a:rPr>
                        <a:t>Suite 100</a:t>
                      </a:r>
                      <a:br>
                        <a:rPr lang="en-US" sz="800">
                          <a:effectLst/>
                          <a:latin typeface="Mangal" panose="02040503050203030202" pitchFamily="18" charset="0"/>
                          <a:cs typeface="Mangal" panose="02040503050203030202" pitchFamily="18" charset="0"/>
                        </a:rPr>
                      </a:br>
                      <a:r>
                        <a:rPr lang="en-US" sz="800">
                          <a:effectLst/>
                          <a:latin typeface="Mangal" panose="02040503050203030202" pitchFamily="18" charset="0"/>
                          <a:cs typeface="Mangal" panose="02040503050203030202" pitchFamily="18" charset="0"/>
                        </a:rPr>
                        <a:t>Phoenix, AZ 85034</a:t>
                      </a:r>
                    </a:p>
                  </a:txBody>
                  <a:tcPr marL="5020" marR="5020" marT="5020" marB="4303">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r>
              <a:tr h="1789862">
                <a:tc>
                  <a:txBody>
                    <a:bodyPr/>
                    <a:lstStyle/>
                    <a:p>
                      <a:pPr algn="l" fontAlgn="t"/>
                      <a:r>
                        <a:rPr lang="en-US" sz="800" dirty="0">
                          <a:effectLst/>
                          <a:latin typeface="Mangal" panose="02040503050203030202" pitchFamily="18" charset="0"/>
                          <a:cs typeface="Mangal" panose="02040503050203030202" pitchFamily="18" charset="0"/>
                        </a:rPr>
                        <a:t>Alabama, Arkansas, Connecticut, Delaware, District of Columbia, Florida, Georgia, Kentucky, Louisiana, Maine, Maryland, Massachusetts, Mississippi, New Hampshire, New Jersey, New Mexico, New York, North Carolina, Pennsylvania, Puerto Rico, Rhode Island, South Carolina, Oklahoma, Tennessee, Texas, Vermont, Virginia, U.S. Virgin Islands, or West Virginia</a:t>
                      </a:r>
                    </a:p>
                  </a:txBody>
                  <a:tcPr marL="5020" marR="5020" marT="5020" marB="4303">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pPr algn="l" fontAlgn="t"/>
                      <a:r>
                        <a:rPr lang="en-US" sz="800" dirty="0">
                          <a:effectLst/>
                          <a:latin typeface="Mangal" panose="02040503050203030202" pitchFamily="18" charset="0"/>
                          <a:cs typeface="Mangal" panose="02040503050203030202" pitchFamily="18" charset="0"/>
                        </a:rPr>
                        <a:t>USCIS Dallas Lockbox</a:t>
                      </a:r>
                    </a:p>
                    <a:p>
                      <a:pPr algn="l" fontAlgn="t"/>
                      <a:r>
                        <a:rPr lang="en-US" sz="800" dirty="0">
                          <a:effectLst/>
                          <a:latin typeface="Mangal" panose="02040503050203030202" pitchFamily="18" charset="0"/>
                          <a:cs typeface="Mangal" panose="02040503050203030202" pitchFamily="18" charset="0"/>
                        </a:rPr>
                        <a:t>For U.S. Postal Service (USPS) Deliveries:</a:t>
                      </a:r>
                    </a:p>
                    <a:p>
                      <a:pPr algn="l" fontAlgn="t"/>
                      <a:r>
                        <a:rPr lang="en-US" sz="800" dirty="0">
                          <a:effectLst/>
                          <a:latin typeface="Mangal" panose="02040503050203030202" pitchFamily="18" charset="0"/>
                          <a:cs typeface="Mangal" panose="02040503050203030202" pitchFamily="18" charset="0"/>
                        </a:rPr>
                        <a:t>USCIS</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PO Box 660867</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Dallas, TX 75266    </a:t>
                      </a:r>
                    </a:p>
                    <a:p>
                      <a:pPr algn="l" fontAlgn="t"/>
                      <a:r>
                        <a:rPr lang="en-US" sz="800" dirty="0">
                          <a:effectLst/>
                          <a:latin typeface="Mangal" panose="02040503050203030202" pitchFamily="18" charset="0"/>
                          <a:cs typeface="Mangal" panose="02040503050203030202" pitchFamily="18" charset="0"/>
                        </a:rPr>
                        <a:t>For Express mail and courier deliveries:</a:t>
                      </a:r>
                    </a:p>
                    <a:p>
                      <a:pPr algn="l" fontAlgn="t"/>
                      <a:r>
                        <a:rPr lang="en-US" sz="800" dirty="0">
                          <a:effectLst/>
                          <a:latin typeface="Mangal" panose="02040503050203030202" pitchFamily="18" charset="0"/>
                          <a:cs typeface="Mangal" panose="02040503050203030202" pitchFamily="18" charset="0"/>
                        </a:rPr>
                        <a:t>USCIS</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Attn: AOS</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2501 S. State Hwy, 121 Business</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Suite 400</a:t>
                      </a:r>
                      <a:br>
                        <a:rPr lang="en-US" sz="800" dirty="0">
                          <a:effectLst/>
                          <a:latin typeface="Mangal" panose="02040503050203030202" pitchFamily="18" charset="0"/>
                          <a:cs typeface="Mangal" panose="02040503050203030202" pitchFamily="18" charset="0"/>
                        </a:rPr>
                      </a:br>
                      <a:r>
                        <a:rPr lang="en-US" sz="800" dirty="0">
                          <a:effectLst/>
                          <a:latin typeface="Mangal" panose="02040503050203030202" pitchFamily="18" charset="0"/>
                          <a:cs typeface="Mangal" panose="02040503050203030202" pitchFamily="18" charset="0"/>
                        </a:rPr>
                        <a:t>Lewisville, TX 75067</a:t>
                      </a:r>
                    </a:p>
                  </a:txBody>
                  <a:tcPr marL="5020" marR="5020" marT="5020" marB="4303">
                    <a:lnL w="7620" cap="flat" cmpd="sng" algn="ctr">
                      <a:solidFill>
                        <a:srgbClr val="EBEBEB"/>
                      </a:solidFill>
                      <a:prstDash val="solid"/>
                      <a:round/>
                      <a:headEnd type="none" w="med" len="med"/>
                      <a:tailEnd type="none" w="med" len="med"/>
                    </a:lnL>
                    <a:lnR w="7620" cap="flat" cmpd="sng" algn="ctr">
                      <a:solidFill>
                        <a:srgbClr val="EBEBEB"/>
                      </a:solidFill>
                      <a:prstDash val="solid"/>
                      <a:round/>
                      <a:headEnd type="none" w="med" len="med"/>
                      <a:tailEnd type="none" w="med" len="med"/>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r>
            </a:tbl>
          </a:graphicData>
        </a:graphic>
      </p:graphicFrame>
      <p:sp>
        <p:nvSpPr>
          <p:cNvPr id="6" name="Rectangle 5"/>
          <p:cNvSpPr/>
          <p:nvPr/>
        </p:nvSpPr>
        <p:spPr>
          <a:xfrm>
            <a:off x="457200" y="6240929"/>
            <a:ext cx="8153400" cy="369332"/>
          </a:xfrm>
          <a:prstGeom prst="rect">
            <a:avLst/>
          </a:prstGeom>
        </p:spPr>
        <p:txBody>
          <a:bodyPr wrap="square">
            <a:spAutoFit/>
          </a:bodyPr>
          <a:lstStyle/>
          <a:p>
            <a:r>
              <a:rPr lang="en-US" dirty="0">
                <a:latin typeface="Mangal" panose="02040503050203030202" pitchFamily="18" charset="0"/>
                <a:cs typeface="Mangal" panose="02040503050203030202" pitchFamily="18" charset="0"/>
              </a:rPr>
              <a:t>Confidential - do not distribute  outside of Cognizant – Slide </a:t>
            </a:r>
            <a:r>
              <a:rPr lang="en-US" dirty="0" smtClean="0">
                <a:latin typeface="Mangal" panose="02040503050203030202" pitchFamily="18" charset="0"/>
                <a:cs typeface="Mangal" panose="02040503050203030202" pitchFamily="18" charset="0"/>
              </a:rPr>
              <a:t>8</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391126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41" y="342900"/>
            <a:ext cx="8839200" cy="762000"/>
          </a:xfrm>
        </p:spPr>
        <p:txBody>
          <a:bodyPr/>
          <a:lstStyle/>
          <a:p>
            <a:r>
              <a:rPr lang="en-US" dirty="0" smtClean="0">
                <a:latin typeface="Mangal" panose="02040503050203030202" pitchFamily="18" charset="0"/>
                <a:cs typeface="Mangal" panose="02040503050203030202" pitchFamily="18" charset="0"/>
              </a:rPr>
              <a:t>I-485 Document Checklist </a:t>
            </a:r>
            <a:r>
              <a:rPr lang="en-US" sz="1400" dirty="0" smtClean="0">
                <a:latin typeface="Mangal" panose="02040503050203030202" pitchFamily="18" charset="0"/>
                <a:cs typeface="Mangal" panose="02040503050203030202" pitchFamily="18" charset="0"/>
              </a:rPr>
              <a:t>(each applicant)</a:t>
            </a:r>
            <a:endParaRPr lang="en-US" sz="1400"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a:xfrm>
            <a:off x="184841" y="803031"/>
            <a:ext cx="8839200" cy="5105400"/>
          </a:xfrm>
        </p:spPr>
        <p:txBody>
          <a:bodyPr/>
          <a:lstStyle/>
          <a:p>
            <a:pPr lvl="0">
              <a:buClr>
                <a:schemeClr val="tx1"/>
              </a:buClr>
              <a:buFont typeface="+mj-lt"/>
              <a:buAutoNum type="arabicPeriod"/>
            </a:pPr>
            <a:r>
              <a:rPr lang="en-US" sz="1100" b="1" dirty="0" smtClean="0">
                <a:latin typeface="Mangal" panose="02040503050203030202" pitchFamily="18" charset="0"/>
                <a:cs typeface="Mangal" panose="02040503050203030202" pitchFamily="18" charset="0"/>
              </a:rPr>
              <a:t>Form I-485 </a:t>
            </a:r>
          </a:p>
          <a:p>
            <a:pPr lvl="0">
              <a:buClr>
                <a:schemeClr val="tx1"/>
              </a:buClr>
              <a:buFont typeface="+mj-lt"/>
              <a:buAutoNum type="arabicPeriod"/>
            </a:pPr>
            <a:r>
              <a:rPr lang="en-US" sz="1100" b="1" dirty="0" smtClean="0">
                <a:latin typeface="Mangal" panose="02040503050203030202" pitchFamily="18" charset="0"/>
                <a:cs typeface="Mangal" panose="02040503050203030202" pitchFamily="18" charset="0"/>
              </a:rPr>
              <a:t>Form G-325A:</a:t>
            </a:r>
            <a:r>
              <a:rPr lang="en-US" sz="1100" dirty="0" smtClean="0">
                <a:latin typeface="Mangal" panose="02040503050203030202" pitchFamily="18" charset="0"/>
                <a:cs typeface="Mangal" panose="02040503050203030202" pitchFamily="18" charset="0"/>
              </a:rPr>
              <a:t> sample provided in the zip file on previous slide</a:t>
            </a:r>
            <a:endParaRPr lang="en-US" sz="1100" b="1" dirty="0" smtClean="0">
              <a:latin typeface="Mangal" panose="02040503050203030202" pitchFamily="18" charset="0"/>
              <a:cs typeface="Mangal" panose="02040503050203030202" pitchFamily="18" charset="0"/>
            </a:endParaRPr>
          </a:p>
          <a:p>
            <a:pPr lvl="0">
              <a:buClr>
                <a:schemeClr val="tx1"/>
              </a:buClr>
              <a:buFont typeface="+mj-lt"/>
              <a:buAutoNum type="arabicPeriod"/>
            </a:pPr>
            <a:r>
              <a:rPr lang="en-US" sz="1100" b="1" dirty="0" smtClean="0">
                <a:latin typeface="Mangal" panose="02040503050203030202" pitchFamily="18" charset="0"/>
                <a:cs typeface="Mangal" panose="02040503050203030202" pitchFamily="18" charset="0"/>
              </a:rPr>
              <a:t>I-140 notice: </a:t>
            </a:r>
            <a:r>
              <a:rPr lang="en-US" sz="1100" dirty="0">
                <a:latin typeface="Mangal" panose="02040503050203030202" pitchFamily="18" charset="0"/>
                <a:cs typeface="Mangal" panose="02040503050203030202" pitchFamily="18" charset="0"/>
              </a:rPr>
              <a:t>Copy of I-140 receipt or approval notice if your I-140 petition is already filed with the </a:t>
            </a:r>
            <a:r>
              <a:rPr lang="en-US" sz="1100" dirty="0" smtClean="0">
                <a:latin typeface="Mangal" panose="02040503050203030202" pitchFamily="18" charset="0"/>
                <a:cs typeface="Mangal" panose="02040503050203030202" pitchFamily="18" charset="0"/>
              </a:rPr>
              <a:t>USCIS; </a:t>
            </a:r>
          </a:p>
          <a:p>
            <a:pPr lvl="1">
              <a:buClr>
                <a:schemeClr val="tx1"/>
              </a:buClr>
              <a:buFont typeface="Arial" panose="020B0604020202020204" pitchFamily="34" charset="0"/>
              <a:buChar char="•"/>
            </a:pPr>
            <a:r>
              <a:rPr lang="en-US" sz="1100" dirty="0" smtClean="0">
                <a:latin typeface="Mangal" panose="02040503050203030202" pitchFamily="18" charset="0"/>
                <a:cs typeface="Mangal" panose="02040503050203030202" pitchFamily="18" charset="0"/>
              </a:rPr>
              <a:t>If filing the I-140 and I-485 concurrently, then this is not required.</a:t>
            </a:r>
            <a:endParaRPr lang="en-US" sz="1100" dirty="0">
              <a:latin typeface="Mangal" panose="02040503050203030202" pitchFamily="18" charset="0"/>
              <a:cs typeface="Mangal" panose="02040503050203030202" pitchFamily="18" charset="0"/>
            </a:endParaRPr>
          </a:p>
          <a:p>
            <a:pPr lvl="0">
              <a:buClr>
                <a:schemeClr val="tx1"/>
              </a:buClr>
              <a:buFont typeface="+mj-lt"/>
              <a:buAutoNum type="arabicPeriod"/>
            </a:pPr>
            <a:r>
              <a:rPr lang="en-US" sz="1100" b="1" dirty="0">
                <a:latin typeface="Mangal" panose="02040503050203030202" pitchFamily="18" charset="0"/>
                <a:cs typeface="Mangal" panose="02040503050203030202" pitchFamily="18" charset="0"/>
              </a:rPr>
              <a:t>Copy of your I-94 </a:t>
            </a:r>
            <a:r>
              <a:rPr lang="en-US" sz="1100" b="1" dirty="0" smtClean="0">
                <a:latin typeface="Mangal" panose="02040503050203030202" pitchFamily="18" charset="0"/>
                <a:cs typeface="Mangal" panose="02040503050203030202" pitchFamily="18" charset="0"/>
              </a:rPr>
              <a:t>card: </a:t>
            </a:r>
            <a:r>
              <a:rPr lang="en-US" sz="1100" dirty="0" smtClean="0">
                <a:latin typeface="Mangal" panose="02040503050203030202" pitchFamily="18" charset="0"/>
                <a:cs typeface="Mangal" panose="02040503050203030202" pitchFamily="18" charset="0"/>
              </a:rPr>
              <a:t> Copy of </a:t>
            </a:r>
            <a:r>
              <a:rPr lang="en-US" sz="1100" dirty="0">
                <a:latin typeface="Mangal" panose="02040503050203030202" pitchFamily="18" charset="0"/>
                <a:cs typeface="Mangal" panose="02040503050203030202" pitchFamily="18" charset="0"/>
              </a:rPr>
              <a:t>the white </a:t>
            </a:r>
            <a:r>
              <a:rPr lang="en-US" sz="1100" dirty="0" smtClean="0">
                <a:latin typeface="Mangal" panose="02040503050203030202" pitchFamily="18" charset="0"/>
                <a:cs typeface="Mangal" panose="02040503050203030202" pitchFamily="18" charset="0"/>
              </a:rPr>
              <a:t>card issued when you entered the US or electronic printout of I-94; a copy of the electronic printout can be obtained </a:t>
            </a:r>
            <a:r>
              <a:rPr lang="en-US" sz="1100" dirty="0" smtClean="0">
                <a:latin typeface="Mangal" panose="02040503050203030202" pitchFamily="18" charset="0"/>
                <a:cs typeface="Mangal" panose="02040503050203030202" pitchFamily="18" charset="0"/>
                <a:hlinkClick r:id="rId3"/>
              </a:rPr>
              <a:t>here.</a:t>
            </a:r>
            <a:r>
              <a:rPr lang="en-US" sz="1100" dirty="0" smtClean="0">
                <a:latin typeface="Mangal" panose="02040503050203030202" pitchFamily="18" charset="0"/>
                <a:cs typeface="Mangal" panose="02040503050203030202" pitchFamily="18" charset="0"/>
              </a:rPr>
              <a:t> </a:t>
            </a:r>
            <a:endParaRPr lang="en-US" sz="1100" dirty="0">
              <a:latin typeface="Mangal" panose="02040503050203030202" pitchFamily="18" charset="0"/>
              <a:cs typeface="Mangal" panose="02040503050203030202" pitchFamily="18" charset="0"/>
            </a:endParaRPr>
          </a:p>
          <a:p>
            <a:pPr lvl="0">
              <a:buClr>
                <a:schemeClr val="tx1"/>
              </a:buClr>
              <a:buFont typeface="+mj-lt"/>
              <a:buAutoNum type="arabicPeriod"/>
            </a:pPr>
            <a:r>
              <a:rPr lang="en-US" sz="1100" b="1" dirty="0">
                <a:latin typeface="Mangal" panose="02040503050203030202" pitchFamily="18" charset="0"/>
                <a:cs typeface="Mangal" panose="02040503050203030202" pitchFamily="18" charset="0"/>
              </a:rPr>
              <a:t>Copy of all passports </a:t>
            </a:r>
            <a:r>
              <a:rPr lang="en-US" sz="1100" b="1" dirty="0" smtClean="0">
                <a:latin typeface="Mangal" panose="02040503050203030202" pitchFamily="18" charset="0"/>
                <a:cs typeface="Mangal" panose="02040503050203030202" pitchFamily="18" charset="0"/>
              </a:rPr>
              <a:t>(current and expired) which </a:t>
            </a:r>
            <a:r>
              <a:rPr lang="en-US" sz="1100" b="1" dirty="0">
                <a:latin typeface="Mangal" panose="02040503050203030202" pitchFamily="18" charset="0"/>
                <a:cs typeface="Mangal" panose="02040503050203030202" pitchFamily="18" charset="0"/>
              </a:rPr>
              <a:t>contain </a:t>
            </a:r>
            <a:r>
              <a:rPr lang="en-US" sz="1100" b="1" dirty="0" smtClean="0">
                <a:latin typeface="Mangal" panose="02040503050203030202" pitchFamily="18" charset="0"/>
                <a:cs typeface="Mangal" panose="02040503050203030202" pitchFamily="18" charset="0"/>
              </a:rPr>
              <a:t>U.S. admission stamps and visa stamps: </a:t>
            </a:r>
            <a:r>
              <a:rPr lang="en-US" sz="1100" u="sng" dirty="0" smtClean="0">
                <a:latin typeface="Mangal" panose="02040503050203030202" pitchFamily="18" charset="0"/>
                <a:cs typeface="Mangal" panose="02040503050203030202" pitchFamily="18" charset="0"/>
              </a:rPr>
              <a:t>Please </a:t>
            </a:r>
            <a:r>
              <a:rPr lang="en-US" sz="1100" u="sng" dirty="0">
                <a:latin typeface="Mangal" panose="02040503050203030202" pitchFamily="18" charset="0"/>
                <a:cs typeface="Mangal" panose="02040503050203030202" pitchFamily="18" charset="0"/>
              </a:rPr>
              <a:t>note that your </a:t>
            </a:r>
            <a:r>
              <a:rPr lang="en-US" sz="1100" u="sng" dirty="0" smtClean="0">
                <a:latin typeface="Mangal" panose="02040503050203030202" pitchFamily="18" charset="0"/>
                <a:cs typeface="Mangal" panose="02040503050203030202" pitchFamily="18" charset="0"/>
              </a:rPr>
              <a:t>current passport </a:t>
            </a:r>
            <a:r>
              <a:rPr lang="en-US" sz="1100" u="sng" dirty="0">
                <a:latin typeface="Mangal" panose="02040503050203030202" pitchFamily="18" charset="0"/>
                <a:cs typeface="Mangal" panose="02040503050203030202" pitchFamily="18" charset="0"/>
              </a:rPr>
              <a:t>must be valid for at least six months at the time your </a:t>
            </a:r>
            <a:r>
              <a:rPr lang="en-US" sz="1100" u="sng" dirty="0" smtClean="0">
                <a:latin typeface="Mangal" panose="02040503050203030202" pitchFamily="18" charset="0"/>
                <a:cs typeface="Mangal" panose="02040503050203030202" pitchFamily="18" charset="0"/>
              </a:rPr>
              <a:t>permanent residence </a:t>
            </a:r>
            <a:r>
              <a:rPr lang="en-US" sz="1100" u="sng" dirty="0">
                <a:latin typeface="Mangal" panose="02040503050203030202" pitchFamily="18" charset="0"/>
                <a:cs typeface="Mangal" panose="02040503050203030202" pitchFamily="18" charset="0"/>
              </a:rPr>
              <a:t>application is approved; therefore, if your passport will expire in the next 12 </a:t>
            </a:r>
            <a:r>
              <a:rPr lang="en-US" sz="1100" u="sng" dirty="0" smtClean="0">
                <a:latin typeface="Mangal" panose="02040503050203030202" pitchFamily="18" charset="0"/>
                <a:cs typeface="Mangal" panose="02040503050203030202" pitchFamily="18" charset="0"/>
              </a:rPr>
              <a:t>months, you </a:t>
            </a:r>
            <a:r>
              <a:rPr lang="en-US" sz="1100" u="sng" dirty="0">
                <a:latin typeface="Mangal" panose="02040503050203030202" pitchFamily="18" charset="0"/>
                <a:cs typeface="Mangal" panose="02040503050203030202" pitchFamily="18" charset="0"/>
              </a:rPr>
              <a:t>should apply for an extension or renewal as soon as possible.</a:t>
            </a:r>
          </a:p>
          <a:p>
            <a:pPr lvl="0">
              <a:buClr>
                <a:schemeClr val="tx1"/>
              </a:buClr>
              <a:buFont typeface="+mj-lt"/>
              <a:buAutoNum type="arabicPeriod"/>
            </a:pPr>
            <a:r>
              <a:rPr lang="en-US" sz="1100" b="1" dirty="0" smtClean="0">
                <a:latin typeface="Mangal" panose="02040503050203030202" pitchFamily="18" charset="0"/>
                <a:cs typeface="Mangal" panose="02040503050203030202" pitchFamily="18" charset="0"/>
              </a:rPr>
              <a:t>Copy </a:t>
            </a:r>
            <a:r>
              <a:rPr lang="en-US" sz="1100" b="1" dirty="0">
                <a:latin typeface="Mangal" panose="02040503050203030202" pitchFamily="18" charset="0"/>
                <a:cs typeface="Mangal" panose="02040503050203030202" pitchFamily="18" charset="0"/>
              </a:rPr>
              <a:t>of birth </a:t>
            </a:r>
            <a:r>
              <a:rPr lang="en-US" sz="1100" b="1" dirty="0" smtClean="0">
                <a:latin typeface="Mangal" panose="02040503050203030202" pitchFamily="18" charset="0"/>
                <a:cs typeface="Mangal" panose="02040503050203030202" pitchFamily="18" charset="0"/>
              </a:rPr>
              <a:t>certificate: DO </a:t>
            </a:r>
            <a:r>
              <a:rPr lang="en-US" sz="1100" b="1" dirty="0">
                <a:latin typeface="Mangal" panose="02040503050203030202" pitchFamily="18" charset="0"/>
                <a:cs typeface="Mangal" panose="02040503050203030202" pitchFamily="18" charset="0"/>
              </a:rPr>
              <a:t>NOT SEND ORIGINAL - Copy must be on 8 ½ </a:t>
            </a:r>
            <a:r>
              <a:rPr lang="en-US" sz="1100" b="1" dirty="0" smtClean="0">
                <a:latin typeface="Mangal" panose="02040503050203030202" pitchFamily="18" charset="0"/>
                <a:cs typeface="Mangal" panose="02040503050203030202" pitchFamily="18" charset="0"/>
              </a:rPr>
              <a:t>by 11 </a:t>
            </a:r>
            <a:r>
              <a:rPr lang="en-US" sz="1100" b="1" dirty="0">
                <a:latin typeface="Mangal" panose="02040503050203030202" pitchFamily="18" charset="0"/>
                <a:cs typeface="Mangal" panose="02040503050203030202" pitchFamily="18" charset="0"/>
              </a:rPr>
              <a:t>paper and printed on One </a:t>
            </a:r>
            <a:r>
              <a:rPr lang="en-US" sz="1100" b="1" dirty="0" smtClean="0">
                <a:latin typeface="Mangal" panose="02040503050203030202" pitchFamily="18" charset="0"/>
                <a:cs typeface="Mangal" panose="02040503050203030202" pitchFamily="18" charset="0"/>
              </a:rPr>
              <a:t>Side. Please </a:t>
            </a:r>
            <a:r>
              <a:rPr lang="en-US" sz="1100" b="1" dirty="0">
                <a:latin typeface="Mangal" panose="02040503050203030202" pitchFamily="18" charset="0"/>
                <a:cs typeface="Mangal" panose="02040503050203030202" pitchFamily="18" charset="0"/>
              </a:rPr>
              <a:t>note that the Birth Certificate must </a:t>
            </a:r>
            <a:r>
              <a:rPr lang="en-US" sz="1100" b="1" dirty="0" smtClean="0">
                <a:latin typeface="Mangal" panose="02040503050203030202" pitchFamily="18" charset="0"/>
                <a:cs typeface="Mangal" panose="02040503050203030202" pitchFamily="18" charset="0"/>
              </a:rPr>
              <a:t>include: </a:t>
            </a:r>
            <a:r>
              <a:rPr lang="en-US" sz="1000" dirty="0" smtClean="0">
                <a:latin typeface="Mangal" panose="02040503050203030202" pitchFamily="18" charset="0"/>
                <a:cs typeface="Mangal" panose="02040503050203030202" pitchFamily="18" charset="0"/>
              </a:rPr>
              <a:t>Name </a:t>
            </a:r>
            <a:r>
              <a:rPr lang="en-US" sz="1000" dirty="0">
                <a:latin typeface="Mangal" panose="02040503050203030202" pitchFamily="18" charset="0"/>
                <a:cs typeface="Mangal" panose="02040503050203030202" pitchFamily="18" charset="0"/>
              </a:rPr>
              <a:t>of </a:t>
            </a:r>
            <a:r>
              <a:rPr lang="en-US" sz="1000" dirty="0" smtClean="0">
                <a:latin typeface="Mangal" panose="02040503050203030202" pitchFamily="18" charset="0"/>
                <a:cs typeface="Mangal" panose="02040503050203030202" pitchFamily="18" charset="0"/>
              </a:rPr>
              <a:t>child, Date </a:t>
            </a:r>
            <a:r>
              <a:rPr lang="en-US" sz="1000" dirty="0">
                <a:latin typeface="Mangal" panose="02040503050203030202" pitchFamily="18" charset="0"/>
                <a:cs typeface="Mangal" panose="02040503050203030202" pitchFamily="18" charset="0"/>
              </a:rPr>
              <a:t>of </a:t>
            </a:r>
            <a:r>
              <a:rPr lang="en-US" sz="1000" dirty="0" smtClean="0">
                <a:latin typeface="Mangal" panose="02040503050203030202" pitchFamily="18" charset="0"/>
                <a:cs typeface="Mangal" panose="02040503050203030202" pitchFamily="18" charset="0"/>
              </a:rPr>
              <a:t>birth, Place </a:t>
            </a:r>
            <a:r>
              <a:rPr lang="en-US" sz="1000" dirty="0">
                <a:latin typeface="Mangal" panose="02040503050203030202" pitchFamily="18" charset="0"/>
                <a:cs typeface="Mangal" panose="02040503050203030202" pitchFamily="18" charset="0"/>
              </a:rPr>
              <a:t>of </a:t>
            </a:r>
            <a:r>
              <a:rPr lang="en-US" sz="1000" dirty="0" smtClean="0">
                <a:latin typeface="Mangal" panose="02040503050203030202" pitchFamily="18" charset="0"/>
                <a:cs typeface="Mangal" panose="02040503050203030202" pitchFamily="18" charset="0"/>
              </a:rPr>
              <a:t>birth, Full </a:t>
            </a:r>
            <a:r>
              <a:rPr lang="en-US" sz="1000" dirty="0">
                <a:latin typeface="Mangal" panose="02040503050203030202" pitchFamily="18" charset="0"/>
                <a:cs typeface="Mangal" panose="02040503050203030202" pitchFamily="18" charset="0"/>
              </a:rPr>
              <a:t>name of </a:t>
            </a:r>
            <a:r>
              <a:rPr lang="en-US" sz="1000" dirty="0" smtClean="0">
                <a:latin typeface="Mangal" panose="02040503050203030202" pitchFamily="18" charset="0"/>
                <a:cs typeface="Mangal" panose="02040503050203030202" pitchFamily="18" charset="0"/>
              </a:rPr>
              <a:t>father, and </a:t>
            </a:r>
            <a:r>
              <a:rPr lang="en-US" sz="1000" dirty="0">
                <a:latin typeface="Mangal" panose="02040503050203030202" pitchFamily="18" charset="0"/>
                <a:cs typeface="Mangal" panose="02040503050203030202" pitchFamily="18" charset="0"/>
              </a:rPr>
              <a:t>Full name of </a:t>
            </a:r>
            <a:r>
              <a:rPr lang="en-US" sz="1000" dirty="0" smtClean="0">
                <a:latin typeface="Mangal" panose="02040503050203030202" pitchFamily="18" charset="0"/>
                <a:cs typeface="Mangal" panose="02040503050203030202" pitchFamily="18" charset="0"/>
              </a:rPr>
              <a:t>mother. </a:t>
            </a:r>
            <a:r>
              <a:rPr lang="en-US" sz="1000" dirty="0">
                <a:latin typeface="Mangal" panose="02040503050203030202" pitchFamily="18" charset="0"/>
                <a:cs typeface="Mangal" panose="02040503050203030202" pitchFamily="18" charset="0"/>
              </a:rPr>
              <a:t>Please submit certified </a:t>
            </a:r>
            <a:r>
              <a:rPr lang="en-US" sz="1000" dirty="0" smtClean="0">
                <a:latin typeface="Mangal" panose="02040503050203030202" pitchFamily="18" charset="0"/>
                <a:cs typeface="Mangal" panose="02040503050203030202" pitchFamily="18" charset="0"/>
              </a:rPr>
              <a:t>and notarized translations </a:t>
            </a:r>
            <a:r>
              <a:rPr lang="en-US" sz="1000" dirty="0">
                <a:latin typeface="Mangal" panose="02040503050203030202" pitchFamily="18" charset="0"/>
                <a:cs typeface="Mangal" panose="02040503050203030202" pitchFamily="18" charset="0"/>
              </a:rPr>
              <a:t>for all foreign language documents. The translator must certify that s/he is competent to translate and that the translation is accurate</a:t>
            </a:r>
            <a:r>
              <a:rPr lang="en-US" sz="1000" dirty="0" smtClean="0">
                <a:latin typeface="Mangal" panose="02040503050203030202" pitchFamily="18" charset="0"/>
                <a:cs typeface="Mangal" panose="02040503050203030202" pitchFamily="18" charset="0"/>
              </a:rPr>
              <a:t>. The translator must be someone other than yourself that is familiar with the foreign language document and fluent in English. </a:t>
            </a:r>
            <a:r>
              <a:rPr lang="en-US" sz="1000" dirty="0">
                <a:latin typeface="Mangal" panose="02040503050203030202" pitchFamily="18" charset="0"/>
                <a:cs typeface="Mangal" panose="02040503050203030202" pitchFamily="18" charset="0"/>
              </a:rPr>
              <a:t/>
            </a:r>
            <a:br>
              <a:rPr lang="en-US" sz="1000" dirty="0">
                <a:latin typeface="Mangal" panose="02040503050203030202" pitchFamily="18" charset="0"/>
                <a:cs typeface="Mangal" panose="02040503050203030202" pitchFamily="18" charset="0"/>
              </a:rPr>
            </a:br>
            <a:endParaRPr lang="en-US" sz="1000" dirty="0" smtClean="0">
              <a:latin typeface="Mangal" panose="02040503050203030202" pitchFamily="18" charset="0"/>
              <a:cs typeface="Mangal" panose="02040503050203030202" pitchFamily="18" charset="0"/>
            </a:endParaRPr>
          </a:p>
          <a:p>
            <a:pPr marL="0" lvl="0" indent="0">
              <a:buClr>
                <a:schemeClr val="tx1"/>
              </a:buClr>
            </a:pPr>
            <a:r>
              <a:rPr lang="en-US" sz="1100" dirty="0" smtClean="0">
                <a:latin typeface="Mangal" panose="02040503050203030202" pitchFamily="18" charset="0"/>
                <a:cs typeface="Mangal" panose="02040503050203030202" pitchFamily="18" charset="0"/>
              </a:rPr>
              <a:t>	 </a:t>
            </a:r>
          </a:p>
          <a:p>
            <a:pPr marL="0" lvl="0" indent="0">
              <a:buClr>
                <a:schemeClr val="tx1"/>
              </a:buClr>
            </a:pPr>
            <a:endParaRPr lang="en-US" sz="1100" dirty="0">
              <a:latin typeface="Mangal" panose="02040503050203030202" pitchFamily="18" charset="0"/>
              <a:cs typeface="Mangal" panose="02040503050203030202" pitchFamily="18" charset="0"/>
            </a:endParaRPr>
          </a:p>
          <a:p>
            <a:r>
              <a:rPr lang="en-US" sz="1100" b="1" dirty="0">
                <a:latin typeface="Mangal" panose="02040503050203030202" pitchFamily="18" charset="0"/>
                <a:cs typeface="Mangal" panose="02040503050203030202" pitchFamily="18" charset="0"/>
              </a:rPr>
              <a:t> </a:t>
            </a:r>
            <a:endParaRPr lang="en-US" sz="1100" dirty="0">
              <a:latin typeface="Mangal" panose="02040503050203030202" pitchFamily="18" charset="0"/>
              <a:cs typeface="Mangal" panose="02040503050203030202" pitchFamily="18" charset="0"/>
            </a:endParaRPr>
          </a:p>
          <a:p>
            <a:r>
              <a:rPr lang="en-US" sz="1100" b="1" dirty="0" smtClean="0">
                <a:latin typeface="Mangal" panose="02040503050203030202" pitchFamily="18" charset="0"/>
                <a:cs typeface="Mangal" panose="02040503050203030202" pitchFamily="18" charset="0"/>
              </a:rPr>
              <a:t>	In </a:t>
            </a:r>
            <a:r>
              <a:rPr lang="en-US" sz="1100" b="1" dirty="0">
                <a:latin typeface="Mangal" panose="02040503050203030202" pitchFamily="18" charset="0"/>
                <a:cs typeface="Mangal" panose="02040503050203030202" pitchFamily="18" charset="0"/>
              </a:rPr>
              <a:t>cases where birth certificates from the authorities are unavailable or contain </a:t>
            </a:r>
            <a:r>
              <a:rPr lang="en-US" sz="1100" b="1" dirty="0" smtClean="0">
                <a:latin typeface="Mangal" panose="02040503050203030202" pitchFamily="18" charset="0"/>
                <a:cs typeface="Mangal" panose="02040503050203030202" pitchFamily="18" charset="0"/>
              </a:rPr>
              <a:t>insufficient information </a:t>
            </a:r>
            <a:r>
              <a:rPr lang="en-US" sz="1100" b="1" dirty="0">
                <a:latin typeface="Mangal" panose="02040503050203030202" pitchFamily="18" charset="0"/>
                <a:cs typeface="Mangal" panose="02040503050203030202" pitchFamily="18" charset="0"/>
              </a:rPr>
              <a:t>regarding the birth or the parents, </a:t>
            </a:r>
            <a:r>
              <a:rPr lang="en-US" sz="1100" b="1" u="sng" dirty="0">
                <a:latin typeface="Mangal" panose="02040503050203030202" pitchFamily="18" charset="0"/>
                <a:cs typeface="Mangal" panose="02040503050203030202" pitchFamily="18" charset="0"/>
              </a:rPr>
              <a:t>two sworn </a:t>
            </a:r>
            <a:r>
              <a:rPr lang="en-US" sz="1100" b="1" dirty="0">
                <a:latin typeface="Mangal" panose="02040503050203030202" pitchFamily="18" charset="0"/>
                <a:cs typeface="Mangal" panose="02040503050203030202" pitchFamily="18" charset="0"/>
              </a:rPr>
              <a:t>affidavits must be executed </a:t>
            </a:r>
            <a:r>
              <a:rPr lang="en-US" sz="1100" b="1" dirty="0" smtClean="0">
                <a:latin typeface="Mangal" panose="02040503050203030202" pitchFamily="18" charset="0"/>
                <a:cs typeface="Mangal" panose="02040503050203030202" pitchFamily="18" charset="0"/>
              </a:rPr>
              <a:t>by the </a:t>
            </a:r>
            <a:r>
              <a:rPr lang="en-US" sz="1100" b="1" dirty="0">
                <a:latin typeface="Mangal" panose="02040503050203030202" pitchFamily="18" charset="0"/>
                <a:cs typeface="Mangal" panose="02040503050203030202" pitchFamily="18" charset="0"/>
              </a:rPr>
              <a:t>parents (1 each), if living, or other close relatives that were at least 18 or older when </a:t>
            </a:r>
            <a:r>
              <a:rPr lang="en-US" sz="1100" b="1" dirty="0" smtClean="0">
                <a:latin typeface="Mangal" panose="02040503050203030202" pitchFamily="18" charset="0"/>
                <a:cs typeface="Mangal" panose="02040503050203030202" pitchFamily="18" charset="0"/>
              </a:rPr>
              <a:t>the applicant </a:t>
            </a:r>
            <a:r>
              <a:rPr lang="en-US" sz="1100" b="1" dirty="0">
                <a:latin typeface="Mangal" panose="02040503050203030202" pitchFamily="18" charset="0"/>
                <a:cs typeface="Mangal" panose="02040503050203030202" pitchFamily="18" charset="0"/>
              </a:rPr>
              <a:t>was born, may be submitted. </a:t>
            </a:r>
            <a:r>
              <a:rPr lang="en-US" sz="1100" b="1" dirty="0" smtClean="0">
                <a:latin typeface="Mangal" panose="02040503050203030202" pitchFamily="18" charset="0"/>
                <a:cs typeface="Mangal" panose="02040503050203030202" pitchFamily="18" charset="0"/>
              </a:rPr>
              <a:t>This </a:t>
            </a:r>
            <a:r>
              <a:rPr lang="en-US" sz="1100" b="1" dirty="0">
                <a:latin typeface="Mangal" panose="02040503050203030202" pitchFamily="18" charset="0"/>
                <a:cs typeface="Mangal" panose="02040503050203030202" pitchFamily="18" charset="0"/>
              </a:rPr>
              <a:t>should set forth the relationship between </a:t>
            </a:r>
            <a:r>
              <a:rPr lang="en-US" sz="1100" b="1" dirty="0" smtClean="0">
                <a:latin typeface="Mangal" panose="02040503050203030202" pitchFamily="18" charset="0"/>
                <a:cs typeface="Mangal" panose="02040503050203030202" pitchFamily="18" charset="0"/>
              </a:rPr>
              <a:t>the person providing the affidavit and </a:t>
            </a:r>
            <a:r>
              <a:rPr lang="en-US" sz="1100" b="1" dirty="0">
                <a:latin typeface="Mangal" panose="02040503050203030202" pitchFamily="18" charset="0"/>
                <a:cs typeface="Mangal" panose="02040503050203030202" pitchFamily="18" charset="0"/>
              </a:rPr>
              <a:t>the applicant, how well </a:t>
            </a:r>
            <a:r>
              <a:rPr lang="en-US" sz="1100" b="1" dirty="0" smtClean="0">
                <a:latin typeface="Mangal" panose="02040503050203030202" pitchFamily="18" charset="0"/>
                <a:cs typeface="Mangal" panose="02040503050203030202" pitchFamily="18" charset="0"/>
              </a:rPr>
              <a:t>he/she knows the </a:t>
            </a:r>
            <a:r>
              <a:rPr lang="en-US" sz="1100" b="1" dirty="0">
                <a:latin typeface="Mangal" panose="02040503050203030202" pitchFamily="18" charset="0"/>
                <a:cs typeface="Mangal" panose="02040503050203030202" pitchFamily="18" charset="0"/>
              </a:rPr>
              <a:t>applicant</a:t>
            </a:r>
            <a:r>
              <a:rPr lang="en-US" sz="1100" b="1" dirty="0" smtClean="0">
                <a:latin typeface="Mangal" panose="02040503050203030202" pitchFamily="18" charset="0"/>
                <a:cs typeface="Mangal" panose="02040503050203030202" pitchFamily="18" charset="0"/>
              </a:rPr>
              <a:t>, date </a:t>
            </a:r>
            <a:r>
              <a:rPr lang="en-US" sz="1100" b="1" dirty="0">
                <a:latin typeface="Mangal" panose="02040503050203030202" pitchFamily="18" charset="0"/>
                <a:cs typeface="Mangal" panose="02040503050203030202" pitchFamily="18" charset="0"/>
              </a:rPr>
              <a:t>and place of the applicant's birth, the names of both parents, and any other </a:t>
            </a:r>
            <a:r>
              <a:rPr lang="en-US" sz="1100" b="1" dirty="0" smtClean="0">
                <a:latin typeface="Mangal" panose="02040503050203030202" pitchFamily="18" charset="0"/>
                <a:cs typeface="Mangal" panose="02040503050203030202" pitchFamily="18" charset="0"/>
              </a:rPr>
              <a:t>related facts</a:t>
            </a:r>
            <a:r>
              <a:rPr lang="en-US" sz="1100" b="1" dirty="0">
                <a:latin typeface="Mangal" panose="02040503050203030202" pitchFamily="18" charset="0"/>
                <a:cs typeface="Mangal" panose="02040503050203030202" pitchFamily="18" charset="0"/>
              </a:rPr>
              <a:t>. Such affidavits, when a birth certificate is unavailable, </a:t>
            </a:r>
            <a:r>
              <a:rPr lang="en-US" sz="1100" b="1" u="sng" dirty="0">
                <a:latin typeface="Mangal" panose="02040503050203030202" pitchFamily="18" charset="0"/>
                <a:cs typeface="Mangal" panose="02040503050203030202" pitchFamily="18" charset="0"/>
              </a:rPr>
              <a:t>MUST</a:t>
            </a:r>
            <a:r>
              <a:rPr lang="en-US" sz="1100" b="1" dirty="0">
                <a:latin typeface="Mangal" panose="02040503050203030202" pitchFamily="18" charset="0"/>
                <a:cs typeface="Mangal" panose="02040503050203030202" pitchFamily="18" charset="0"/>
              </a:rPr>
              <a:t> be accompanied by </a:t>
            </a:r>
            <a:r>
              <a:rPr lang="en-US" sz="1100" b="1" dirty="0" smtClean="0">
                <a:latin typeface="Mangal" panose="02040503050203030202" pitchFamily="18" charset="0"/>
                <a:cs typeface="Mangal" panose="02040503050203030202" pitchFamily="18" charset="0"/>
              </a:rPr>
              <a:t>a NON-AVAILABILITY </a:t>
            </a:r>
            <a:r>
              <a:rPr lang="en-US" sz="1100" b="1" dirty="0">
                <a:latin typeface="Mangal" panose="02040503050203030202" pitchFamily="18" charset="0"/>
                <a:cs typeface="Mangal" panose="02040503050203030202" pitchFamily="18" charset="0"/>
              </a:rPr>
              <a:t>Certificate issued by the competent governmental authority </a:t>
            </a:r>
            <a:r>
              <a:rPr lang="en-US" sz="1100" b="1" dirty="0" smtClean="0">
                <a:latin typeface="Mangal" panose="02040503050203030202" pitchFamily="18" charset="0"/>
                <a:cs typeface="Mangal" panose="02040503050203030202" pitchFamily="18" charset="0"/>
              </a:rPr>
              <a:t>in the place of birth, </a:t>
            </a:r>
            <a:r>
              <a:rPr lang="en-US" sz="1100" b="1" dirty="0">
                <a:latin typeface="Mangal" panose="02040503050203030202" pitchFamily="18" charset="0"/>
                <a:cs typeface="Mangal" panose="02040503050203030202" pitchFamily="18" charset="0"/>
              </a:rPr>
              <a:t>confirming that the certificate does not exist, or no longer </a:t>
            </a:r>
            <a:r>
              <a:rPr lang="en-US" sz="1100" b="1" dirty="0" smtClean="0">
                <a:latin typeface="Mangal" panose="02040503050203030202" pitchFamily="18" charset="0"/>
                <a:cs typeface="Mangal" panose="02040503050203030202" pitchFamily="18" charset="0"/>
              </a:rPr>
              <a:t>exists. Attached </a:t>
            </a:r>
            <a:r>
              <a:rPr lang="en-US" sz="1100" b="1" dirty="0">
                <a:latin typeface="Mangal" panose="02040503050203030202" pitchFamily="18" charset="0"/>
                <a:cs typeface="Mangal" panose="02040503050203030202" pitchFamily="18" charset="0"/>
              </a:rPr>
              <a:t>is a sample affidavit. (DO NOT SEND ORIGINAL - Copy must be on 8 ½ by </a:t>
            </a:r>
            <a:r>
              <a:rPr lang="en-US" sz="1100" b="1" dirty="0" smtClean="0">
                <a:latin typeface="Mangal" panose="02040503050203030202" pitchFamily="18" charset="0"/>
                <a:cs typeface="Mangal" panose="02040503050203030202" pitchFamily="18" charset="0"/>
              </a:rPr>
              <a:t>11 paper </a:t>
            </a:r>
            <a:r>
              <a:rPr lang="en-US" sz="1100" b="1" dirty="0">
                <a:latin typeface="Mangal" panose="02040503050203030202" pitchFamily="18" charset="0"/>
                <a:cs typeface="Mangal" panose="02040503050203030202" pitchFamily="18" charset="0"/>
              </a:rPr>
              <a:t>and printed on One </a:t>
            </a:r>
            <a:r>
              <a:rPr lang="en-US" sz="1100" b="1" dirty="0" smtClean="0">
                <a:latin typeface="Mangal" panose="02040503050203030202" pitchFamily="18" charset="0"/>
                <a:cs typeface="Mangal" panose="02040503050203030202" pitchFamily="18" charset="0"/>
              </a:rPr>
              <a:t>Side).</a:t>
            </a:r>
            <a:endParaRPr lang="en-US" sz="1100" dirty="0">
              <a:latin typeface="Mangal" panose="02040503050203030202" pitchFamily="18" charset="0"/>
              <a:cs typeface="Mangal" panose="02040503050203030202" pitchFamily="18" charset="0"/>
            </a:endParaRPr>
          </a:p>
          <a:p>
            <a:r>
              <a:rPr lang="en-US" sz="1000" dirty="0">
                <a:latin typeface="Mangal" panose="02040503050203030202" pitchFamily="18" charset="0"/>
                <a:cs typeface="Mangal" panose="02040503050203030202" pitchFamily="18" charset="0"/>
              </a:rPr>
              <a:t> </a:t>
            </a:r>
            <a:endParaRPr lang="en-US" sz="1000" dirty="0" smtClean="0">
              <a:latin typeface="Mangal" panose="02040503050203030202" pitchFamily="18" charset="0"/>
              <a:cs typeface="Mangal" panose="02040503050203030202" pitchFamily="18" charset="0"/>
            </a:endParaRPr>
          </a:p>
          <a:p>
            <a:endParaRPr lang="en-US" sz="1000" dirty="0" smtClean="0">
              <a:latin typeface="Mangal" panose="02040503050203030202" pitchFamily="18" charset="0"/>
              <a:cs typeface="Mangal" panose="02040503050203030202" pitchFamily="18" charset="0"/>
            </a:endParaRPr>
          </a:p>
          <a:p>
            <a:pPr algn="r"/>
            <a:r>
              <a:rPr lang="en-US" sz="1000" dirty="0" smtClean="0">
                <a:latin typeface="Mangal" panose="02040503050203030202" pitchFamily="18" charset="0"/>
                <a:cs typeface="Mangal" panose="02040503050203030202" pitchFamily="18" charset="0"/>
              </a:rPr>
              <a:t>						</a:t>
            </a:r>
            <a:r>
              <a:rPr lang="en-US" sz="1200" dirty="0" smtClean="0">
                <a:latin typeface="Mangal" panose="02040503050203030202" pitchFamily="18" charset="0"/>
                <a:cs typeface="Mangal" panose="02040503050203030202" pitchFamily="18" charset="0"/>
              </a:rPr>
              <a:t>Continued on next slide</a:t>
            </a:r>
            <a:endParaRPr lang="en-US" sz="1200" dirty="0">
              <a:latin typeface="Mangal" panose="02040503050203030202" pitchFamily="18" charset="0"/>
              <a:cs typeface="Mangal" panose="02040503050203030202" pitchFamily="18" charset="0"/>
            </a:endParaRPr>
          </a:p>
          <a:p>
            <a:endParaRPr lang="en-US" sz="1000" dirty="0" smtClean="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a:p>
            <a:endParaRPr lang="en-US" sz="1000" dirty="0" smtClean="0">
              <a:latin typeface="Mangal" panose="02040503050203030202" pitchFamily="18" charset="0"/>
              <a:cs typeface="Mangal" panose="02040503050203030202" pitchFamily="18" charset="0"/>
            </a:endParaRPr>
          </a:p>
          <a:p>
            <a:endParaRPr lang="en-US" sz="1000" dirty="0">
              <a:latin typeface="Mangal" panose="02040503050203030202" pitchFamily="18" charset="0"/>
              <a:cs typeface="Mangal" panose="02040503050203030202" pitchFamily="18"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0400" y="76199"/>
            <a:ext cx="2013641" cy="793253"/>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1239270034"/>
              </p:ext>
            </p:extLst>
          </p:nvPr>
        </p:nvGraphicFramePr>
        <p:xfrm>
          <a:off x="2329437" y="3619877"/>
          <a:ext cx="914400" cy="792162"/>
        </p:xfrm>
        <a:graphic>
          <a:graphicData uri="http://schemas.openxmlformats.org/presentationml/2006/ole">
            <mc:AlternateContent xmlns:mc="http://schemas.openxmlformats.org/markup-compatibility/2006">
              <mc:Choice xmlns:v="urn:schemas-microsoft-com:vml" Requires="v">
                <p:oleObj spid="_x0000_s5426" name="Document" showAsIcon="1" r:id="rId6" imgW="914400" imgH="792360" progId="Word.Document.8">
                  <p:embed/>
                </p:oleObj>
              </mc:Choice>
              <mc:Fallback>
                <p:oleObj name="Document" showAsIcon="1" r:id="rId6" imgW="914400" imgH="792360" progId="Word.Document.8">
                  <p:embed/>
                  <p:pic>
                    <p:nvPicPr>
                      <p:cNvPr id="0" name=""/>
                      <p:cNvPicPr/>
                      <p:nvPr/>
                    </p:nvPicPr>
                    <p:blipFill>
                      <a:blip r:embed="rId7"/>
                      <a:stretch>
                        <a:fillRect/>
                      </a:stretch>
                    </p:blipFill>
                    <p:spPr>
                      <a:xfrm>
                        <a:off x="2329437" y="3619877"/>
                        <a:ext cx="914400" cy="792162"/>
                      </a:xfrm>
                      <a:prstGeom prst="rect">
                        <a:avLst/>
                      </a:prstGeom>
                    </p:spPr>
                  </p:pic>
                </p:oleObj>
              </mc:Fallback>
            </mc:AlternateContent>
          </a:graphicData>
        </a:graphic>
      </p:graphicFrame>
      <p:sp>
        <p:nvSpPr>
          <p:cNvPr id="5" name="Right Arrow 4"/>
          <p:cNvSpPr/>
          <p:nvPr/>
        </p:nvSpPr>
        <p:spPr bwMode="auto">
          <a:xfrm>
            <a:off x="981225" y="3657600"/>
            <a:ext cx="1348212" cy="609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12" charset="0"/>
                <a:ea typeface="ＭＳ Ｐゴシック" pitchFamily="-12" charset="-128"/>
                <a:cs typeface="ＭＳ Ｐゴシック" pitchFamily="-12" charset="-128"/>
              </a:rPr>
              <a:t>Sample Translator</a:t>
            </a:r>
            <a:r>
              <a:rPr kumimoji="0" lang="en-US" sz="800" b="1" i="0" u="none" strike="noStrike" cap="none" normalizeH="0" dirty="0" smtClean="0">
                <a:ln>
                  <a:noFill/>
                </a:ln>
                <a:solidFill>
                  <a:schemeClr val="tx1"/>
                </a:solidFill>
                <a:effectLst/>
                <a:latin typeface="Arial" pitchFamily="-12" charset="0"/>
                <a:ea typeface="ＭＳ Ｐゴシック" pitchFamily="-12" charset="-128"/>
                <a:cs typeface="ＭＳ Ｐゴシック" pitchFamily="-12" charset="-128"/>
              </a:rPr>
              <a:t> Certificate</a:t>
            </a:r>
            <a:endParaRPr kumimoji="0" lang="en-US" sz="8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082648778"/>
              </p:ext>
            </p:extLst>
          </p:nvPr>
        </p:nvGraphicFramePr>
        <p:xfrm>
          <a:off x="2590800" y="5715000"/>
          <a:ext cx="914400" cy="792162"/>
        </p:xfrm>
        <a:graphic>
          <a:graphicData uri="http://schemas.openxmlformats.org/presentationml/2006/ole">
            <mc:AlternateContent xmlns:mc="http://schemas.openxmlformats.org/markup-compatibility/2006">
              <mc:Choice xmlns:v="urn:schemas-microsoft-com:vml" Requires="v">
                <p:oleObj spid="_x0000_s5427" name="Document" showAsIcon="1" r:id="rId9" imgW="914400" imgH="792360" progId="Word.Document.8">
                  <p:embed/>
                </p:oleObj>
              </mc:Choice>
              <mc:Fallback>
                <p:oleObj name="Document" showAsIcon="1" r:id="rId9" imgW="914400" imgH="792360" progId="Word.Document.8">
                  <p:embed/>
                  <p:pic>
                    <p:nvPicPr>
                      <p:cNvPr id="0" name=""/>
                      <p:cNvPicPr/>
                      <p:nvPr/>
                    </p:nvPicPr>
                    <p:blipFill>
                      <a:blip r:embed="rId10"/>
                      <a:stretch>
                        <a:fillRect/>
                      </a:stretch>
                    </p:blipFill>
                    <p:spPr>
                      <a:xfrm>
                        <a:off x="2590800" y="5715000"/>
                        <a:ext cx="914400" cy="792162"/>
                      </a:xfrm>
                      <a:prstGeom prst="rect">
                        <a:avLst/>
                      </a:prstGeom>
                    </p:spPr>
                  </p:pic>
                </p:oleObj>
              </mc:Fallback>
            </mc:AlternateContent>
          </a:graphicData>
        </a:graphic>
      </p:graphicFrame>
      <p:sp>
        <p:nvSpPr>
          <p:cNvPr id="8" name="Right Arrow 7"/>
          <p:cNvSpPr/>
          <p:nvPr/>
        </p:nvSpPr>
        <p:spPr bwMode="auto">
          <a:xfrm>
            <a:off x="945766" y="5715000"/>
            <a:ext cx="1521304" cy="69166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12" charset="0"/>
                <a:ea typeface="ＭＳ Ｐゴシック" pitchFamily="-12" charset="-128"/>
                <a:cs typeface="ＭＳ Ｐゴシック" pitchFamily="-12" charset="-128"/>
              </a:rPr>
              <a:t>Sample</a:t>
            </a:r>
            <a:r>
              <a:rPr kumimoji="0" lang="en-US" sz="800" b="1" i="0" u="none" strike="noStrike" cap="none" normalizeH="0" dirty="0" smtClean="0">
                <a:ln>
                  <a:noFill/>
                </a:ln>
                <a:solidFill>
                  <a:schemeClr val="tx1"/>
                </a:solidFill>
                <a:effectLst/>
                <a:latin typeface="Arial" pitchFamily="-12" charset="0"/>
                <a:ea typeface="ＭＳ Ｐゴシック" pitchFamily="-12" charset="-128"/>
                <a:cs typeface="ＭＳ Ｐゴシック" pitchFamily="-12" charset="-128"/>
              </a:rPr>
              <a:t> Birth Affidavit </a:t>
            </a:r>
            <a:endParaRPr kumimoji="0" lang="en-US" sz="8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9" name="Rectangle 8"/>
          <p:cNvSpPr/>
          <p:nvPr/>
        </p:nvSpPr>
        <p:spPr>
          <a:xfrm>
            <a:off x="457200" y="6399191"/>
            <a:ext cx="8153400" cy="369332"/>
          </a:xfrm>
          <a:prstGeom prst="rect">
            <a:avLst/>
          </a:prstGeom>
        </p:spPr>
        <p:txBody>
          <a:bodyPr wrap="square">
            <a:spAutoFit/>
          </a:bodyPr>
          <a:lstStyle/>
          <a:p>
            <a:r>
              <a:rPr lang="en-US" dirty="0">
                <a:latin typeface="Mangal" panose="02040503050203030202" pitchFamily="18" charset="0"/>
                <a:cs typeface="Mangal" panose="02040503050203030202" pitchFamily="18" charset="0"/>
              </a:rPr>
              <a:t>Confidential - do not distribute  outside of Cognizant – Slide </a:t>
            </a:r>
            <a:r>
              <a:rPr lang="en-US" dirty="0" smtClean="0">
                <a:latin typeface="Mangal" panose="02040503050203030202" pitchFamily="18" charset="0"/>
                <a:cs typeface="Mangal" panose="02040503050203030202" pitchFamily="18" charset="0"/>
              </a:rPr>
              <a:t>9</a:t>
            </a:r>
            <a:endParaRPr lang="en-US"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3021975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2320</TotalTime>
  <Words>2371</Words>
  <Application>Microsoft Office PowerPoint</Application>
  <PresentationFormat>On-screen Show (4:3)</PresentationFormat>
  <Paragraphs>394</Paragraphs>
  <Slides>19</Slides>
  <Notes>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19</vt:i4>
      </vt:variant>
    </vt:vector>
  </HeadingPairs>
  <TitlesOfParts>
    <vt:vector size="23" baseType="lpstr">
      <vt:lpstr>Theme1</vt:lpstr>
      <vt:lpstr>Packager Shell Object</vt:lpstr>
      <vt:lpstr>Document</vt:lpstr>
      <vt:lpstr>Acrobat Document</vt:lpstr>
      <vt:lpstr>Form I-485 Instructions</vt:lpstr>
      <vt:lpstr>Table of Contents</vt:lpstr>
      <vt:lpstr>Introduction</vt:lpstr>
      <vt:lpstr>Filing Fees</vt:lpstr>
      <vt:lpstr>USCIS Forms  </vt:lpstr>
      <vt:lpstr>USCIS Forms  </vt:lpstr>
      <vt:lpstr>Shipping Documents </vt:lpstr>
      <vt:lpstr>Shipping Documents</vt:lpstr>
      <vt:lpstr>I-485 Document Checklist (each applicant)</vt:lpstr>
      <vt:lpstr>I-485 Document Checklist cont’d.</vt:lpstr>
      <vt:lpstr>I-485 Document Checklist cont’d.</vt:lpstr>
      <vt:lpstr>Advance Parole (Form I-131) Doc Checklist (each applicant)</vt:lpstr>
      <vt:lpstr>EAD(Form I-765) Doc Checklist (each applicant *children who do not need to work authorization do not require this form)</vt:lpstr>
      <vt:lpstr>International Travel After Filing the I-485 </vt:lpstr>
      <vt:lpstr>Steps to Complete After Green Card is Received</vt:lpstr>
      <vt:lpstr>Travel After Green Card is Approved: Reentry Permits</vt:lpstr>
      <vt:lpstr>Reentry Permits (Form I-131) Doc Checklist (each applicant)</vt:lpstr>
      <vt:lpstr>Where to Ship Documents </vt:lpstr>
      <vt:lpstr>Where to Ship Documents cont’d.</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I-485 Document List</dc:title>
  <dc:creator>Barbaros.Celebi@cognizant.com</dc:creator>
  <cp:lastModifiedBy>Cognizant Technology Solutions</cp:lastModifiedBy>
  <cp:revision>164</cp:revision>
  <dcterms:created xsi:type="dcterms:W3CDTF">2014-10-09T19:28:22Z</dcterms:created>
  <dcterms:modified xsi:type="dcterms:W3CDTF">2015-05-31T23:49:18Z</dcterms:modified>
</cp:coreProperties>
</file>