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9" r:id="rId6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221C"/>
    <a:srgbClr val="EEEEEE"/>
    <a:srgbClr val="ECECEC"/>
    <a:srgbClr val="DCE6F2"/>
    <a:srgbClr val="000000"/>
    <a:srgbClr val="F2F2F2"/>
    <a:srgbClr val="F6E7E6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D80A6-839C-4D90-80FE-1572CA120575}" v="502" dt="2019-04-17T17:46:11.914"/>
    <p1510:client id="{D24AEF02-B2EE-48C5-84AC-6B45E55E16C7}" v="13" dt="2019-04-17T18:06:22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1" autoAdjust="0"/>
    <p:restoredTop sz="50000" autoAdjust="0"/>
  </p:normalViewPr>
  <p:slideViewPr>
    <p:cSldViewPr>
      <p:cViewPr varScale="1">
        <p:scale>
          <a:sx n="24" d="100"/>
          <a:sy n="24" d="100"/>
        </p:scale>
        <p:origin x="1656" y="6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3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3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6888484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EA9A-37A9-48AB-B3C1-DBCDC4B264FB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135;p14" descr="medallion-watermark-cut.eps">
            <a:extLst>
              <a:ext uri="{FF2B5EF4-FFF2-40B4-BE49-F238E27FC236}">
                <a16:creationId xmlns:a16="http://schemas.microsoft.com/office/drawing/2014/main" id="{BBF2B0B5-EDC8-4A57-B818-670EC05E814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030" b="-2030"/>
          <a:stretch/>
        </p:blipFill>
        <p:spPr>
          <a:xfrm>
            <a:off x="15887701" y="10719555"/>
            <a:ext cx="27965399" cy="225720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142;p14">
            <a:extLst>
              <a:ext uri="{FF2B5EF4-FFF2-40B4-BE49-F238E27FC236}">
                <a16:creationId xmlns:a16="http://schemas.microsoft.com/office/drawing/2014/main" id="{24EB0E72-D27D-4A59-8074-5CDBCE1D56CF}"/>
              </a:ext>
            </a:extLst>
          </p:cNvPr>
          <p:cNvSpPr txBox="1"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436403-B146-4F64-B570-37322F7150EA}"/>
              </a:ext>
            </a:extLst>
          </p:cNvPr>
          <p:cNvSpPr/>
          <p:nvPr/>
        </p:nvSpPr>
        <p:spPr>
          <a:xfrm>
            <a:off x="10383953" y="12735897"/>
            <a:ext cx="23084951" cy="19611252"/>
          </a:xfrm>
          <a:prstGeom prst="rect">
            <a:avLst/>
          </a:prstGeom>
          <a:solidFill>
            <a:srgbClr val="EEEEE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Google Shape;175;p14">
            <a:extLst>
              <a:ext uri="{FF2B5EF4-FFF2-40B4-BE49-F238E27FC236}">
                <a16:creationId xmlns:a16="http://schemas.microsoft.com/office/drawing/2014/main" id="{54F51F59-E8C4-40DD-A2D5-A446722F530A}"/>
              </a:ext>
            </a:extLst>
          </p:cNvPr>
          <p:cNvSpPr txBox="1"/>
          <p:nvPr/>
        </p:nvSpPr>
        <p:spPr>
          <a:xfrm>
            <a:off x="457200" y="378786"/>
            <a:ext cx="42976800" cy="4607190"/>
          </a:xfrm>
          <a:prstGeom prst="roundRect">
            <a:avLst>
              <a:gd name="adj" fmla="val 10922"/>
            </a:avLst>
          </a:prstGeom>
          <a:solidFill>
            <a:srgbClr val="72221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8080" y="1167095"/>
            <a:ext cx="36311321" cy="302390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</a:rPr>
              <a:t>Identifying the Relationship between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</a:rPr>
              <a:t>Business Operations and Success</a:t>
            </a:r>
            <a:endParaRPr lang="en-US" sz="8000" b="1" dirty="0">
              <a:solidFill>
                <a:schemeClr val="bg1"/>
              </a:solidFill>
            </a:endParaRPr>
          </a:p>
          <a:p>
            <a:r>
              <a:rPr lang="en-US" sz="5400" b="1" dirty="0">
                <a:solidFill>
                  <a:schemeClr val="bg1"/>
                </a:solidFill>
              </a:rPr>
              <a:t>Aaron Goh, Ritesh Sharma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aaronwgoh5@gmail.com ∙ sharrite@isu.edu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8200" y="6477000"/>
            <a:ext cx="8857740" cy="6740307"/>
          </a:xfrm>
          <a:prstGeom prst="rect">
            <a:avLst/>
          </a:prstGeom>
          <a:solidFill>
            <a:srgbClr val="ECECEC">
              <a:alpha val="89804"/>
            </a:srgbClr>
          </a:solidFill>
          <a:ln w="76200">
            <a:noFill/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1200" b="1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Find a correlation between business operation metrics and business’ operation performance</a:t>
            </a:r>
          </a:p>
          <a:p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Investors are always trying to find more metrics to estimate the performance of a business. </a:t>
            </a:r>
          </a:p>
          <a:p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Businesses are seeking to determine correlative metrics to better assist their growth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422296" y="11823332"/>
            <a:ext cx="3497480" cy="1225868"/>
          </a:xfrm>
          <a:prstGeom prst="roundRect">
            <a:avLst/>
          </a:prstGeom>
          <a:solidFill>
            <a:srgbClr val="72221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4019" y="6584511"/>
            <a:ext cx="23084886" cy="4893647"/>
          </a:xfrm>
          <a:prstGeom prst="rect">
            <a:avLst/>
          </a:prstGeom>
          <a:solidFill>
            <a:srgbClr val="ECECEC">
              <a:alpha val="89804"/>
            </a:srgbClr>
          </a:solidFill>
          <a:ln w="25400">
            <a:solidFill>
              <a:srgbClr val="ECECEC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Clustered through DBSCAN/K-means on companies with all its fields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PCA - reduced into 3 dimensions containing 93% of original information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PCA on subset of industries (Health, IT, and Industry)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Used new PCA dimensions and clustered with DBSCAN/K-means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Ran Linear Regression relating EBITDA with R&amp;D, Number of Employees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Ran Linear Regression relating Total Operating Expense with R&amp;D, Number of Employees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Ran Linear Regression on data filtered through DBSCAN/K-means keeping the data tied to original fields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313082" y="6581635"/>
            <a:ext cx="8782079" cy="15419606"/>
          </a:xfrm>
          <a:prstGeom prst="rect">
            <a:avLst/>
          </a:prstGeom>
          <a:solidFill>
            <a:srgbClr val="ECECEC">
              <a:alpha val="89804"/>
            </a:srgbClr>
          </a:solidFill>
          <a:ln w="25400">
            <a:noFill/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Slightly negative/no correlation between number of employees and EBITDA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Negative correlation between R&amp;D and EBITDA for small-size companies and mid-size companies</a:t>
            </a:r>
          </a:p>
          <a:p>
            <a:pPr marL="571500" indent="-571500">
              <a:buFont typeface="Arial"/>
              <a:buChar char="•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Slightly Positive Correlation for Large Companies regarding EBITDA and R&amp;D</a:t>
            </a:r>
          </a:p>
          <a:p>
            <a:pPr marL="571500" indent="-571500">
              <a:buFont typeface="Arial"/>
              <a:buChar char="•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Weak/no correlation between EBITDA and Number of Employees for large companies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Weak/no correlation between Expenses and Number of Employees for all company sizes due to high variance</a:t>
            </a:r>
          </a:p>
          <a:p>
            <a:pPr marL="571500" indent="-571500">
              <a:buFont typeface="Arial"/>
              <a:buChar char="•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EPS projected through PCA suggests less correlation with all the other fields – May be worth looking into EPS as a separate entity for predictors in the future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382153" y="29688527"/>
            <a:ext cx="8633529" cy="2123658"/>
          </a:xfrm>
          <a:prstGeom prst="rect">
            <a:avLst/>
          </a:prstGeom>
          <a:solidFill>
            <a:srgbClr val="ECECEC">
              <a:alpha val="89804"/>
            </a:srgbClr>
          </a:solidFill>
          <a:ln w="25400">
            <a:noFill/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Prof. Phillips, Data Mining Professor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William Wang, Student Investment Fund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5943600" y="0"/>
            <a:ext cx="5562600" cy="106182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Preparing your poster for printing: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Go to File &gt; Save As. Under Save as type (Windows) or Format (OS X), select PDF.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Open the PDF in Adobe Photoshop. Go to File &gt; Save As. Under Format, select JPEG or TIFF. Choose a location and file name for your file and click Save. Click OK on the default save settings.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r>
              <a:rPr lang="en-US" sz="3600" dirty="0"/>
              <a:t>DO NOT SAVE TO A JPEG OR TIFF FROM POWERPOINT!</a:t>
            </a:r>
          </a:p>
        </p:txBody>
      </p:sp>
      <p:pic>
        <p:nvPicPr>
          <p:cNvPr id="1026" name="Picture 2" descr="https://lh3.googleusercontent.com/H4YEShwRQDpd5ngsf5X9si2kihHK8k9LHP5ZGtZzRtmcucavay6uh6zON8uAsfr0lwQwZ3HWXeyxnVaDZH136MFQB1x2yJnKBVXOb69e3JSJI3ibqZT9TJP862SwFLjc0J9JXjiA">
            <a:extLst>
              <a:ext uri="{FF2B5EF4-FFF2-40B4-BE49-F238E27FC236}">
                <a16:creationId xmlns:a16="http://schemas.microsoft.com/office/drawing/2014/main" id="{144A35A5-E07D-45DE-A365-F0D914AAC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531" y="14189322"/>
            <a:ext cx="4035107" cy="385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198ACE-8589-4068-87A4-384D97D3E9EA}"/>
              </a:ext>
            </a:extLst>
          </p:cNvPr>
          <p:cNvSpPr txBox="1"/>
          <p:nvPr/>
        </p:nvSpPr>
        <p:spPr>
          <a:xfrm>
            <a:off x="10647771" y="13241778"/>
            <a:ext cx="72716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Initial Clustering</a:t>
            </a:r>
          </a:p>
        </p:txBody>
      </p:sp>
      <p:pic>
        <p:nvPicPr>
          <p:cNvPr id="1028" name="Picture 4" descr="https://lh6.googleusercontent.com/n7qn17COGO7b3FezJhAuNTUA-pbwe5znmv-sgse69r3iFxUiHuiCUQ5oefri59EWxVUD_eewFYXrdPLJKm810PcYIk4Gm02mVi1GZLLTLr74ZYmwYhQblYEJ4Gq2akAZXfKhJins">
            <a:extLst>
              <a:ext uri="{FF2B5EF4-FFF2-40B4-BE49-F238E27FC236}">
                <a16:creationId xmlns:a16="http://schemas.microsoft.com/office/drawing/2014/main" id="{00C97E89-230F-4F87-B9D6-0F139241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891" y="14405386"/>
            <a:ext cx="4989994" cy="336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399DD04-A4FB-47B8-853F-A1495E54B945}"/>
              </a:ext>
            </a:extLst>
          </p:cNvPr>
          <p:cNvSpPr txBox="1"/>
          <p:nvPr/>
        </p:nvSpPr>
        <p:spPr>
          <a:xfrm>
            <a:off x="20309731" y="12885003"/>
            <a:ext cx="72716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PCA </a:t>
            </a:r>
          </a:p>
        </p:txBody>
      </p:sp>
      <p:pic>
        <p:nvPicPr>
          <p:cNvPr id="1030" name="Picture 6" descr="https://lh5.googleusercontent.com/E-j3Qzn5yYi6q5vwt6JXAcQhUURWKniTAJXX5mTBv4KHNZgOPosd2rXLjBtgfKpTfHM2d0Se3_IJ_G0dOqcY2t1sIAjPos6O0A7g0Px7lifHM0v2lhhZ5KsUUErk5Ct9v86fmxd7">
            <a:extLst>
              <a:ext uri="{FF2B5EF4-FFF2-40B4-BE49-F238E27FC236}">
                <a16:creationId xmlns:a16="http://schemas.microsoft.com/office/drawing/2014/main" id="{1B43A1E9-7929-4111-A166-7A3B7088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9541" y="18187122"/>
            <a:ext cx="3907906" cy="279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v96oB48Gryz37uik0XgLdhRJ3CgKTJAgBnDTk9O8IenTtrofdO7K9K-iWFXwZK5JVIvQ4Or4Q4qssviiKFeiaiRXUaQ7wz_jNfdE_Fk7fBKrO6Uq9MljGZv7zXbsz1aXG-do5IZt">
            <a:extLst>
              <a:ext uri="{FF2B5EF4-FFF2-40B4-BE49-F238E27FC236}">
                <a16:creationId xmlns:a16="http://schemas.microsoft.com/office/drawing/2014/main" id="{73148CE8-3442-437C-A434-7730D2F71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2332" y="21132177"/>
            <a:ext cx="3989744" cy="28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6.googleusercontent.com/0XIE8cKcOWsXqEefDQbvKkChZ73z5vPBv99zj6574_H5QoKCHlkcrALn0bQL_WJ7ZIPLkH3mc0kY0de7EZD2gjTUY1bruzInYziLtNBCoWucJpFg07TerdLue8Z9_pcvNu-ItZpd">
            <a:extLst>
              <a:ext uri="{FF2B5EF4-FFF2-40B4-BE49-F238E27FC236}">
                <a16:creationId xmlns:a16="http://schemas.microsoft.com/office/drawing/2014/main" id="{E70DCF14-1949-4730-AB41-0A54F69D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2332" y="18149859"/>
            <a:ext cx="3907906" cy="281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h4.googleusercontent.com/kA71AI_vcZr7pQNadTg2t7WY-rHcb8zUmXZK5cPmexRu_c58Lf24cY97cDBQfdyA5C3HFYU1bIEyButjiHACw8X5OCB-ErhPaizAc7TkOtUa4_X4wXvWHUZxh8oGarDf-JAN2C7Z">
            <a:extLst>
              <a:ext uri="{FF2B5EF4-FFF2-40B4-BE49-F238E27FC236}">
                <a16:creationId xmlns:a16="http://schemas.microsoft.com/office/drawing/2014/main" id="{91747B0B-51FB-4CEA-9CF2-1A5AED25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3423" y="13721990"/>
            <a:ext cx="6031022" cy="43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h3.googleusercontent.com/iIlsWLS84AoMNrhmdTIahZkMGK6G7ODo7c9xzIbzu6LLv4SbeX-DG6AE1PiD-9JdsY2L013RE8-JcyJNZvD6ckNvfeNdcOzxRvC_gNidOuONIybOEQRY7HwyR7NWzoo50XJcVXAD">
            <a:extLst>
              <a:ext uri="{FF2B5EF4-FFF2-40B4-BE49-F238E27FC236}">
                <a16:creationId xmlns:a16="http://schemas.microsoft.com/office/drawing/2014/main" id="{526B8C93-7E99-4176-B8C2-AF5039F0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153" y="13723633"/>
            <a:ext cx="5943531" cy="43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lh5.googleusercontent.com/j4fcSqpXIru_BiUyWht32o2Kx9Nf8RDLTjgti2x9iYc5OaQOI16RV-CI_-xDu02AbHc7088jEx8B6Qf3CYh2LD3S_Lj3h15QbJbF61KK8p0UVQDNadec5NhApS50VZ3OiBbHRwbA">
            <a:extLst>
              <a:ext uri="{FF2B5EF4-FFF2-40B4-BE49-F238E27FC236}">
                <a16:creationId xmlns:a16="http://schemas.microsoft.com/office/drawing/2014/main" id="{BCA6BCB6-1763-4268-AA0B-75C088182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409" y="21122649"/>
            <a:ext cx="3989744" cy="285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lh3.googleusercontent.com/MwcDyZHSG4HOMaIFYzgiZziCgglujSrW2VpXwyEPdpr_-OkPKRlCF_EZeLiQBVOMLhU22qK6xVAlZpSt9dkQKbFRTMosmRU1hZVTh-YtnXP3vrGSIdCMjqRucqZ9TgoPYLsUHntc">
            <a:extLst>
              <a:ext uri="{FF2B5EF4-FFF2-40B4-BE49-F238E27FC236}">
                <a16:creationId xmlns:a16="http://schemas.microsoft.com/office/drawing/2014/main" id="{FEF35038-BD4D-4FF4-83B9-FD4D092F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6485" y="21122649"/>
            <a:ext cx="3948905" cy="282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4D1F9DA-8A39-4EA0-851D-ED6C0D2F98EE}"/>
              </a:ext>
            </a:extLst>
          </p:cNvPr>
          <p:cNvSpPr txBox="1"/>
          <p:nvPr/>
        </p:nvSpPr>
        <p:spPr>
          <a:xfrm>
            <a:off x="10630753" y="22989585"/>
            <a:ext cx="72716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Regression</a:t>
            </a:r>
          </a:p>
        </p:txBody>
      </p:sp>
      <p:pic>
        <p:nvPicPr>
          <p:cNvPr id="1060" name="Picture 36" descr="https://lh6.googleusercontent.com/0XIE8cKcOWsXqEefDQbvKkChZ73z5vPBv99zj6574_H5QoKCHlkcrALn0bQL_WJ7ZIPLkH3mc0kY0de7EZD2gjTUY1bruzInYziLtNBCoWucJpFg07TerdLue8Z9_pcvNu-ItZpd">
            <a:extLst>
              <a:ext uri="{FF2B5EF4-FFF2-40B4-BE49-F238E27FC236}">
                <a16:creationId xmlns:a16="http://schemas.microsoft.com/office/drawing/2014/main" id="{01BC95AC-1CCF-4316-BEEF-6907A6476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076" y="18163628"/>
            <a:ext cx="3907906" cy="281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5C5B51C-4B96-4734-B132-2E6C0A1F8E1A}"/>
              </a:ext>
            </a:extLst>
          </p:cNvPr>
          <p:cNvSpPr txBox="1"/>
          <p:nvPr/>
        </p:nvSpPr>
        <p:spPr>
          <a:xfrm>
            <a:off x="10546123" y="18338500"/>
            <a:ext cx="72716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Final Clustering</a:t>
            </a:r>
          </a:p>
        </p:txBody>
      </p:sp>
      <p:pic>
        <p:nvPicPr>
          <p:cNvPr id="1064" name="Picture 40" descr="https://lh3.googleusercontent.com/5JvtDIK_tTQuQQGWB2KZuRgrRGlRIxHz9tqPkxH5Q_hjOT858ABPwLJOVluMJo_XGLtNi1qf4fR_Tk3V9b1gPzalhZtOE2gqTIRDf_xn5rSwzD4LxcODFbnQsYNwEUThbBGv_hgJ">
            <a:extLst>
              <a:ext uri="{FF2B5EF4-FFF2-40B4-BE49-F238E27FC236}">
                <a16:creationId xmlns:a16="http://schemas.microsoft.com/office/drawing/2014/main" id="{47AA22F2-E929-4285-9A19-9132E7059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771" y="19210885"/>
            <a:ext cx="4118313" cy="343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lh4.googleusercontent.com/Jc45P0a7RolMhFBiuq9HsRM1Jdsh3OlhMsKIopJxrXSJ1lvm7lP72uDWYQJxRJ557KEe5U0uxQPsW8yWlmzk8OayZOJsiGuA84Pm4QgO97QFyh1PtKAWpFz3_a4DDGtHXFVlXjHT">
            <a:extLst>
              <a:ext uri="{FF2B5EF4-FFF2-40B4-BE49-F238E27FC236}">
                <a16:creationId xmlns:a16="http://schemas.microsoft.com/office/drawing/2014/main" id="{B6BDB8F8-588B-412C-85D3-C3B4E7AD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406" y="19290551"/>
            <a:ext cx="4738104" cy="332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1030B5D-B91A-4E77-BD47-97ECBC546F04}"/>
              </a:ext>
            </a:extLst>
          </p:cNvPr>
          <p:cNvSpPr txBox="1"/>
          <p:nvPr/>
        </p:nvSpPr>
        <p:spPr>
          <a:xfrm>
            <a:off x="10630889" y="23783125"/>
            <a:ext cx="31696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Small Company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814B9B-ED05-437C-8238-8769AAFCA904}"/>
              </a:ext>
            </a:extLst>
          </p:cNvPr>
          <p:cNvSpPr txBox="1"/>
          <p:nvPr/>
        </p:nvSpPr>
        <p:spPr>
          <a:xfrm>
            <a:off x="17707727" y="23785701"/>
            <a:ext cx="26653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Large Company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3BA1C0-E122-410B-8B54-ECDCF3354504}"/>
              </a:ext>
            </a:extLst>
          </p:cNvPr>
          <p:cNvSpPr txBox="1"/>
          <p:nvPr/>
        </p:nvSpPr>
        <p:spPr>
          <a:xfrm>
            <a:off x="14007814" y="23783125"/>
            <a:ext cx="33559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Mid Company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D8BDDA-75AE-47A7-A5EC-DE6B626A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34332"/>
              </p:ext>
            </p:extLst>
          </p:nvPr>
        </p:nvGraphicFramePr>
        <p:xfrm>
          <a:off x="21532869" y="26885814"/>
          <a:ext cx="11027947" cy="2524760"/>
        </p:xfrm>
        <a:graphic>
          <a:graphicData uri="http://schemas.openxmlformats.org/drawingml/2006/table">
            <a:tbl>
              <a:tblPr/>
              <a:tblGrid>
                <a:gridCol w="3243758">
                  <a:extLst>
                    <a:ext uri="{9D8B030D-6E8A-4147-A177-3AD203B41FA5}">
                      <a16:colId xmlns:a16="http://schemas.microsoft.com/office/drawing/2014/main" val="39287732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58366085"/>
                    </a:ext>
                  </a:extLst>
                </a:gridCol>
                <a:gridCol w="2676735">
                  <a:extLst>
                    <a:ext uri="{9D8B030D-6E8A-4147-A177-3AD203B41FA5}">
                      <a16:colId xmlns:a16="http://schemas.microsoft.com/office/drawing/2014/main" val="4023300484"/>
                    </a:ext>
                  </a:extLst>
                </a:gridCol>
                <a:gridCol w="2669054">
                  <a:extLst>
                    <a:ext uri="{9D8B030D-6E8A-4147-A177-3AD203B41FA5}">
                      <a16:colId xmlns:a16="http://schemas.microsoft.com/office/drawing/2014/main" val="401366798"/>
                    </a:ext>
                  </a:extLst>
                </a:gridCol>
              </a:tblGrid>
              <a:tr h="526194"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</a:rPr>
                        <a:t>EBITDA vs Number of Employees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558248"/>
                  </a:ext>
                </a:extLst>
              </a:tr>
              <a:tr h="4584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Small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Mid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Large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33600"/>
                  </a:ext>
                </a:extLst>
              </a:tr>
              <a:tr h="3515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Deviation</a:t>
                      </a:r>
                      <a:endParaRPr lang="en-US" sz="2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23.767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50.921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2605.306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85419"/>
                  </a:ext>
                </a:extLst>
              </a:tr>
              <a:tr h="3566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squared errors</a:t>
                      </a:r>
                      <a:endParaRPr lang="en-US" sz="2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827.343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1811.117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56184.003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527403"/>
                  </a:ext>
                </a:extLst>
              </a:tr>
              <a:tr h="4584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Coefficient</a:t>
                      </a:r>
                      <a:endParaRPr lang="en-US" sz="2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-0.982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-0.873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2.089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514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679D018-A07B-415A-83C0-6CB298AD9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75641"/>
              </p:ext>
            </p:extLst>
          </p:nvPr>
        </p:nvGraphicFramePr>
        <p:xfrm>
          <a:off x="21532869" y="29555440"/>
          <a:ext cx="11027947" cy="2524760"/>
        </p:xfrm>
        <a:graphic>
          <a:graphicData uri="http://schemas.openxmlformats.org/drawingml/2006/table">
            <a:tbl>
              <a:tblPr/>
              <a:tblGrid>
                <a:gridCol w="3205689">
                  <a:extLst>
                    <a:ext uri="{9D8B030D-6E8A-4147-A177-3AD203B41FA5}">
                      <a16:colId xmlns:a16="http://schemas.microsoft.com/office/drawing/2014/main" val="3928773255"/>
                    </a:ext>
                  </a:extLst>
                </a:gridCol>
                <a:gridCol w="2464842">
                  <a:extLst>
                    <a:ext uri="{9D8B030D-6E8A-4147-A177-3AD203B41FA5}">
                      <a16:colId xmlns:a16="http://schemas.microsoft.com/office/drawing/2014/main" val="3458366085"/>
                    </a:ext>
                  </a:extLst>
                </a:gridCol>
                <a:gridCol w="2688361">
                  <a:extLst>
                    <a:ext uri="{9D8B030D-6E8A-4147-A177-3AD203B41FA5}">
                      <a16:colId xmlns:a16="http://schemas.microsoft.com/office/drawing/2014/main" val="4023300484"/>
                    </a:ext>
                  </a:extLst>
                </a:gridCol>
                <a:gridCol w="2669055">
                  <a:extLst>
                    <a:ext uri="{9D8B030D-6E8A-4147-A177-3AD203B41FA5}">
                      <a16:colId xmlns:a16="http://schemas.microsoft.com/office/drawing/2014/main" val="401366798"/>
                    </a:ext>
                  </a:extLst>
                </a:gridCol>
              </a:tblGrid>
              <a:tr h="520707"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</a:rPr>
                        <a:t>R&amp;D Expense vs Number of Employees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558248"/>
                  </a:ext>
                </a:extLst>
              </a:tr>
              <a:tr h="3418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Small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Mid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Large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33600"/>
                  </a:ext>
                </a:extLst>
              </a:tr>
              <a:tr h="3418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Deviation</a:t>
                      </a:r>
                      <a:endParaRPr lang="en-US" sz="2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23.7666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50.921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2605.306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85419"/>
                  </a:ext>
                </a:extLst>
              </a:tr>
              <a:tr h="3011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squared errors</a:t>
                      </a:r>
                      <a:endParaRPr lang="en-US" sz="2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827.343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1811.117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56184.003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527403"/>
                  </a:ext>
                </a:extLst>
              </a:tr>
              <a:tr h="3418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Coefficient</a:t>
                      </a:r>
                      <a:endParaRPr lang="en-US" sz="2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-0.982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-0.873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2.089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5140"/>
                  </a:ext>
                </a:extLst>
              </a:tr>
            </a:tbl>
          </a:graphicData>
        </a:graphic>
      </p:graphicFrame>
      <p:pic>
        <p:nvPicPr>
          <p:cNvPr id="1080" name="Picture 56" descr="https://lh6.googleusercontent.com/KZyJnkf7VkSZWdbtxoy4AF6Mg37j7HBSBaS6q9Dqqgq46dy3qI_OvPQifj8NZ9IsVfQKRoilbmGKB-wgSqMOaLcBUOkRlxYKgK5tHxZcLzaJJ8_W9Qq97SzZmE3kkKGP9jx4ksXa">
            <a:extLst>
              <a:ext uri="{FF2B5EF4-FFF2-40B4-BE49-F238E27FC236}">
                <a16:creationId xmlns:a16="http://schemas.microsoft.com/office/drawing/2014/main" id="{9A85185F-E921-4329-BB17-5D5D50DFD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938" y="24422592"/>
            <a:ext cx="3297844" cy="23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s://lh3.googleusercontent.com/pr7adVet8fc3-reOe34DIJOSUkhkWx_IKdObdd0ibOXicSTtwZmQbffO66DltOPg6R9KD0o3_523YT0tb_sTkIHR1a9wAB3W_KB6PSbn-NnOYJEW9V0BmqVBeDVbjzwZtlst9DK-">
            <a:extLst>
              <a:ext uri="{FF2B5EF4-FFF2-40B4-BE49-F238E27FC236}">
                <a16:creationId xmlns:a16="http://schemas.microsoft.com/office/drawing/2014/main" id="{411A81F7-3D06-4F3B-B450-09333C6DF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884" y="24422592"/>
            <a:ext cx="3355919" cy="233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s://lh4.googleusercontent.com/m44EQUnzfG3nvQ6PTZRexhow6ilgcrvAgLPJcI0EMOSoqHb5zyskW-MPwHytW2P0vAm6XE0QHyUQ8wpZN60rvF4fCW4KrJZWc_YJ-C8zpQp9TYJ1iALvHIhKMk-yc9Aw2LltG5YJ">
            <a:extLst>
              <a:ext uri="{FF2B5EF4-FFF2-40B4-BE49-F238E27FC236}">
                <a16:creationId xmlns:a16="http://schemas.microsoft.com/office/drawing/2014/main" id="{A06C3157-C9B4-4336-9EEE-F943D9FB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024" y="24427159"/>
            <a:ext cx="3355918" cy="233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s://lh5.googleusercontent.com/Yp4AJUiv-Rs40Lj1ca9gUnjoGqIosNxRjNjbfYggyWh_LNMP294pIokOKITJeWJ7TO3XTpwu8Gv7d3QT8bCy-11FJFFRK8GTqT0rsfH9z-5eZeKtO4lWoRcETj4lrIXhihJhxgRO">
            <a:extLst>
              <a:ext uri="{FF2B5EF4-FFF2-40B4-BE49-F238E27FC236}">
                <a16:creationId xmlns:a16="http://schemas.microsoft.com/office/drawing/2014/main" id="{D583ED00-4D99-4935-91FE-104883305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933" y="26971619"/>
            <a:ext cx="3297843" cy="235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https://lh6.googleusercontent.com/Et5JP9fy2gEOfN6GwMJKuxB7eKZT-4Q4XX2ES7G4yF2cW5bEioG2xUxDIEhLw-0gny4pSnq4xSZjGiFq7OH8DWMQeEfQKLloxnhc9jMfck84AjpgLzzcBx-zfzSUTIP_UaACDAmO">
            <a:extLst>
              <a:ext uri="{FF2B5EF4-FFF2-40B4-BE49-F238E27FC236}">
                <a16:creationId xmlns:a16="http://schemas.microsoft.com/office/drawing/2014/main" id="{6466C7AD-4E3E-4CB3-8B15-BE62355CA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887" y="26955424"/>
            <a:ext cx="3256001" cy="22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https://lh6.googleusercontent.com/71gSQbA5dIxx-5uER66GvcOCNrthN8Vry3g9CnJR18fHU_JILUQisUG2Ko42gScxfwOacXJIZA4gg2yn7_-FJXKPczAYDur7MZEdzuDXZBzIbnlme9WmoMgpIEvHlDe_AUTZfFRE">
            <a:extLst>
              <a:ext uri="{FF2B5EF4-FFF2-40B4-BE49-F238E27FC236}">
                <a16:creationId xmlns:a16="http://schemas.microsoft.com/office/drawing/2014/main" id="{4F8C0FD7-FE62-4131-851D-A6804DF2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154" y="26933437"/>
            <a:ext cx="3355917" cy="231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16E89B2-AD93-4B77-A28B-38A3A90F9E92}"/>
              </a:ext>
            </a:extLst>
          </p:cNvPr>
          <p:cNvSpPr txBox="1"/>
          <p:nvPr/>
        </p:nvSpPr>
        <p:spPr>
          <a:xfrm>
            <a:off x="34350629" y="23529306"/>
            <a:ext cx="8744532" cy="4339650"/>
          </a:xfrm>
          <a:prstGeom prst="rect">
            <a:avLst/>
          </a:prstGeom>
          <a:solidFill>
            <a:srgbClr val="ECECEC">
              <a:alpha val="89804"/>
            </a:srgbClr>
          </a:solidFill>
          <a:ln w="25400">
            <a:noFill/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Highly spread data with larger companies in most datasets leading to larger variance – Weak Conclusions for larger companies</a:t>
            </a: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After filtering/binning, most data reflect small/mid-sized companies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0050" y="5398485"/>
            <a:ext cx="5136131" cy="1225868"/>
          </a:xfrm>
          <a:prstGeom prst="roundRect">
            <a:avLst/>
          </a:prstGeom>
          <a:solidFill>
            <a:srgbClr val="72221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9C2FFB-426C-4E88-871C-A7CAF4E1CB31}"/>
              </a:ext>
            </a:extLst>
          </p:cNvPr>
          <p:cNvSpPr txBox="1"/>
          <p:nvPr/>
        </p:nvSpPr>
        <p:spPr>
          <a:xfrm>
            <a:off x="875517" y="14998711"/>
            <a:ext cx="8826429" cy="17266265"/>
          </a:xfrm>
          <a:prstGeom prst="rect">
            <a:avLst/>
          </a:prstGeom>
          <a:solidFill>
            <a:srgbClr val="EEEEEE">
              <a:alpha val="89804"/>
            </a:srgbClr>
          </a:solidFill>
          <a:ln w="76200">
            <a:noFill/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1200" b="1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Data was collected from </a:t>
            </a:r>
            <a:r>
              <a:rPr lang="en-US" sz="3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CapIQ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Rows with missing fields were removed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Initially attempted to collect marketing expense but found most companies did not report it</a:t>
            </a:r>
          </a:p>
          <a:p>
            <a:pPr marL="457200"/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/>
            <a:r>
              <a:rPr lang="en-US" sz="3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Analyze Business Success Factors: </a:t>
            </a:r>
            <a:endParaRPr lang="en-US" sz="3600" b="1" dirty="0"/>
          </a:p>
          <a:p>
            <a:pPr marL="914400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NOE = Number of Employees - </a:t>
            </a:r>
          </a:p>
          <a:p>
            <a:pPr marL="914400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Global (Latest) </a:t>
            </a:r>
          </a:p>
          <a:p>
            <a:pPr marL="914400"/>
            <a:endParaRPr lang="en-US" sz="3600" b="1" dirty="0"/>
          </a:p>
          <a:p>
            <a:pPr marL="914400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R_D = R&amp;D Expense [LTM] </a:t>
            </a:r>
          </a:p>
          <a:p>
            <a:pPr marL="914400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($</a:t>
            </a:r>
            <a:r>
              <a:rPr lang="en-US" sz="3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USDmm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, Historical rate) </a:t>
            </a:r>
          </a:p>
          <a:p>
            <a:pPr marL="914400"/>
            <a:endParaRPr lang="en-US" sz="3600" b="1" dirty="0"/>
          </a:p>
          <a:p>
            <a:pPr marL="914400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COE = Cost Of Revenues [LTM] </a:t>
            </a:r>
          </a:p>
          <a:p>
            <a:pPr marL="914400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($</a:t>
            </a:r>
            <a:r>
              <a:rPr lang="en-US" sz="3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USDmm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, Historical rate) </a:t>
            </a:r>
          </a:p>
          <a:p>
            <a:pPr marL="914400"/>
            <a:endParaRPr lang="en-US" sz="3600" b="1" dirty="0"/>
          </a:p>
          <a:p>
            <a:pPr marL="914400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TOE = Total Operating Expenses [LTM] ($</a:t>
            </a:r>
            <a:r>
              <a:rPr lang="en-US" sz="3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USDmm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, Historical rate)</a:t>
            </a:r>
            <a:endParaRPr lang="en-US" sz="3600" b="1" dirty="0"/>
          </a:p>
          <a:p>
            <a:pPr marL="457200"/>
            <a:br>
              <a:rPr lang="en-US" sz="3600" b="1" dirty="0"/>
            </a:br>
            <a:r>
              <a:rPr lang="en-US" sz="3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In Relation to Metrics of "success":</a:t>
            </a:r>
            <a:endParaRPr lang="en-US" sz="3600" b="1" dirty="0"/>
          </a:p>
          <a:p>
            <a:pPr marL="914400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EPS = Basic EPS [LTM] </a:t>
            </a:r>
          </a:p>
          <a:p>
            <a:pPr marL="914400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($USD, Historical rate) </a:t>
            </a:r>
          </a:p>
          <a:p>
            <a:pPr marL="914400"/>
            <a:endParaRPr lang="en-US" sz="3600" b="1" dirty="0"/>
          </a:p>
          <a:p>
            <a:pPr marL="914400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TEV = Total Enterprise Value [Latest] ($</a:t>
            </a:r>
            <a:r>
              <a:rPr lang="en-US" sz="3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USDmm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, Historical rate) </a:t>
            </a:r>
          </a:p>
          <a:p>
            <a:pPr marL="914400"/>
            <a:endParaRPr lang="en-US" sz="3600" b="1" dirty="0"/>
          </a:p>
          <a:p>
            <a:pPr marL="914400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EBITDA = EBITDA [LTM] </a:t>
            </a:r>
          </a:p>
          <a:p>
            <a:pPr marL="914400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($</a:t>
            </a:r>
            <a:r>
              <a:rPr lang="en-US" sz="3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USDmm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, Historical rate)</a:t>
            </a:r>
          </a:p>
          <a:p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0BCD64-0C64-3C43-8755-ED65BED2C12F}"/>
              </a:ext>
            </a:extLst>
          </p:cNvPr>
          <p:cNvSpPr txBox="1"/>
          <p:nvPr/>
        </p:nvSpPr>
        <p:spPr>
          <a:xfrm>
            <a:off x="881745" y="13860006"/>
            <a:ext cx="6052455" cy="1225868"/>
          </a:xfrm>
          <a:prstGeom prst="roundRect">
            <a:avLst/>
          </a:prstGeom>
          <a:solidFill>
            <a:srgbClr val="72221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01291E-FE86-44AD-86FA-BE762C9F1E18}"/>
              </a:ext>
            </a:extLst>
          </p:cNvPr>
          <p:cNvSpPr txBox="1"/>
          <p:nvPr/>
        </p:nvSpPr>
        <p:spPr>
          <a:xfrm>
            <a:off x="10410667" y="5410200"/>
            <a:ext cx="3866704" cy="1225868"/>
          </a:xfrm>
          <a:prstGeom prst="roundRect">
            <a:avLst/>
          </a:prstGeom>
          <a:solidFill>
            <a:srgbClr val="72221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C3DA59-67B0-49A0-BD3B-FCDF718E1634}"/>
              </a:ext>
            </a:extLst>
          </p:cNvPr>
          <p:cNvSpPr txBox="1"/>
          <p:nvPr/>
        </p:nvSpPr>
        <p:spPr>
          <a:xfrm>
            <a:off x="34313082" y="5444808"/>
            <a:ext cx="5136131" cy="1225868"/>
          </a:xfrm>
          <a:prstGeom prst="roundRect">
            <a:avLst/>
          </a:prstGeom>
          <a:solidFill>
            <a:srgbClr val="72221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859214-CA9C-4FD9-ADC3-279489EF6C4E}"/>
              </a:ext>
            </a:extLst>
          </p:cNvPr>
          <p:cNvSpPr txBox="1"/>
          <p:nvPr/>
        </p:nvSpPr>
        <p:spPr>
          <a:xfrm>
            <a:off x="34313082" y="22424423"/>
            <a:ext cx="3033817" cy="1225868"/>
          </a:xfrm>
          <a:prstGeom prst="roundRect">
            <a:avLst/>
          </a:prstGeom>
          <a:solidFill>
            <a:srgbClr val="72221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Notes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57C52F-0C33-4309-BB40-048AA49C5E67}"/>
              </a:ext>
            </a:extLst>
          </p:cNvPr>
          <p:cNvSpPr txBox="1"/>
          <p:nvPr/>
        </p:nvSpPr>
        <p:spPr>
          <a:xfrm>
            <a:off x="34313082" y="28518229"/>
            <a:ext cx="8020151" cy="1225868"/>
          </a:xfrm>
          <a:prstGeom prst="roundRect">
            <a:avLst/>
          </a:prstGeom>
          <a:solidFill>
            <a:srgbClr val="72221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Acknowledgements</a:t>
            </a:r>
          </a:p>
        </p:txBody>
      </p:sp>
      <p:pic>
        <p:nvPicPr>
          <p:cNvPr id="66" name="Google Shape;177;p14">
            <a:extLst>
              <a:ext uri="{FF2B5EF4-FFF2-40B4-BE49-F238E27FC236}">
                <a16:creationId xmlns:a16="http://schemas.microsoft.com/office/drawing/2014/main" id="{7B868C29-C9CA-4DAD-9F39-D1CF18EDD03D}"/>
              </a:ext>
            </a:extLst>
          </p:cNvPr>
          <p:cNvPicPr preferRelativeResize="0"/>
          <p:nvPr/>
        </p:nvPicPr>
        <p:blipFill>
          <a:blip r:embed="rId20">
            <a:alphaModFix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39000" y1="34750" x2="39000" y2="34750"/>
                        <a14:foregroundMark x1="27000" y1="35750" x2="27000" y2="35750"/>
                        <a14:foregroundMark x1="24750" y1="13000" x2="24750" y2="13000"/>
                        <a14:foregroundMark x1="36750" y1="23750" x2="36750" y2="23750"/>
                        <a14:foregroundMark x1="36750" y1="23750" x2="36750" y2="23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1799" y="304210"/>
            <a:ext cx="4496390" cy="449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E13A06-4B22-48D9-B96E-0C1C3D2FE8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71" y="29479966"/>
            <a:ext cx="3300064" cy="2340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1C9CC-1FF3-4FAF-9001-87E80C6C34D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134" y="29479966"/>
            <a:ext cx="3420732" cy="2425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C7608F-7E6C-4ECD-825D-E609548335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124" y="29479966"/>
            <a:ext cx="3505962" cy="2309615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455C496-E1A8-4768-9249-9B08D2062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64123"/>
              </p:ext>
            </p:extLst>
          </p:nvPr>
        </p:nvGraphicFramePr>
        <p:xfrm>
          <a:off x="21520169" y="24259229"/>
          <a:ext cx="11001527" cy="2524760"/>
        </p:xfrm>
        <a:graphic>
          <a:graphicData uri="http://schemas.openxmlformats.org/drawingml/2006/table">
            <a:tbl>
              <a:tblPr/>
              <a:tblGrid>
                <a:gridCol w="3266149">
                  <a:extLst>
                    <a:ext uri="{9D8B030D-6E8A-4147-A177-3AD203B41FA5}">
                      <a16:colId xmlns:a16="http://schemas.microsoft.com/office/drawing/2014/main" val="3928773255"/>
                    </a:ext>
                  </a:extLst>
                </a:gridCol>
                <a:gridCol w="2429977">
                  <a:extLst>
                    <a:ext uri="{9D8B030D-6E8A-4147-A177-3AD203B41FA5}">
                      <a16:colId xmlns:a16="http://schemas.microsoft.com/office/drawing/2014/main" val="3458366085"/>
                    </a:ext>
                  </a:extLst>
                </a:gridCol>
                <a:gridCol w="2523535">
                  <a:extLst>
                    <a:ext uri="{9D8B030D-6E8A-4147-A177-3AD203B41FA5}">
                      <a16:colId xmlns:a16="http://schemas.microsoft.com/office/drawing/2014/main" val="4023300484"/>
                    </a:ext>
                  </a:extLst>
                </a:gridCol>
                <a:gridCol w="2781866">
                  <a:extLst>
                    <a:ext uri="{9D8B030D-6E8A-4147-A177-3AD203B41FA5}">
                      <a16:colId xmlns:a16="http://schemas.microsoft.com/office/drawing/2014/main" val="401366798"/>
                    </a:ext>
                  </a:extLst>
                </a:gridCol>
              </a:tblGrid>
              <a:tr h="459089"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</a:rPr>
                        <a:t>EBITDA vs Number of Employees (Filtered)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558248"/>
                  </a:ext>
                </a:extLst>
              </a:tr>
              <a:tr h="3010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Small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Mid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Large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33600"/>
                  </a:ext>
                </a:extLst>
              </a:tr>
              <a:tr h="4683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Deviation</a:t>
                      </a:r>
                      <a:endParaRPr lang="en-US" sz="2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14.673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55.235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13759.149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85419"/>
                  </a:ext>
                </a:extLst>
              </a:tr>
              <a:tr h="4327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squared errors</a:t>
                      </a:r>
                      <a:endParaRPr lang="en-US" sz="2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240.965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3327.895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185285.079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527403"/>
                  </a:ext>
                </a:extLst>
              </a:tr>
              <a:tr h="3010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Coefficient</a:t>
                      </a:r>
                      <a:endParaRPr lang="en-US" sz="24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0.679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0.532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0.521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5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64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Props1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88DB492-5879-4998-90FC-E865BEF428C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b534a5e-1222-4db9-a6da-47c14201901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927</TotalTime>
  <Words>564</Words>
  <Application>Microsoft Office PowerPoint</Application>
  <PresentationFormat>Custom</PresentationFormat>
  <Paragraphs>124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Aaron Goh</cp:lastModifiedBy>
  <cp:revision>69</cp:revision>
  <cp:lastPrinted>2012-09-24T20:01:25Z</cp:lastPrinted>
  <dcterms:created xsi:type="dcterms:W3CDTF">2012-09-24T21:07:13Z</dcterms:created>
  <dcterms:modified xsi:type="dcterms:W3CDTF">2019-04-20T16:12:06Z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