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7"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E945DB9-94BA-481E-8520-2CA5496FB677}" type="datetimeFigureOut">
              <a:rPr lang="en-US" smtClean="0"/>
              <a:t>01-Nov-19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8A04973C-EB74-45E8-B626-07E25C3D068A}" type="slidenum">
              <a:rPr lang="en-US" smtClean="0"/>
              <a:t>‹#›</a:t>
            </a:fld>
            <a:endParaRPr lang="en-US"/>
          </a:p>
        </p:txBody>
      </p:sp>
    </p:spTree>
    <p:extLst>
      <p:ext uri="{BB962C8B-B14F-4D97-AF65-F5344CB8AC3E}">
        <p14:creationId xmlns:p14="http://schemas.microsoft.com/office/powerpoint/2010/main" val="2479113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945DB9-94BA-481E-8520-2CA5496FB677}" type="datetimeFigureOut">
              <a:rPr lang="en-US" smtClean="0"/>
              <a:t>01-Nov-19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4973C-EB74-45E8-B626-07E25C3D068A}" type="slidenum">
              <a:rPr lang="en-US" smtClean="0"/>
              <a:t>‹#›</a:t>
            </a:fld>
            <a:endParaRPr lang="en-US"/>
          </a:p>
        </p:txBody>
      </p:sp>
    </p:spTree>
    <p:extLst>
      <p:ext uri="{BB962C8B-B14F-4D97-AF65-F5344CB8AC3E}">
        <p14:creationId xmlns:p14="http://schemas.microsoft.com/office/powerpoint/2010/main" val="1967398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945DB9-94BA-481E-8520-2CA5496FB677}" type="datetimeFigureOut">
              <a:rPr lang="en-US" smtClean="0"/>
              <a:t>01-Nov-19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4973C-EB74-45E8-B626-07E25C3D068A}" type="slidenum">
              <a:rPr lang="en-US" smtClean="0"/>
              <a:t>‹#›</a:t>
            </a:fld>
            <a:endParaRPr lang="en-US"/>
          </a:p>
        </p:txBody>
      </p:sp>
    </p:spTree>
    <p:extLst>
      <p:ext uri="{BB962C8B-B14F-4D97-AF65-F5344CB8AC3E}">
        <p14:creationId xmlns:p14="http://schemas.microsoft.com/office/powerpoint/2010/main" val="2234044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945DB9-94BA-481E-8520-2CA5496FB677}" type="datetimeFigureOut">
              <a:rPr lang="en-US" smtClean="0"/>
              <a:t>01-Nov-19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4973C-EB74-45E8-B626-07E25C3D068A}"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00973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945DB9-94BA-481E-8520-2CA5496FB677}" type="datetimeFigureOut">
              <a:rPr lang="en-US" smtClean="0"/>
              <a:t>01-Nov-19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4973C-EB74-45E8-B626-07E25C3D068A}" type="slidenum">
              <a:rPr lang="en-US" smtClean="0"/>
              <a:t>‹#›</a:t>
            </a:fld>
            <a:endParaRPr lang="en-US"/>
          </a:p>
        </p:txBody>
      </p:sp>
    </p:spTree>
    <p:extLst>
      <p:ext uri="{BB962C8B-B14F-4D97-AF65-F5344CB8AC3E}">
        <p14:creationId xmlns:p14="http://schemas.microsoft.com/office/powerpoint/2010/main" val="2204478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E945DB9-94BA-481E-8520-2CA5496FB677}" type="datetimeFigureOut">
              <a:rPr lang="en-US" smtClean="0"/>
              <a:t>01-Nov-19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04973C-EB74-45E8-B626-07E25C3D068A}" type="slidenum">
              <a:rPr lang="en-US" smtClean="0"/>
              <a:t>‹#›</a:t>
            </a:fld>
            <a:endParaRPr lang="en-US"/>
          </a:p>
        </p:txBody>
      </p:sp>
    </p:spTree>
    <p:extLst>
      <p:ext uri="{BB962C8B-B14F-4D97-AF65-F5344CB8AC3E}">
        <p14:creationId xmlns:p14="http://schemas.microsoft.com/office/powerpoint/2010/main" val="3983937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E945DB9-94BA-481E-8520-2CA5496FB677}" type="datetimeFigureOut">
              <a:rPr lang="en-US" smtClean="0"/>
              <a:t>01-Nov-19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04973C-EB74-45E8-B626-07E25C3D068A}" type="slidenum">
              <a:rPr lang="en-US" smtClean="0"/>
              <a:t>‹#›</a:t>
            </a:fld>
            <a:endParaRPr lang="en-US"/>
          </a:p>
        </p:txBody>
      </p:sp>
    </p:spTree>
    <p:extLst>
      <p:ext uri="{BB962C8B-B14F-4D97-AF65-F5344CB8AC3E}">
        <p14:creationId xmlns:p14="http://schemas.microsoft.com/office/powerpoint/2010/main" val="3941675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945DB9-94BA-481E-8520-2CA5496FB677}" type="datetimeFigureOut">
              <a:rPr lang="en-US" smtClean="0"/>
              <a:t>01-Nov-19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04973C-EB74-45E8-B626-07E25C3D068A}" type="slidenum">
              <a:rPr lang="en-US" smtClean="0"/>
              <a:t>‹#›</a:t>
            </a:fld>
            <a:endParaRPr lang="en-US"/>
          </a:p>
        </p:txBody>
      </p:sp>
    </p:spTree>
    <p:extLst>
      <p:ext uri="{BB962C8B-B14F-4D97-AF65-F5344CB8AC3E}">
        <p14:creationId xmlns:p14="http://schemas.microsoft.com/office/powerpoint/2010/main" val="42575509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945DB9-94BA-481E-8520-2CA5496FB677}" type="datetimeFigureOut">
              <a:rPr lang="en-US" smtClean="0"/>
              <a:t>01-Nov-19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04973C-EB74-45E8-B626-07E25C3D068A}" type="slidenum">
              <a:rPr lang="en-US" smtClean="0"/>
              <a:t>‹#›</a:t>
            </a:fld>
            <a:endParaRPr lang="en-US"/>
          </a:p>
        </p:txBody>
      </p:sp>
    </p:spTree>
    <p:extLst>
      <p:ext uri="{BB962C8B-B14F-4D97-AF65-F5344CB8AC3E}">
        <p14:creationId xmlns:p14="http://schemas.microsoft.com/office/powerpoint/2010/main" val="3596225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945DB9-94BA-481E-8520-2CA5496FB677}" type="datetimeFigureOut">
              <a:rPr lang="en-US" smtClean="0"/>
              <a:t>01-Nov-19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04973C-EB74-45E8-B626-07E25C3D068A}" type="slidenum">
              <a:rPr lang="en-US" smtClean="0"/>
              <a:t>‹#›</a:t>
            </a:fld>
            <a:endParaRPr lang="en-US"/>
          </a:p>
        </p:txBody>
      </p:sp>
    </p:spTree>
    <p:extLst>
      <p:ext uri="{BB962C8B-B14F-4D97-AF65-F5344CB8AC3E}">
        <p14:creationId xmlns:p14="http://schemas.microsoft.com/office/powerpoint/2010/main" val="630570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945DB9-94BA-481E-8520-2CA5496FB677}" type="datetimeFigureOut">
              <a:rPr lang="en-US" smtClean="0"/>
              <a:t>01-Nov-19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04973C-EB74-45E8-B626-07E25C3D068A}" type="slidenum">
              <a:rPr lang="en-US" smtClean="0"/>
              <a:t>‹#›</a:t>
            </a:fld>
            <a:endParaRPr lang="en-US"/>
          </a:p>
        </p:txBody>
      </p:sp>
    </p:spTree>
    <p:extLst>
      <p:ext uri="{BB962C8B-B14F-4D97-AF65-F5344CB8AC3E}">
        <p14:creationId xmlns:p14="http://schemas.microsoft.com/office/powerpoint/2010/main" val="491448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945DB9-94BA-481E-8520-2CA5496FB677}" type="datetimeFigureOut">
              <a:rPr lang="en-US" smtClean="0"/>
              <a:t>01-Nov-19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4973C-EB74-45E8-B626-07E25C3D068A}" type="slidenum">
              <a:rPr lang="en-US" smtClean="0"/>
              <a:t>‹#›</a:t>
            </a:fld>
            <a:endParaRPr lang="en-US"/>
          </a:p>
        </p:txBody>
      </p:sp>
    </p:spTree>
    <p:extLst>
      <p:ext uri="{BB962C8B-B14F-4D97-AF65-F5344CB8AC3E}">
        <p14:creationId xmlns:p14="http://schemas.microsoft.com/office/powerpoint/2010/main" val="698836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945DB9-94BA-481E-8520-2CA5496FB677}" type="datetimeFigureOut">
              <a:rPr lang="en-US" smtClean="0"/>
              <a:t>01-Nov-19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04973C-EB74-45E8-B626-07E25C3D068A}" type="slidenum">
              <a:rPr lang="en-US" smtClean="0"/>
              <a:t>‹#›</a:t>
            </a:fld>
            <a:endParaRPr lang="en-US"/>
          </a:p>
        </p:txBody>
      </p:sp>
    </p:spTree>
    <p:extLst>
      <p:ext uri="{BB962C8B-B14F-4D97-AF65-F5344CB8AC3E}">
        <p14:creationId xmlns:p14="http://schemas.microsoft.com/office/powerpoint/2010/main" val="3549709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945DB9-94BA-481E-8520-2CA5496FB677}" type="datetimeFigureOut">
              <a:rPr lang="en-US" smtClean="0"/>
              <a:t>01-Nov-19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04973C-EB74-45E8-B626-07E25C3D068A}" type="slidenum">
              <a:rPr lang="en-US" smtClean="0"/>
              <a:t>‹#›</a:t>
            </a:fld>
            <a:endParaRPr lang="en-US"/>
          </a:p>
        </p:txBody>
      </p:sp>
    </p:spTree>
    <p:extLst>
      <p:ext uri="{BB962C8B-B14F-4D97-AF65-F5344CB8AC3E}">
        <p14:creationId xmlns:p14="http://schemas.microsoft.com/office/powerpoint/2010/main" val="3021111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945DB9-94BA-481E-8520-2CA5496FB677}" type="datetimeFigureOut">
              <a:rPr lang="en-US" smtClean="0"/>
              <a:t>01-Nov-19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04973C-EB74-45E8-B626-07E25C3D068A}" type="slidenum">
              <a:rPr lang="en-US" smtClean="0"/>
              <a:t>‹#›</a:t>
            </a:fld>
            <a:endParaRPr lang="en-US"/>
          </a:p>
        </p:txBody>
      </p:sp>
    </p:spTree>
    <p:extLst>
      <p:ext uri="{BB962C8B-B14F-4D97-AF65-F5344CB8AC3E}">
        <p14:creationId xmlns:p14="http://schemas.microsoft.com/office/powerpoint/2010/main" val="4278467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945DB9-94BA-481E-8520-2CA5496FB677}" type="datetimeFigureOut">
              <a:rPr lang="en-US" smtClean="0"/>
              <a:t>01-Nov-19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4973C-EB74-45E8-B626-07E25C3D068A}" type="slidenum">
              <a:rPr lang="en-US" smtClean="0"/>
              <a:t>‹#›</a:t>
            </a:fld>
            <a:endParaRPr lang="en-US"/>
          </a:p>
        </p:txBody>
      </p:sp>
    </p:spTree>
    <p:extLst>
      <p:ext uri="{BB962C8B-B14F-4D97-AF65-F5344CB8AC3E}">
        <p14:creationId xmlns:p14="http://schemas.microsoft.com/office/powerpoint/2010/main" val="1075301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945DB9-94BA-481E-8520-2CA5496FB677}" type="datetimeFigureOut">
              <a:rPr lang="en-US" smtClean="0"/>
              <a:t>01-Nov-19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4973C-EB74-45E8-B626-07E25C3D068A}" type="slidenum">
              <a:rPr lang="en-US" smtClean="0"/>
              <a:t>‹#›</a:t>
            </a:fld>
            <a:endParaRPr lang="en-US"/>
          </a:p>
        </p:txBody>
      </p:sp>
    </p:spTree>
    <p:extLst>
      <p:ext uri="{BB962C8B-B14F-4D97-AF65-F5344CB8AC3E}">
        <p14:creationId xmlns:p14="http://schemas.microsoft.com/office/powerpoint/2010/main" val="3893024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E945DB9-94BA-481E-8520-2CA5496FB677}" type="datetimeFigureOut">
              <a:rPr lang="en-US" smtClean="0"/>
              <a:t>01-Nov-19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A04973C-EB74-45E8-B626-07E25C3D068A}" type="slidenum">
              <a:rPr lang="en-US" smtClean="0"/>
              <a:t>‹#›</a:t>
            </a:fld>
            <a:endParaRPr lang="en-US"/>
          </a:p>
        </p:txBody>
      </p:sp>
    </p:spTree>
    <p:extLst>
      <p:ext uri="{BB962C8B-B14F-4D97-AF65-F5344CB8AC3E}">
        <p14:creationId xmlns:p14="http://schemas.microsoft.com/office/powerpoint/2010/main" val="409315353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271410" y="240741"/>
            <a:ext cx="5326651" cy="2075889"/>
          </a:xfrm>
          <a:prstGeom prst="rect">
            <a:avLst/>
          </a:prstGeom>
          <a:noFill/>
          <a:ln>
            <a:noFill/>
          </a:ln>
          <a:effectLst/>
        </p:spPr>
        <p:txBody>
          <a:bodyPr rot="0" spcFirstLastPara="0" vert="horz" wrap="none" lIns="91440" tIns="45720" rIns="91440" bIns="45720" numCol="1" spcCol="0" rtlCol="0" fromWordArt="0" anchor="t" anchorCtr="0" forceAA="0" compatLnSpc="1">
            <a:prstTxWarp prst="textNoShape">
              <a:avLst/>
            </a:prstTxWarp>
            <a:spAutoFit/>
          </a:bodyPr>
          <a:lstStyle/>
          <a:p>
            <a:pPr marL="0" marR="0" algn="ctr">
              <a:lnSpc>
                <a:spcPct val="107000"/>
              </a:lnSpc>
              <a:spcBef>
                <a:spcPts val="0"/>
              </a:spcBef>
              <a:spcAft>
                <a:spcPts val="800"/>
              </a:spcAft>
            </a:pPr>
            <a:r>
              <a:rPr lang="en-US" sz="3600" b="1" dirty="0" smtClean="0">
                <a:ln w="9525" cap="flat" cmpd="sng" algn="ctr">
                  <a:solidFill>
                    <a:srgbClr val="FFFFFF"/>
                  </a:solidFill>
                  <a:prstDash val="solid"/>
                  <a:round/>
                </a:ln>
                <a:solidFill>
                  <a:srgbClr val="4472C4"/>
                </a:solidFill>
                <a:effectLst>
                  <a:outerShdw blurRad="12700" dist="38100" dir="2700000" algn="tl">
                    <a:schemeClr val="accent5">
                      <a:lumMod val="60000"/>
                      <a:lumOff val="40000"/>
                    </a:schemeClr>
                  </a:outerShdw>
                </a:effectLst>
                <a:latin typeface="Calibri" panose="020F0502020204030204" pitchFamily="34" charset="0"/>
                <a:ea typeface="Calibri" panose="020F0502020204030204" pitchFamily="34" charset="0"/>
                <a:cs typeface="Mangal" panose="02040503050203030202" pitchFamily="18" charset="0"/>
              </a:rPr>
              <a:t>Predicting Customer Churn</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L="0" marR="0" algn="ctr">
              <a:lnSpc>
                <a:spcPct val="107000"/>
              </a:lnSpc>
              <a:spcBef>
                <a:spcPts val="0"/>
              </a:spcBef>
              <a:spcAft>
                <a:spcPts val="800"/>
              </a:spcAft>
            </a:pPr>
            <a:r>
              <a:rPr lang="en-US" sz="3600" b="1" dirty="0">
                <a:ln w="9525" cap="flat" cmpd="sng" algn="ctr">
                  <a:solidFill>
                    <a:srgbClr val="FFFFFF"/>
                  </a:solidFill>
                  <a:prstDash val="solid"/>
                  <a:round/>
                </a:ln>
                <a:solidFill>
                  <a:srgbClr val="4472C4"/>
                </a:solidFill>
                <a:effectLst>
                  <a:outerShdw blurRad="12700" dist="38100" dir="2700000" algn="tl">
                    <a:schemeClr val="accent5">
                      <a:lumMod val="60000"/>
                      <a:lumOff val="40000"/>
                    </a:schemeClr>
                  </a:outerShdw>
                </a:effectLst>
                <a:latin typeface="Calibri" panose="020F0502020204030204" pitchFamily="34" charset="0"/>
                <a:ea typeface="Calibri" panose="020F0502020204030204" pitchFamily="34" charset="0"/>
                <a:cs typeface="Mangal" panose="02040503050203030202" pitchFamily="18" charset="0"/>
              </a:rPr>
              <a:t>for</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L="0" marR="0" algn="ctr">
              <a:lnSpc>
                <a:spcPct val="107000"/>
              </a:lnSpc>
              <a:spcBef>
                <a:spcPts val="0"/>
              </a:spcBef>
              <a:spcAft>
                <a:spcPts val="800"/>
              </a:spcAft>
            </a:pPr>
            <a:r>
              <a:rPr lang="en-US" sz="3600" b="1" dirty="0">
                <a:ln w="9525" cap="flat" cmpd="sng" algn="ctr">
                  <a:solidFill>
                    <a:srgbClr val="FFFFFF"/>
                  </a:solidFill>
                  <a:prstDash val="solid"/>
                  <a:round/>
                </a:ln>
                <a:solidFill>
                  <a:srgbClr val="4472C4"/>
                </a:solidFill>
                <a:effectLst>
                  <a:outerShdw blurRad="12700" dist="38100" dir="2700000" algn="tl">
                    <a:schemeClr val="accent5">
                      <a:lumMod val="60000"/>
                      <a:lumOff val="40000"/>
                    </a:schemeClr>
                  </a:outerShdw>
                </a:effectLst>
                <a:latin typeface="Calibri" panose="020F0502020204030204" pitchFamily="34" charset="0"/>
                <a:ea typeface="Calibri" panose="020F0502020204030204" pitchFamily="34" charset="0"/>
                <a:cs typeface="Mangal" panose="02040503050203030202" pitchFamily="18" charset="0"/>
              </a:rPr>
              <a:t> </a:t>
            </a:r>
            <a:r>
              <a:rPr lang="en-US" sz="3600" b="1" dirty="0" smtClean="0">
                <a:ln w="9525" cap="flat" cmpd="sng" algn="ctr">
                  <a:solidFill>
                    <a:srgbClr val="FFFFFF"/>
                  </a:solidFill>
                  <a:prstDash val="solid"/>
                  <a:round/>
                </a:ln>
                <a:solidFill>
                  <a:srgbClr val="4472C4"/>
                </a:solidFill>
                <a:effectLst>
                  <a:outerShdw blurRad="12700" dist="38100" dir="2700000" algn="tl">
                    <a:schemeClr val="accent5">
                      <a:lumMod val="60000"/>
                      <a:lumOff val="40000"/>
                    </a:schemeClr>
                  </a:outerShdw>
                </a:effectLst>
                <a:latin typeface="Calibri" panose="020F0502020204030204" pitchFamily="34" charset="0"/>
                <a:ea typeface="Calibri" panose="020F0502020204030204" pitchFamily="34" charset="0"/>
                <a:cs typeface="Mangal" panose="02040503050203030202" pitchFamily="18" charset="0"/>
              </a:rPr>
              <a:t>Telecom Company</a:t>
            </a:r>
            <a:endParaRPr lang="en-US" sz="11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074" y="2522931"/>
            <a:ext cx="7143750" cy="3810000"/>
          </a:xfrm>
          <a:prstGeom prst="rect">
            <a:avLst/>
          </a:prstGeom>
        </p:spPr>
      </p:pic>
    </p:spTree>
    <p:extLst>
      <p:ext uri="{BB962C8B-B14F-4D97-AF65-F5344CB8AC3E}">
        <p14:creationId xmlns:p14="http://schemas.microsoft.com/office/powerpoint/2010/main" val="998478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841473">
            <a:off x="4158312" y="2674961"/>
            <a:ext cx="3579699" cy="923330"/>
          </a:xfrm>
          <a:prstGeom prst="rect">
            <a:avLst/>
          </a:prstGeom>
          <a:noFill/>
        </p:spPr>
        <p:txBody>
          <a:bodyPr wrap="none" lIns="91440" tIns="45720" rIns="91440" bIns="45720">
            <a:spAutoFit/>
          </a:bodyPr>
          <a:lstStyle/>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Thanks you!</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768897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4378" y="101305"/>
            <a:ext cx="2174231" cy="584775"/>
          </a:xfrm>
          <a:prstGeom prst="rect">
            <a:avLst/>
          </a:prstGeom>
          <a:noFill/>
        </p:spPr>
        <p:txBody>
          <a:bodyPr wrap="square" lIns="91440" tIns="45720" rIns="91440" bIns="45720">
            <a:spAutoFit/>
          </a:bodyPr>
          <a:lstStyle/>
          <a:p>
            <a:pPr algn="ctr"/>
            <a:r>
              <a:rPr lang="en-US" sz="3200" b="0" cap="none" spc="0" dirty="0" smtClean="0">
                <a:ln w="0"/>
                <a:solidFill>
                  <a:schemeClr val="accent1"/>
                </a:solidFill>
                <a:effectLst>
                  <a:outerShdw blurRad="38100" dist="25400" dir="5400000" algn="ctr" rotWithShape="0">
                    <a:srgbClr val="6E747A">
                      <a:alpha val="43000"/>
                    </a:srgbClr>
                  </a:outerShdw>
                </a:effectLst>
              </a:rPr>
              <a:t>Agenda</a:t>
            </a:r>
            <a:endParaRPr lang="en-US" sz="3200" b="0" cap="none" spc="0" dirty="0">
              <a:ln w="0"/>
              <a:solidFill>
                <a:schemeClr val="accent1"/>
              </a:solidFill>
              <a:effectLst>
                <a:outerShdw blurRad="38100" dist="25400" dir="5400000" algn="ctr" rotWithShape="0">
                  <a:srgbClr val="6E747A">
                    <a:alpha val="43000"/>
                  </a:srgbClr>
                </a:outerShdw>
              </a:effectLst>
            </a:endParaRPr>
          </a:p>
        </p:txBody>
      </p:sp>
      <p:sp>
        <p:nvSpPr>
          <p:cNvPr id="3" name="TextBox 2"/>
          <p:cNvSpPr txBox="1"/>
          <p:nvPr/>
        </p:nvSpPr>
        <p:spPr>
          <a:xfrm>
            <a:off x="514378" y="900752"/>
            <a:ext cx="8056416" cy="5216813"/>
          </a:xfrm>
          <a:prstGeom prst="rect">
            <a:avLst/>
          </a:prstGeom>
          <a:noFill/>
        </p:spPr>
        <p:txBody>
          <a:bodyPr wrap="square" rtlCol="0">
            <a:spAutoFit/>
          </a:bodyPr>
          <a:lstStyle/>
          <a:p>
            <a:pPr marL="342900" indent="-342900">
              <a:lnSpc>
                <a:spcPct val="250000"/>
              </a:lnSpc>
              <a:buAutoNum type="arabicPeriod"/>
            </a:pPr>
            <a:r>
              <a:rPr lang="en-US" dirty="0" smtClean="0">
                <a:latin typeface="Algerian" panose="04020705040A02060702" pitchFamily="82" charset="0"/>
              </a:rPr>
              <a:t>Problem Statement</a:t>
            </a:r>
          </a:p>
          <a:p>
            <a:pPr marL="342900" indent="-342900">
              <a:lnSpc>
                <a:spcPct val="250000"/>
              </a:lnSpc>
              <a:buAutoNum type="arabicPeriod"/>
            </a:pPr>
            <a:r>
              <a:rPr lang="en-US" dirty="0" smtClean="0">
                <a:latin typeface="Algerian" panose="04020705040A02060702" pitchFamily="82" charset="0"/>
              </a:rPr>
              <a:t>Business Overview</a:t>
            </a:r>
          </a:p>
          <a:p>
            <a:pPr marL="342900" indent="-342900">
              <a:lnSpc>
                <a:spcPct val="250000"/>
              </a:lnSpc>
              <a:buAutoNum type="arabicPeriod"/>
            </a:pPr>
            <a:r>
              <a:rPr lang="en-US" dirty="0" smtClean="0">
                <a:latin typeface="Algerian" panose="04020705040A02060702" pitchFamily="82" charset="0"/>
              </a:rPr>
              <a:t>Data Collecting and Pre-processing</a:t>
            </a:r>
          </a:p>
          <a:p>
            <a:pPr marL="342900" indent="-342900">
              <a:lnSpc>
                <a:spcPct val="250000"/>
              </a:lnSpc>
              <a:buAutoNum type="arabicPeriod"/>
            </a:pPr>
            <a:r>
              <a:rPr lang="en-US" dirty="0" smtClean="0">
                <a:latin typeface="Algerian" panose="04020705040A02060702" pitchFamily="82" charset="0"/>
              </a:rPr>
              <a:t>Model Building</a:t>
            </a:r>
          </a:p>
          <a:p>
            <a:pPr marL="342900" indent="-342900">
              <a:lnSpc>
                <a:spcPct val="250000"/>
              </a:lnSpc>
              <a:buAutoNum type="arabicPeriod"/>
            </a:pPr>
            <a:r>
              <a:rPr lang="en-US" dirty="0" smtClean="0">
                <a:latin typeface="Algerian" panose="04020705040A02060702" pitchFamily="82" charset="0"/>
              </a:rPr>
              <a:t>Regression Analysis</a:t>
            </a:r>
          </a:p>
          <a:p>
            <a:pPr marL="342900" indent="-342900">
              <a:lnSpc>
                <a:spcPct val="250000"/>
              </a:lnSpc>
              <a:buAutoNum type="arabicPeriod"/>
            </a:pPr>
            <a:r>
              <a:rPr lang="en-US" dirty="0" smtClean="0">
                <a:latin typeface="Algerian" panose="04020705040A02060702" pitchFamily="82" charset="0"/>
              </a:rPr>
              <a:t>Model Assumptions</a:t>
            </a:r>
          </a:p>
          <a:p>
            <a:pPr marL="342900" indent="-342900">
              <a:lnSpc>
                <a:spcPct val="250000"/>
              </a:lnSpc>
              <a:buAutoNum type="arabicPeriod"/>
            </a:pPr>
            <a:r>
              <a:rPr lang="en-US" dirty="0" smtClean="0">
                <a:latin typeface="Algerian" panose="04020705040A02060702" pitchFamily="82" charset="0"/>
              </a:rPr>
              <a:t>Business decisions and recommendation.</a:t>
            </a:r>
          </a:p>
          <a:p>
            <a:endParaRPr lang="en-US" dirty="0"/>
          </a:p>
        </p:txBody>
      </p:sp>
    </p:spTree>
    <p:extLst>
      <p:ext uri="{BB962C8B-B14F-4D97-AF65-F5344CB8AC3E}">
        <p14:creationId xmlns:p14="http://schemas.microsoft.com/office/powerpoint/2010/main" val="3906998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5941" y="150126"/>
            <a:ext cx="5639878" cy="923330"/>
          </a:xfrm>
          <a:prstGeom prst="rect">
            <a:avLst/>
          </a:prstGeom>
          <a:noFill/>
        </p:spPr>
        <p:txBody>
          <a:bodyPr wrap="none" lIns="91440" tIns="45720" rIns="91440" bIns="45720">
            <a:spAutoFit/>
          </a:bodyPr>
          <a:lstStyle/>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Statement</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TextBox 6"/>
          <p:cNvSpPr txBox="1"/>
          <p:nvPr/>
        </p:nvSpPr>
        <p:spPr>
          <a:xfrm>
            <a:off x="504967" y="1460310"/>
            <a:ext cx="4790364" cy="4524315"/>
          </a:xfrm>
          <a:prstGeom prst="rect">
            <a:avLst/>
          </a:prstGeom>
          <a:noFill/>
        </p:spPr>
        <p:txBody>
          <a:bodyPr wrap="square" rtlCol="0">
            <a:spAutoFit/>
          </a:bodyPr>
          <a:lstStyle/>
          <a:p>
            <a:r>
              <a:rPr lang="en-US" dirty="0"/>
              <a:t>Churned Customers are those who have decided to end their relationship with their existing company. It can happen because of variety of reasons like-</a:t>
            </a:r>
            <a:br>
              <a:rPr lang="en-US" dirty="0"/>
            </a:br>
            <a:r>
              <a:rPr lang="en-US" dirty="0"/>
              <a:t>a) Bad customer Service</a:t>
            </a:r>
            <a:br>
              <a:rPr lang="en-US" dirty="0"/>
            </a:br>
            <a:r>
              <a:rPr lang="en-US" dirty="0"/>
              <a:t>b) Bad Onboarding</a:t>
            </a:r>
            <a:br>
              <a:rPr lang="en-US" dirty="0"/>
            </a:br>
            <a:r>
              <a:rPr lang="en-US" dirty="0"/>
              <a:t>c) Lack of Ongoing Customer </a:t>
            </a:r>
            <a:r>
              <a:rPr lang="en-US" dirty="0" smtClean="0"/>
              <a:t>Success.</a:t>
            </a:r>
          </a:p>
          <a:p>
            <a:endParaRPr lang="en-IN" dirty="0"/>
          </a:p>
          <a:p>
            <a:endParaRPr lang="en-US" dirty="0" smtClean="0"/>
          </a:p>
          <a:p>
            <a:r>
              <a:rPr lang="en-US" dirty="0"/>
              <a:t>Why is it important?</a:t>
            </a:r>
          </a:p>
          <a:p>
            <a:r>
              <a:rPr lang="en-US" dirty="0"/>
              <a:t>Churned Customers means a direct loss of Marketing Acquisition Cost and possible revenue which could be capitalized post sale. Hence, predicting possible customers who can churn beforehand can help us save this loss.</a:t>
            </a:r>
          </a:p>
          <a:p>
            <a:endParaRPr lang="en-US" dirty="0"/>
          </a:p>
        </p:txBody>
      </p:sp>
      <p:pic>
        <p:nvPicPr>
          <p:cNvPr id="3" name="Picture 2"/>
          <p:cNvPicPr>
            <a:picLocks noChangeAspect="1"/>
          </p:cNvPicPr>
          <p:nvPr/>
        </p:nvPicPr>
        <p:blipFill>
          <a:blip r:embed="rId2"/>
          <a:stretch>
            <a:fillRect/>
          </a:stretch>
        </p:blipFill>
        <p:spPr>
          <a:xfrm>
            <a:off x="5717819" y="1501253"/>
            <a:ext cx="6096000" cy="4067175"/>
          </a:xfrm>
          <a:prstGeom prst="rect">
            <a:avLst/>
          </a:prstGeom>
        </p:spPr>
      </p:pic>
    </p:spTree>
    <p:extLst>
      <p:ext uri="{BB962C8B-B14F-4D97-AF65-F5344CB8AC3E}">
        <p14:creationId xmlns:p14="http://schemas.microsoft.com/office/powerpoint/2010/main" val="2554760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27293" y="0"/>
            <a:ext cx="5427576" cy="923330"/>
          </a:xfrm>
          <a:prstGeom prst="rect">
            <a:avLst/>
          </a:prstGeom>
          <a:noFill/>
        </p:spPr>
        <p:txBody>
          <a:bodyPr wrap="none" lIns="91440" tIns="45720" rIns="91440" bIns="45720">
            <a:spAutoFit/>
          </a:bodyPr>
          <a:lstStyle/>
          <a:p>
            <a:pPr algn="ctr"/>
            <a:r>
              <a:rPr lang="en-US"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Business Overview</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821" y="1154429"/>
            <a:ext cx="9362363" cy="4973415"/>
          </a:xfrm>
          <a:prstGeom prst="rect">
            <a:avLst/>
          </a:prstGeom>
        </p:spPr>
      </p:pic>
    </p:spTree>
    <p:extLst>
      <p:ext uri="{BB962C8B-B14F-4D97-AF65-F5344CB8AC3E}">
        <p14:creationId xmlns:p14="http://schemas.microsoft.com/office/powerpoint/2010/main" val="3719886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7028" y="0"/>
            <a:ext cx="9927847" cy="923330"/>
          </a:xfrm>
          <a:prstGeom prst="rect">
            <a:avLst/>
          </a:prstGeom>
          <a:noFill/>
        </p:spPr>
        <p:txBody>
          <a:bodyPr wrap="none" lIns="91440" tIns="45720" rIns="91440" bIns="45720">
            <a:spAutoFit/>
          </a:bodyPr>
          <a:lstStyle/>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Data Collecting and Pre-processing</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TextBox 2"/>
          <p:cNvSpPr txBox="1"/>
          <p:nvPr/>
        </p:nvSpPr>
        <p:spPr>
          <a:xfrm>
            <a:off x="504967" y="1487606"/>
            <a:ext cx="11436824" cy="3416320"/>
          </a:xfrm>
          <a:prstGeom prst="rect">
            <a:avLst/>
          </a:prstGeom>
          <a:noFill/>
        </p:spPr>
        <p:txBody>
          <a:bodyPr wrap="square" rtlCol="0">
            <a:spAutoFit/>
          </a:bodyPr>
          <a:lstStyle/>
          <a:p>
            <a:pPr lvl="0"/>
            <a:r>
              <a:rPr lang="en-US" dirty="0"/>
              <a:t>Loading Dataset into R environment.</a:t>
            </a:r>
          </a:p>
          <a:p>
            <a:r>
              <a:rPr lang="en-US" dirty="0"/>
              <a:t>Dataset with:  Observations - 7043.</a:t>
            </a:r>
          </a:p>
          <a:p>
            <a:r>
              <a:rPr lang="en-US" dirty="0"/>
              <a:t>                          Variables - 20.</a:t>
            </a:r>
          </a:p>
          <a:p>
            <a:r>
              <a:rPr lang="en-US" dirty="0"/>
              <a:t> </a:t>
            </a:r>
          </a:p>
          <a:p>
            <a:pPr lvl="0"/>
            <a:r>
              <a:rPr lang="en-US" dirty="0"/>
              <a:t>Detecting and treating the missing values in dataset. </a:t>
            </a:r>
          </a:p>
          <a:p>
            <a:r>
              <a:rPr lang="en-US" dirty="0"/>
              <a:t>Here Total Charges contains missing values i.e. NA. But as only 11 missing values were there, so we preferred to remove those.</a:t>
            </a:r>
          </a:p>
          <a:p>
            <a:r>
              <a:rPr lang="en-US" dirty="0"/>
              <a:t>       -      Converting necessary variables into factors so that model can do well and predict the     </a:t>
            </a:r>
          </a:p>
          <a:p>
            <a:r>
              <a:rPr lang="en-US" dirty="0"/>
              <a:t>               the response variable very well.                       </a:t>
            </a:r>
          </a:p>
          <a:p>
            <a:pPr lvl="0"/>
            <a:r>
              <a:rPr lang="en-US" dirty="0"/>
              <a:t>Splitting dataset into two model:</a:t>
            </a:r>
          </a:p>
          <a:p>
            <a:pPr lvl="0"/>
            <a:r>
              <a:rPr lang="en-US" dirty="0"/>
              <a:t>Development Model</a:t>
            </a:r>
          </a:p>
          <a:p>
            <a:r>
              <a:rPr lang="en-US" dirty="0"/>
              <a:t>Testing Model</a:t>
            </a:r>
          </a:p>
        </p:txBody>
      </p:sp>
    </p:spTree>
    <p:extLst>
      <p:ext uri="{BB962C8B-B14F-4D97-AF65-F5344CB8AC3E}">
        <p14:creationId xmlns:p14="http://schemas.microsoft.com/office/powerpoint/2010/main" val="3537717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59812" y="0"/>
            <a:ext cx="4435831" cy="923330"/>
          </a:xfrm>
          <a:prstGeom prst="rect">
            <a:avLst/>
          </a:prstGeom>
          <a:noFill/>
        </p:spPr>
        <p:txBody>
          <a:bodyPr wrap="none" lIns="91440" tIns="45720" rIns="91440" bIns="45720">
            <a:spAutoFit/>
          </a:bodyPr>
          <a:lstStyle/>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Model Building</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4" name="Picture 3"/>
          <p:cNvPicPr>
            <a:picLocks noChangeAspect="1"/>
          </p:cNvPicPr>
          <p:nvPr/>
        </p:nvPicPr>
        <p:blipFill>
          <a:blip r:embed="rId2"/>
          <a:stretch>
            <a:fillRect/>
          </a:stretch>
        </p:blipFill>
        <p:spPr>
          <a:xfrm>
            <a:off x="641445" y="1323833"/>
            <a:ext cx="11013744" cy="5237541"/>
          </a:xfrm>
          <a:prstGeom prst="rect">
            <a:avLst/>
          </a:prstGeom>
        </p:spPr>
      </p:pic>
    </p:spTree>
    <p:extLst>
      <p:ext uri="{BB962C8B-B14F-4D97-AF65-F5344CB8AC3E}">
        <p14:creationId xmlns:p14="http://schemas.microsoft.com/office/powerpoint/2010/main" val="2751657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56294" y="0"/>
            <a:ext cx="5647252" cy="923330"/>
          </a:xfrm>
          <a:prstGeom prst="rect">
            <a:avLst/>
          </a:prstGeom>
          <a:noFill/>
        </p:spPr>
        <p:txBody>
          <a:bodyPr wrap="none" lIns="91440" tIns="45720" rIns="91440" bIns="45720">
            <a:spAutoFit/>
          </a:bodyPr>
          <a:lstStyle/>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Regression Analysis</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4" name="Picture 3"/>
          <p:cNvPicPr/>
          <p:nvPr/>
        </p:nvPicPr>
        <p:blipFill>
          <a:blip r:embed="rId2"/>
          <a:stretch>
            <a:fillRect/>
          </a:stretch>
        </p:blipFill>
        <p:spPr>
          <a:xfrm>
            <a:off x="1514901" y="1419368"/>
            <a:ext cx="9225887" cy="4558351"/>
          </a:xfrm>
          <a:prstGeom prst="rect">
            <a:avLst/>
          </a:prstGeom>
        </p:spPr>
      </p:pic>
    </p:spTree>
    <p:extLst>
      <p:ext uri="{BB962C8B-B14F-4D97-AF65-F5344CB8AC3E}">
        <p14:creationId xmlns:p14="http://schemas.microsoft.com/office/powerpoint/2010/main" val="2129518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5911" y="668740"/>
            <a:ext cx="10972800" cy="5632311"/>
          </a:xfrm>
          <a:prstGeom prst="rect">
            <a:avLst/>
          </a:prstGeom>
          <a:noFill/>
        </p:spPr>
        <p:txBody>
          <a:bodyPr wrap="square" rtlCol="0">
            <a:spAutoFit/>
          </a:bodyPr>
          <a:lstStyle/>
          <a:p>
            <a:pPr marL="285750" lvl="0" indent="-285750">
              <a:lnSpc>
                <a:spcPct val="200000"/>
              </a:lnSpc>
              <a:buFont typeface="Wingdings" panose="05000000000000000000" pitchFamily="2" charset="2"/>
              <a:buChar char="q"/>
            </a:pPr>
            <a:r>
              <a:rPr lang="en-US" dirty="0"/>
              <a:t>Customer with contract of one year and two years are less likely to churn.</a:t>
            </a:r>
          </a:p>
          <a:p>
            <a:pPr marL="285750" indent="-285750">
              <a:lnSpc>
                <a:spcPct val="200000"/>
              </a:lnSpc>
              <a:buFont typeface="Wingdings" panose="05000000000000000000" pitchFamily="2" charset="2"/>
              <a:buChar char="q"/>
            </a:pPr>
            <a:endParaRPr lang="en-US" dirty="0"/>
          </a:p>
          <a:p>
            <a:pPr marL="285750" lvl="0" indent="-285750">
              <a:lnSpc>
                <a:spcPct val="200000"/>
              </a:lnSpc>
              <a:buFont typeface="Wingdings" panose="05000000000000000000" pitchFamily="2" charset="2"/>
              <a:buChar char="q"/>
            </a:pPr>
            <a:r>
              <a:rPr lang="en-US" dirty="0"/>
              <a:t>Company providing good phone service, that’s why customers with phone service are less likely to churn.</a:t>
            </a:r>
          </a:p>
          <a:p>
            <a:pPr>
              <a:lnSpc>
                <a:spcPct val="200000"/>
              </a:lnSpc>
            </a:pPr>
            <a:endParaRPr lang="en-US" dirty="0"/>
          </a:p>
          <a:p>
            <a:pPr marL="285750" lvl="0" indent="-285750">
              <a:lnSpc>
                <a:spcPct val="200000"/>
              </a:lnSpc>
              <a:buFont typeface="Wingdings" panose="05000000000000000000" pitchFamily="2" charset="2"/>
              <a:buChar char="q"/>
            </a:pPr>
            <a:r>
              <a:rPr lang="en-US" dirty="0"/>
              <a:t>Customer with Paperless billing are likely to churn, so company need to improve their service in the area of paperless billing. Also the Payment method Electronic check, company needs to work on it, customers with payment method electronic check are more likely to churn.</a:t>
            </a:r>
          </a:p>
          <a:p>
            <a:pPr marL="285750" indent="-285750">
              <a:lnSpc>
                <a:spcPct val="200000"/>
              </a:lnSpc>
              <a:buFont typeface="Wingdings" panose="05000000000000000000" pitchFamily="2" charset="2"/>
              <a:buChar char="q"/>
            </a:pPr>
            <a:endParaRPr lang="en-US" dirty="0"/>
          </a:p>
          <a:p>
            <a:pPr marL="285750" lvl="0" indent="-285750">
              <a:lnSpc>
                <a:spcPct val="200000"/>
              </a:lnSpc>
              <a:buFont typeface="Wingdings" panose="05000000000000000000" pitchFamily="2" charset="2"/>
              <a:buChar char="q"/>
            </a:pPr>
            <a:r>
              <a:rPr lang="en-US" dirty="0"/>
              <a:t>Company need to consider different group of age while planning strategy. Senior citizens are more likely to churn.</a:t>
            </a:r>
          </a:p>
          <a:p>
            <a:pPr marL="285750" indent="-285750">
              <a:lnSpc>
                <a:spcPct val="200000"/>
              </a:lnSpc>
              <a:buFont typeface="Wingdings" panose="05000000000000000000" pitchFamily="2" charset="2"/>
              <a:buChar char="q"/>
            </a:pPr>
            <a:endParaRPr lang="en-US" dirty="0"/>
          </a:p>
        </p:txBody>
      </p:sp>
    </p:spTree>
    <p:extLst>
      <p:ext uri="{BB962C8B-B14F-4D97-AF65-F5344CB8AC3E}">
        <p14:creationId xmlns:p14="http://schemas.microsoft.com/office/powerpoint/2010/main" val="3012822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886" y="0"/>
            <a:ext cx="11644085" cy="923330"/>
          </a:xfrm>
          <a:prstGeom prst="rect">
            <a:avLst/>
          </a:prstGeom>
          <a:noFill/>
        </p:spPr>
        <p:txBody>
          <a:bodyPr wrap="none" lIns="91440" tIns="45720" rIns="91440" bIns="45720">
            <a:spAutoFit/>
          </a:bodyPr>
          <a:lstStyle/>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Business Decisions and recommendation</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4" name="Rectangle 3"/>
          <p:cNvSpPr/>
          <p:nvPr/>
        </p:nvSpPr>
        <p:spPr>
          <a:xfrm>
            <a:off x="723332" y="1179480"/>
            <a:ext cx="9880978" cy="4619854"/>
          </a:xfrm>
          <a:prstGeom prst="rect">
            <a:avLst/>
          </a:prstGeom>
        </p:spPr>
        <p:txBody>
          <a:bodyPr wrap="square">
            <a:spAutoFit/>
          </a:bodyPr>
          <a:lstStyle/>
          <a:p>
            <a:pPr marL="285750" lvl="0" indent="-285750">
              <a:lnSpc>
                <a:spcPct val="150000"/>
              </a:lnSpc>
              <a:buFont typeface="Wingdings" panose="05000000000000000000" pitchFamily="2" charset="2"/>
              <a:buChar char="q"/>
            </a:pPr>
            <a:r>
              <a:rPr lang="en-US" dirty="0"/>
              <a:t>Customer with contract of one year and two years are less likely to churn.</a:t>
            </a:r>
          </a:p>
          <a:p>
            <a:pPr marL="285750" indent="-285750">
              <a:lnSpc>
                <a:spcPct val="150000"/>
              </a:lnSpc>
              <a:buFont typeface="Wingdings" panose="05000000000000000000" pitchFamily="2" charset="2"/>
              <a:buChar char="q"/>
            </a:pPr>
            <a:r>
              <a:rPr lang="en-US" dirty="0"/>
              <a:t> </a:t>
            </a:r>
          </a:p>
          <a:p>
            <a:pPr marL="285750" lvl="0" indent="-285750">
              <a:lnSpc>
                <a:spcPct val="150000"/>
              </a:lnSpc>
              <a:buFont typeface="Wingdings" panose="05000000000000000000" pitchFamily="2" charset="2"/>
              <a:buChar char="q"/>
            </a:pPr>
            <a:r>
              <a:rPr lang="en-US" dirty="0"/>
              <a:t>Company providing good phone service, that’s why customers with phone service are less likely to churn.</a:t>
            </a:r>
          </a:p>
          <a:p>
            <a:pPr marL="285750" lvl="0" indent="-285750">
              <a:lnSpc>
                <a:spcPct val="150000"/>
              </a:lnSpc>
              <a:buFont typeface="Wingdings" panose="05000000000000000000" pitchFamily="2" charset="2"/>
              <a:buChar char="q"/>
            </a:pPr>
            <a:r>
              <a:rPr lang="en-US" dirty="0" smtClean="0"/>
              <a:t>Customer </a:t>
            </a:r>
            <a:r>
              <a:rPr lang="en-US" dirty="0"/>
              <a:t>with Paperless billing are likely to churn, so company need to improve their service in the area of paperless billing. Also the Payment method Electronic check, company needs to work on it, customers with payment method electronic check are more likely to churn.</a:t>
            </a:r>
          </a:p>
          <a:p>
            <a:pPr marL="285750" indent="-285750">
              <a:lnSpc>
                <a:spcPct val="150000"/>
              </a:lnSpc>
              <a:buFont typeface="Wingdings" panose="05000000000000000000" pitchFamily="2" charset="2"/>
              <a:buChar char="q"/>
            </a:pPr>
            <a:r>
              <a:rPr lang="en-US" dirty="0"/>
              <a:t> </a:t>
            </a:r>
          </a:p>
          <a:p>
            <a:pPr marL="285750" lvl="0" indent="-285750">
              <a:lnSpc>
                <a:spcPct val="150000"/>
              </a:lnSpc>
              <a:buFont typeface="Wingdings" panose="05000000000000000000" pitchFamily="2" charset="2"/>
              <a:buChar char="q"/>
            </a:pPr>
            <a:r>
              <a:rPr lang="en-US" dirty="0"/>
              <a:t>Company need to consider different group of age while planning strategy. Senior citizens are more likely to churn.</a:t>
            </a:r>
          </a:p>
          <a:p>
            <a:pPr marL="285750" indent="-285750">
              <a:lnSpc>
                <a:spcPct val="150000"/>
              </a:lnSpc>
              <a:buFont typeface="Wingdings" panose="05000000000000000000" pitchFamily="2" charset="2"/>
              <a:buChar char="q"/>
            </a:pPr>
            <a:endParaRPr lang="en-US" dirty="0"/>
          </a:p>
        </p:txBody>
      </p:sp>
    </p:spTree>
    <p:extLst>
      <p:ext uri="{BB962C8B-B14F-4D97-AF65-F5344CB8AC3E}">
        <p14:creationId xmlns:p14="http://schemas.microsoft.com/office/powerpoint/2010/main" val="31027122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93</TotalTime>
  <Words>206</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Algerian</vt:lpstr>
      <vt:lpstr>Arial</vt:lpstr>
      <vt:lpstr>Calibri</vt:lpstr>
      <vt:lpstr>Mangal</vt:lpstr>
      <vt:lpstr>Trebuchet MS</vt:lpstr>
      <vt:lpstr>Tw Cen MT</vt:lpstr>
      <vt:lpstr>Wingdings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Shri</dc:creator>
  <cp:lastModifiedBy>Shri</cp:lastModifiedBy>
  <cp:revision>23</cp:revision>
  <dcterms:created xsi:type="dcterms:W3CDTF">2019-08-28T04:09:24Z</dcterms:created>
  <dcterms:modified xsi:type="dcterms:W3CDTF">2019-11-01T05:18:33Z</dcterms:modified>
</cp:coreProperties>
</file>