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7"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945DB9-94BA-481E-8520-2CA5496FB677}"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278524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45DB9-94BA-481E-8520-2CA5496FB677}"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250834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45DB9-94BA-481E-8520-2CA5496FB677}"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367298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45DB9-94BA-481E-8520-2CA5496FB677}"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384565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45DB9-94BA-481E-8520-2CA5496FB677}"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238751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945DB9-94BA-481E-8520-2CA5496FB677}"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87293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945DB9-94BA-481E-8520-2CA5496FB677}" type="datetimeFigureOut">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25781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945DB9-94BA-481E-8520-2CA5496FB677}" type="datetimeFigureOut">
              <a:rPr lang="en-US" smtClean="0"/>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363890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45DB9-94BA-481E-8520-2CA5496FB677}" type="datetimeFigureOut">
              <a:rPr lang="en-US" smtClean="0"/>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310263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45DB9-94BA-481E-8520-2CA5496FB677}"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344343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45DB9-94BA-481E-8520-2CA5496FB677}"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973C-EB74-45E8-B626-07E25C3D068A}" type="slidenum">
              <a:rPr lang="en-US" smtClean="0"/>
              <a:t>‹#›</a:t>
            </a:fld>
            <a:endParaRPr lang="en-US"/>
          </a:p>
        </p:txBody>
      </p:sp>
    </p:spTree>
    <p:extLst>
      <p:ext uri="{BB962C8B-B14F-4D97-AF65-F5344CB8AC3E}">
        <p14:creationId xmlns:p14="http://schemas.microsoft.com/office/powerpoint/2010/main" val="203547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45DB9-94BA-481E-8520-2CA5496FB677}" type="datetimeFigureOut">
              <a:rPr lang="en-US" smtClean="0"/>
              <a:t>8/29/2019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4973C-EB74-45E8-B626-07E25C3D068A}" type="slidenum">
              <a:rPr lang="en-US" smtClean="0"/>
              <a:t>‹#›</a:t>
            </a:fld>
            <a:endParaRPr lang="en-US"/>
          </a:p>
        </p:txBody>
      </p:sp>
    </p:spTree>
    <p:extLst>
      <p:ext uri="{BB962C8B-B14F-4D97-AF65-F5344CB8AC3E}">
        <p14:creationId xmlns:p14="http://schemas.microsoft.com/office/powerpoint/2010/main" val="4287371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403307" y="240741"/>
            <a:ext cx="5062855" cy="2282190"/>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3600" b="1" dirty="0">
                <a:ln w="9525" cap="flat" cmpd="sng" algn="ctr">
                  <a:solidFill>
                    <a:srgbClr val="FFFFFF"/>
                  </a:solidFill>
                  <a:prstDash val="solid"/>
                  <a:round/>
                </a:ln>
                <a:solidFill>
                  <a:srgbClr val="4472C4"/>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Mangal" panose="02040503050203030202" pitchFamily="18" charset="0"/>
              </a:rPr>
              <a:t>Customer Lifetime Value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800"/>
              </a:spcAft>
            </a:pPr>
            <a:r>
              <a:rPr lang="en-US" sz="3600" b="1" dirty="0">
                <a:ln w="9525" cap="flat" cmpd="sng" algn="ctr">
                  <a:solidFill>
                    <a:srgbClr val="FFFFFF"/>
                  </a:solidFill>
                  <a:prstDash val="solid"/>
                  <a:round/>
                </a:ln>
                <a:solidFill>
                  <a:srgbClr val="4472C4"/>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Mangal" panose="02040503050203030202" pitchFamily="18" charset="0"/>
              </a:rPr>
              <a:t>for</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800"/>
              </a:spcAft>
            </a:pPr>
            <a:r>
              <a:rPr lang="en-US" sz="3600" b="1" dirty="0">
                <a:ln w="9525" cap="flat" cmpd="sng" algn="ctr">
                  <a:solidFill>
                    <a:srgbClr val="FFFFFF"/>
                  </a:solidFill>
                  <a:prstDash val="solid"/>
                  <a:round/>
                </a:ln>
                <a:solidFill>
                  <a:srgbClr val="4472C4"/>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Mangal" panose="02040503050203030202" pitchFamily="18" charset="0"/>
              </a:rPr>
              <a:t> Auto Insurance Company</a:t>
            </a:r>
            <a:endParaRPr lang="en-US"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21743" y="1889505"/>
            <a:ext cx="5143500" cy="4552950"/>
          </a:xfrm>
          <a:prstGeom prst="rect">
            <a:avLst/>
          </a:prstGeom>
        </p:spPr>
      </p:pic>
    </p:spTree>
    <p:extLst>
      <p:ext uri="{BB962C8B-B14F-4D97-AF65-F5344CB8AC3E}">
        <p14:creationId xmlns:p14="http://schemas.microsoft.com/office/powerpoint/2010/main" val="99847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1052" y="0"/>
            <a:ext cx="5777737"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Assumptions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750627" y="1050878"/>
            <a:ext cx="3179928" cy="3416320"/>
          </a:xfrm>
          <a:prstGeom prst="rect">
            <a:avLst/>
          </a:prstGeom>
          <a:noFill/>
        </p:spPr>
        <p:txBody>
          <a:bodyPr wrap="square" rtlCol="0">
            <a:spAutoFit/>
          </a:bodyPr>
          <a:lstStyle/>
          <a:p>
            <a:pPr marL="342900" indent="-342900">
              <a:lnSpc>
                <a:spcPct val="300000"/>
              </a:lnSpc>
              <a:buAutoNum type="arabicPeriod"/>
            </a:pPr>
            <a:r>
              <a:rPr lang="en-US" dirty="0" smtClean="0"/>
              <a:t>Auto-correlation</a:t>
            </a:r>
          </a:p>
          <a:p>
            <a:pPr marL="342900" indent="-342900">
              <a:lnSpc>
                <a:spcPct val="300000"/>
              </a:lnSpc>
              <a:buAutoNum type="arabicPeriod"/>
            </a:pPr>
            <a:r>
              <a:rPr lang="en-US" dirty="0" smtClean="0"/>
              <a:t>Multicollinearity</a:t>
            </a:r>
            <a:endParaRPr lang="en-US" dirty="0" smtClean="0"/>
          </a:p>
          <a:p>
            <a:pPr marL="342900" indent="-342900">
              <a:lnSpc>
                <a:spcPct val="300000"/>
              </a:lnSpc>
              <a:buAutoNum type="arabicPeriod"/>
            </a:pPr>
            <a:r>
              <a:rPr lang="en-US" dirty="0" smtClean="0"/>
              <a:t>Constant Error Variance</a:t>
            </a:r>
          </a:p>
          <a:p>
            <a:pPr marL="342900" indent="-342900">
              <a:lnSpc>
                <a:spcPct val="300000"/>
              </a:lnSpc>
              <a:buAutoNum type="arabicPeriod"/>
            </a:pPr>
            <a:r>
              <a:rPr lang="en-US" dirty="0" smtClean="0"/>
              <a:t>Normality</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392111" y="1204129"/>
            <a:ext cx="3839996" cy="4486985"/>
          </a:xfrm>
          <a:prstGeom prst="rect">
            <a:avLst/>
          </a:prstGeom>
        </p:spPr>
      </p:pic>
    </p:spTree>
    <p:extLst>
      <p:ext uri="{BB962C8B-B14F-4D97-AF65-F5344CB8AC3E}">
        <p14:creationId xmlns:p14="http://schemas.microsoft.com/office/powerpoint/2010/main" val="285832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886" y="0"/>
            <a:ext cx="11644085"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Business Decisions and recommendation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341194" y="1160060"/>
            <a:ext cx="10754436" cy="4801314"/>
          </a:xfrm>
          <a:prstGeom prst="rect">
            <a:avLst/>
          </a:prstGeom>
          <a:noFill/>
        </p:spPr>
        <p:txBody>
          <a:bodyPr wrap="square" rtlCol="0">
            <a:spAutoFit/>
          </a:bodyPr>
          <a:lstStyle/>
          <a:p>
            <a:pPr lvl="0"/>
            <a:r>
              <a:rPr lang="en-US" dirty="0"/>
              <a:t>Customers with moderate valued can be converted into highly valued customer by providing good offers on policies. It has been observed that customers with renew offer type more liked high value customer. Making new offers on policies will help to make customer high value.</a:t>
            </a:r>
          </a:p>
          <a:p>
            <a:r>
              <a:rPr lang="en-US" dirty="0"/>
              <a:t> </a:t>
            </a:r>
          </a:p>
          <a:p>
            <a:pPr lvl="0"/>
            <a:r>
              <a:rPr lang="en-US" dirty="0"/>
              <a:t>Association of customer with company for longer period of time will automatically make the lifetime value high. Keeping monthly premium amount small but for longer period of time will help company to have long time association with customers. And customers also will be comfortable to pay small amount of money on every month regularly.</a:t>
            </a:r>
          </a:p>
          <a:p>
            <a:r>
              <a:rPr lang="en-US" dirty="0"/>
              <a:t> </a:t>
            </a:r>
          </a:p>
          <a:p>
            <a:pPr lvl="0"/>
            <a:r>
              <a:rPr lang="en-US" dirty="0"/>
              <a:t>Customers with less number of policies tends to be more interested to continue so rather than going for number of policies with single customers. It will help to increase customer base also. Different customers with high lifetime value will definitely results into good business decision.</a:t>
            </a:r>
          </a:p>
          <a:p>
            <a:r>
              <a:rPr lang="en-US" dirty="0"/>
              <a:t> </a:t>
            </a:r>
          </a:p>
          <a:p>
            <a:pPr lvl="0"/>
            <a:r>
              <a:rPr lang="en-US" dirty="0"/>
              <a:t>Improving customer service is important, the more customer satisfied, the more business can be improved. Number of open complaints shows that company having to way communication with customers which will allow to customer to know the policies of company more. Company also can be aware with customer requirement and improve itself as per the market. To retain the customer by satisfying their need through their complaints.</a:t>
            </a:r>
          </a:p>
        </p:txBody>
      </p:sp>
    </p:spTree>
    <p:extLst>
      <p:ext uri="{BB962C8B-B14F-4D97-AF65-F5344CB8AC3E}">
        <p14:creationId xmlns:p14="http://schemas.microsoft.com/office/powerpoint/2010/main" val="310271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841473">
            <a:off x="4158312" y="2674961"/>
            <a:ext cx="3579699"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6889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78" y="101305"/>
            <a:ext cx="2174231" cy="584775"/>
          </a:xfrm>
          <a:prstGeom prst="rect">
            <a:avLst/>
          </a:prstGeom>
          <a:noFill/>
        </p:spPr>
        <p:txBody>
          <a:bodyPr wrap="squar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Agenda</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514378" y="900752"/>
            <a:ext cx="8056416" cy="5216813"/>
          </a:xfrm>
          <a:prstGeom prst="rect">
            <a:avLst/>
          </a:prstGeom>
          <a:noFill/>
        </p:spPr>
        <p:txBody>
          <a:bodyPr wrap="square" rtlCol="0">
            <a:spAutoFit/>
          </a:bodyPr>
          <a:lstStyle/>
          <a:p>
            <a:pPr marL="342900" indent="-342900">
              <a:lnSpc>
                <a:spcPct val="250000"/>
              </a:lnSpc>
              <a:buAutoNum type="arabicPeriod"/>
            </a:pPr>
            <a:r>
              <a:rPr lang="en-US" dirty="0" smtClean="0">
                <a:latin typeface="Algerian" panose="04020705040A02060702" pitchFamily="82" charset="0"/>
              </a:rPr>
              <a:t>Problem Statement</a:t>
            </a:r>
          </a:p>
          <a:p>
            <a:pPr marL="342900" indent="-342900">
              <a:lnSpc>
                <a:spcPct val="250000"/>
              </a:lnSpc>
              <a:buAutoNum type="arabicPeriod"/>
            </a:pPr>
            <a:r>
              <a:rPr lang="en-US" dirty="0" smtClean="0">
                <a:latin typeface="Algerian" panose="04020705040A02060702" pitchFamily="82" charset="0"/>
              </a:rPr>
              <a:t>Business Overview</a:t>
            </a:r>
          </a:p>
          <a:p>
            <a:pPr marL="342900" indent="-342900">
              <a:lnSpc>
                <a:spcPct val="250000"/>
              </a:lnSpc>
              <a:buAutoNum type="arabicPeriod"/>
            </a:pPr>
            <a:r>
              <a:rPr lang="en-US" dirty="0" smtClean="0">
                <a:latin typeface="Algerian" panose="04020705040A02060702" pitchFamily="82" charset="0"/>
              </a:rPr>
              <a:t>Data Collecting and Pre-processing</a:t>
            </a:r>
          </a:p>
          <a:p>
            <a:pPr marL="342900" indent="-342900">
              <a:lnSpc>
                <a:spcPct val="250000"/>
              </a:lnSpc>
              <a:buAutoNum type="arabicPeriod"/>
            </a:pPr>
            <a:r>
              <a:rPr lang="en-US" dirty="0" smtClean="0">
                <a:latin typeface="Algerian" panose="04020705040A02060702" pitchFamily="82" charset="0"/>
              </a:rPr>
              <a:t>Model Building</a:t>
            </a:r>
          </a:p>
          <a:p>
            <a:pPr marL="342900" indent="-342900">
              <a:lnSpc>
                <a:spcPct val="250000"/>
              </a:lnSpc>
              <a:buAutoNum type="arabicPeriod"/>
            </a:pPr>
            <a:r>
              <a:rPr lang="en-US" dirty="0" smtClean="0">
                <a:latin typeface="Algerian" panose="04020705040A02060702" pitchFamily="82" charset="0"/>
              </a:rPr>
              <a:t>Regression Analysis</a:t>
            </a:r>
          </a:p>
          <a:p>
            <a:pPr marL="342900" indent="-342900">
              <a:lnSpc>
                <a:spcPct val="250000"/>
              </a:lnSpc>
              <a:buAutoNum type="arabicPeriod"/>
            </a:pPr>
            <a:r>
              <a:rPr lang="en-US" dirty="0" smtClean="0">
                <a:latin typeface="Algerian" panose="04020705040A02060702" pitchFamily="82" charset="0"/>
              </a:rPr>
              <a:t>Model Assumptions</a:t>
            </a:r>
          </a:p>
          <a:p>
            <a:pPr marL="342900" indent="-342900">
              <a:lnSpc>
                <a:spcPct val="250000"/>
              </a:lnSpc>
              <a:buAutoNum type="arabicPeriod"/>
            </a:pPr>
            <a:r>
              <a:rPr lang="en-US" dirty="0" smtClean="0">
                <a:latin typeface="Algerian" panose="04020705040A02060702" pitchFamily="82" charset="0"/>
              </a:rPr>
              <a:t>Business decisions and recommendation.</a:t>
            </a:r>
          </a:p>
          <a:p>
            <a:endParaRPr lang="en-US" dirty="0"/>
          </a:p>
        </p:txBody>
      </p:sp>
    </p:spTree>
    <p:extLst>
      <p:ext uri="{BB962C8B-B14F-4D97-AF65-F5344CB8AC3E}">
        <p14:creationId xmlns:p14="http://schemas.microsoft.com/office/powerpoint/2010/main" val="390699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5941" y="150126"/>
            <a:ext cx="5639878"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TextBox 6"/>
          <p:cNvSpPr txBox="1"/>
          <p:nvPr/>
        </p:nvSpPr>
        <p:spPr>
          <a:xfrm>
            <a:off x="504967" y="1460310"/>
            <a:ext cx="4790364" cy="3970318"/>
          </a:xfrm>
          <a:prstGeom prst="rect">
            <a:avLst/>
          </a:prstGeom>
          <a:noFill/>
        </p:spPr>
        <p:txBody>
          <a:bodyPr wrap="square" rtlCol="0">
            <a:spAutoFit/>
          </a:bodyPr>
          <a:lstStyle/>
          <a:p>
            <a:r>
              <a:rPr lang="en-IN" dirty="0"/>
              <a:t>For an Auto Insurance company, predict the customer life time value (CLV). CLV is the total revenue the client will derive from their entire relationship with a customer. </a:t>
            </a:r>
            <a:endParaRPr lang="en-IN" dirty="0" smtClean="0"/>
          </a:p>
          <a:p>
            <a:endParaRPr lang="en-IN" dirty="0"/>
          </a:p>
          <a:p>
            <a:r>
              <a:rPr lang="en-US" dirty="0"/>
              <a:t>The Customer Lifetime Value is the net present value of a customer. It considers the difference between the total amount of revenues from a customer and the companies` expenses for this customer during the whole duration of relationship</a:t>
            </a:r>
            <a:r>
              <a:rPr lang="en-US" dirty="0" smtClean="0"/>
              <a:t>.</a:t>
            </a:r>
          </a:p>
          <a:p>
            <a:endParaRPr lang="en-US" dirty="0"/>
          </a:p>
          <a:p>
            <a:r>
              <a:rPr lang="en-US" dirty="0"/>
              <a:t>Customer lifetime value is important because, the higher the number, the greater the profits.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173" y="1309687"/>
            <a:ext cx="6291618" cy="4238625"/>
          </a:xfrm>
          <a:prstGeom prst="rect">
            <a:avLst/>
          </a:prstGeom>
        </p:spPr>
      </p:pic>
    </p:spTree>
    <p:extLst>
      <p:ext uri="{BB962C8B-B14F-4D97-AF65-F5344CB8AC3E}">
        <p14:creationId xmlns:p14="http://schemas.microsoft.com/office/powerpoint/2010/main" val="255476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7293" y="0"/>
            <a:ext cx="5427576" cy="923330"/>
          </a:xfrm>
          <a:prstGeom prst="rect">
            <a:avLst/>
          </a:prstGeom>
          <a:noFill/>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Business Overview</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549" y="1524157"/>
            <a:ext cx="9580729" cy="4931234"/>
          </a:xfrm>
          <a:prstGeom prst="rect">
            <a:avLst/>
          </a:prstGeom>
        </p:spPr>
      </p:pic>
    </p:spTree>
    <p:extLst>
      <p:ext uri="{BB962C8B-B14F-4D97-AF65-F5344CB8AC3E}">
        <p14:creationId xmlns:p14="http://schemas.microsoft.com/office/powerpoint/2010/main" val="371988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 xmlns:a16="http://schemas.microsoft.com/office/drawing/2014/main" id="{8569D276-C643-4FBD-A7AD-2C857F6741A5}"/>
              </a:ext>
            </a:extLst>
          </p:cNvPr>
          <p:cNvSpPr>
            <a:spLocks noGrp="1"/>
          </p:cNvSpPr>
          <p:nvPr>
            <p:ph type="sldNum" sz="quarter" idx="12"/>
          </p:nvPr>
        </p:nvSpPr>
        <p:spPr>
          <a:xfrm>
            <a:off x="11358134" y="6328010"/>
            <a:ext cx="640080" cy="365125"/>
          </a:xfrm>
        </p:spPr>
        <p:txBody>
          <a:bodyPr/>
          <a:lstStyle/>
          <a:p>
            <a:fld id="{6D22F896-40B5-4ADD-8801-0D06FADFA095}" type="slidenum">
              <a:rPr lang="en-US" smtClean="0"/>
              <a:t>5</a:t>
            </a:fld>
            <a:endParaRPr lang="en-US" dirty="0"/>
          </a:p>
        </p:txBody>
      </p:sp>
      <p:cxnSp>
        <p:nvCxnSpPr>
          <p:cNvPr id="5" name="Straight Arrow Connector 4">
            <a:extLst>
              <a:ext uri="{FF2B5EF4-FFF2-40B4-BE49-F238E27FC236}">
                <a16:creationId xmlns="" xmlns:a16="http://schemas.microsoft.com/office/drawing/2014/main" id="{C3748EEC-E431-4A39-8FF1-D7EA96343230}"/>
              </a:ext>
            </a:extLst>
          </p:cNvPr>
          <p:cNvCxnSpPr/>
          <p:nvPr/>
        </p:nvCxnSpPr>
        <p:spPr>
          <a:xfrm flipV="1">
            <a:off x="1856930" y="1447891"/>
            <a:ext cx="0" cy="4698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 xmlns:a16="http://schemas.microsoft.com/office/drawing/2014/main" id="{CDF09A0B-044A-4934-A460-9BFB5A525EF2}"/>
              </a:ext>
            </a:extLst>
          </p:cNvPr>
          <p:cNvCxnSpPr/>
          <p:nvPr/>
        </p:nvCxnSpPr>
        <p:spPr>
          <a:xfrm>
            <a:off x="1856927" y="4767866"/>
            <a:ext cx="87079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reeform: Shape 11">
            <a:extLst>
              <a:ext uri="{FF2B5EF4-FFF2-40B4-BE49-F238E27FC236}">
                <a16:creationId xmlns="" xmlns:a16="http://schemas.microsoft.com/office/drawing/2014/main" id="{35643444-375E-4750-ABCE-C70F247E18F0}"/>
              </a:ext>
            </a:extLst>
          </p:cNvPr>
          <p:cNvSpPr/>
          <p:nvPr/>
        </p:nvSpPr>
        <p:spPr>
          <a:xfrm>
            <a:off x="1976113" y="1657666"/>
            <a:ext cx="8377703" cy="4534402"/>
          </a:xfrm>
          <a:custGeom>
            <a:avLst/>
            <a:gdLst>
              <a:gd name="connsiteX0" fmla="*/ 0 w 5570806"/>
              <a:gd name="connsiteY0" fmla="*/ 3968330 h 4840207"/>
              <a:gd name="connsiteX1" fmla="*/ 844062 w 5570806"/>
              <a:gd name="connsiteY1" fmla="*/ 4559173 h 4840207"/>
              <a:gd name="connsiteX2" fmla="*/ 2616591 w 5570806"/>
              <a:gd name="connsiteY2" fmla="*/ 15308 h 4840207"/>
              <a:gd name="connsiteX3" fmla="*/ 4909625 w 5570806"/>
              <a:gd name="connsiteY3" fmla="*/ 3082065 h 4840207"/>
              <a:gd name="connsiteX4" fmla="*/ 5570806 w 5570806"/>
              <a:gd name="connsiteY4" fmla="*/ 3110201 h 4840207"/>
              <a:gd name="connsiteX5" fmla="*/ 5570806 w 5570806"/>
              <a:gd name="connsiteY5" fmla="*/ 3110201 h 484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0806" h="4840207">
                <a:moveTo>
                  <a:pt x="0" y="3968330"/>
                </a:moveTo>
                <a:cubicBezTo>
                  <a:pt x="203982" y="4593170"/>
                  <a:pt x="407964" y="5218010"/>
                  <a:pt x="844062" y="4559173"/>
                </a:cubicBezTo>
                <a:cubicBezTo>
                  <a:pt x="1280160" y="3900336"/>
                  <a:pt x="1938997" y="261493"/>
                  <a:pt x="2616591" y="15308"/>
                </a:cubicBezTo>
                <a:cubicBezTo>
                  <a:pt x="3294185" y="-230877"/>
                  <a:pt x="4417256" y="2566249"/>
                  <a:pt x="4909625" y="3082065"/>
                </a:cubicBezTo>
                <a:cubicBezTo>
                  <a:pt x="5401994" y="3597881"/>
                  <a:pt x="5570806" y="3110201"/>
                  <a:pt x="5570806" y="3110201"/>
                </a:cubicBezTo>
                <a:lnTo>
                  <a:pt x="5570806" y="3110201"/>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8" name="Freeform: Shape 12">
            <a:extLst>
              <a:ext uri="{FF2B5EF4-FFF2-40B4-BE49-F238E27FC236}">
                <a16:creationId xmlns="" xmlns:a16="http://schemas.microsoft.com/office/drawing/2014/main" id="{67654042-0BED-427A-9C5E-9B3F42946895}"/>
              </a:ext>
            </a:extLst>
          </p:cNvPr>
          <p:cNvSpPr/>
          <p:nvPr/>
        </p:nvSpPr>
        <p:spPr>
          <a:xfrm>
            <a:off x="1856926" y="1082766"/>
            <a:ext cx="6891503" cy="4429557"/>
          </a:xfrm>
          <a:custGeom>
            <a:avLst/>
            <a:gdLst>
              <a:gd name="connsiteX0" fmla="*/ 0 w 5974712"/>
              <a:gd name="connsiteY0" fmla="*/ 3929928 h 4762368"/>
              <a:gd name="connsiteX1" fmla="*/ 590843 w 5974712"/>
              <a:gd name="connsiteY1" fmla="*/ 4478568 h 4762368"/>
              <a:gd name="connsiteX2" fmla="*/ 2447778 w 5974712"/>
              <a:gd name="connsiteY2" fmla="*/ 5042 h 4762368"/>
              <a:gd name="connsiteX3" fmla="*/ 5669280 w 5974712"/>
              <a:gd name="connsiteY3" fmla="*/ 3592303 h 4762368"/>
              <a:gd name="connsiteX4" fmla="*/ 5655212 w 5974712"/>
              <a:gd name="connsiteY4" fmla="*/ 3564168 h 4762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4712" h="4762368">
                <a:moveTo>
                  <a:pt x="0" y="3929928"/>
                </a:moveTo>
                <a:cubicBezTo>
                  <a:pt x="91440" y="4531322"/>
                  <a:pt x="182880" y="5132716"/>
                  <a:pt x="590843" y="4478568"/>
                </a:cubicBezTo>
                <a:cubicBezTo>
                  <a:pt x="998806" y="3824420"/>
                  <a:pt x="1601372" y="152753"/>
                  <a:pt x="2447778" y="5042"/>
                </a:cubicBezTo>
                <a:cubicBezTo>
                  <a:pt x="3294184" y="-142669"/>
                  <a:pt x="5134708" y="2999115"/>
                  <a:pt x="5669280" y="3592303"/>
                </a:cubicBezTo>
                <a:cubicBezTo>
                  <a:pt x="6203852" y="4185491"/>
                  <a:pt x="5929532" y="3874829"/>
                  <a:pt x="5655212" y="3564168"/>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9" name="Arrow: Striped Right 13">
            <a:extLst>
              <a:ext uri="{FF2B5EF4-FFF2-40B4-BE49-F238E27FC236}">
                <a16:creationId xmlns="" xmlns:a16="http://schemas.microsoft.com/office/drawing/2014/main" id="{A4CCDF33-7114-46AE-B692-61BD0D35A511}"/>
              </a:ext>
            </a:extLst>
          </p:cNvPr>
          <p:cNvSpPr/>
          <p:nvPr/>
        </p:nvSpPr>
        <p:spPr>
          <a:xfrm rot="16200000">
            <a:off x="2297579" y="5533393"/>
            <a:ext cx="561418" cy="406894"/>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10" name="Arrow: Striped Right 14">
            <a:extLst>
              <a:ext uri="{FF2B5EF4-FFF2-40B4-BE49-F238E27FC236}">
                <a16:creationId xmlns="" xmlns:a16="http://schemas.microsoft.com/office/drawing/2014/main" id="{768C4BFA-CC0B-49D3-9C93-40CD7B8908F0}"/>
              </a:ext>
            </a:extLst>
          </p:cNvPr>
          <p:cNvSpPr/>
          <p:nvPr/>
        </p:nvSpPr>
        <p:spPr>
          <a:xfrm rot="16200000">
            <a:off x="3877642" y="2301307"/>
            <a:ext cx="915597" cy="406894"/>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11" name="Arrow: Striped Right 15">
            <a:extLst>
              <a:ext uri="{FF2B5EF4-FFF2-40B4-BE49-F238E27FC236}">
                <a16:creationId xmlns="" xmlns:a16="http://schemas.microsoft.com/office/drawing/2014/main" id="{22F30B4C-97D1-4098-B221-B633DD3AE8A5}"/>
              </a:ext>
            </a:extLst>
          </p:cNvPr>
          <p:cNvSpPr/>
          <p:nvPr/>
        </p:nvSpPr>
        <p:spPr>
          <a:xfrm rot="16200000">
            <a:off x="4339280" y="1577308"/>
            <a:ext cx="915596" cy="406896"/>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12" name="Freeform: Shape 16">
            <a:extLst>
              <a:ext uri="{FF2B5EF4-FFF2-40B4-BE49-F238E27FC236}">
                <a16:creationId xmlns="" xmlns:a16="http://schemas.microsoft.com/office/drawing/2014/main" id="{BD236BB2-757C-45BF-80EB-DADFC44F6154}"/>
              </a:ext>
            </a:extLst>
          </p:cNvPr>
          <p:cNvSpPr/>
          <p:nvPr/>
        </p:nvSpPr>
        <p:spPr>
          <a:xfrm>
            <a:off x="4892883" y="598290"/>
            <a:ext cx="5283284" cy="724314"/>
          </a:xfrm>
          <a:custGeom>
            <a:avLst/>
            <a:gdLst>
              <a:gd name="connsiteX0" fmla="*/ 0 w 5283284"/>
              <a:gd name="connsiteY0" fmla="*/ 506978 h 724314"/>
              <a:gd name="connsiteX1" fmla="*/ 1631853 w 5283284"/>
              <a:gd name="connsiteY1" fmla="*/ 703926 h 724314"/>
              <a:gd name="connsiteX2" fmla="*/ 4839287 w 5283284"/>
              <a:gd name="connsiteY2" fmla="*/ 70879 h 724314"/>
              <a:gd name="connsiteX3" fmla="*/ 5176911 w 5283284"/>
              <a:gd name="connsiteY3" fmla="*/ 42744 h 724314"/>
            </a:gdLst>
            <a:ahLst/>
            <a:cxnLst>
              <a:cxn ang="0">
                <a:pos x="connsiteX0" y="connsiteY0"/>
              </a:cxn>
              <a:cxn ang="0">
                <a:pos x="connsiteX1" y="connsiteY1"/>
              </a:cxn>
              <a:cxn ang="0">
                <a:pos x="connsiteX2" y="connsiteY2"/>
              </a:cxn>
              <a:cxn ang="0">
                <a:pos x="connsiteX3" y="connsiteY3"/>
              </a:cxn>
            </a:cxnLst>
            <a:rect l="l" t="t" r="r" b="b"/>
            <a:pathLst>
              <a:path w="5283284" h="724314">
                <a:moveTo>
                  <a:pt x="0" y="506978"/>
                </a:moveTo>
                <a:cubicBezTo>
                  <a:pt x="412652" y="641793"/>
                  <a:pt x="825305" y="776609"/>
                  <a:pt x="1631853" y="703926"/>
                </a:cubicBezTo>
                <a:cubicBezTo>
                  <a:pt x="2438401" y="631243"/>
                  <a:pt x="4248444" y="181076"/>
                  <a:pt x="4839287" y="70879"/>
                </a:cubicBezTo>
                <a:cubicBezTo>
                  <a:pt x="5430130" y="-39318"/>
                  <a:pt x="5303520" y="1713"/>
                  <a:pt x="5176911" y="42744"/>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13" name="Freeform: Shape 17">
            <a:extLst>
              <a:ext uri="{FF2B5EF4-FFF2-40B4-BE49-F238E27FC236}">
                <a16:creationId xmlns="" xmlns:a16="http://schemas.microsoft.com/office/drawing/2014/main" id="{670967A7-C829-4BE3-94C7-86DA674A9447}"/>
              </a:ext>
            </a:extLst>
          </p:cNvPr>
          <p:cNvSpPr/>
          <p:nvPr/>
        </p:nvSpPr>
        <p:spPr>
          <a:xfrm rot="20934432">
            <a:off x="7155105" y="2522963"/>
            <a:ext cx="4276579" cy="970834"/>
          </a:xfrm>
          <a:custGeom>
            <a:avLst/>
            <a:gdLst>
              <a:gd name="connsiteX0" fmla="*/ 0 w 4276579"/>
              <a:gd name="connsiteY0" fmla="*/ 0 h 970834"/>
              <a:gd name="connsiteX1" fmla="*/ 1209822 w 4276579"/>
              <a:gd name="connsiteY1" fmla="*/ 970671 h 970834"/>
              <a:gd name="connsiteX2" fmla="*/ 4276579 w 4276579"/>
              <a:gd name="connsiteY2" fmla="*/ 84406 h 970834"/>
              <a:gd name="connsiteX3" fmla="*/ 4276579 w 4276579"/>
              <a:gd name="connsiteY3" fmla="*/ 84406 h 970834"/>
            </a:gdLst>
            <a:ahLst/>
            <a:cxnLst>
              <a:cxn ang="0">
                <a:pos x="connsiteX0" y="connsiteY0"/>
              </a:cxn>
              <a:cxn ang="0">
                <a:pos x="connsiteX1" y="connsiteY1"/>
              </a:cxn>
              <a:cxn ang="0">
                <a:pos x="connsiteX2" y="connsiteY2"/>
              </a:cxn>
              <a:cxn ang="0">
                <a:pos x="connsiteX3" y="connsiteY3"/>
              </a:cxn>
            </a:cxnLst>
            <a:rect l="l" t="t" r="r" b="b"/>
            <a:pathLst>
              <a:path w="4276579" h="970834">
                <a:moveTo>
                  <a:pt x="0" y="0"/>
                </a:moveTo>
                <a:cubicBezTo>
                  <a:pt x="248529" y="478301"/>
                  <a:pt x="497059" y="956603"/>
                  <a:pt x="1209822" y="970671"/>
                </a:cubicBezTo>
                <a:cubicBezTo>
                  <a:pt x="1922585" y="984739"/>
                  <a:pt x="4276579" y="84406"/>
                  <a:pt x="4276579" y="84406"/>
                </a:cubicBezTo>
                <a:lnTo>
                  <a:pt x="4276579" y="84406"/>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14" name="Arrow: Striped Right 18">
            <a:extLst>
              <a:ext uri="{FF2B5EF4-FFF2-40B4-BE49-F238E27FC236}">
                <a16:creationId xmlns="" xmlns:a16="http://schemas.microsoft.com/office/drawing/2014/main" id="{E5821B73-5494-4F48-8E96-5A6738700CD6}"/>
              </a:ext>
            </a:extLst>
          </p:cNvPr>
          <p:cNvSpPr/>
          <p:nvPr/>
        </p:nvSpPr>
        <p:spPr>
          <a:xfrm rot="16200000">
            <a:off x="7048846" y="1745752"/>
            <a:ext cx="1324707" cy="509697"/>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5" name="Arrow: Striped Right 19">
            <a:extLst>
              <a:ext uri="{FF2B5EF4-FFF2-40B4-BE49-F238E27FC236}">
                <a16:creationId xmlns="" xmlns:a16="http://schemas.microsoft.com/office/drawing/2014/main" id="{04DFC9AA-B1B3-45F3-94C8-F3ABC5075D43}"/>
              </a:ext>
            </a:extLst>
          </p:cNvPr>
          <p:cNvSpPr/>
          <p:nvPr/>
        </p:nvSpPr>
        <p:spPr>
          <a:xfrm rot="16200000">
            <a:off x="7693042" y="1832239"/>
            <a:ext cx="1989171" cy="509697"/>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16" name="Arrow: Striped Right 20">
            <a:extLst>
              <a:ext uri="{FF2B5EF4-FFF2-40B4-BE49-F238E27FC236}">
                <a16:creationId xmlns="" xmlns:a16="http://schemas.microsoft.com/office/drawing/2014/main" id="{71A805C4-AB46-4663-9B7F-75E3216F4E9F}"/>
              </a:ext>
            </a:extLst>
          </p:cNvPr>
          <p:cNvSpPr/>
          <p:nvPr/>
        </p:nvSpPr>
        <p:spPr>
          <a:xfrm rot="16200000">
            <a:off x="8835429" y="1550040"/>
            <a:ext cx="1989171" cy="509697"/>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7" name="Arrow: Striped Right 21">
            <a:extLst>
              <a:ext uri="{FF2B5EF4-FFF2-40B4-BE49-F238E27FC236}">
                <a16:creationId xmlns="" xmlns:a16="http://schemas.microsoft.com/office/drawing/2014/main" id="{F9234A38-0397-4B9C-BF2E-0CF67BEBB185}"/>
              </a:ext>
            </a:extLst>
          </p:cNvPr>
          <p:cNvSpPr/>
          <p:nvPr/>
        </p:nvSpPr>
        <p:spPr>
          <a:xfrm rot="16200000">
            <a:off x="3440829" y="3203962"/>
            <a:ext cx="915599" cy="406894"/>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18" name="Arrow: Striped Right 22">
            <a:extLst>
              <a:ext uri="{FF2B5EF4-FFF2-40B4-BE49-F238E27FC236}">
                <a16:creationId xmlns="" xmlns:a16="http://schemas.microsoft.com/office/drawing/2014/main" id="{249BE6E1-C03F-460D-9412-3DCDC4CA6E3B}"/>
              </a:ext>
            </a:extLst>
          </p:cNvPr>
          <p:cNvSpPr/>
          <p:nvPr/>
        </p:nvSpPr>
        <p:spPr>
          <a:xfrm rot="16200000">
            <a:off x="3052234" y="4102515"/>
            <a:ext cx="896301" cy="406894"/>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19" name="Arrow: Striped Right 23">
            <a:extLst>
              <a:ext uri="{FF2B5EF4-FFF2-40B4-BE49-F238E27FC236}">
                <a16:creationId xmlns="" xmlns:a16="http://schemas.microsoft.com/office/drawing/2014/main" id="{2890C386-B031-4530-8491-83A003A6B2BC}"/>
              </a:ext>
            </a:extLst>
          </p:cNvPr>
          <p:cNvSpPr/>
          <p:nvPr/>
        </p:nvSpPr>
        <p:spPr>
          <a:xfrm rot="16200000">
            <a:off x="2728193" y="5111207"/>
            <a:ext cx="831505" cy="406894"/>
          </a:xfrm>
          <a:prstGeom prst="striped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20" name="TextBox 19">
            <a:extLst>
              <a:ext uri="{FF2B5EF4-FFF2-40B4-BE49-F238E27FC236}">
                <a16:creationId xmlns="" xmlns:a16="http://schemas.microsoft.com/office/drawing/2014/main" id="{5C2901A5-D2BA-4727-BAD7-05939C7DD402}"/>
              </a:ext>
            </a:extLst>
          </p:cNvPr>
          <p:cNvSpPr txBox="1"/>
          <p:nvPr/>
        </p:nvSpPr>
        <p:spPr>
          <a:xfrm>
            <a:off x="4797077" y="4048528"/>
            <a:ext cx="1901530" cy="369332"/>
          </a:xfrm>
          <a:prstGeom prst="rect">
            <a:avLst/>
          </a:prstGeom>
          <a:noFill/>
        </p:spPr>
        <p:txBody>
          <a:bodyPr wrap="square" rtlCol="0">
            <a:spAutoFit/>
          </a:bodyPr>
          <a:lstStyle/>
          <a:p>
            <a:pPr algn="ctr"/>
            <a:r>
              <a:rPr lang="en-IN" b="1" dirty="0"/>
              <a:t>PROFIT</a:t>
            </a:r>
          </a:p>
        </p:txBody>
      </p:sp>
      <p:sp>
        <p:nvSpPr>
          <p:cNvPr id="21" name="TextBox 20">
            <a:extLst>
              <a:ext uri="{FF2B5EF4-FFF2-40B4-BE49-F238E27FC236}">
                <a16:creationId xmlns="" xmlns:a16="http://schemas.microsoft.com/office/drawing/2014/main" id="{CC759871-A52E-43CA-949B-79B83A627A52}"/>
              </a:ext>
            </a:extLst>
          </p:cNvPr>
          <p:cNvSpPr txBox="1"/>
          <p:nvPr/>
        </p:nvSpPr>
        <p:spPr>
          <a:xfrm>
            <a:off x="275227" y="2203514"/>
            <a:ext cx="1901530" cy="369332"/>
          </a:xfrm>
          <a:prstGeom prst="rect">
            <a:avLst/>
          </a:prstGeom>
          <a:noFill/>
        </p:spPr>
        <p:txBody>
          <a:bodyPr wrap="square" rtlCol="0">
            <a:spAutoFit/>
          </a:bodyPr>
          <a:lstStyle/>
          <a:p>
            <a:pPr algn="ctr"/>
            <a:r>
              <a:rPr lang="en-IN" b="1" dirty="0"/>
              <a:t>PROFIT</a:t>
            </a:r>
          </a:p>
        </p:txBody>
      </p:sp>
      <p:sp>
        <p:nvSpPr>
          <p:cNvPr id="22" name="TextBox 21">
            <a:extLst>
              <a:ext uri="{FF2B5EF4-FFF2-40B4-BE49-F238E27FC236}">
                <a16:creationId xmlns="" xmlns:a16="http://schemas.microsoft.com/office/drawing/2014/main" id="{5ED43432-A63B-46E3-B27E-F1D53E85AE75}"/>
              </a:ext>
            </a:extLst>
          </p:cNvPr>
          <p:cNvSpPr txBox="1"/>
          <p:nvPr/>
        </p:nvSpPr>
        <p:spPr>
          <a:xfrm>
            <a:off x="8988816" y="5142991"/>
            <a:ext cx="1901530" cy="369332"/>
          </a:xfrm>
          <a:prstGeom prst="rect">
            <a:avLst/>
          </a:prstGeom>
          <a:noFill/>
        </p:spPr>
        <p:txBody>
          <a:bodyPr wrap="square" rtlCol="0">
            <a:spAutoFit/>
          </a:bodyPr>
          <a:lstStyle/>
          <a:p>
            <a:pPr algn="ctr"/>
            <a:r>
              <a:rPr lang="en-IN" b="1" dirty="0"/>
              <a:t>TIME</a:t>
            </a:r>
          </a:p>
        </p:txBody>
      </p:sp>
      <p:sp>
        <p:nvSpPr>
          <p:cNvPr id="23" name="Rectangle: Diagonal Corners Rounded 27">
            <a:extLst>
              <a:ext uri="{FF2B5EF4-FFF2-40B4-BE49-F238E27FC236}">
                <a16:creationId xmlns="" xmlns:a16="http://schemas.microsoft.com/office/drawing/2014/main" id="{06C46AF2-3730-445B-90E3-00B0993C48E0}"/>
              </a:ext>
            </a:extLst>
          </p:cNvPr>
          <p:cNvSpPr/>
          <p:nvPr/>
        </p:nvSpPr>
        <p:spPr>
          <a:xfrm>
            <a:off x="1079318" y="2962553"/>
            <a:ext cx="1990704" cy="945057"/>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r>
              <a:rPr lang="en-IN" b="1" dirty="0"/>
              <a:t>More Efficient acquisition of new customers</a:t>
            </a:r>
          </a:p>
          <a:p>
            <a:pPr algn="ctr"/>
            <a:endParaRPr lang="en-IN" dirty="0"/>
          </a:p>
        </p:txBody>
      </p:sp>
      <p:sp>
        <p:nvSpPr>
          <p:cNvPr id="24" name="Rectangle: Diagonal Corners Rounded 28">
            <a:extLst>
              <a:ext uri="{FF2B5EF4-FFF2-40B4-BE49-F238E27FC236}">
                <a16:creationId xmlns="" xmlns:a16="http://schemas.microsoft.com/office/drawing/2014/main" id="{D7200E1C-3914-4E4B-8DFA-8B3695DCA77F}"/>
              </a:ext>
            </a:extLst>
          </p:cNvPr>
          <p:cNvSpPr/>
          <p:nvPr/>
        </p:nvSpPr>
        <p:spPr>
          <a:xfrm>
            <a:off x="2137805" y="920027"/>
            <a:ext cx="1990704" cy="537604"/>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r>
              <a:rPr lang="en-IN" b="1" dirty="0"/>
              <a:t>Better Cross / Up selling</a:t>
            </a:r>
          </a:p>
          <a:p>
            <a:pPr algn="ctr"/>
            <a:endParaRPr lang="en-IN" dirty="0"/>
          </a:p>
        </p:txBody>
      </p:sp>
      <p:sp>
        <p:nvSpPr>
          <p:cNvPr id="25" name="Rectangle: Diagonal Corners Rounded 29">
            <a:extLst>
              <a:ext uri="{FF2B5EF4-FFF2-40B4-BE49-F238E27FC236}">
                <a16:creationId xmlns="" xmlns:a16="http://schemas.microsoft.com/office/drawing/2014/main" id="{86A8AB8A-E3B1-420F-BF4C-75AAF786470A}"/>
              </a:ext>
            </a:extLst>
          </p:cNvPr>
          <p:cNvSpPr/>
          <p:nvPr/>
        </p:nvSpPr>
        <p:spPr>
          <a:xfrm>
            <a:off x="5879729" y="665933"/>
            <a:ext cx="2086319" cy="904572"/>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r>
              <a:rPr lang="en-IN" b="1" dirty="0"/>
              <a:t>More Efficient Customer Retention</a:t>
            </a:r>
          </a:p>
          <a:p>
            <a:pPr algn="ctr"/>
            <a:endParaRPr lang="en-IN" dirty="0"/>
          </a:p>
        </p:txBody>
      </p:sp>
      <p:sp>
        <p:nvSpPr>
          <p:cNvPr id="26" name="Rectangle: Diagonal Corners Rounded 30">
            <a:extLst>
              <a:ext uri="{FF2B5EF4-FFF2-40B4-BE49-F238E27FC236}">
                <a16:creationId xmlns="" xmlns:a16="http://schemas.microsoft.com/office/drawing/2014/main" id="{A77FDCAC-FEF8-4F12-B0D7-2C0DEC6C09B2}"/>
              </a:ext>
            </a:extLst>
          </p:cNvPr>
          <p:cNvSpPr/>
          <p:nvPr/>
        </p:nvSpPr>
        <p:spPr>
          <a:xfrm>
            <a:off x="8864163" y="2934025"/>
            <a:ext cx="2814011" cy="725441"/>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r>
              <a:rPr lang="en-IN" b="1" dirty="0"/>
              <a:t>Recovery of Potential Valuable Customers</a:t>
            </a:r>
          </a:p>
          <a:p>
            <a:pPr algn="ctr"/>
            <a:endParaRPr lang="en-IN" dirty="0"/>
          </a:p>
        </p:txBody>
      </p:sp>
      <p:sp>
        <p:nvSpPr>
          <p:cNvPr id="27" name="Rectangle: Diagonal Corners Rounded 31">
            <a:extLst>
              <a:ext uri="{FF2B5EF4-FFF2-40B4-BE49-F238E27FC236}">
                <a16:creationId xmlns="" xmlns:a16="http://schemas.microsoft.com/office/drawing/2014/main" id="{8D0B11D5-BCD4-4CCE-9D79-36EA284CE797}"/>
              </a:ext>
            </a:extLst>
          </p:cNvPr>
          <p:cNvSpPr/>
          <p:nvPr/>
        </p:nvSpPr>
        <p:spPr>
          <a:xfrm>
            <a:off x="7114629" y="4979954"/>
            <a:ext cx="2420597" cy="861511"/>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r>
              <a:rPr lang="en-IN" b="1" dirty="0"/>
              <a:t>Faster Termination of Less Valuable Customer</a:t>
            </a:r>
          </a:p>
          <a:p>
            <a:pPr algn="ctr"/>
            <a:endParaRPr lang="en-IN" dirty="0"/>
          </a:p>
        </p:txBody>
      </p:sp>
      <p:sp>
        <p:nvSpPr>
          <p:cNvPr id="28" name="TextBox 27">
            <a:extLst>
              <a:ext uri="{FF2B5EF4-FFF2-40B4-BE49-F238E27FC236}">
                <a16:creationId xmlns="" xmlns:a16="http://schemas.microsoft.com/office/drawing/2014/main" id="{0A7A2F84-7AAB-4CB7-9F03-62550FCD54F2}"/>
              </a:ext>
            </a:extLst>
          </p:cNvPr>
          <p:cNvSpPr txBox="1"/>
          <p:nvPr/>
        </p:nvSpPr>
        <p:spPr>
          <a:xfrm>
            <a:off x="1947003" y="6271726"/>
            <a:ext cx="2940142" cy="369332"/>
          </a:xfrm>
          <a:prstGeom prst="rect">
            <a:avLst/>
          </a:prstGeom>
          <a:noFill/>
        </p:spPr>
        <p:txBody>
          <a:bodyPr wrap="square" rtlCol="0">
            <a:spAutoFit/>
          </a:bodyPr>
          <a:lstStyle/>
          <a:p>
            <a:r>
              <a:rPr lang="en-IN" dirty="0"/>
              <a:t>Acquisition</a:t>
            </a:r>
          </a:p>
        </p:txBody>
      </p:sp>
      <p:sp>
        <p:nvSpPr>
          <p:cNvPr id="29" name="TextBox 28">
            <a:extLst>
              <a:ext uri="{FF2B5EF4-FFF2-40B4-BE49-F238E27FC236}">
                <a16:creationId xmlns="" xmlns:a16="http://schemas.microsoft.com/office/drawing/2014/main" id="{30213E70-3F25-460A-AA57-AA91517B74D7}"/>
              </a:ext>
            </a:extLst>
          </p:cNvPr>
          <p:cNvSpPr txBox="1"/>
          <p:nvPr/>
        </p:nvSpPr>
        <p:spPr>
          <a:xfrm>
            <a:off x="5302677" y="6272559"/>
            <a:ext cx="2940142" cy="369332"/>
          </a:xfrm>
          <a:prstGeom prst="rect">
            <a:avLst/>
          </a:prstGeom>
          <a:noFill/>
        </p:spPr>
        <p:txBody>
          <a:bodyPr wrap="square" rtlCol="0">
            <a:spAutoFit/>
          </a:bodyPr>
          <a:lstStyle/>
          <a:p>
            <a:r>
              <a:rPr lang="en-IN" dirty="0"/>
              <a:t>Retention</a:t>
            </a:r>
          </a:p>
        </p:txBody>
      </p:sp>
      <p:sp>
        <p:nvSpPr>
          <p:cNvPr id="30" name="TextBox 29">
            <a:extLst>
              <a:ext uri="{FF2B5EF4-FFF2-40B4-BE49-F238E27FC236}">
                <a16:creationId xmlns="" xmlns:a16="http://schemas.microsoft.com/office/drawing/2014/main" id="{BE5D9B9D-F673-4D29-9B4E-D0E03965DE65}"/>
              </a:ext>
            </a:extLst>
          </p:cNvPr>
          <p:cNvSpPr txBox="1"/>
          <p:nvPr/>
        </p:nvSpPr>
        <p:spPr>
          <a:xfrm>
            <a:off x="7986475" y="6271726"/>
            <a:ext cx="2940142" cy="369332"/>
          </a:xfrm>
          <a:prstGeom prst="rect">
            <a:avLst/>
          </a:prstGeom>
          <a:noFill/>
        </p:spPr>
        <p:txBody>
          <a:bodyPr wrap="square" rtlCol="0">
            <a:spAutoFit/>
          </a:bodyPr>
          <a:lstStyle/>
          <a:p>
            <a:r>
              <a:rPr lang="en-IN" dirty="0"/>
              <a:t>Termination</a:t>
            </a:r>
          </a:p>
        </p:txBody>
      </p:sp>
      <p:sp>
        <p:nvSpPr>
          <p:cNvPr id="31" name="Title 1">
            <a:extLst>
              <a:ext uri="{FF2B5EF4-FFF2-40B4-BE49-F238E27FC236}">
                <a16:creationId xmlns="" xmlns:a16="http://schemas.microsoft.com/office/drawing/2014/main" id="{0EBB2A34-B326-4365-B9BF-0F6C9E0E79CB}"/>
              </a:ext>
            </a:extLst>
          </p:cNvPr>
          <p:cNvSpPr txBox="1">
            <a:spLocks/>
          </p:cNvSpPr>
          <p:nvPr/>
        </p:nvSpPr>
        <p:spPr>
          <a:xfrm>
            <a:off x="0" y="111647"/>
            <a:ext cx="12192000" cy="4860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mtClean="0"/>
              <a:t>CLV Helps to answer this……</a:t>
            </a:r>
            <a:endParaRPr lang="en-IN" dirty="0"/>
          </a:p>
        </p:txBody>
      </p:sp>
      <p:sp>
        <p:nvSpPr>
          <p:cNvPr id="32" name="Rectangle: Diagonal Corners Rounded 36">
            <a:extLst>
              <a:ext uri="{FF2B5EF4-FFF2-40B4-BE49-F238E27FC236}">
                <a16:creationId xmlns="" xmlns:a16="http://schemas.microsoft.com/office/drawing/2014/main" id="{E395F401-5578-4AAD-B20F-EF6BEE7BA940}"/>
              </a:ext>
            </a:extLst>
          </p:cNvPr>
          <p:cNvSpPr/>
          <p:nvPr/>
        </p:nvSpPr>
        <p:spPr>
          <a:xfrm>
            <a:off x="2015524" y="4045648"/>
            <a:ext cx="2523364" cy="1071753"/>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Do the new customer has same profile as valuable customer?</a:t>
            </a:r>
          </a:p>
        </p:txBody>
      </p:sp>
      <p:sp>
        <p:nvSpPr>
          <p:cNvPr id="33" name="Rectangle: Diagonal Corners Rounded 37">
            <a:extLst>
              <a:ext uri="{FF2B5EF4-FFF2-40B4-BE49-F238E27FC236}">
                <a16:creationId xmlns="" xmlns:a16="http://schemas.microsoft.com/office/drawing/2014/main" id="{A8AAF366-5BB6-42E0-A162-4192944914D3}"/>
              </a:ext>
            </a:extLst>
          </p:cNvPr>
          <p:cNvSpPr/>
          <p:nvPr/>
        </p:nvSpPr>
        <p:spPr>
          <a:xfrm>
            <a:off x="3166957" y="1605137"/>
            <a:ext cx="2523364" cy="1071753"/>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Do the Customer have high probability of cross-selling?</a:t>
            </a:r>
          </a:p>
        </p:txBody>
      </p:sp>
      <p:sp>
        <p:nvSpPr>
          <p:cNvPr id="34" name="Rectangle: Diagonal Corners Rounded 38">
            <a:extLst>
              <a:ext uri="{FF2B5EF4-FFF2-40B4-BE49-F238E27FC236}">
                <a16:creationId xmlns="" xmlns:a16="http://schemas.microsoft.com/office/drawing/2014/main" id="{990687DC-A657-421A-A02A-6007A378B697}"/>
              </a:ext>
            </a:extLst>
          </p:cNvPr>
          <p:cNvSpPr/>
          <p:nvPr/>
        </p:nvSpPr>
        <p:spPr>
          <a:xfrm>
            <a:off x="6638434" y="1787711"/>
            <a:ext cx="2523364" cy="1071753"/>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Do the Customer have high potential?</a:t>
            </a:r>
          </a:p>
        </p:txBody>
      </p:sp>
      <p:sp>
        <p:nvSpPr>
          <p:cNvPr id="35" name="Rectangle: Diagonal Corners Rounded 39">
            <a:extLst>
              <a:ext uri="{FF2B5EF4-FFF2-40B4-BE49-F238E27FC236}">
                <a16:creationId xmlns="" xmlns:a16="http://schemas.microsoft.com/office/drawing/2014/main" id="{E4A3991D-2E5E-47D0-9059-2DEE579BB75C}"/>
              </a:ext>
            </a:extLst>
          </p:cNvPr>
          <p:cNvSpPr/>
          <p:nvPr/>
        </p:nvSpPr>
        <p:spPr>
          <a:xfrm>
            <a:off x="6678413" y="3739957"/>
            <a:ext cx="2523364" cy="1071753"/>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Do the Customer have low potential?</a:t>
            </a:r>
          </a:p>
        </p:txBody>
      </p:sp>
    </p:spTree>
    <p:extLst>
      <p:ext uri="{BB962C8B-B14F-4D97-AF65-F5344CB8AC3E}">
        <p14:creationId xmlns:p14="http://schemas.microsoft.com/office/powerpoint/2010/main" val="279759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7028" y="0"/>
            <a:ext cx="9927847"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Collecting and Pre-processing</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504967" y="1487606"/>
            <a:ext cx="11436824" cy="4524315"/>
          </a:xfrm>
          <a:prstGeom prst="rect">
            <a:avLst/>
          </a:prstGeom>
          <a:noFill/>
        </p:spPr>
        <p:txBody>
          <a:bodyPr wrap="square" rtlCol="0">
            <a:spAutoFit/>
          </a:bodyPr>
          <a:lstStyle/>
          <a:p>
            <a:r>
              <a:rPr lang="en-US" dirty="0" smtClean="0"/>
              <a:t>Given dataset with : </a:t>
            </a:r>
            <a:r>
              <a:rPr lang="en-US" dirty="0"/>
              <a:t>Observations- </a:t>
            </a:r>
            <a:r>
              <a:rPr lang="en-US" dirty="0" smtClean="0"/>
              <a:t>9134</a:t>
            </a:r>
            <a:endParaRPr lang="en-US" dirty="0"/>
          </a:p>
          <a:p>
            <a:r>
              <a:rPr lang="en-US" dirty="0"/>
              <a:t>                       </a:t>
            </a:r>
            <a:r>
              <a:rPr lang="en-US" dirty="0" smtClean="0"/>
              <a:t>              </a:t>
            </a:r>
            <a:r>
              <a:rPr lang="en-US" dirty="0"/>
              <a:t>Variables – </a:t>
            </a:r>
            <a:r>
              <a:rPr lang="en-US" dirty="0" smtClean="0"/>
              <a:t>24.</a:t>
            </a:r>
            <a:endParaRPr lang="en-US" dirty="0"/>
          </a:p>
          <a:p>
            <a:endParaRPr lang="en-US" dirty="0"/>
          </a:p>
          <a:p>
            <a:r>
              <a:rPr lang="en-US" dirty="0"/>
              <a:t>Dataset has been collected in a “.csv” format. Examined the dataset with all variables included. Understand the importance of each variable in the dataset. Checking with data type of variables and how much relevant information they are providing for model building</a:t>
            </a:r>
            <a:r>
              <a:rPr lang="en-US" dirty="0" smtClean="0"/>
              <a:t>.</a:t>
            </a:r>
          </a:p>
          <a:p>
            <a:endParaRPr lang="en-US" dirty="0"/>
          </a:p>
          <a:p>
            <a:pPr lvl="0"/>
            <a:r>
              <a:rPr lang="en-US" dirty="0"/>
              <a:t>Removing the explanatory variables which doesn’t make any sense in predicting response variable.</a:t>
            </a:r>
          </a:p>
          <a:p>
            <a:r>
              <a:rPr lang="en-US" dirty="0"/>
              <a:t>Here Customer ID doesn’t make any sense in predicting values, so </a:t>
            </a:r>
            <a:r>
              <a:rPr lang="en-US" dirty="0" smtClean="0"/>
              <a:t>removed </a:t>
            </a:r>
            <a:r>
              <a:rPr lang="en-US" dirty="0"/>
              <a:t>it.</a:t>
            </a:r>
          </a:p>
          <a:p>
            <a:r>
              <a:rPr lang="en-US" dirty="0"/>
              <a:t> </a:t>
            </a:r>
          </a:p>
          <a:p>
            <a:pPr lvl="0"/>
            <a:r>
              <a:rPr lang="en-US" dirty="0"/>
              <a:t>Detecting and treating outliers.</a:t>
            </a:r>
          </a:p>
          <a:p>
            <a:endParaRPr lang="en-US" dirty="0" smtClean="0"/>
          </a:p>
          <a:p>
            <a:pPr lvl="0"/>
            <a:r>
              <a:rPr lang="en-US" dirty="0"/>
              <a:t>Splitting dataset into two model:</a:t>
            </a:r>
          </a:p>
          <a:p>
            <a:pPr lvl="0"/>
            <a:r>
              <a:rPr lang="en-US" dirty="0" smtClean="0"/>
              <a:t>- Development </a:t>
            </a:r>
            <a:r>
              <a:rPr lang="en-US" dirty="0"/>
              <a:t>Model</a:t>
            </a:r>
          </a:p>
          <a:p>
            <a:pPr lvl="0"/>
            <a:r>
              <a:rPr lang="en-US" dirty="0" smtClean="0"/>
              <a:t>- Testing </a:t>
            </a:r>
            <a:r>
              <a:rPr lang="en-US" dirty="0"/>
              <a:t>Model</a:t>
            </a:r>
          </a:p>
          <a:p>
            <a:endParaRPr lang="en-US" dirty="0"/>
          </a:p>
        </p:txBody>
      </p:sp>
    </p:spTree>
    <p:extLst>
      <p:ext uri="{BB962C8B-B14F-4D97-AF65-F5344CB8AC3E}">
        <p14:creationId xmlns:p14="http://schemas.microsoft.com/office/powerpoint/2010/main" val="353771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9812" y="0"/>
            <a:ext cx="4435831"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a:extLst>
              <a:ext uri="{FF2B5EF4-FFF2-40B4-BE49-F238E27FC236}">
                <a16:creationId xmlns="" xmlns:a16="http://schemas.microsoft.com/office/drawing/2014/main" id="{EF8DB70F-3ABB-4B6F-902F-318EA593A814}"/>
              </a:ext>
            </a:extLst>
          </p:cNvPr>
          <p:cNvPicPr>
            <a:picLocks noChangeAspect="1"/>
          </p:cNvPicPr>
          <p:nvPr/>
        </p:nvPicPr>
        <p:blipFill rotWithShape="1">
          <a:blip r:embed="rId2"/>
          <a:srcRect t="12488"/>
          <a:stretch/>
        </p:blipFill>
        <p:spPr>
          <a:xfrm>
            <a:off x="788610" y="1070630"/>
            <a:ext cx="10709567" cy="5439741"/>
          </a:xfrm>
          <a:prstGeom prst="rect">
            <a:avLst/>
          </a:prstGeom>
        </p:spPr>
      </p:pic>
    </p:spTree>
    <p:extLst>
      <p:ext uri="{BB962C8B-B14F-4D97-AF65-F5344CB8AC3E}">
        <p14:creationId xmlns:p14="http://schemas.microsoft.com/office/powerpoint/2010/main" val="275165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6294" y="0"/>
            <a:ext cx="5647252"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Regression Analysis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23834" y="1429532"/>
            <a:ext cx="10345002" cy="4206993"/>
          </a:xfrm>
          <a:prstGeom prst="rect">
            <a:avLst/>
          </a:prstGeom>
        </p:spPr>
      </p:pic>
    </p:spTree>
    <p:extLst>
      <p:ext uri="{BB962C8B-B14F-4D97-AF65-F5344CB8AC3E}">
        <p14:creationId xmlns:p14="http://schemas.microsoft.com/office/powerpoint/2010/main" val="212951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911" y="668740"/>
            <a:ext cx="10972800" cy="4524315"/>
          </a:xfrm>
          <a:prstGeom prst="rect">
            <a:avLst/>
          </a:prstGeom>
          <a:noFill/>
        </p:spPr>
        <p:txBody>
          <a:bodyPr wrap="square" rtlCol="0">
            <a:spAutoFit/>
          </a:bodyPr>
          <a:lstStyle/>
          <a:p>
            <a:r>
              <a:rPr lang="en-US" dirty="0"/>
              <a:t>Customers getting new offers on policies tends to score high lifetime value and long term relationship with company. On every single offer type lifetime value of customer is increasing as there is positive relationship</a:t>
            </a:r>
            <a:r>
              <a:rPr lang="en-US" dirty="0" smtClean="0"/>
              <a:t>.</a:t>
            </a:r>
          </a:p>
          <a:p>
            <a:endParaRPr lang="en-US" dirty="0"/>
          </a:p>
          <a:p>
            <a:r>
              <a:rPr lang="en-US" dirty="0"/>
              <a:t>As the monthly premium is less, longer the relationship of customer with company can be observed and potential increase in lifetime value. As monthly premium is greater, there is less possibility to end up with short term business benefits for company.</a:t>
            </a:r>
          </a:p>
          <a:p>
            <a:endParaRPr lang="en-US" dirty="0" smtClean="0"/>
          </a:p>
          <a:p>
            <a:r>
              <a:rPr lang="en-US" dirty="0" smtClean="0"/>
              <a:t>With </a:t>
            </a:r>
            <a:r>
              <a:rPr lang="en-US" dirty="0"/>
              <a:t>the less number of policies customer are tend to continue their relationship with company and results into high customer lifetime value. With less number of policies customer are more likely to pay premium regularly.</a:t>
            </a:r>
          </a:p>
          <a:p>
            <a:endParaRPr lang="en-US" dirty="0" smtClean="0"/>
          </a:p>
          <a:p>
            <a:r>
              <a:rPr lang="en-US" dirty="0" smtClean="0"/>
              <a:t>Customers </a:t>
            </a:r>
            <a:r>
              <a:rPr lang="en-US" dirty="0"/>
              <a:t>with more number of complaints are more interacted with company and that results into making them more satisfied customer for long term relationship. </a:t>
            </a:r>
          </a:p>
          <a:p>
            <a:endParaRPr lang="en-US" dirty="0" smtClean="0"/>
          </a:p>
          <a:p>
            <a:r>
              <a:rPr lang="en-US" dirty="0" smtClean="0"/>
              <a:t>Employment </a:t>
            </a:r>
            <a:r>
              <a:rPr lang="en-US" dirty="0"/>
              <a:t>status contributing positively in lifetime value. Every couple of years, getting increased in lifetime value. </a:t>
            </a:r>
            <a:endParaRPr lang="en-US" dirty="0" smtClean="0"/>
          </a:p>
          <a:p>
            <a:endParaRPr lang="en-US" dirty="0"/>
          </a:p>
        </p:txBody>
      </p:sp>
    </p:spTree>
    <p:extLst>
      <p:ext uri="{BB962C8B-B14F-4D97-AF65-F5344CB8AC3E}">
        <p14:creationId xmlns:p14="http://schemas.microsoft.com/office/powerpoint/2010/main" val="3012822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457</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dc:creator>
  <cp:lastModifiedBy>Shri</cp:lastModifiedBy>
  <cp:revision>17</cp:revision>
  <dcterms:created xsi:type="dcterms:W3CDTF">2019-08-28T04:09:24Z</dcterms:created>
  <dcterms:modified xsi:type="dcterms:W3CDTF">2019-08-29T03:08:41Z</dcterms:modified>
</cp:coreProperties>
</file>