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6" r:id="rId4"/>
    <p:sldId id="275" r:id="rId5"/>
    <p:sldId id="265" r:id="rId6"/>
    <p:sldId id="279" r:id="rId7"/>
    <p:sldId id="277" r:id="rId8"/>
    <p:sldId id="278" r:id="rId9"/>
    <p:sldId id="280" r:id="rId10"/>
    <p:sldId id="282" r:id="rId11"/>
    <p:sldId id="2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94660"/>
  </p:normalViewPr>
  <p:slideViewPr>
    <p:cSldViewPr>
      <p:cViewPr varScale="1">
        <p:scale>
          <a:sx n="78" d="100"/>
          <a:sy n="78" d="100"/>
        </p:scale>
        <p:origin x="134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A2E3C-9E44-4FAA-9F0F-CC5278E3F561}" type="datetimeFigureOut">
              <a:rPr lang="en-US" smtClean="0"/>
              <a:pPr/>
              <a:t>5/5/2025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F54DD-4DF8-4B55-B20C-355367971649}" type="slidenum">
              <a:rPr lang="en-US" smtClean="0"/>
              <a:pPr/>
              <a:t>‹#›</a:t>
            </a:fld>
            <a:endParaRPr lang="en-US"/>
          </a:p>
        </p:txBody>
      </p:sp>
    </p:spTree>
    <p:extLst>
      <p:ext uri="{BB962C8B-B14F-4D97-AF65-F5344CB8AC3E}">
        <p14:creationId xmlns:p14="http://schemas.microsoft.com/office/powerpoint/2010/main" val="71652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61F54DD-4DF8-4B55-B20C-355367971649}" type="slidenum">
              <a:rPr lang="en-US" smtClean="0"/>
              <a:pPr/>
              <a:t>1</a:t>
            </a:fld>
            <a:endParaRPr lang="en-US"/>
          </a:p>
        </p:txBody>
      </p:sp>
    </p:spTree>
    <p:extLst>
      <p:ext uri="{BB962C8B-B14F-4D97-AF65-F5344CB8AC3E}">
        <p14:creationId xmlns:p14="http://schemas.microsoft.com/office/powerpoint/2010/main" val="172015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C5087D-DFB2-4805-832D-9A2CEF5124F4}"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5087D-DFB2-4805-832D-9A2CEF5124F4}"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5087D-DFB2-4805-832D-9A2CEF5124F4}"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5087D-DFB2-4805-832D-9A2CEF5124F4}"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5087D-DFB2-4805-832D-9A2CEF5124F4}"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C5087D-DFB2-4805-832D-9A2CEF5124F4}"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C5087D-DFB2-4805-832D-9A2CEF5124F4}"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5087D-DFB2-4805-832D-9A2CEF5124F4}"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5087D-DFB2-4805-832D-9A2CEF5124F4}"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5087D-DFB2-4805-832D-9A2CEF5124F4}"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5087D-DFB2-4805-832D-9A2CEF5124F4}"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0EEA2-F79F-4665-B964-141DA238CC58}" type="slidenum">
              <a:rPr lang="en-US" smtClean="0"/>
              <a:pPr/>
              <a:t>‹#›</a:t>
            </a:fld>
            <a:endParaRPr lang="en-US"/>
          </a:p>
        </p:txBody>
      </p:sp>
    </p:spTree>
  </p:cSld>
  <p:clrMapOvr>
    <a:masterClrMapping/>
  </p:clrMapOvr>
  <p:transition spd="med">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5087D-DFB2-4805-832D-9A2CEF5124F4}"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0EEA2-F79F-4665-B964-141DA238CC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athoracsur.2019.09.042" TargetMode="External"/><Relationship Id="rId2" Type="http://schemas.openxmlformats.org/officeDocument/2006/relationships/hyperlink" Target="https://doi.org/10.1093%2Fjamia%2Focz130" TargetMode="External"/><Relationship Id="rId1" Type="http://schemas.openxmlformats.org/officeDocument/2006/relationships/slideLayout" Target="../slideLayouts/slideLayout2.xml"/><Relationship Id="rId6" Type="http://schemas.openxmlformats.org/officeDocument/2006/relationships/hyperlink" Target="https://rdcu.be/dswca" TargetMode="External"/><Relationship Id="rId5" Type="http://schemas.openxmlformats.org/officeDocument/2006/relationships/hyperlink" Target="https://doi.org/10.1016/j.health.2022.100032" TargetMode="External"/><Relationship Id="rId4" Type="http://schemas.openxmlformats.org/officeDocument/2006/relationships/hyperlink" Target="https://www.researchgate.net/publication/340297978_Applications_of_Machine_Learning_Predictive_Models_in_the_Chronic_Disease_Diagnos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2214564"/>
            <a:ext cx="8229600" cy="5100636"/>
          </a:xfrm>
        </p:spPr>
        <p:txBody>
          <a:bodyPr>
            <a:noAutofit/>
          </a:bodyPr>
          <a:lstStyle/>
          <a:p>
            <a:pPr marL="0" lvl="0" indent="0" rtl="0">
              <a:spcBef>
                <a:spcPts val="0"/>
              </a:spcBef>
              <a:spcAft>
                <a:spcPts val="0"/>
              </a:spcAft>
            </a:pPr>
            <a:r>
              <a:rPr lang="en-US" sz="3200" b="1">
                <a:latin typeface="Times New Roman"/>
                <a:ea typeface="Times New Roman"/>
                <a:cs typeface="Times New Roman"/>
                <a:sym typeface="Times New Roman"/>
              </a:rPr>
              <a:t>A </a:t>
            </a:r>
            <a:r>
              <a:rPr lang="en-US" sz="3200" b="1" dirty="0">
                <a:latin typeface="Times New Roman"/>
                <a:ea typeface="Times New Roman"/>
                <a:cs typeface="Times New Roman"/>
                <a:sym typeface="Times New Roman"/>
              </a:rPr>
              <a:t>SURVEY ON PREDICTIVE HEALTHCARE ANALYTICS BASED ON AI/ML</a:t>
            </a:r>
            <a:br>
              <a:rPr lang="en-US" sz="3200" dirty="0">
                <a:latin typeface="Times New Roman"/>
                <a:ea typeface="Times New Roman"/>
                <a:cs typeface="Times New Roman"/>
                <a:sym typeface="Times New Roman"/>
              </a:rPr>
            </a:br>
            <a:br>
              <a:rPr lang="en-GB" sz="3200" dirty="0">
                <a:latin typeface="Times New Roman"/>
                <a:ea typeface="Times New Roman"/>
                <a:cs typeface="Times New Roman"/>
                <a:sym typeface="Times New Roman"/>
              </a:rPr>
            </a:br>
            <a:r>
              <a:rPr lang="en-GB" sz="2400" b="1" dirty="0">
                <a:latin typeface="Times New Roman"/>
                <a:ea typeface="Times New Roman"/>
                <a:cs typeface="Times New Roman"/>
                <a:sym typeface="Times New Roman"/>
              </a:rPr>
              <a:t>Presented By: Group No.24IT732</a:t>
            </a:r>
            <a:br>
              <a:rPr lang="en-GB" sz="2400" b="1" dirty="0">
                <a:latin typeface="Times New Roman"/>
                <a:ea typeface="Times New Roman"/>
                <a:cs typeface="Times New Roman"/>
                <a:sym typeface="Times New Roman"/>
              </a:rPr>
            </a:br>
            <a:r>
              <a:rPr lang="en-GB" sz="2400" dirty="0">
                <a:latin typeface="Times New Roman"/>
                <a:ea typeface="Times New Roman"/>
                <a:cs typeface="Times New Roman"/>
                <a:sym typeface="Times New Roman"/>
              </a:rPr>
              <a:t>Ritesh Kumar (2100970130093)</a:t>
            </a:r>
            <a:br>
              <a:rPr lang="en-GB" sz="2400" b="1" dirty="0">
                <a:latin typeface="Times New Roman"/>
                <a:ea typeface="Times New Roman"/>
                <a:cs typeface="Times New Roman"/>
                <a:sym typeface="Times New Roman"/>
              </a:rPr>
            </a:br>
            <a:r>
              <a:rPr lang="en-GB" sz="2400" dirty="0">
                <a:latin typeface="Times New Roman"/>
                <a:ea typeface="Times New Roman"/>
                <a:cs typeface="Times New Roman"/>
                <a:sym typeface="Times New Roman"/>
              </a:rPr>
              <a:t>Udit Maurya (2100970130117)</a:t>
            </a:r>
            <a:br>
              <a:rPr lang="en-GB" sz="2400" dirty="0">
                <a:latin typeface="Times New Roman"/>
                <a:ea typeface="Times New Roman"/>
                <a:cs typeface="Times New Roman"/>
                <a:sym typeface="Times New Roman"/>
              </a:rPr>
            </a:br>
            <a:r>
              <a:rPr lang="en-GB" sz="2400" dirty="0">
                <a:latin typeface="Times New Roman"/>
                <a:ea typeface="Times New Roman"/>
                <a:cs typeface="Times New Roman"/>
                <a:sym typeface="Times New Roman"/>
              </a:rPr>
              <a:t>Vishal Yadav(2100970130127)</a:t>
            </a:r>
            <a:br>
              <a:rPr lang="en-GB" sz="2400" dirty="0">
                <a:latin typeface="Times New Roman"/>
                <a:ea typeface="Times New Roman"/>
                <a:cs typeface="Times New Roman"/>
                <a:sym typeface="Times New Roman"/>
              </a:rPr>
            </a:br>
            <a:br>
              <a:rPr lang="en-GB" sz="2400" dirty="0">
                <a:latin typeface="Times New Roman"/>
                <a:ea typeface="Times New Roman"/>
                <a:cs typeface="Times New Roman"/>
                <a:sym typeface="Times New Roman"/>
              </a:rPr>
            </a:br>
            <a:r>
              <a:rPr lang="en-GB" sz="2400" b="1" dirty="0">
                <a:latin typeface="Times New Roman"/>
                <a:ea typeface="Times New Roman"/>
                <a:cs typeface="Times New Roman"/>
                <a:sym typeface="Times New Roman"/>
              </a:rPr>
              <a:t>Guide Name:</a:t>
            </a:r>
            <a:br>
              <a:rPr lang="en-GB" sz="2400" dirty="0">
                <a:latin typeface="Times New Roman"/>
                <a:ea typeface="Times New Roman"/>
                <a:cs typeface="Times New Roman"/>
                <a:sym typeface="Times New Roman"/>
              </a:rPr>
            </a:br>
            <a:r>
              <a:rPr lang="en-GB" sz="2400" dirty="0">
                <a:latin typeface="Times New Roman"/>
                <a:ea typeface="Times New Roman"/>
                <a:cs typeface="Times New Roman"/>
                <a:sym typeface="Times New Roman"/>
              </a:rPr>
              <a:t>Dr. Javed Miya</a:t>
            </a:r>
            <a:br>
              <a:rPr lang="en-GB" sz="3200" b="1" dirty="0">
                <a:latin typeface="Times New Roman"/>
                <a:ea typeface="Times New Roman"/>
                <a:cs typeface="Times New Roman"/>
                <a:sym typeface="Times New Roman"/>
              </a:rPr>
            </a:br>
            <a:br>
              <a:rPr lang="en-GB" sz="1800" b="1" dirty="0">
                <a:latin typeface="Times New Roman"/>
                <a:ea typeface="Times New Roman"/>
                <a:cs typeface="Times New Roman"/>
                <a:sym typeface="Times New Roman"/>
              </a:rPr>
            </a:br>
            <a:br>
              <a:rPr lang="en-GB" sz="1800" b="1" dirty="0">
                <a:latin typeface="Times New Roman"/>
                <a:ea typeface="Times New Roman"/>
                <a:cs typeface="Times New Roman"/>
                <a:sym typeface="Times New Roman"/>
              </a:rPr>
            </a:br>
            <a:br>
              <a:rPr lang="en-GB" sz="1800" dirty="0">
                <a:latin typeface="Times New Roman"/>
                <a:ea typeface="Times New Roman"/>
                <a:cs typeface="Times New Roman"/>
                <a:sym typeface="Times New Roman"/>
              </a:rPr>
            </a:br>
            <a:br>
              <a:rPr lang="en-GB" sz="1800" b="1" u="sng" dirty="0">
                <a:latin typeface="Times New Roman"/>
                <a:ea typeface="Times New Roman"/>
                <a:cs typeface="Times New Roman"/>
                <a:sym typeface="Times New Roman"/>
              </a:rPr>
            </a:br>
            <a:endParaRPr lang="en-US" sz="1800" b="1" dirty="0">
              <a:latin typeface="Times New Roman" pitchFamily="18" charset="0"/>
              <a:cs typeface="Times New Roman" pitchFamily="18" charset="0"/>
            </a:endParaRPr>
          </a:p>
        </p:txBody>
      </p:sp>
      <p:pic>
        <p:nvPicPr>
          <p:cNvPr id="13" name="Picture 12"/>
          <p:cNvPicPr/>
          <p:nvPr/>
        </p:nvPicPr>
        <p:blipFill>
          <a:blip r:embed="rId3"/>
          <a:srcRect l="36378" t="27920" r="35096" b="60969"/>
          <a:stretch>
            <a:fillRect/>
          </a:stretch>
        </p:blipFill>
        <p:spPr bwMode="auto">
          <a:xfrm>
            <a:off x="152400" y="304800"/>
            <a:ext cx="3769895" cy="1133475"/>
          </a:xfrm>
          <a:prstGeom prst="rect">
            <a:avLst/>
          </a:prstGeom>
          <a:noFill/>
          <a:ln w="9525">
            <a:noFill/>
            <a:miter lim="800000"/>
            <a:headEnd/>
            <a:tailEnd/>
          </a:ln>
        </p:spPr>
      </p:pic>
      <p:sp>
        <p:nvSpPr>
          <p:cNvPr id="14" name="TextBox 13"/>
          <p:cNvSpPr txBox="1"/>
          <p:nvPr/>
        </p:nvSpPr>
        <p:spPr>
          <a:xfrm>
            <a:off x="4049336" y="304800"/>
            <a:ext cx="5094664" cy="1077218"/>
          </a:xfrm>
          <a:prstGeom prst="rect">
            <a:avLst/>
          </a:prstGeom>
          <a:noFill/>
        </p:spPr>
        <p:txBody>
          <a:bodyPr wrap="none" rtlCol="0">
            <a:spAutoFit/>
          </a:bodyPr>
          <a:lstStyle/>
          <a:p>
            <a:r>
              <a:rPr lang="en-US" sz="3200" b="1" dirty="0">
                <a:solidFill>
                  <a:srgbClr val="FF0000"/>
                </a:solidFill>
                <a:latin typeface="Times New Roman" pitchFamily="18" charset="0"/>
                <a:cs typeface="Times New Roman" pitchFamily="18" charset="0"/>
              </a:rPr>
              <a:t>Department of Information </a:t>
            </a:r>
          </a:p>
          <a:p>
            <a:r>
              <a:rPr lang="en-US" sz="3200" b="1" dirty="0">
                <a:solidFill>
                  <a:srgbClr val="FF0000"/>
                </a:solidFill>
                <a:latin typeface="Times New Roman" pitchFamily="18" charset="0"/>
                <a:cs typeface="Times New Roman" pitchFamily="18" charset="0"/>
              </a:rPr>
              <a:t>Technology </a:t>
            </a:r>
          </a:p>
        </p:txBody>
      </p:sp>
      <p:cxnSp>
        <p:nvCxnSpPr>
          <p:cNvPr id="16" name="Straight Connector 15"/>
          <p:cNvCxnSpPr/>
          <p:nvPr/>
        </p:nvCxnSpPr>
        <p:spPr>
          <a:xfrm>
            <a:off x="0" y="1676400"/>
            <a:ext cx="91440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8" name="Right Triangle 17"/>
          <p:cNvSpPr/>
          <p:nvPr/>
        </p:nvSpPr>
        <p:spPr>
          <a:xfrm>
            <a:off x="0" y="3505200"/>
            <a:ext cx="3581400" cy="3352800"/>
          </a:xfrm>
          <a:prstGeom prst="r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ight Triangle 18"/>
          <p:cNvSpPr/>
          <p:nvPr/>
        </p:nvSpPr>
        <p:spPr>
          <a:xfrm flipH="1">
            <a:off x="5638800" y="3505200"/>
            <a:ext cx="3505200" cy="3352800"/>
          </a:xfrm>
          <a:prstGeom prst="r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p:nvPr>
        </p:nvSpPr>
        <p:spPr>
          <a:xfrm>
            <a:off x="601768" y="838200"/>
            <a:ext cx="8229600" cy="1143000"/>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59848FB-53BE-8DE0-4910-F550B1F56874}"/>
              </a:ext>
            </a:extLst>
          </p:cNvPr>
          <p:cNvSpPr>
            <a:spLocks noGrp="1"/>
          </p:cNvSpPr>
          <p:nvPr>
            <p:ph idx="1"/>
          </p:nvPr>
        </p:nvSpPr>
        <p:spPr>
          <a:xfrm>
            <a:off x="691221" y="1981200"/>
            <a:ext cx="8050695" cy="4876800"/>
          </a:xfrm>
        </p:spPr>
        <p:txBody>
          <a:bodyPr>
            <a:noAutofit/>
          </a:bodyPr>
          <a:lstStyle/>
          <a:p>
            <a:pPr marL="0" indent="0" algn="l">
              <a:buNone/>
            </a:pPr>
            <a:endParaRPr lang="en-US" sz="1800" b="1" i="0" dirty="0">
              <a:solidFill>
                <a:srgbClr val="1D3D63"/>
              </a:solidFill>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The autonomic AI/ML model enhances healthcare data analysis by integrating autonomic features to streamline data filtration, ensuring accurate predictions in AI/ML frameworks.</a:t>
            </a:r>
          </a:p>
          <a:p>
            <a:pPr algn="just"/>
            <a:r>
              <a:rPr lang="en-US" sz="1800" b="0" i="0" dirty="0">
                <a:effectLst/>
                <a:latin typeface="Times New Roman" panose="02020603050405020304" pitchFamily="18" charset="0"/>
                <a:cs typeface="Times New Roman" panose="02020603050405020304" pitchFamily="18" charset="0"/>
              </a:rPr>
              <a:t>Accurate data is paramount in healthcare prediction analytics. The autonomic module within our model orchestrates data filtration autonomously using the MAPE-K loop, minimizing human intervention and advancing the model's maturity towards achieving autonomic AI/ML systems.</a:t>
            </a:r>
            <a:endParaRPr lang="en-US" sz="1800" dirty="0">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Accurate data is critical in healthcare prediction to prevent unforeseen outcomes. Our proposed model prioritizes dataset completeness and result accuracy for effective healthcare prediction.</a:t>
            </a:r>
          </a:p>
          <a:p>
            <a:pPr algn="just"/>
            <a:r>
              <a:rPr lang="en-US" sz="1800" dirty="0">
                <a:latin typeface="Times New Roman" panose="02020603050405020304" pitchFamily="18" charset="0"/>
                <a:cs typeface="Times New Roman" panose="02020603050405020304" pitchFamily="18" charset="0"/>
              </a:rPr>
              <a:t>In summary, this overview encapsulates the proposed model's workflow, emphasizing the pivotal role of data accuracy and the autonomic module's contribution in automating data filtration to enhance the model's maturity</a:t>
            </a:r>
            <a:endParaRPr lang="en-US" sz="1800" b="0" i="0" dirty="0">
              <a:effectLst/>
              <a:latin typeface="Times New Roman" panose="02020603050405020304" pitchFamily="18" charset="0"/>
              <a:cs typeface="Times New Roman" panose="02020603050405020304" pitchFamily="18" charset="0"/>
            </a:endParaRPr>
          </a:p>
          <a:p>
            <a:pPr algn="l"/>
            <a:endParaRPr lang="en-US" sz="1600" b="0" i="0" dirty="0">
              <a:solidFill>
                <a:srgbClr val="1D3D63"/>
              </a:solidFill>
              <a:effectLst/>
              <a:latin typeface="Times New Roman" panose="02020603050405020304" pitchFamily="18" charset="0"/>
              <a:cs typeface="Times New Roman" panose="02020603050405020304" pitchFamily="18" charset="0"/>
            </a:endParaRPr>
          </a:p>
        </p:txBody>
      </p:sp>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3003561553"/>
      </p:ext>
    </p:extLst>
  </p:cSld>
  <p:clrMapOvr>
    <a:masterClrMapping/>
  </p:clrMapOvr>
  <p:transition spd="med">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6315-3486-F73E-1715-12A9A529C7A6}"/>
              </a:ext>
            </a:extLst>
          </p:cNvPr>
          <p:cNvSpPr>
            <a:spLocks noGrp="1"/>
          </p:cNvSpPr>
          <p:nvPr>
            <p:ph type="title"/>
          </p:nvPr>
        </p:nvSpPr>
        <p:spPr>
          <a:xfrm>
            <a:off x="533400" y="58170"/>
            <a:ext cx="82296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8456FA1-930B-25E3-7187-F7B8B802F404}"/>
              </a:ext>
            </a:extLst>
          </p:cNvPr>
          <p:cNvSpPr>
            <a:spLocks noGrp="1"/>
          </p:cNvSpPr>
          <p:nvPr>
            <p:ph idx="1"/>
          </p:nvPr>
        </p:nvSpPr>
        <p:spPr>
          <a:xfrm>
            <a:off x="381000" y="1133361"/>
            <a:ext cx="8088086" cy="5417344"/>
          </a:xfrm>
        </p:spPr>
        <p:txBody>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Ben Van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Calster</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Laure Wynants, Dirk Timmerman,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Ewout</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W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Steyerberg</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and Gary S Collins (2018): Predictive analysis in healthcare. </a:t>
            </a:r>
            <a:r>
              <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https://doi.org/10.1093%2Fjamia%2Focz130</a:t>
            </a:r>
            <a:endPar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Arman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Kilic</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MD.(2020): Artificial Intelligence and Machine Learning in Cardiovascular Health Care. </a:t>
            </a:r>
            <a:r>
              <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https://doi.org/10.1016/j.athoracsur.2019.09.042</a:t>
            </a:r>
            <a:endPar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Battineni Gopi, Sagaro Gamo Getu , Chinatalapudi Nalini and Amenta Francesco(2020): </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Applications of Machine Learning Predictive Models in the Chronic Disease Diagnosis. </a:t>
            </a:r>
            <a:r>
              <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https://www.researchgate.net/publication/340297978_Applications_of_Machine_Learning_Predictive_Models_in_the_Chronic_Disease_Diagnosis</a:t>
            </a:r>
            <a:endPar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Soumyabrata</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Dev,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Hewei</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Wang,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Chidozie</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Shamrock Nwosu, Nishtha Jain, Bharadwaj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Veeravalli</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Deepu John (2022) : A predictive analytics approach for stroke prediction using machine learning and neural networks. </a:t>
            </a:r>
            <a:r>
              <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https://doi.org/10.1016/j.health.2022.100032</a:t>
            </a:r>
            <a:endPar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Mohammed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Badawy</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Nagy Ramadan and Hesham Ahmed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Hefny</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(2023): Healthcare predictive analytics using machine learning and deep learning techniques: a survey. </a:t>
            </a:r>
            <a:r>
              <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hlinkClick r:id="rId6">
                  <a:extLst>
                    <a:ext uri="{A12FA001-AC4F-418D-AE19-62706E023703}">
                      <ahyp:hlinkClr xmlns:ahyp="http://schemas.microsoft.com/office/drawing/2018/hyperlinkcolor" val="tx"/>
                    </a:ext>
                  </a:extLst>
                </a:hlinkClick>
              </a:rPr>
              <a:t>https://rdcu.be/dswca</a:t>
            </a:r>
            <a:endParaRPr kumimoji="0" lang="en-US" sz="1800" b="0" i="0" u="none" strike="noStrike" kern="1200" cap="none" spc="0" normalizeH="0" baseline="0" noProof="0" dirty="0">
              <a:ln>
                <a:noFill/>
              </a:ln>
              <a:solidFill>
                <a:srgbClr val="0804BC"/>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6478232"/>
      </p:ext>
    </p:extLst>
  </p:cSld>
  <p:clrMapOvr>
    <a:masterClrMapping/>
  </p:clrMapOvr>
  <p:transition spd="med">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38200"/>
          </a:xfrm>
        </p:spPr>
        <p:txBody>
          <a:bodyPr>
            <a:noAutofit/>
          </a:bodyPr>
          <a:lstStyle/>
          <a:p>
            <a:r>
              <a:rPr lang="en-US" sz="3200" dirty="0">
                <a:solidFill>
                  <a:srgbClr val="FF0000"/>
                </a:solidFill>
                <a:latin typeface="Times New Roman" pitchFamily="18" charset="0"/>
                <a:cs typeface="Times New Roman" pitchFamily="18" charset="0"/>
              </a:rPr>
              <a:t>Outline</a:t>
            </a:r>
          </a:p>
        </p:txBody>
      </p:sp>
      <p:grpSp>
        <p:nvGrpSpPr>
          <p:cNvPr id="3" name="Group 7"/>
          <p:cNvGrpSpPr/>
          <p:nvPr/>
        </p:nvGrpSpPr>
        <p:grpSpPr>
          <a:xfrm>
            <a:off x="0" y="0"/>
            <a:ext cx="9144000" cy="914400"/>
            <a:chOff x="0" y="0"/>
            <a:chExt cx="9144000" cy="1163782"/>
          </a:xfrm>
        </p:grpSpPr>
        <p:sp>
          <p:nvSpPr>
            <p:cNvPr id="5" name="Rounded Rectangle 4"/>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
        <p:nvSpPr>
          <p:cNvPr id="10" name="Content Placeholder 9"/>
          <p:cNvSpPr>
            <a:spLocks noGrp="1"/>
          </p:cNvSpPr>
          <p:nvPr>
            <p:ph idx="1"/>
          </p:nvPr>
        </p:nvSpPr>
        <p:spPr>
          <a:xfrm>
            <a:off x="457200" y="2009503"/>
            <a:ext cx="8229600" cy="4391297"/>
          </a:xfrm>
        </p:spPr>
        <p:txBody>
          <a:bodyPr>
            <a:normAutofit lnSpcReduction="10000"/>
          </a:bodyPr>
          <a:lstStyle/>
          <a:p>
            <a:r>
              <a:rPr lang="en-GB" sz="2800" dirty="0">
                <a:latin typeface="Times New Roman" pitchFamily="18" charset="0"/>
                <a:cs typeface="Times New Roman" pitchFamily="18" charset="0"/>
              </a:rPr>
              <a:t>Introduction</a:t>
            </a:r>
          </a:p>
          <a:p>
            <a:r>
              <a:rPr lang="en-GB" sz="2800" dirty="0">
                <a:latin typeface="Times New Roman" pitchFamily="18" charset="0"/>
                <a:cs typeface="Times New Roman" pitchFamily="18" charset="0"/>
              </a:rPr>
              <a:t>Literature Survey</a:t>
            </a:r>
          </a:p>
          <a:p>
            <a:r>
              <a:rPr lang="en-GB" sz="2800" dirty="0">
                <a:latin typeface="Times New Roman" pitchFamily="18" charset="0"/>
                <a:cs typeface="Times New Roman" pitchFamily="18" charset="0"/>
              </a:rPr>
              <a:t>Problem Statement</a:t>
            </a:r>
          </a:p>
          <a:p>
            <a:r>
              <a:rPr lang="en-IN" sz="2800" dirty="0">
                <a:latin typeface="Times New Roman" pitchFamily="18" charset="0"/>
                <a:cs typeface="Times New Roman" pitchFamily="18" charset="0"/>
              </a:rPr>
              <a:t>Gap Identification</a:t>
            </a:r>
          </a:p>
          <a:p>
            <a:r>
              <a:rPr lang="en-IN" sz="2800" dirty="0">
                <a:latin typeface="Times New Roman" pitchFamily="18" charset="0"/>
                <a:cs typeface="Times New Roman" pitchFamily="18" charset="0"/>
              </a:rPr>
              <a:t>Methodology</a:t>
            </a:r>
          </a:p>
          <a:p>
            <a:r>
              <a:rPr lang="en-IN" sz="2800" dirty="0">
                <a:latin typeface="Times New Roman" pitchFamily="18" charset="0"/>
                <a:cs typeface="Times New Roman" pitchFamily="18" charset="0"/>
              </a:rPr>
              <a:t>Hardware &amp; Software Requirements</a:t>
            </a:r>
          </a:p>
          <a:p>
            <a:r>
              <a:rPr lang="en-IN" sz="2800" dirty="0">
                <a:latin typeface="Times New Roman" pitchFamily="18" charset="0"/>
                <a:cs typeface="Times New Roman" pitchFamily="18" charset="0"/>
              </a:rPr>
              <a:t>Result</a:t>
            </a:r>
          </a:p>
          <a:p>
            <a:r>
              <a:rPr lang="en-GB" sz="2800" dirty="0">
                <a:latin typeface="Times New Roman" pitchFamily="18" charset="0"/>
                <a:cs typeface="Times New Roman" pitchFamily="18" charset="0"/>
              </a:rPr>
              <a:t>Conclusion</a:t>
            </a:r>
          </a:p>
          <a:p>
            <a:r>
              <a:rPr lang="en-GB" sz="2800" dirty="0">
                <a:latin typeface="Times New Roman" pitchFamily="18" charset="0"/>
                <a:cs typeface="Times New Roman" pitchFamily="18" charset="0"/>
              </a:rPr>
              <a:t>References</a:t>
            </a:r>
          </a:p>
          <a:p>
            <a:pPr marL="0" indent="0">
              <a:buNone/>
            </a:pPr>
            <a:endParaRPr lang="en-GB" sz="2800" dirty="0">
              <a:latin typeface="Times New Roman" pitchFamily="18" charset="0"/>
              <a:cs typeface="Times New Roman" pitchFamily="18" charset="0"/>
            </a:endParaRPr>
          </a:p>
          <a:p>
            <a:pPr marL="0" indent="0">
              <a:buNone/>
            </a:pPr>
            <a:endParaRPr lang="en-GB" sz="2800" dirty="0">
              <a:latin typeface="Times New Roman" pitchFamily="18" charset="0"/>
              <a:cs typeface="Times New Roman" pitchFamily="18" charset="0"/>
            </a:endParaRPr>
          </a:p>
          <a:p>
            <a:endParaRPr lang="en-GB" sz="2800" dirty="0">
              <a:latin typeface="Times New Roman" pitchFamily="18" charset="0"/>
              <a:cs typeface="Times New Roman" pitchFamily="18" charset="0"/>
            </a:endParaRPr>
          </a:p>
          <a:p>
            <a:pPr>
              <a:buNone/>
            </a:pPr>
            <a:endParaRPr lang="en-GB" sz="2800" dirty="0">
              <a:latin typeface="Times New Roman" pitchFamily="18" charset="0"/>
              <a:cs typeface="Times New Roman" pitchFamily="18" charset="0"/>
            </a:endParaRPr>
          </a:p>
        </p:txBody>
      </p:sp>
    </p:spTree>
  </p:cSld>
  <p:clrMapOvr>
    <a:masterClrMapping/>
  </p:clrMapOvr>
  <p:transition spd="med">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p:nvPr>
        </p:nvSpPr>
        <p:spPr>
          <a:xfrm>
            <a:off x="571469" y="533400"/>
            <a:ext cx="82296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Introduction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9848FB-53BE-8DE0-4910-F550B1F56874}"/>
              </a:ext>
            </a:extLst>
          </p:cNvPr>
          <p:cNvSpPr>
            <a:spLocks noGrp="1"/>
          </p:cNvSpPr>
          <p:nvPr>
            <p:ph idx="1"/>
          </p:nvPr>
        </p:nvSpPr>
        <p:spPr>
          <a:xfrm>
            <a:off x="571469" y="1447800"/>
            <a:ext cx="8050695" cy="5181600"/>
          </a:xfrm>
        </p:spPr>
        <p:txBody>
          <a:bodyPr>
            <a:noAutofit/>
          </a:bodyPr>
          <a:lstStyle/>
          <a:p>
            <a:pPr algn="just"/>
            <a:r>
              <a:rPr lang="en-US" sz="1800" b="0" i="0" dirty="0">
                <a:effectLst/>
                <a:latin typeface="Times New Roman" panose="02020603050405020304" pitchFamily="18" charset="0"/>
                <a:cs typeface="Times New Roman" panose="02020603050405020304" pitchFamily="18" charset="0"/>
              </a:rPr>
              <a:t>Predictive analytics is indeed a critical discipline in the realm of data analytics, particularly in healthcare, where it holds immense potential to revolutionize patient care, operational efficiency, and disease management.</a:t>
            </a:r>
          </a:p>
          <a:p>
            <a:pPr algn="just"/>
            <a:r>
              <a:rPr lang="en-US" sz="1800" dirty="0">
                <a:latin typeface="Times New Roman" panose="02020603050405020304" pitchFamily="18" charset="0"/>
                <a:cs typeface="Times New Roman" panose="02020603050405020304" pitchFamily="18" charset="0"/>
              </a:rPr>
              <a:t>The concept of autonomic computing, introduced by IBM in 2001, aims to build systems that can operate with minimal human intervention by exhibiting self-management properties. </a:t>
            </a:r>
          </a:p>
          <a:p>
            <a:pPr algn="l"/>
            <a:r>
              <a:rPr lang="en-US" sz="1800" dirty="0">
                <a:latin typeface="Times New Roman" panose="02020603050405020304" pitchFamily="18" charset="0"/>
                <a:cs typeface="Times New Roman" panose="02020603050405020304" pitchFamily="18" charset="0"/>
              </a:rPr>
              <a:t>These properties typically include:</a:t>
            </a:r>
          </a:p>
          <a:p>
            <a:pPr lvl="1" indent="-342900" algn="just">
              <a:buFont typeface="+mj-lt"/>
              <a:buAutoNum type="arabicPeriod"/>
            </a:pPr>
            <a:r>
              <a:rPr lang="en-US" sz="1600" dirty="0">
                <a:latin typeface="Times New Roman" panose="02020603050405020304" pitchFamily="18" charset="0"/>
                <a:cs typeface="Times New Roman" panose="02020603050405020304" pitchFamily="18" charset="0"/>
              </a:rPr>
              <a:t>Self-Configuration: Systems should automatically configure and reconfigure themselves based on changing conditions and requirements.</a:t>
            </a:r>
          </a:p>
          <a:p>
            <a:pPr lvl="1" indent="-342900" algn="just">
              <a:buFont typeface="+mj-lt"/>
              <a:buAutoNum type="arabicPeriod"/>
            </a:pPr>
            <a:r>
              <a:rPr lang="en-US" sz="1600" dirty="0">
                <a:latin typeface="Times New Roman" panose="02020603050405020304" pitchFamily="18" charset="0"/>
                <a:cs typeface="Times New Roman" panose="02020603050405020304" pitchFamily="18" charset="0"/>
              </a:rPr>
              <a:t>Self-Optimization: Systems should continuously tune and optimize their performance to ensure efficient operation and resource utilization.</a:t>
            </a:r>
          </a:p>
          <a:p>
            <a:pPr lvl="1" indent="-342900" algn="just">
              <a:buFont typeface="+mj-lt"/>
              <a:buAutoNum type="arabicPeriod"/>
            </a:pPr>
            <a:r>
              <a:rPr lang="en-US" sz="1600" dirty="0">
                <a:latin typeface="Times New Roman" panose="02020603050405020304" pitchFamily="18" charset="0"/>
                <a:cs typeface="Times New Roman" panose="02020603050405020304" pitchFamily="18" charset="0"/>
              </a:rPr>
              <a:t>Self-Healing: Systems should detect and resolve faults or problems autonomously without requiring human intervention.</a:t>
            </a:r>
          </a:p>
          <a:p>
            <a:pPr lvl="1" indent="-342900" algn="just">
              <a:buFont typeface="+mj-lt"/>
              <a:buAutoNum type="arabicPeriod"/>
            </a:pPr>
            <a:r>
              <a:rPr lang="en-US" sz="1600" dirty="0">
                <a:latin typeface="Times New Roman" panose="02020603050405020304" pitchFamily="18" charset="0"/>
                <a:cs typeface="Times New Roman" panose="02020603050405020304" pitchFamily="18" charset="0"/>
              </a:rPr>
              <a:t>Self-Protection: Systems should anticipate, detect, and protect themselves against various security threats and attacks.	</a:t>
            </a:r>
          </a:p>
          <a:p>
            <a:pPr algn="just"/>
            <a:r>
              <a:rPr lang="en-US" sz="1800" dirty="0">
                <a:latin typeface="Times New Roman" panose="02020603050405020304" pitchFamily="18" charset="0"/>
                <a:cs typeface="Times New Roman" panose="02020603050405020304" pitchFamily="18" charset="0"/>
              </a:rPr>
              <a:t>The ultimate goal of autonomic computing is to create more robust, reliable, and adaptive computing systems that can handle complexities and changes in their environment without constant human oversight.</a:t>
            </a:r>
          </a:p>
        </p:txBody>
      </p:sp>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955677888"/>
      </p:ext>
    </p:extLst>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p:nvPr>
        </p:nvSpPr>
        <p:spPr>
          <a:xfrm>
            <a:off x="612655" y="876300"/>
            <a:ext cx="8229600" cy="1143000"/>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Literature Survey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9848FB-53BE-8DE0-4910-F550B1F56874}"/>
              </a:ext>
            </a:extLst>
          </p:cNvPr>
          <p:cNvSpPr>
            <a:spLocks noGrp="1"/>
          </p:cNvSpPr>
          <p:nvPr>
            <p:ph idx="1"/>
          </p:nvPr>
        </p:nvSpPr>
        <p:spPr>
          <a:xfrm>
            <a:off x="601769" y="2057400"/>
            <a:ext cx="8050695" cy="4800600"/>
          </a:xfrm>
        </p:spPr>
        <p:txBody>
          <a:bodyPr>
            <a:noAutofit/>
          </a:bodyPr>
          <a:lstStyle/>
          <a:p>
            <a:pPr algn="just"/>
            <a:r>
              <a:rPr lang="en-US" sz="1800" b="0" i="0" dirty="0">
                <a:effectLst/>
                <a:latin typeface="Times New Roman" panose="02020603050405020304" pitchFamily="18" charset="0"/>
                <a:cs typeface="Times New Roman" panose="02020603050405020304" pitchFamily="18" charset="0"/>
              </a:rPr>
              <a:t>The field of predictive healthcare analytics, empowered by Artificial Intelligence (AI) and Machine Learning (ML) techniques, has witnessed exponential growth and garnered considerable attention in recent years. This literature review aims to provide a comprehensive overview of the current methodologies, applications, challenges, and future directions in predictive healthcare analytics using AI/ML.</a:t>
            </a:r>
          </a:p>
          <a:p>
            <a:pPr marL="0" indent="0">
              <a:buNone/>
            </a:pPr>
            <a:endParaRPr lang="en-US" sz="1800" b="0" i="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The fusion of AI/ML and autonomic computing empowers healthcare analytics. It adapts, self-manages, and learns continuously, improving predictive capabilities. This survey delves into their role in predicting patient outcomes, disease trends, and real-time insights, shedding light on their transformative potential in healthcare decision support systems.</a:t>
            </a:r>
          </a:p>
        </p:txBody>
      </p:sp>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878694387"/>
      </p:ext>
    </p:extLst>
  </p:cSld>
  <p:clrMapOvr>
    <a:masterClrMapping/>
  </p:clrMapOvr>
  <p:transition spd="med">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016" y="990600"/>
            <a:ext cx="7412784" cy="762301"/>
          </a:xfrm>
        </p:spPr>
        <p:txBody>
          <a:bodyPr>
            <a:noAutofit/>
          </a:bodyPr>
          <a:lstStyle/>
          <a:p>
            <a:r>
              <a:rPr lang="en-IN" sz="3200" dirty="0">
                <a:solidFill>
                  <a:srgbClr val="FF0000"/>
                </a:solidFill>
                <a:latin typeface="Times New Roman" pitchFamily="18" charset="0"/>
                <a:cs typeface="Times New Roman" pitchFamily="18" charset="0"/>
              </a:rPr>
              <a:t>Problem statement</a:t>
            </a:r>
            <a:endParaRPr lang="en-US" sz="3200" dirty="0">
              <a:solidFill>
                <a:srgbClr val="FF0000"/>
              </a:solidFill>
              <a:latin typeface="Times New Roman" pitchFamily="18" charset="0"/>
              <a:cs typeface="Times New Roman" pitchFamily="18" charset="0"/>
            </a:endParaRPr>
          </a:p>
        </p:txBody>
      </p:sp>
      <p:grpSp>
        <p:nvGrpSpPr>
          <p:cNvPr id="3" name="Group 7"/>
          <p:cNvGrpSpPr/>
          <p:nvPr/>
        </p:nvGrpSpPr>
        <p:grpSpPr>
          <a:xfrm>
            <a:off x="0" y="0"/>
            <a:ext cx="9144000" cy="914400"/>
            <a:chOff x="0" y="0"/>
            <a:chExt cx="9144000" cy="1163782"/>
          </a:xfrm>
        </p:grpSpPr>
        <p:sp>
          <p:nvSpPr>
            <p:cNvPr id="5" name="Rounded Rectangle 4"/>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
        <p:nvSpPr>
          <p:cNvPr id="10" name="Content Placeholder 9"/>
          <p:cNvSpPr>
            <a:spLocks noGrp="1"/>
          </p:cNvSpPr>
          <p:nvPr>
            <p:ph idx="1"/>
          </p:nvPr>
        </p:nvSpPr>
        <p:spPr>
          <a:xfrm>
            <a:off x="457200" y="2209800"/>
            <a:ext cx="8229600" cy="3916363"/>
          </a:xfrm>
        </p:spPr>
        <p:txBody>
          <a:bodyPr>
            <a:normAutofit/>
          </a:bodyPr>
          <a:lstStyle/>
          <a:p>
            <a:pPr algn="just"/>
            <a:r>
              <a:rPr lang="en-US" sz="2000" dirty="0">
                <a:latin typeface="Times New Roman" pitchFamily="18" charset="0"/>
                <a:cs typeface="Times New Roman" pitchFamily="18" charset="0"/>
              </a:rPr>
              <a:t>The healthcare industry generates an immense amount of data through patient records, clinical trials, wearable devices, and other sources. However, much of this data remains underutilized due to the complexities involved in its analysis. Predictive healthcare analytics, which leverages Artificial Intelligence (AI) and Machine Learning (ML), offers the potential to transform raw data into actionable insights. Despite the promising capabilities of AI/ML in predictive healthcare, several challenges hinder its widespread adoption and effective implementation.</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4069987243"/>
      </p:ext>
    </p:extLst>
  </p:cSld>
  <p:clrMapOvr>
    <a:masterClrMapping/>
  </p:clrMapOvr>
  <p:transition spd="med">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BE30-96BF-06FC-928C-BAF4A86F4DF6}"/>
              </a:ext>
            </a:extLst>
          </p:cNvPr>
          <p:cNvSpPr>
            <a:spLocks noGrp="1"/>
          </p:cNvSpPr>
          <p:nvPr>
            <p:ph type="title"/>
          </p:nvPr>
        </p:nvSpPr>
        <p:spPr>
          <a:xfrm>
            <a:off x="228600" y="975518"/>
            <a:ext cx="8229600" cy="1143000"/>
          </a:xfrm>
        </p:spPr>
        <p:txBody>
          <a:bodyPr/>
          <a:lstStyle/>
          <a:p>
            <a:r>
              <a:rPr lang="en-GB" sz="4400" dirty="0">
                <a:solidFill>
                  <a:srgbClr val="FF0000"/>
                </a:solidFill>
                <a:latin typeface="Times New Roman" pitchFamily="18" charset="0"/>
                <a:cs typeface="Times New Roman" pitchFamily="18" charset="0"/>
              </a:rPr>
              <a:t>Gap Identification </a:t>
            </a:r>
            <a:endParaRPr lang="en-US" dirty="0">
              <a:solidFill>
                <a:srgbClr val="FF0000"/>
              </a:solidFill>
            </a:endParaRPr>
          </a:p>
        </p:txBody>
      </p:sp>
      <p:sp>
        <p:nvSpPr>
          <p:cNvPr id="3" name="Content Placeholder 2">
            <a:extLst>
              <a:ext uri="{FF2B5EF4-FFF2-40B4-BE49-F238E27FC236}">
                <a16:creationId xmlns:a16="http://schemas.microsoft.com/office/drawing/2014/main" id="{A637CBBA-3EDB-F9B0-5EE8-A104922856B2}"/>
              </a:ext>
            </a:extLst>
          </p:cNvPr>
          <p:cNvSpPr>
            <a:spLocks noGrp="1"/>
          </p:cNvSpPr>
          <p:nvPr>
            <p:ph idx="1"/>
          </p:nvPr>
        </p:nvSpPr>
        <p:spPr>
          <a:xfrm>
            <a:off x="457200" y="2332037"/>
            <a:ext cx="8229600" cy="4297363"/>
          </a:xfrm>
        </p:spPr>
        <p:txBody>
          <a:bodyPr>
            <a:normAutofit/>
          </a:bodyPr>
          <a:lstStyle/>
          <a:p>
            <a:pPr algn="just"/>
            <a:r>
              <a:rPr lang="en-US" sz="2000" dirty="0">
                <a:latin typeface="Times New Roman" panose="02020603050405020304" pitchFamily="18" charset="0"/>
                <a:cs typeface="Times New Roman" panose="02020603050405020304" pitchFamily="18" charset="0"/>
              </a:rPr>
              <a:t>Current practices in predictive healthcare analysis primarily lack the integration of autonomic computing with AI/ML. The absence of autonomic computing in healthcare analysis represents a notable gap in the industry. While AI and ML have made significant strides in healthcare data analysis and prediction, the full potential of autonomic computing, which includes self-regulation and adaptability, remains largely untapped.</a:t>
            </a:r>
          </a:p>
        </p:txBody>
      </p:sp>
      <p:grpSp>
        <p:nvGrpSpPr>
          <p:cNvPr id="7" name="Group 7">
            <a:extLst>
              <a:ext uri="{FF2B5EF4-FFF2-40B4-BE49-F238E27FC236}">
                <a16:creationId xmlns:a16="http://schemas.microsoft.com/office/drawing/2014/main" id="{9B7E045B-859E-3638-1A74-42252377392E}"/>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C53F8EF2-8088-77EF-BEF2-D7B63E1452B3}"/>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1FF7051F-47A3-D59C-0D76-73EA0324E1BF}"/>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1032869095"/>
      </p:ext>
    </p:extLst>
  </p:cSld>
  <p:clrMapOvr>
    <a:masterClrMapping/>
  </p:clrMapOvr>
  <p:transition spd="med">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p:nvPr>
        </p:nvSpPr>
        <p:spPr>
          <a:xfrm>
            <a:off x="533399" y="676124"/>
            <a:ext cx="8229600" cy="914400"/>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Methodology</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D818180-56B1-4EF2-4CF2-D1461CC88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6419"/>
            <a:ext cx="8305799" cy="5191276"/>
          </a:xfrm>
        </p:spPr>
      </p:pic>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3"/>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1438537990"/>
      </p:ext>
    </p:extLst>
  </p:cSld>
  <p:clrMapOvr>
    <a:masterClrMapping/>
  </p:clrMapOvr>
  <p:transition spd="med">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p:nvPr>
        </p:nvSpPr>
        <p:spPr>
          <a:xfrm>
            <a:off x="601768" y="838200"/>
            <a:ext cx="8229600" cy="1143000"/>
          </a:xfrm>
        </p:spPr>
        <p:txBody>
          <a:bodyPr>
            <a:normAutofit/>
          </a:bodyPr>
          <a:lstStyle/>
          <a:p>
            <a:r>
              <a:rPr lang="en-IN" dirty="0">
                <a:solidFill>
                  <a:srgbClr val="FF0000"/>
                </a:solidFill>
              </a:rPr>
              <a:t>Hardware &amp; Software Requirement</a:t>
            </a:r>
            <a:endParaRPr lang="en-US" dirty="0">
              <a:solidFill>
                <a:srgbClr val="FF0000"/>
              </a:solidFill>
            </a:endParaRPr>
          </a:p>
        </p:txBody>
      </p:sp>
      <p:sp>
        <p:nvSpPr>
          <p:cNvPr id="3" name="Content Placeholder 2">
            <a:extLst>
              <a:ext uri="{FF2B5EF4-FFF2-40B4-BE49-F238E27FC236}">
                <a16:creationId xmlns:a16="http://schemas.microsoft.com/office/drawing/2014/main" id="{F59848FB-53BE-8DE0-4910-F550B1F56874}"/>
              </a:ext>
            </a:extLst>
          </p:cNvPr>
          <p:cNvSpPr>
            <a:spLocks noGrp="1"/>
          </p:cNvSpPr>
          <p:nvPr>
            <p:ph idx="1"/>
          </p:nvPr>
        </p:nvSpPr>
        <p:spPr>
          <a:xfrm>
            <a:off x="691221" y="1981200"/>
            <a:ext cx="8050695" cy="4876800"/>
          </a:xfrm>
        </p:spPr>
        <p:txBody>
          <a:bodyPr>
            <a:noAutofit/>
          </a:bodyPr>
          <a:lstStyle/>
          <a:p>
            <a:pPr marL="0" indent="0" algn="l">
              <a:buNone/>
            </a:pPr>
            <a:r>
              <a:rPr lang="en-US" sz="1800" i="0" dirty="0">
                <a:effectLst/>
                <a:latin typeface="Times New Roman" panose="02020603050405020304" pitchFamily="18" charset="0"/>
                <a:cs typeface="Times New Roman" panose="02020603050405020304" pitchFamily="18" charset="0"/>
              </a:rPr>
              <a:t>Software requirements</a:t>
            </a:r>
          </a:p>
          <a:p>
            <a:pPr algn="l"/>
            <a:r>
              <a:rPr lang="en-US" sz="1800" i="0" dirty="0">
                <a:effectLst/>
                <a:latin typeface="Times New Roman" panose="02020603050405020304" pitchFamily="18" charset="0"/>
                <a:cs typeface="Times New Roman" panose="02020603050405020304" pitchFamily="18" charset="0"/>
              </a:rPr>
              <a:t>Python language</a:t>
            </a:r>
          </a:p>
          <a:p>
            <a:pPr algn="l"/>
            <a:r>
              <a:rPr lang="en-US" sz="1800" i="0" dirty="0">
                <a:effectLst/>
                <a:latin typeface="Times New Roman" panose="02020603050405020304" pitchFamily="18" charset="0"/>
                <a:cs typeface="Times New Roman" panose="02020603050405020304" pitchFamily="18" charset="0"/>
              </a:rPr>
              <a:t>Python Libraries</a:t>
            </a:r>
          </a:p>
          <a:p>
            <a:pPr algn="l"/>
            <a:endParaRPr lang="en-US" sz="1800" i="0" dirty="0">
              <a:effectLst/>
              <a:latin typeface="Times New Roman" panose="02020603050405020304" pitchFamily="18" charset="0"/>
              <a:cs typeface="Times New Roman" panose="02020603050405020304" pitchFamily="18" charset="0"/>
            </a:endParaRPr>
          </a:p>
          <a:p>
            <a:pPr marL="0" indent="0" algn="l">
              <a:buNone/>
            </a:pPr>
            <a:endParaRPr lang="en-US" sz="1800" i="0" dirty="0">
              <a:effectLst/>
              <a:latin typeface="Times New Roman" panose="02020603050405020304" pitchFamily="18" charset="0"/>
              <a:cs typeface="Times New Roman" panose="02020603050405020304" pitchFamily="18" charset="0"/>
            </a:endParaRPr>
          </a:p>
          <a:p>
            <a:pPr marL="0" indent="0" algn="l">
              <a:buNone/>
            </a:pPr>
            <a:r>
              <a:rPr lang="en-US" sz="1800" i="0" dirty="0">
                <a:effectLst/>
                <a:latin typeface="Times New Roman" panose="02020603050405020304" pitchFamily="18" charset="0"/>
                <a:cs typeface="Times New Roman" panose="02020603050405020304" pitchFamily="18" charset="0"/>
              </a:rPr>
              <a:t>Tools Required</a:t>
            </a:r>
          </a:p>
          <a:p>
            <a:pPr algn="l"/>
            <a:r>
              <a:rPr lang="en-US" sz="1800" i="0" dirty="0" err="1">
                <a:effectLst/>
                <a:latin typeface="Times New Roman" panose="02020603050405020304" pitchFamily="18" charset="0"/>
                <a:cs typeface="Times New Roman" panose="02020603050405020304" pitchFamily="18" charset="0"/>
              </a:rPr>
              <a:t>Jupyter</a:t>
            </a:r>
            <a:r>
              <a:rPr lang="en-US" sz="1800" i="0" dirty="0">
                <a:effectLst/>
                <a:latin typeface="Times New Roman" panose="02020603050405020304" pitchFamily="18" charset="0"/>
                <a:cs typeface="Times New Roman" panose="02020603050405020304" pitchFamily="18" charset="0"/>
              </a:rPr>
              <a:t> Notebook</a:t>
            </a:r>
          </a:p>
          <a:p>
            <a:pPr algn="l"/>
            <a:r>
              <a:rPr lang="en-US" sz="1800" i="0" dirty="0">
                <a:effectLst/>
                <a:latin typeface="Times New Roman" panose="02020603050405020304" pitchFamily="18" charset="0"/>
                <a:cs typeface="Times New Roman" panose="02020603050405020304" pitchFamily="18" charset="0"/>
              </a:rPr>
              <a:t>Dataset of disease (Health disease)</a:t>
            </a:r>
          </a:p>
          <a:p>
            <a:pPr marL="0" indent="0" algn="l">
              <a:buNone/>
            </a:pPr>
            <a:endParaRPr lang="en-US" sz="1800" b="1" i="0" dirty="0">
              <a:solidFill>
                <a:srgbClr val="1D3D63"/>
              </a:solidFill>
              <a:effectLst/>
              <a:latin typeface="Times New Roman" panose="02020603050405020304" pitchFamily="18" charset="0"/>
              <a:cs typeface="Times New Roman" panose="02020603050405020304" pitchFamily="18" charset="0"/>
            </a:endParaRPr>
          </a:p>
          <a:p>
            <a:pPr algn="l"/>
            <a:endParaRPr lang="en-US" sz="1600" b="0" i="0" dirty="0">
              <a:solidFill>
                <a:srgbClr val="1D3D63"/>
              </a:solidFill>
              <a:effectLst/>
              <a:latin typeface="Times New Roman" panose="02020603050405020304" pitchFamily="18" charset="0"/>
              <a:cs typeface="Times New Roman" panose="02020603050405020304" pitchFamily="18" charset="0"/>
            </a:endParaRPr>
          </a:p>
        </p:txBody>
      </p:sp>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Tree>
    <p:extLst>
      <p:ext uri="{BB962C8B-B14F-4D97-AF65-F5344CB8AC3E}">
        <p14:creationId xmlns:p14="http://schemas.microsoft.com/office/powerpoint/2010/main" val="1691977489"/>
      </p:ext>
    </p:extLst>
  </p:cSld>
  <p:clrMapOvr>
    <a:masterClrMapping/>
  </p:clrMapOvr>
  <p:transition spd="med">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27E-0C5A-FE2D-7C73-8BF5038224B7}"/>
              </a:ext>
            </a:extLst>
          </p:cNvPr>
          <p:cNvSpPr>
            <a:spLocks noGrp="1"/>
          </p:cNvSpPr>
          <p:nvPr>
            <p:ph type="title" idx="4294967295"/>
          </p:nvPr>
        </p:nvSpPr>
        <p:spPr>
          <a:xfrm>
            <a:off x="0" y="500063"/>
            <a:ext cx="8229600" cy="1143000"/>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Result</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598CDC7-6FF0-6738-15AB-7DB61A84A31E}"/>
              </a:ext>
            </a:extLst>
          </p:cNvPr>
          <p:cNvGraphicFramePr>
            <a:graphicFrameLocks noGrp="1"/>
          </p:cNvGraphicFramePr>
          <p:nvPr>
            <p:ph idx="4294967295"/>
          </p:nvPr>
        </p:nvGraphicFramePr>
        <p:xfrm>
          <a:off x="914400" y="1414463"/>
          <a:ext cx="7163117" cy="2894993"/>
        </p:xfrm>
        <a:graphic>
          <a:graphicData uri="http://schemas.openxmlformats.org/drawingml/2006/table">
            <a:tbl>
              <a:tblPr firstRow="1" bandRow="1">
                <a:tableStyleId>{5C22544A-7EE6-4342-B048-85BDC9FD1C3A}</a:tableStyleId>
              </a:tblPr>
              <a:tblGrid>
                <a:gridCol w="1900643">
                  <a:extLst>
                    <a:ext uri="{9D8B030D-6E8A-4147-A177-3AD203B41FA5}">
                      <a16:colId xmlns:a16="http://schemas.microsoft.com/office/drawing/2014/main" val="2540003011"/>
                    </a:ext>
                  </a:extLst>
                </a:gridCol>
                <a:gridCol w="2631237">
                  <a:extLst>
                    <a:ext uri="{9D8B030D-6E8A-4147-A177-3AD203B41FA5}">
                      <a16:colId xmlns:a16="http://schemas.microsoft.com/office/drawing/2014/main" val="3967161770"/>
                    </a:ext>
                  </a:extLst>
                </a:gridCol>
                <a:gridCol w="2631237">
                  <a:extLst>
                    <a:ext uri="{9D8B030D-6E8A-4147-A177-3AD203B41FA5}">
                      <a16:colId xmlns:a16="http://schemas.microsoft.com/office/drawing/2014/main" val="746744188"/>
                    </a:ext>
                  </a:extLst>
                </a:gridCol>
              </a:tblGrid>
              <a:tr h="387329">
                <a:tc>
                  <a:txBody>
                    <a:bodyPr/>
                    <a:lstStyle/>
                    <a:p>
                      <a:r>
                        <a:rPr lang="en-IN" dirty="0">
                          <a:latin typeface="Times New Roman" panose="02020603050405020304" pitchFamily="18" charset="0"/>
                          <a:cs typeface="Times New Roman" panose="02020603050405020304" pitchFamily="18" charset="0"/>
                        </a:rPr>
                        <a:t>Algorithm Name</a:t>
                      </a:r>
                    </a:p>
                  </a:txBody>
                  <a:tcPr/>
                </a:tc>
                <a:tc>
                  <a:txBody>
                    <a:bodyPr/>
                    <a:lstStyle/>
                    <a:p>
                      <a:r>
                        <a:rPr lang="en-IN" dirty="0">
                          <a:latin typeface="Times New Roman" panose="02020603050405020304" pitchFamily="18" charset="0"/>
                          <a:cs typeface="Times New Roman" panose="02020603050405020304" pitchFamily="18" charset="0"/>
                        </a:rPr>
                        <a:t>Precision</a:t>
                      </a:r>
                    </a:p>
                  </a:txBody>
                  <a:tcPr/>
                </a:tc>
                <a:tc>
                  <a:txBody>
                    <a:bodyPr/>
                    <a:lstStyle/>
                    <a:p>
                      <a:r>
                        <a:rPr lang="en-IN"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922633303"/>
                  </a:ext>
                </a:extLst>
              </a:tr>
              <a:tr h="542260">
                <a:tc>
                  <a:txBody>
                    <a:bodyPr/>
                    <a:lstStyle/>
                    <a:p>
                      <a:r>
                        <a:rPr lang="en-IN" dirty="0">
                          <a:latin typeface="Times New Roman" panose="02020603050405020304" pitchFamily="18" charset="0"/>
                          <a:cs typeface="Times New Roman" panose="02020603050405020304" pitchFamily="18" charset="0"/>
                        </a:rPr>
                        <a:t>Logistic Regression</a:t>
                      </a:r>
                    </a:p>
                  </a:txBody>
                  <a:tcPr/>
                </a:tc>
                <a:tc>
                  <a:txBody>
                    <a:bodyPr/>
                    <a:lstStyle/>
                    <a:p>
                      <a:r>
                        <a:rPr lang="en-IN" dirty="0">
                          <a:latin typeface="Times New Roman" panose="02020603050405020304" pitchFamily="18" charset="0"/>
                          <a:cs typeface="Times New Roman" panose="02020603050405020304" pitchFamily="18" charset="0"/>
                        </a:rPr>
                        <a:t>  0.831858407079646 </a:t>
                      </a:r>
                    </a:p>
                  </a:txBody>
                  <a:tcPr/>
                </a:tc>
                <a:tc>
                  <a:txBody>
                    <a:bodyPr/>
                    <a:lstStyle/>
                    <a:p>
                      <a:r>
                        <a:rPr lang="en-IN" dirty="0">
                          <a:latin typeface="Times New Roman" panose="02020603050405020304" pitchFamily="18" charset="0"/>
                          <a:cs typeface="Times New Roman" panose="02020603050405020304" pitchFamily="18" charset="0"/>
                        </a:rPr>
                        <a:t>0.8532608695652174 </a:t>
                      </a:r>
                    </a:p>
                  </a:txBody>
                  <a:tcPr/>
                </a:tc>
                <a:extLst>
                  <a:ext uri="{0D108BD9-81ED-4DB2-BD59-A6C34878D82A}">
                    <a16:rowId xmlns:a16="http://schemas.microsoft.com/office/drawing/2014/main" val="888048306"/>
                  </a:ext>
                </a:extLst>
              </a:tr>
              <a:tr h="314167">
                <a:tc>
                  <a:txBody>
                    <a:bodyPr/>
                    <a:lstStyle/>
                    <a:p>
                      <a:r>
                        <a:rPr lang="en-IN" dirty="0">
                          <a:latin typeface="Times New Roman" panose="02020603050405020304" pitchFamily="18" charset="0"/>
                          <a:cs typeface="Times New Roman" panose="02020603050405020304" pitchFamily="18" charset="0"/>
                        </a:rPr>
                        <a:t>Random Forest</a:t>
                      </a:r>
                    </a:p>
                  </a:txBody>
                  <a:tcPr/>
                </a:tc>
                <a:tc>
                  <a:txBody>
                    <a:bodyPr/>
                    <a:lstStyle/>
                    <a:p>
                      <a:r>
                        <a:rPr lang="en-IN" dirty="0">
                          <a:latin typeface="Times New Roman" panose="02020603050405020304" pitchFamily="18" charset="0"/>
                          <a:cs typeface="Times New Roman" panose="02020603050405020304" pitchFamily="18" charset="0"/>
                        </a:rPr>
                        <a:t> 0.8571428571428571</a:t>
                      </a:r>
                    </a:p>
                  </a:txBody>
                  <a:tcPr/>
                </a:tc>
                <a:tc>
                  <a:txBody>
                    <a:bodyPr/>
                    <a:lstStyle/>
                    <a:p>
                      <a:r>
                        <a:rPr lang="en-IN" dirty="0">
                          <a:latin typeface="Times New Roman" panose="02020603050405020304" pitchFamily="18" charset="0"/>
                          <a:cs typeface="Times New Roman" panose="02020603050405020304" pitchFamily="18" charset="0"/>
                        </a:rPr>
                        <a:t>0.8804347826086957</a:t>
                      </a:r>
                    </a:p>
                  </a:txBody>
                  <a:tcPr/>
                </a:tc>
                <a:extLst>
                  <a:ext uri="{0D108BD9-81ED-4DB2-BD59-A6C34878D82A}">
                    <a16:rowId xmlns:a16="http://schemas.microsoft.com/office/drawing/2014/main" val="3752881241"/>
                  </a:ext>
                </a:extLst>
              </a:tr>
              <a:tr h="404544">
                <a:tc>
                  <a:txBody>
                    <a:bodyPr/>
                    <a:lstStyle/>
                    <a:p>
                      <a:r>
                        <a:rPr lang="en-IN" dirty="0">
                          <a:latin typeface="Times New Roman" panose="02020603050405020304" pitchFamily="18" charset="0"/>
                          <a:cs typeface="Times New Roman" panose="02020603050405020304" pitchFamily="18" charset="0"/>
                        </a:rPr>
                        <a:t>SVM</a:t>
                      </a:r>
                    </a:p>
                  </a:txBody>
                  <a:tcPr/>
                </a:tc>
                <a:tc>
                  <a:txBody>
                    <a:bodyPr/>
                    <a:lstStyle/>
                    <a:p>
                      <a:r>
                        <a:rPr lang="en-IN" dirty="0">
                          <a:latin typeface="Times New Roman" panose="02020603050405020304" pitchFamily="18" charset="0"/>
                          <a:cs typeface="Times New Roman" panose="02020603050405020304" pitchFamily="18" charset="0"/>
                        </a:rPr>
                        <a:t> 0.8545454545454545</a:t>
                      </a:r>
                    </a:p>
                  </a:txBody>
                  <a:tcPr/>
                </a:tc>
                <a:tc>
                  <a:txBody>
                    <a:bodyPr/>
                    <a:lstStyle/>
                    <a:p>
                      <a:r>
                        <a:rPr lang="en-IN" dirty="0">
                          <a:latin typeface="Times New Roman" panose="02020603050405020304" pitchFamily="18" charset="0"/>
                          <a:cs typeface="Times New Roman" panose="02020603050405020304" pitchFamily="18" charset="0"/>
                        </a:rPr>
                        <a:t>0.8695652173913043</a:t>
                      </a:r>
                    </a:p>
                  </a:txBody>
                  <a:tcPr/>
                </a:tc>
                <a:extLst>
                  <a:ext uri="{0D108BD9-81ED-4DB2-BD59-A6C34878D82A}">
                    <a16:rowId xmlns:a16="http://schemas.microsoft.com/office/drawing/2014/main" val="1760476350"/>
                  </a:ext>
                </a:extLst>
              </a:tr>
              <a:tr h="314167">
                <a:tc>
                  <a:txBody>
                    <a:bodyPr/>
                    <a:lstStyle/>
                    <a:p>
                      <a:r>
                        <a:rPr lang="en-IN" dirty="0">
                          <a:latin typeface="Times New Roman" panose="02020603050405020304" pitchFamily="18" charset="0"/>
                          <a:cs typeface="Times New Roman" panose="02020603050405020304" pitchFamily="18" charset="0"/>
                        </a:rPr>
                        <a:t>XG Boost</a:t>
                      </a:r>
                    </a:p>
                  </a:txBody>
                  <a:tcPr/>
                </a:tc>
                <a:tc>
                  <a:txBody>
                    <a:bodyPr/>
                    <a:lstStyle/>
                    <a:p>
                      <a:r>
                        <a:rPr lang="en-IN" dirty="0">
                          <a:latin typeface="Times New Roman" panose="02020603050405020304" pitchFamily="18" charset="0"/>
                          <a:cs typeface="Times New Roman" panose="02020603050405020304" pitchFamily="18" charset="0"/>
                        </a:rPr>
                        <a:t>0.8407079646017699</a:t>
                      </a:r>
                    </a:p>
                  </a:txBody>
                  <a:tcPr/>
                </a:tc>
                <a:tc>
                  <a:txBody>
                    <a:bodyPr/>
                    <a:lstStyle/>
                    <a:p>
                      <a:r>
                        <a:rPr lang="en-IN" dirty="0">
                          <a:latin typeface="Times New Roman" panose="02020603050405020304" pitchFamily="18" charset="0"/>
                          <a:cs typeface="Times New Roman" panose="02020603050405020304" pitchFamily="18" charset="0"/>
                        </a:rPr>
                        <a:t> 0.8641304347826086</a:t>
                      </a:r>
                    </a:p>
                  </a:txBody>
                  <a:tcPr/>
                </a:tc>
                <a:extLst>
                  <a:ext uri="{0D108BD9-81ED-4DB2-BD59-A6C34878D82A}">
                    <a16:rowId xmlns:a16="http://schemas.microsoft.com/office/drawing/2014/main" val="3589946733"/>
                  </a:ext>
                </a:extLst>
              </a:tr>
              <a:tr h="314167">
                <a:tc>
                  <a:txBody>
                    <a:bodyPr/>
                    <a:lstStyle/>
                    <a:p>
                      <a:r>
                        <a:rPr lang="en-IN" dirty="0">
                          <a:latin typeface="Times New Roman" panose="02020603050405020304" pitchFamily="18" charset="0"/>
                          <a:cs typeface="Times New Roman" panose="02020603050405020304" pitchFamily="18" charset="0"/>
                        </a:rPr>
                        <a:t>KNN</a:t>
                      </a:r>
                    </a:p>
                  </a:txBody>
                  <a:tcPr/>
                </a:tc>
                <a:tc>
                  <a:txBody>
                    <a:bodyPr/>
                    <a:lstStyle/>
                    <a:p>
                      <a:r>
                        <a:rPr lang="en-IN" dirty="0">
                          <a:latin typeface="Times New Roman" panose="02020603050405020304" pitchFamily="18" charset="0"/>
                          <a:cs typeface="Times New Roman" panose="02020603050405020304" pitchFamily="18" charset="0"/>
                        </a:rPr>
                        <a:t>0.8958333333333334</a:t>
                      </a:r>
                    </a:p>
                  </a:txBody>
                  <a:tcPr/>
                </a:tc>
                <a:tc>
                  <a:txBody>
                    <a:bodyPr/>
                    <a:lstStyle/>
                    <a:p>
                      <a:r>
                        <a:rPr lang="en-IN" dirty="0">
                          <a:latin typeface="Times New Roman" panose="02020603050405020304" pitchFamily="18" charset="0"/>
                          <a:cs typeface="Times New Roman" panose="02020603050405020304" pitchFamily="18" charset="0"/>
                        </a:rPr>
                        <a:t>0.8586956521739131</a:t>
                      </a:r>
                    </a:p>
                  </a:txBody>
                  <a:tcPr/>
                </a:tc>
                <a:extLst>
                  <a:ext uri="{0D108BD9-81ED-4DB2-BD59-A6C34878D82A}">
                    <a16:rowId xmlns:a16="http://schemas.microsoft.com/office/drawing/2014/main" val="3409999227"/>
                  </a:ext>
                </a:extLst>
              </a:tr>
              <a:tr h="314167">
                <a:tc>
                  <a:txBody>
                    <a:bodyPr/>
                    <a:lstStyle/>
                    <a:p>
                      <a:r>
                        <a:rPr lang="en-IN" dirty="0">
                          <a:latin typeface="Times New Roman" panose="02020603050405020304" pitchFamily="18" charset="0"/>
                          <a:cs typeface="Times New Roman" panose="02020603050405020304" pitchFamily="18" charset="0"/>
                        </a:rPr>
                        <a:t>Naïve Bayes</a:t>
                      </a:r>
                    </a:p>
                  </a:txBody>
                  <a:tcPr/>
                </a:tc>
                <a:tc>
                  <a:txBody>
                    <a:bodyPr/>
                    <a:lstStyle/>
                    <a:p>
                      <a:r>
                        <a:rPr lang="en-IN" dirty="0">
                          <a:latin typeface="Times New Roman" panose="02020603050405020304" pitchFamily="18" charset="0"/>
                          <a:cs typeface="Times New Roman" panose="02020603050405020304" pitchFamily="18" charset="0"/>
                        </a:rPr>
                        <a:t>0.8636363636363636</a:t>
                      </a:r>
                    </a:p>
                  </a:txBody>
                  <a:tcPr/>
                </a:tc>
                <a:tc>
                  <a:txBody>
                    <a:bodyPr/>
                    <a:lstStyle/>
                    <a:p>
                      <a:r>
                        <a:rPr lang="en-IN" dirty="0">
                          <a:latin typeface="Times New Roman" panose="02020603050405020304" pitchFamily="18" charset="0"/>
                          <a:cs typeface="Times New Roman" panose="02020603050405020304" pitchFamily="18" charset="0"/>
                        </a:rPr>
                        <a:t>0.8804347826086957 </a:t>
                      </a:r>
                    </a:p>
                  </a:txBody>
                  <a:tcPr/>
                </a:tc>
                <a:extLst>
                  <a:ext uri="{0D108BD9-81ED-4DB2-BD59-A6C34878D82A}">
                    <a16:rowId xmlns:a16="http://schemas.microsoft.com/office/drawing/2014/main" val="2903701841"/>
                  </a:ext>
                </a:extLst>
              </a:tr>
            </a:tbl>
          </a:graphicData>
        </a:graphic>
      </p:graphicFrame>
      <p:grpSp>
        <p:nvGrpSpPr>
          <p:cNvPr id="7" name="Group 7">
            <a:extLst>
              <a:ext uri="{FF2B5EF4-FFF2-40B4-BE49-F238E27FC236}">
                <a16:creationId xmlns:a16="http://schemas.microsoft.com/office/drawing/2014/main" id="{BF778B8E-0ABB-5B3C-F43D-5FEDA694671B}"/>
              </a:ext>
            </a:extLst>
          </p:cNvPr>
          <p:cNvGrpSpPr/>
          <p:nvPr/>
        </p:nvGrpSpPr>
        <p:grpSpPr>
          <a:xfrm>
            <a:off x="0" y="0"/>
            <a:ext cx="9144000" cy="914400"/>
            <a:chOff x="0" y="0"/>
            <a:chExt cx="9144000" cy="1163782"/>
          </a:xfrm>
        </p:grpSpPr>
        <p:sp>
          <p:nvSpPr>
            <p:cNvPr id="5" name="Rounded Rectangle 4">
              <a:extLst>
                <a:ext uri="{FF2B5EF4-FFF2-40B4-BE49-F238E27FC236}">
                  <a16:creationId xmlns:a16="http://schemas.microsoft.com/office/drawing/2014/main" id="{08E2774D-32B1-837A-1084-63032D57515D}"/>
                </a:ext>
              </a:extLst>
            </p:cNvPr>
            <p:cNvSpPr/>
            <p:nvPr/>
          </p:nvSpPr>
          <p:spPr>
            <a:xfrm>
              <a:off x="0" y="0"/>
              <a:ext cx="9144000" cy="1066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    </a:t>
              </a:r>
              <a:r>
                <a:rPr lang="en-US" sz="2800" dirty="0">
                  <a:latin typeface="Times New Roman" pitchFamily="18" charset="0"/>
                  <a:cs typeface="Times New Roman" pitchFamily="18" charset="0"/>
                </a:rPr>
                <a:t>Department of Information Technology</a:t>
              </a:r>
              <a:endParaRPr lang="en-US" sz="2800" dirty="0"/>
            </a:p>
          </p:txBody>
        </p:sp>
        <p:pic>
          <p:nvPicPr>
            <p:cNvPr id="6" name="Picture 5">
              <a:extLst>
                <a:ext uri="{FF2B5EF4-FFF2-40B4-BE49-F238E27FC236}">
                  <a16:creationId xmlns:a16="http://schemas.microsoft.com/office/drawing/2014/main" id="{54C0F9D5-C9E1-5D3D-2375-5B3FC1D9F9E7}"/>
                </a:ext>
              </a:extLst>
            </p:cNvPr>
            <p:cNvPicPr/>
            <p:nvPr/>
          </p:nvPicPr>
          <p:blipFill>
            <a:blip r:embed="rId2"/>
            <a:srcRect l="36378" t="27920" r="58160" b="60969"/>
            <a:stretch>
              <a:fillRect/>
            </a:stretch>
          </p:blipFill>
          <p:spPr bwMode="auto">
            <a:xfrm>
              <a:off x="228600" y="0"/>
              <a:ext cx="914400" cy="1163782"/>
            </a:xfrm>
            <a:prstGeom prst="rect">
              <a:avLst/>
            </a:prstGeom>
            <a:noFill/>
            <a:ln w="9525">
              <a:noFill/>
              <a:miter lim="800000"/>
              <a:headEnd/>
              <a:tailEnd/>
            </a:ln>
          </p:spPr>
        </p:pic>
      </p:grpSp>
      <p:sp>
        <p:nvSpPr>
          <p:cNvPr id="10" name="TextBox 9">
            <a:extLst>
              <a:ext uri="{FF2B5EF4-FFF2-40B4-BE49-F238E27FC236}">
                <a16:creationId xmlns:a16="http://schemas.microsoft.com/office/drawing/2014/main" id="{CE6620A4-FF98-057F-CF92-392D210C955A}"/>
              </a:ext>
            </a:extLst>
          </p:cNvPr>
          <p:cNvSpPr txBox="1"/>
          <p:nvPr/>
        </p:nvSpPr>
        <p:spPr>
          <a:xfrm>
            <a:off x="609600" y="4343400"/>
            <a:ext cx="746791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above data we found the Logistic Regression is best suit for this prediction system but we again go through the Algorithms and find that the training and testing score is very much low approximately &lt;80%. So We again perform some algorithms combination and find the finally a collaborative combination of the algorithms is find it is the combination of Support </a:t>
            </a:r>
            <a:r>
              <a:rPr lang="en-US" sz="1600">
                <a:latin typeface="Times New Roman" panose="02020603050405020304" pitchFamily="18" charset="0"/>
                <a:cs typeface="Times New Roman" panose="02020603050405020304" pitchFamily="18" charset="0"/>
              </a:rPr>
              <a:t>Vector Classifier. </a:t>
            </a:r>
            <a:r>
              <a:rPr lang="en-US" sz="1600" dirty="0">
                <a:latin typeface="Times New Roman" panose="02020603050405020304" pitchFamily="18" charset="0"/>
                <a:cs typeface="Times New Roman" panose="02020603050405020304" pitchFamily="18" charset="0"/>
              </a:rPr>
              <a:t>The combination of these three classifiers are given the Training and Testing Score is 94%.This Trained Model gives the Perfect Prediction for the predictive Healthcare Analysis.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788510"/>
      </p:ext>
    </p:extLst>
  </p:cSld>
  <p:clrMapOvr>
    <a:masterClrMapping/>
  </p:clrMapOvr>
  <p:transition spd="med">
    <p:wedg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7636</TotalTime>
  <Words>1055</Words>
  <Application>Microsoft Office PowerPoint</Application>
  <PresentationFormat>On-screen Show (4:3)</PresentationFormat>
  <Paragraphs>87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 SURVEY ON PREDICTIVE HEALTHCARE ANALYTICS BASED ON AI/ML  Presented By: Group No.24IT732 Ritesh Kumar (2100970130093) Udit Maurya (2100970130117) Vishal Yadav(2100970130127)  Guide Name: Dr. Javed Miya     </vt:lpstr>
      <vt:lpstr>Outline</vt:lpstr>
      <vt:lpstr>Introduction</vt:lpstr>
      <vt:lpstr>Literature Survey</vt:lpstr>
      <vt:lpstr>Problem statement</vt:lpstr>
      <vt:lpstr>Gap Identification </vt:lpstr>
      <vt:lpstr>Methodology</vt:lpstr>
      <vt:lpstr>Hardware &amp; Software Requirement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Application of Soft Computing  Course Code – KCS 054 Program Name – B.Tech</dc:title>
  <dc:creator>Windows User</dc:creator>
  <cp:lastModifiedBy>Ritesh Kumar</cp:lastModifiedBy>
  <cp:revision>147</cp:revision>
  <dcterms:created xsi:type="dcterms:W3CDTF">2020-07-11T15:09:29Z</dcterms:created>
  <dcterms:modified xsi:type="dcterms:W3CDTF">2025-05-05T17:19:16Z</dcterms:modified>
</cp:coreProperties>
</file>