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4" r:id="rId6"/>
    <p:sldId id="263" r:id="rId7"/>
    <p:sldId id="272" r:id="rId8"/>
    <p:sldId id="260" r:id="rId9"/>
    <p:sldId id="261" r:id="rId10"/>
    <p:sldId id="262" r:id="rId11"/>
    <p:sldId id="265" r:id="rId12"/>
    <p:sldId id="273" r:id="rId13"/>
    <p:sldId id="266" r:id="rId14"/>
    <p:sldId id="276" r:id="rId15"/>
    <p:sldId id="277" r:id="rId16"/>
    <p:sldId id="275" r:id="rId17"/>
    <p:sldId id="282" r:id="rId18"/>
    <p:sldId id="267" r:id="rId19"/>
    <p:sldId id="274" r:id="rId20"/>
    <p:sldId id="279" r:id="rId21"/>
    <p:sldId id="280" r:id="rId22"/>
    <p:sldId id="281"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tesh Singh Rajput" initials="RS" lastIdx="1" clrIdx="0">
    <p:extLst>
      <p:ext uri="{19B8F6BF-5375-455C-9EA6-DF929625EA0E}">
        <p15:presenceInfo xmlns:p15="http://schemas.microsoft.com/office/powerpoint/2012/main" userId="1b2f74c50ce16f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78B7"/>
    <a:srgbClr val="3D5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754"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5F6867-12BB-40D2-8D0C-D0A45EC30741}"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1313710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5F6867-12BB-40D2-8D0C-D0A45EC30741}" type="datetimeFigureOut">
              <a:rPr lang="en-IN" smtClean="0"/>
              <a:t>04-08-2024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87120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5F6867-12BB-40D2-8D0C-D0A45EC30741}"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1330822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5F6867-12BB-40D2-8D0C-D0A45EC30741}"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764F-2D19-41EB-9B4C-292CAA820481}"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60254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5F6867-12BB-40D2-8D0C-D0A45EC30741}"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531311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55F6867-12BB-40D2-8D0C-D0A45EC30741}" type="datetimeFigureOut">
              <a:rPr lang="en-IN" smtClean="0"/>
              <a:t>04-08-2024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3861703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55F6867-12BB-40D2-8D0C-D0A45EC30741}" type="datetimeFigureOut">
              <a:rPr lang="en-IN" smtClean="0"/>
              <a:t>04-08-2024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2259793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5F6867-12BB-40D2-8D0C-D0A45EC30741}"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2684751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5F6867-12BB-40D2-8D0C-D0A45EC30741}"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2666651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5F6867-12BB-40D2-8D0C-D0A45EC30741}"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57120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5F6867-12BB-40D2-8D0C-D0A45EC30741}" type="datetimeFigureOut">
              <a:rPr lang="en-IN" smtClean="0"/>
              <a:t>04-08-2024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3737800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5F6867-12BB-40D2-8D0C-D0A45EC30741}" type="datetimeFigureOut">
              <a:rPr lang="en-IN" smtClean="0"/>
              <a:t>04-08-2024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907884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5F6867-12BB-40D2-8D0C-D0A45EC30741}" type="datetimeFigureOut">
              <a:rPr lang="en-IN" smtClean="0"/>
              <a:t>04-08-2024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384466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55F6867-12BB-40D2-8D0C-D0A45EC30741}" type="datetimeFigureOut">
              <a:rPr lang="en-IN" smtClean="0"/>
              <a:t>04-08-2024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3416107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55F6867-12BB-40D2-8D0C-D0A45EC30741}" type="datetimeFigureOut">
              <a:rPr lang="en-IN" smtClean="0"/>
              <a:t>04-08-2024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1817080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55F6867-12BB-40D2-8D0C-D0A45EC30741}" type="datetimeFigureOut">
              <a:rPr lang="en-IN" smtClean="0"/>
              <a:t>04-08-2024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2551864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5F6867-12BB-40D2-8D0C-D0A45EC30741}" type="datetimeFigureOut">
              <a:rPr lang="en-IN" smtClean="0"/>
              <a:t>04-08-2024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F4764F-2D19-41EB-9B4C-292CAA820481}" type="slidenum">
              <a:rPr lang="en-IN" smtClean="0"/>
              <a:t>‹#›</a:t>
            </a:fld>
            <a:endParaRPr lang="en-IN"/>
          </a:p>
        </p:txBody>
      </p:sp>
    </p:spTree>
    <p:extLst>
      <p:ext uri="{BB962C8B-B14F-4D97-AF65-F5344CB8AC3E}">
        <p14:creationId xmlns:p14="http://schemas.microsoft.com/office/powerpoint/2010/main" val="138384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55F6867-12BB-40D2-8D0C-D0A45EC30741}" type="datetimeFigureOut">
              <a:rPr lang="en-IN" smtClean="0"/>
              <a:t>04-08-2024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AF4764F-2D19-41EB-9B4C-292CAA820481}" type="slidenum">
              <a:rPr lang="en-IN" smtClean="0"/>
              <a:t>‹#›</a:t>
            </a:fld>
            <a:endParaRPr lang="en-IN"/>
          </a:p>
        </p:txBody>
      </p:sp>
    </p:spTree>
    <p:extLst>
      <p:ext uri="{BB962C8B-B14F-4D97-AF65-F5344CB8AC3E}">
        <p14:creationId xmlns:p14="http://schemas.microsoft.com/office/powerpoint/2010/main" val="1435070050"/>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http://localhost:8888/lab/tree/Cleaned%20Datasets/Data%20Cleaning%20Notebooks/3.%20EDA%2C%20Univariate%20%26%20Bivariate%20Analysis%20of%20Merged%20Data.ipynb" TargetMode="Externa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hyperlink" Target="https://jupyter.org/try-jupyter/lab/index.html?path=BANK+LOAN+CASE+STUDY%2F1.+New+Applicants+Data+Cleaning.ipynb" TargetMode="External"/><Relationship Id="rId4" Type="http://schemas.openxmlformats.org/officeDocument/2006/relationships/hyperlink" Target="https://jupyter.org/try-jupyter/lab/index.html?path=BANK+LOAN+CASE+STUDY%2F2.+Previous+Applicants+Data+Cleaning.ipynb"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C685-E378-9542-3B61-2061745DAF71}"/>
              </a:ext>
            </a:extLst>
          </p:cNvPr>
          <p:cNvSpPr>
            <a:spLocks noGrp="1"/>
          </p:cNvSpPr>
          <p:nvPr>
            <p:ph type="ctrTitle"/>
          </p:nvPr>
        </p:nvSpPr>
        <p:spPr>
          <a:xfrm>
            <a:off x="0" y="2463808"/>
            <a:ext cx="12192000" cy="1134528"/>
          </a:xfrm>
        </p:spPr>
        <p:txBody>
          <a:bodyPr>
            <a:noAutofit/>
          </a:bodyPr>
          <a:lstStyle/>
          <a:p>
            <a:pPr algn="ctr"/>
            <a:r>
              <a:rPr lang="en-IN" sz="6000" dirty="0">
                <a:ea typeface="Calibri" panose="020F0502020204030204" pitchFamily="34" charset="0"/>
                <a:cs typeface="Calibri" panose="020F0502020204030204" pitchFamily="34" charset="0"/>
              </a:rPr>
              <a:t>BANK LOAN CASE STUDY</a:t>
            </a:r>
          </a:p>
        </p:txBody>
      </p:sp>
      <p:sp>
        <p:nvSpPr>
          <p:cNvPr id="3" name="Subtitle 2">
            <a:extLst>
              <a:ext uri="{FF2B5EF4-FFF2-40B4-BE49-F238E27FC236}">
                <a16:creationId xmlns:a16="http://schemas.microsoft.com/office/drawing/2014/main" id="{3AA67638-E0D0-66CA-AEA2-6A1F3E4DDE61}"/>
              </a:ext>
            </a:extLst>
          </p:cNvPr>
          <p:cNvSpPr>
            <a:spLocks noGrp="1"/>
          </p:cNvSpPr>
          <p:nvPr>
            <p:ph type="subTitle" idx="1"/>
          </p:nvPr>
        </p:nvSpPr>
        <p:spPr>
          <a:xfrm>
            <a:off x="1481667" y="3836708"/>
            <a:ext cx="9101666" cy="622169"/>
          </a:xfrm>
        </p:spPr>
        <p:txBody>
          <a:bodyPr>
            <a:normAutofit/>
          </a:bodyPr>
          <a:lstStyle/>
          <a:p>
            <a:pPr algn="ctr"/>
            <a:r>
              <a:rPr lang="en-IN" sz="2800" dirty="0">
                <a:ea typeface="Calibri" panose="020F0502020204030204" pitchFamily="34" charset="0"/>
                <a:cs typeface="Calibri" panose="020F0502020204030204" pitchFamily="34" charset="0"/>
              </a:rPr>
              <a:t>BY RITESH SINGH RAJPUT</a:t>
            </a:r>
          </a:p>
        </p:txBody>
      </p:sp>
      <p:cxnSp>
        <p:nvCxnSpPr>
          <p:cNvPr id="5" name="Straight Connector 4">
            <a:extLst>
              <a:ext uri="{FF2B5EF4-FFF2-40B4-BE49-F238E27FC236}">
                <a16:creationId xmlns:a16="http://schemas.microsoft.com/office/drawing/2014/main" id="{8A8BAAB9-C89F-4781-03AE-437D38EEF034}"/>
              </a:ext>
            </a:extLst>
          </p:cNvPr>
          <p:cNvCxnSpPr/>
          <p:nvPr/>
        </p:nvCxnSpPr>
        <p:spPr>
          <a:xfrm>
            <a:off x="1481667" y="3674539"/>
            <a:ext cx="910166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398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3994E-4023-6319-B0F7-934B9FA66E7F}"/>
              </a:ext>
            </a:extLst>
          </p:cNvPr>
          <p:cNvSpPr>
            <a:spLocks noGrp="1"/>
          </p:cNvSpPr>
          <p:nvPr>
            <p:ph type="title"/>
          </p:nvPr>
        </p:nvSpPr>
        <p:spPr>
          <a:xfrm>
            <a:off x="646111" y="557332"/>
            <a:ext cx="9404723" cy="639871"/>
          </a:xfrm>
        </p:spPr>
        <p:txBody>
          <a:bodyPr/>
          <a:lstStyle/>
          <a:p>
            <a:r>
              <a:rPr lang="en-GB" sz="3200" dirty="0"/>
              <a:t>NEW APPLICANTS DATA CLEANING</a:t>
            </a:r>
            <a:endParaRPr lang="en-IN" sz="3200" dirty="0"/>
          </a:p>
        </p:txBody>
      </p:sp>
      <p:cxnSp>
        <p:nvCxnSpPr>
          <p:cNvPr id="7" name="Straight Connector 6">
            <a:extLst>
              <a:ext uri="{FF2B5EF4-FFF2-40B4-BE49-F238E27FC236}">
                <a16:creationId xmlns:a16="http://schemas.microsoft.com/office/drawing/2014/main" id="{69437EEE-AB1D-9ED7-1489-61CF8F08BF2E}"/>
              </a:ext>
            </a:extLst>
          </p:cNvPr>
          <p:cNvCxnSpPr>
            <a:cxnSpLocks/>
          </p:cNvCxnSpPr>
          <p:nvPr/>
        </p:nvCxnSpPr>
        <p:spPr>
          <a:xfrm>
            <a:off x="725864" y="1197204"/>
            <a:ext cx="9002598"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62B265D-8604-DF0D-C5B3-94BB008EE1B4}"/>
              </a:ext>
            </a:extLst>
          </p:cNvPr>
          <p:cNvPicPr>
            <a:picLocks noChangeAspect="1"/>
          </p:cNvPicPr>
          <p:nvPr/>
        </p:nvPicPr>
        <p:blipFill rotWithShape="1">
          <a:blip r:embed="rId2">
            <a:extLst>
              <a:ext uri="{28A0092B-C50C-407E-A947-70E740481C1C}">
                <a14:useLocalDpi xmlns:a14="http://schemas.microsoft.com/office/drawing/2010/main" val="0"/>
              </a:ext>
            </a:extLst>
          </a:blip>
          <a:srcRect l="172" r="690"/>
          <a:stretch/>
        </p:blipFill>
        <p:spPr>
          <a:xfrm>
            <a:off x="725864" y="1377350"/>
            <a:ext cx="10408861" cy="4391854"/>
          </a:xfrm>
          <a:prstGeom prst="rect">
            <a:avLst/>
          </a:prstGeom>
        </p:spPr>
      </p:pic>
      <p:pic>
        <p:nvPicPr>
          <p:cNvPr id="8" name="Picture 7">
            <a:extLst>
              <a:ext uri="{FF2B5EF4-FFF2-40B4-BE49-F238E27FC236}">
                <a16:creationId xmlns:a16="http://schemas.microsoft.com/office/drawing/2014/main" id="{28783E22-45BE-0532-A370-2E895B8C14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864" y="5769204"/>
            <a:ext cx="10408861" cy="820018"/>
          </a:xfrm>
          <a:prstGeom prst="rect">
            <a:avLst/>
          </a:prstGeom>
        </p:spPr>
      </p:pic>
    </p:spTree>
    <p:extLst>
      <p:ext uri="{BB962C8B-B14F-4D97-AF65-F5344CB8AC3E}">
        <p14:creationId xmlns:p14="http://schemas.microsoft.com/office/powerpoint/2010/main" val="242733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2175-739F-5731-1054-2112AA531939}"/>
              </a:ext>
            </a:extLst>
          </p:cNvPr>
          <p:cNvSpPr>
            <a:spLocks noGrp="1"/>
          </p:cNvSpPr>
          <p:nvPr>
            <p:ph type="title"/>
          </p:nvPr>
        </p:nvSpPr>
        <p:spPr>
          <a:xfrm>
            <a:off x="646111" y="452718"/>
            <a:ext cx="9404723" cy="649142"/>
          </a:xfrm>
        </p:spPr>
        <p:txBody>
          <a:bodyPr/>
          <a:lstStyle/>
          <a:p>
            <a:r>
              <a:rPr lang="en-GB" sz="3200" dirty="0"/>
              <a:t>MERGING BOTH DATA FRAMES</a:t>
            </a:r>
            <a:endParaRPr lang="en-IN" sz="3200" dirty="0"/>
          </a:p>
        </p:txBody>
      </p:sp>
      <p:sp>
        <p:nvSpPr>
          <p:cNvPr id="5" name="Content Placeholder 4">
            <a:extLst>
              <a:ext uri="{FF2B5EF4-FFF2-40B4-BE49-F238E27FC236}">
                <a16:creationId xmlns:a16="http://schemas.microsoft.com/office/drawing/2014/main" id="{D38E8E52-2B5C-E01F-A5F0-8992F5BDCA68}"/>
              </a:ext>
            </a:extLst>
          </p:cNvPr>
          <p:cNvSpPr>
            <a:spLocks noGrp="1"/>
          </p:cNvSpPr>
          <p:nvPr>
            <p:ph idx="1"/>
          </p:nvPr>
        </p:nvSpPr>
        <p:spPr>
          <a:xfrm>
            <a:off x="411301" y="1329199"/>
            <a:ext cx="10938571" cy="4919202"/>
          </a:xfrm>
        </p:spPr>
        <p:txBody>
          <a:bodyPr>
            <a:normAutofit/>
          </a:bodyPr>
          <a:lstStyle/>
          <a:p>
            <a:r>
              <a:rPr lang="en-GB" sz="1600" dirty="0"/>
              <a:t>After cleaning and imputations of both data we merged both data on the basis of primary key which is “SK_ID_CURR”</a:t>
            </a:r>
            <a:endParaRPr lang="en-IN" sz="1600" dirty="0"/>
          </a:p>
        </p:txBody>
      </p:sp>
      <p:cxnSp>
        <p:nvCxnSpPr>
          <p:cNvPr id="4" name="Straight Connector 3">
            <a:extLst>
              <a:ext uri="{FF2B5EF4-FFF2-40B4-BE49-F238E27FC236}">
                <a16:creationId xmlns:a16="http://schemas.microsoft.com/office/drawing/2014/main" id="{2CABA5ED-3786-BDB3-C32D-78C47B207C89}"/>
              </a:ext>
            </a:extLst>
          </p:cNvPr>
          <p:cNvCxnSpPr/>
          <p:nvPr/>
        </p:nvCxnSpPr>
        <p:spPr>
          <a:xfrm>
            <a:off x="646111" y="1101861"/>
            <a:ext cx="9134475"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77E577ED-33C3-CD05-0AEB-E1B7E66F3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301" y="1994855"/>
            <a:ext cx="3789224" cy="4253546"/>
          </a:xfrm>
          <a:prstGeom prst="rect">
            <a:avLst/>
          </a:prstGeom>
        </p:spPr>
      </p:pic>
      <p:pic>
        <p:nvPicPr>
          <p:cNvPr id="10" name="Picture 9">
            <a:extLst>
              <a:ext uri="{FF2B5EF4-FFF2-40B4-BE49-F238E27FC236}">
                <a16:creationId xmlns:a16="http://schemas.microsoft.com/office/drawing/2014/main" id="{F0A5D22A-FBF3-41FE-3D29-EDA833F92C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879" y="1981551"/>
            <a:ext cx="3589336" cy="4253545"/>
          </a:xfrm>
          <a:prstGeom prst="rect">
            <a:avLst/>
          </a:prstGeom>
        </p:spPr>
      </p:pic>
      <p:pic>
        <p:nvPicPr>
          <p:cNvPr id="12" name="Picture 11">
            <a:extLst>
              <a:ext uri="{FF2B5EF4-FFF2-40B4-BE49-F238E27FC236}">
                <a16:creationId xmlns:a16="http://schemas.microsoft.com/office/drawing/2014/main" id="{030D08C1-1F84-4B50-7CC8-5D9D26C215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2529" y="1981551"/>
            <a:ext cx="3568734" cy="2586671"/>
          </a:xfrm>
          <a:prstGeom prst="rect">
            <a:avLst/>
          </a:prstGeom>
        </p:spPr>
      </p:pic>
      <p:sp>
        <p:nvSpPr>
          <p:cNvPr id="13" name="Rectangle 12">
            <a:extLst>
              <a:ext uri="{FF2B5EF4-FFF2-40B4-BE49-F238E27FC236}">
                <a16:creationId xmlns:a16="http://schemas.microsoft.com/office/drawing/2014/main" id="{EF6F3762-7AA8-2599-6FDA-389615B884AC}"/>
              </a:ext>
            </a:extLst>
          </p:cNvPr>
          <p:cNvSpPr/>
          <p:nvPr/>
        </p:nvSpPr>
        <p:spPr>
          <a:xfrm>
            <a:off x="8183657" y="4830049"/>
            <a:ext cx="3587606" cy="3905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dirty="0">
                <a:hlinkClick r:id="rId5"/>
              </a:rPr>
              <a:t>MERGED DATA HYPERLINK</a:t>
            </a:r>
            <a:endParaRPr lang="en-IN" dirty="0"/>
          </a:p>
        </p:txBody>
      </p:sp>
    </p:spTree>
    <p:extLst>
      <p:ext uri="{BB962C8B-B14F-4D97-AF65-F5344CB8AC3E}">
        <p14:creationId xmlns:p14="http://schemas.microsoft.com/office/powerpoint/2010/main" val="3444471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BC48A-B60C-DB3F-072F-DC47CBCEB681}"/>
              </a:ext>
            </a:extLst>
          </p:cNvPr>
          <p:cNvSpPr>
            <a:spLocks noGrp="1"/>
          </p:cNvSpPr>
          <p:nvPr>
            <p:ph type="ctrTitle"/>
          </p:nvPr>
        </p:nvSpPr>
        <p:spPr>
          <a:xfrm>
            <a:off x="1201217" y="1589202"/>
            <a:ext cx="9789565" cy="3329581"/>
          </a:xfrm>
        </p:spPr>
        <p:txBody>
          <a:bodyPr/>
          <a:lstStyle/>
          <a:p>
            <a:pPr algn="ctr"/>
            <a:r>
              <a:rPr lang="en-IN" sz="6000" dirty="0"/>
              <a:t>EDA</a:t>
            </a:r>
            <a:r>
              <a:rPr lang="en-IN" sz="5400" dirty="0"/>
              <a:t>,</a:t>
            </a:r>
            <a:br>
              <a:rPr lang="en-IN" sz="6000" dirty="0"/>
            </a:br>
            <a:r>
              <a:rPr lang="en-IN" sz="6000" dirty="0"/>
              <a:t>UNIVARIATE</a:t>
            </a:r>
            <a:br>
              <a:rPr lang="en-IN" sz="6000" dirty="0"/>
            </a:br>
            <a:r>
              <a:rPr lang="en-IN" sz="6000" dirty="0"/>
              <a:t>&amp; BIVARIATE ANALYSIS</a:t>
            </a:r>
          </a:p>
        </p:txBody>
      </p:sp>
      <p:cxnSp>
        <p:nvCxnSpPr>
          <p:cNvPr id="7" name="Straight Connector 6">
            <a:extLst>
              <a:ext uri="{FF2B5EF4-FFF2-40B4-BE49-F238E27FC236}">
                <a16:creationId xmlns:a16="http://schemas.microsoft.com/office/drawing/2014/main" id="{1255ABCC-645C-1A11-C68F-62D88BBC9611}"/>
              </a:ext>
            </a:extLst>
          </p:cNvPr>
          <p:cNvCxnSpPr/>
          <p:nvPr/>
        </p:nvCxnSpPr>
        <p:spPr>
          <a:xfrm>
            <a:off x="1489435" y="5024487"/>
            <a:ext cx="918170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583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DE30-60DE-5E90-6C4B-E165B7C6370A}"/>
              </a:ext>
            </a:extLst>
          </p:cNvPr>
          <p:cNvSpPr>
            <a:spLocks noGrp="1"/>
          </p:cNvSpPr>
          <p:nvPr>
            <p:ph type="title"/>
          </p:nvPr>
        </p:nvSpPr>
        <p:spPr>
          <a:xfrm>
            <a:off x="646111" y="452718"/>
            <a:ext cx="7979415" cy="735059"/>
          </a:xfrm>
        </p:spPr>
        <p:txBody>
          <a:bodyPr/>
          <a:lstStyle/>
          <a:p>
            <a:r>
              <a:rPr lang="en-IN" sz="3200" dirty="0"/>
              <a:t>COLUMNS SEPRATION</a:t>
            </a:r>
          </a:p>
        </p:txBody>
      </p:sp>
      <p:sp>
        <p:nvSpPr>
          <p:cNvPr id="3" name="Content Placeholder 2">
            <a:extLst>
              <a:ext uri="{FF2B5EF4-FFF2-40B4-BE49-F238E27FC236}">
                <a16:creationId xmlns:a16="http://schemas.microsoft.com/office/drawing/2014/main" id="{7309EA60-F269-25E5-81C6-2B24093B3000}"/>
              </a:ext>
            </a:extLst>
          </p:cNvPr>
          <p:cNvSpPr>
            <a:spLocks noGrp="1"/>
          </p:cNvSpPr>
          <p:nvPr>
            <p:ph idx="1"/>
          </p:nvPr>
        </p:nvSpPr>
        <p:spPr>
          <a:xfrm>
            <a:off x="282805" y="1319752"/>
            <a:ext cx="11217896" cy="5260157"/>
          </a:xfrm>
        </p:spPr>
        <p:txBody>
          <a:bodyPr>
            <a:normAutofit/>
          </a:bodyPr>
          <a:lstStyle/>
          <a:p>
            <a:r>
              <a:rPr lang="en-GB" sz="1600" dirty="0"/>
              <a:t>Separated out the numeric and categorical columns of the </a:t>
            </a:r>
            <a:r>
              <a:rPr lang="en-GB" sz="1600" dirty="0" err="1"/>
              <a:t>dataframe</a:t>
            </a:r>
            <a:r>
              <a:rPr lang="en-GB" sz="1600" dirty="0"/>
              <a:t> to do further analysis.</a:t>
            </a:r>
            <a:endParaRPr lang="en-IN" sz="1600" dirty="0"/>
          </a:p>
        </p:txBody>
      </p:sp>
      <p:pic>
        <p:nvPicPr>
          <p:cNvPr id="5" name="Picture 4">
            <a:extLst>
              <a:ext uri="{FF2B5EF4-FFF2-40B4-BE49-F238E27FC236}">
                <a16:creationId xmlns:a16="http://schemas.microsoft.com/office/drawing/2014/main" id="{07780EDC-E758-689C-F808-CD45F0E65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864" y="1753386"/>
            <a:ext cx="10529740" cy="2422690"/>
          </a:xfrm>
          <a:prstGeom prst="rect">
            <a:avLst/>
          </a:prstGeom>
        </p:spPr>
      </p:pic>
      <p:pic>
        <p:nvPicPr>
          <p:cNvPr id="7" name="Picture 6">
            <a:extLst>
              <a:ext uri="{FF2B5EF4-FFF2-40B4-BE49-F238E27FC236}">
                <a16:creationId xmlns:a16="http://schemas.microsoft.com/office/drawing/2014/main" id="{A14750F6-9C9D-B1B4-9442-F43E16B8B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863" y="4312764"/>
            <a:ext cx="10614581" cy="2267145"/>
          </a:xfrm>
          <a:prstGeom prst="rect">
            <a:avLst/>
          </a:prstGeom>
        </p:spPr>
      </p:pic>
      <p:cxnSp>
        <p:nvCxnSpPr>
          <p:cNvPr id="9" name="Straight Connector 8">
            <a:extLst>
              <a:ext uri="{FF2B5EF4-FFF2-40B4-BE49-F238E27FC236}">
                <a16:creationId xmlns:a16="http://schemas.microsoft.com/office/drawing/2014/main" id="{E25FB0DD-04A2-257B-43FD-3D2B6AFEE877}"/>
              </a:ext>
            </a:extLst>
          </p:cNvPr>
          <p:cNvCxnSpPr/>
          <p:nvPr/>
        </p:nvCxnSpPr>
        <p:spPr>
          <a:xfrm>
            <a:off x="725864" y="1046375"/>
            <a:ext cx="918170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626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21B3-5651-BCE1-75DC-5288F3F68370}"/>
              </a:ext>
            </a:extLst>
          </p:cNvPr>
          <p:cNvSpPr>
            <a:spLocks noGrp="1"/>
          </p:cNvSpPr>
          <p:nvPr>
            <p:ph type="title"/>
          </p:nvPr>
        </p:nvSpPr>
        <p:spPr>
          <a:xfrm>
            <a:off x="646111" y="452718"/>
            <a:ext cx="9404723" cy="867035"/>
          </a:xfrm>
        </p:spPr>
        <p:txBody>
          <a:bodyPr/>
          <a:lstStyle/>
          <a:p>
            <a:r>
              <a:rPr lang="en-IN" sz="3200" dirty="0"/>
              <a:t>HISTOGRAMS</a:t>
            </a:r>
          </a:p>
        </p:txBody>
      </p:sp>
      <p:pic>
        <p:nvPicPr>
          <p:cNvPr id="5" name="Content Placeholder 4">
            <a:extLst>
              <a:ext uri="{FF2B5EF4-FFF2-40B4-BE49-F238E27FC236}">
                <a16:creationId xmlns:a16="http://schemas.microsoft.com/office/drawing/2014/main" id="{8E52E045-74C7-1718-8530-2E5446E36F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936" y="1520072"/>
            <a:ext cx="11348302" cy="3249888"/>
          </a:xfrm>
        </p:spPr>
      </p:pic>
      <p:cxnSp>
        <p:nvCxnSpPr>
          <p:cNvPr id="7" name="Straight Connector 6">
            <a:extLst>
              <a:ext uri="{FF2B5EF4-FFF2-40B4-BE49-F238E27FC236}">
                <a16:creationId xmlns:a16="http://schemas.microsoft.com/office/drawing/2014/main" id="{842ABECB-CFEB-F7F4-6D6C-2017EAEDB940}"/>
              </a:ext>
            </a:extLst>
          </p:cNvPr>
          <p:cNvCxnSpPr/>
          <p:nvPr/>
        </p:nvCxnSpPr>
        <p:spPr>
          <a:xfrm>
            <a:off x="646111" y="1140643"/>
            <a:ext cx="918604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477BB14-7970-4028-219F-313B0C526816}"/>
              </a:ext>
            </a:extLst>
          </p:cNvPr>
          <p:cNvSpPr txBox="1"/>
          <p:nvPr/>
        </p:nvSpPr>
        <p:spPr>
          <a:xfrm>
            <a:off x="340937" y="4970279"/>
            <a:ext cx="11348302" cy="1477328"/>
          </a:xfrm>
          <a:prstGeom prst="rect">
            <a:avLst/>
          </a:prstGeom>
          <a:noFill/>
        </p:spPr>
        <p:txBody>
          <a:bodyPr wrap="square" rtlCol="0">
            <a:spAutoFit/>
          </a:bodyPr>
          <a:lstStyle/>
          <a:p>
            <a:pPr marL="342900" indent="-342900" defTabSz="914400" eaLnBrk="0" fontAlgn="base" hangingPunct="0">
              <a:lnSpc>
                <a:spcPct val="150000"/>
              </a:lnSpc>
              <a:spcBef>
                <a:spcPct val="0"/>
              </a:spcBef>
              <a:spcAft>
                <a:spcPct val="0"/>
              </a:spcAft>
              <a:buFont typeface="Arial" panose="020B0604020202020204" pitchFamily="34" charset="0"/>
              <a:buChar char="•"/>
            </a:pPr>
            <a:r>
              <a:rPr lang="en-GB"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Histograms are ideal for visualizing the distribution and spread of data.</a:t>
            </a:r>
          </a:p>
          <a:p>
            <a:pPr marL="342900" indent="-342900" defTabSz="914400" eaLnBrk="0" fontAlgn="base" hangingPunct="0">
              <a:lnSpc>
                <a:spcPct val="150000"/>
              </a:lnSpc>
              <a:spcBef>
                <a:spcPct val="0"/>
              </a:spcBef>
              <a:spcAft>
                <a:spcPct val="0"/>
              </a:spcAft>
              <a:buFont typeface="Arial" panose="020B0604020202020204" pitchFamily="34" charset="0"/>
              <a:buChar char="•"/>
            </a:pPr>
            <a:r>
              <a:rPr lang="en-GB"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The images above illustrate the symmetric and skewed nature of the data. If the data is more spread out, it may indicate the presence of outliers.</a:t>
            </a:r>
          </a:p>
          <a:p>
            <a:endParaRPr lang="en-IN" dirty="0"/>
          </a:p>
        </p:txBody>
      </p:sp>
    </p:spTree>
    <p:extLst>
      <p:ext uri="{BB962C8B-B14F-4D97-AF65-F5344CB8AC3E}">
        <p14:creationId xmlns:p14="http://schemas.microsoft.com/office/powerpoint/2010/main" val="749304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C640A-2416-F16F-4156-F83AFAE6FBEC}"/>
              </a:ext>
            </a:extLst>
          </p:cNvPr>
          <p:cNvSpPr>
            <a:spLocks noGrp="1"/>
          </p:cNvSpPr>
          <p:nvPr>
            <p:ph type="title"/>
          </p:nvPr>
        </p:nvSpPr>
        <p:spPr>
          <a:xfrm>
            <a:off x="646111" y="452718"/>
            <a:ext cx="3360281" cy="876461"/>
          </a:xfrm>
        </p:spPr>
        <p:txBody>
          <a:bodyPr/>
          <a:lstStyle/>
          <a:p>
            <a:r>
              <a:rPr lang="en-IN" sz="3600" dirty="0"/>
              <a:t>BOXPLOTS</a:t>
            </a:r>
          </a:p>
        </p:txBody>
      </p:sp>
      <p:pic>
        <p:nvPicPr>
          <p:cNvPr id="7" name="Content Placeholder 6">
            <a:extLst>
              <a:ext uri="{FF2B5EF4-FFF2-40B4-BE49-F238E27FC236}">
                <a16:creationId xmlns:a16="http://schemas.microsoft.com/office/drawing/2014/main" id="{A611FE24-AA94-D2F5-FC22-E46EC2BA3A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1278" y="1568581"/>
            <a:ext cx="9945280" cy="3071126"/>
          </a:xfrm>
        </p:spPr>
      </p:pic>
      <p:cxnSp>
        <p:nvCxnSpPr>
          <p:cNvPr id="5" name="Straight Connector 4">
            <a:extLst>
              <a:ext uri="{FF2B5EF4-FFF2-40B4-BE49-F238E27FC236}">
                <a16:creationId xmlns:a16="http://schemas.microsoft.com/office/drawing/2014/main" id="{D0BFB469-4F39-803B-5ADB-026BC3A0A8B3}"/>
              </a:ext>
            </a:extLst>
          </p:cNvPr>
          <p:cNvCxnSpPr/>
          <p:nvPr/>
        </p:nvCxnSpPr>
        <p:spPr>
          <a:xfrm>
            <a:off x="801278" y="1178351"/>
            <a:ext cx="9181708"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EFCE6896-7047-B97C-5F14-AD3856D76AF8}"/>
              </a:ext>
            </a:extLst>
          </p:cNvPr>
          <p:cNvSpPr/>
          <p:nvPr/>
        </p:nvSpPr>
        <p:spPr>
          <a:xfrm>
            <a:off x="8644379" y="3176833"/>
            <a:ext cx="84842" cy="942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37C0FE8E-4558-AB4C-DEE7-079C18C1A728}"/>
              </a:ext>
            </a:extLst>
          </p:cNvPr>
          <p:cNvSpPr/>
          <p:nvPr/>
        </p:nvSpPr>
        <p:spPr>
          <a:xfrm>
            <a:off x="9177784" y="3176833"/>
            <a:ext cx="84842" cy="942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B31B0C61-ACEE-17DC-8B3F-054C05C2306F}"/>
              </a:ext>
            </a:extLst>
          </p:cNvPr>
          <p:cNvSpPr/>
          <p:nvPr/>
        </p:nvSpPr>
        <p:spPr>
          <a:xfrm>
            <a:off x="8828203" y="3176833"/>
            <a:ext cx="84842" cy="942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DD534DE1-E493-5631-2469-1A1B33CEA038}"/>
              </a:ext>
            </a:extLst>
          </p:cNvPr>
          <p:cNvSpPr/>
          <p:nvPr/>
        </p:nvSpPr>
        <p:spPr>
          <a:xfrm>
            <a:off x="9012027" y="3176833"/>
            <a:ext cx="84842" cy="942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F216C998-2160-E4E1-F5C9-B72F954CF9B8}"/>
              </a:ext>
            </a:extLst>
          </p:cNvPr>
          <p:cNvSpPr/>
          <p:nvPr/>
        </p:nvSpPr>
        <p:spPr>
          <a:xfrm>
            <a:off x="2996152" y="3176833"/>
            <a:ext cx="84842" cy="942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225E18FF-D76C-8149-3993-92F794948B17}"/>
              </a:ext>
            </a:extLst>
          </p:cNvPr>
          <p:cNvCxnSpPr/>
          <p:nvPr/>
        </p:nvCxnSpPr>
        <p:spPr>
          <a:xfrm flipH="1" flipV="1">
            <a:off x="8913045" y="3429000"/>
            <a:ext cx="494906" cy="304014"/>
          </a:xfrm>
          <a:prstGeom prst="straightConnector1">
            <a:avLst/>
          </a:prstGeom>
          <a:ln>
            <a:solidFill>
              <a:srgbClr val="3D55A5"/>
            </a:solidFill>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F351A3AB-224C-4AD6-14A8-F985F8E2E33C}"/>
              </a:ext>
            </a:extLst>
          </p:cNvPr>
          <p:cNvSpPr txBox="1"/>
          <p:nvPr/>
        </p:nvSpPr>
        <p:spPr>
          <a:xfrm>
            <a:off x="9407951" y="3632362"/>
            <a:ext cx="1025861" cy="369332"/>
          </a:xfrm>
          <a:prstGeom prst="rect">
            <a:avLst/>
          </a:prstGeom>
          <a:noFill/>
        </p:spPr>
        <p:txBody>
          <a:bodyPr wrap="square" rtlCol="0">
            <a:spAutoFit/>
          </a:bodyPr>
          <a:lstStyle/>
          <a:p>
            <a:r>
              <a:rPr lang="en-IN" dirty="0">
                <a:solidFill>
                  <a:srgbClr val="6678B7"/>
                </a:solidFill>
                <a:latin typeface="Bahnschrift" panose="020B0502040204020203" pitchFamily="34" charset="0"/>
              </a:rPr>
              <a:t>Outliers</a:t>
            </a:r>
          </a:p>
        </p:txBody>
      </p:sp>
      <p:sp>
        <p:nvSpPr>
          <p:cNvPr id="17" name="TextBox 16">
            <a:extLst>
              <a:ext uri="{FF2B5EF4-FFF2-40B4-BE49-F238E27FC236}">
                <a16:creationId xmlns:a16="http://schemas.microsoft.com/office/drawing/2014/main" id="{C7BA8BEF-F422-6BF5-3FAC-103B9D8BCA27}"/>
              </a:ext>
            </a:extLst>
          </p:cNvPr>
          <p:cNvSpPr txBox="1"/>
          <p:nvPr/>
        </p:nvSpPr>
        <p:spPr>
          <a:xfrm>
            <a:off x="801278" y="5033318"/>
            <a:ext cx="9879291" cy="792781"/>
          </a:xfrm>
          <a:prstGeom prst="rect">
            <a:avLst/>
          </a:prstGeom>
          <a:noFill/>
        </p:spPr>
        <p:txBody>
          <a:bodyPr wrap="square" rtlCol="0">
            <a:spAutoFit/>
          </a:bodyPr>
          <a:lstStyle/>
          <a:p>
            <a:pPr marL="342900" indent="-342900" defTabSz="914400" eaLnBrk="0" fontAlgn="base" hangingPunct="0">
              <a:lnSpc>
                <a:spcPct val="150000"/>
              </a:lnSpc>
              <a:spcBef>
                <a:spcPct val="0"/>
              </a:spcBef>
              <a:spcAft>
                <a:spcPct val="0"/>
              </a:spcAft>
              <a:buFont typeface="Arial" panose="020B0604020202020204" pitchFamily="34" charset="0"/>
              <a:buChar char="•"/>
            </a:pPr>
            <a:r>
              <a:rPr lang="en-GB"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The images above illustrate how boxplots can reveal data symmetry and skewness.</a:t>
            </a:r>
          </a:p>
          <a:p>
            <a:pPr marL="342900" indent="-342900" defTabSz="914400" eaLnBrk="0" fontAlgn="base" hangingPunct="0">
              <a:lnSpc>
                <a:spcPct val="150000"/>
              </a:lnSpc>
              <a:spcBef>
                <a:spcPct val="0"/>
              </a:spcBef>
              <a:spcAft>
                <a:spcPct val="0"/>
              </a:spcAft>
              <a:buFont typeface="Arial" panose="020B0604020202020204" pitchFamily="34" charset="0"/>
              <a:buChar char="•"/>
            </a:pPr>
            <a:r>
              <a:rPr lang="en-GB"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 wider spread in the boxplot may suggest the presence of outliers or variability in the data.</a:t>
            </a:r>
            <a:endParaRPr lang="en-IN"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1850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074D4-29FE-E539-9D08-F0F4CE98AFDF}"/>
              </a:ext>
            </a:extLst>
          </p:cNvPr>
          <p:cNvSpPr>
            <a:spLocks noGrp="1"/>
          </p:cNvSpPr>
          <p:nvPr>
            <p:ph type="title"/>
          </p:nvPr>
        </p:nvSpPr>
        <p:spPr>
          <a:xfrm>
            <a:off x="499621" y="452718"/>
            <a:ext cx="6825007" cy="772767"/>
          </a:xfrm>
        </p:spPr>
        <p:txBody>
          <a:bodyPr/>
          <a:lstStyle/>
          <a:p>
            <a:r>
              <a:rPr lang="en-IN" sz="3600" dirty="0"/>
              <a:t>HISTOGRAMS + BOXPLOT</a:t>
            </a:r>
          </a:p>
        </p:txBody>
      </p:sp>
      <p:pic>
        <p:nvPicPr>
          <p:cNvPr id="5" name="Content Placeholder 4">
            <a:extLst>
              <a:ext uri="{FF2B5EF4-FFF2-40B4-BE49-F238E27FC236}">
                <a16:creationId xmlns:a16="http://schemas.microsoft.com/office/drawing/2014/main" id="{73DAE0BA-79EF-14CA-DAB0-FBDCC39600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509" y="1696826"/>
            <a:ext cx="11528982" cy="4392890"/>
          </a:xfrm>
        </p:spPr>
      </p:pic>
      <p:cxnSp>
        <p:nvCxnSpPr>
          <p:cNvPr id="9" name="Straight Connector 8">
            <a:extLst>
              <a:ext uri="{FF2B5EF4-FFF2-40B4-BE49-F238E27FC236}">
                <a16:creationId xmlns:a16="http://schemas.microsoft.com/office/drawing/2014/main" id="{C3708999-CDF3-7352-DC12-E682CC36058E}"/>
              </a:ext>
            </a:extLst>
          </p:cNvPr>
          <p:cNvCxnSpPr>
            <a:cxnSpLocks/>
          </p:cNvCxnSpPr>
          <p:nvPr/>
        </p:nvCxnSpPr>
        <p:spPr>
          <a:xfrm>
            <a:off x="499621" y="1225485"/>
            <a:ext cx="961534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669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C4B2-C220-7C7E-B94D-CF66EC5727EA}"/>
              </a:ext>
            </a:extLst>
          </p:cNvPr>
          <p:cNvSpPr>
            <a:spLocks noGrp="1"/>
          </p:cNvSpPr>
          <p:nvPr>
            <p:ph type="title"/>
          </p:nvPr>
        </p:nvSpPr>
        <p:spPr>
          <a:xfrm>
            <a:off x="263951" y="452719"/>
            <a:ext cx="10162094" cy="810474"/>
          </a:xfrm>
        </p:spPr>
        <p:txBody>
          <a:bodyPr/>
          <a:lstStyle/>
          <a:p>
            <a:r>
              <a:rPr lang="en-GB" dirty="0"/>
              <a:t>Types of Analysis Done</a:t>
            </a:r>
            <a:endParaRPr lang="en-IN" dirty="0"/>
          </a:p>
        </p:txBody>
      </p:sp>
      <p:sp>
        <p:nvSpPr>
          <p:cNvPr id="3" name="Content Placeholder 2">
            <a:extLst>
              <a:ext uri="{FF2B5EF4-FFF2-40B4-BE49-F238E27FC236}">
                <a16:creationId xmlns:a16="http://schemas.microsoft.com/office/drawing/2014/main" id="{8BD08174-563B-A38F-155B-D0861F5E41CE}"/>
              </a:ext>
            </a:extLst>
          </p:cNvPr>
          <p:cNvSpPr>
            <a:spLocks noGrp="1"/>
          </p:cNvSpPr>
          <p:nvPr>
            <p:ph idx="1"/>
          </p:nvPr>
        </p:nvSpPr>
        <p:spPr>
          <a:xfrm>
            <a:off x="386500" y="1668545"/>
            <a:ext cx="10906812" cy="4736735"/>
          </a:xfrm>
          <a:ln/>
        </p:spPr>
        <p:style>
          <a:lnRef idx="1">
            <a:schemeClr val="dk1"/>
          </a:lnRef>
          <a:fillRef idx="3">
            <a:schemeClr val="dk1"/>
          </a:fillRef>
          <a:effectRef idx="2">
            <a:schemeClr val="dk1"/>
          </a:effectRef>
          <a:fontRef idx="minor">
            <a:schemeClr val="lt1"/>
          </a:fontRef>
        </p:style>
        <p:txBody>
          <a:bodyPr>
            <a:normAutofit lnSpcReduction="10000"/>
          </a:bodyPr>
          <a:lstStyle/>
          <a:p>
            <a:r>
              <a:rPr lang="en-GB" dirty="0"/>
              <a:t>Univariate Analysis :</a:t>
            </a:r>
          </a:p>
          <a:p>
            <a:pPr marL="0" indent="0">
              <a:buNone/>
            </a:pPr>
            <a:r>
              <a:rPr lang="en-GB" dirty="0"/>
              <a:t>This analysis is a type of data analysis that focuses on examining and describing the distribution, central tendency, and variability of a single variable in a dataset. The primary goal of univariate analysis is to understand the underlying patterns and characteristics of the data related to one variable without considering relationships or interactions with other variables.</a:t>
            </a:r>
          </a:p>
          <a:p>
            <a:endParaRPr lang="en-IN" dirty="0"/>
          </a:p>
          <a:p>
            <a:r>
              <a:rPr lang="en-IN" dirty="0"/>
              <a:t>Bivariate Analysis :</a:t>
            </a:r>
          </a:p>
          <a:p>
            <a:pPr marL="0" indent="0">
              <a:buNone/>
            </a:pPr>
            <a:r>
              <a:rPr lang="en-GB" dirty="0"/>
              <a:t>Bivariate analysis is a statistical method used to explore the relationship between two variables. Unlike univariate analysis, which focuses on a single variable, bivariate analysis seeks to understand how two variables relate to each other, whether through correlation, causation, or simple association. This type of analysis is an essential step in exploratory data analysis (EDA) as it helps identify patterns, trends, and potential relationships between variables in a dataset.</a:t>
            </a:r>
            <a:endParaRPr lang="en-IN" dirty="0"/>
          </a:p>
        </p:txBody>
      </p:sp>
      <p:cxnSp>
        <p:nvCxnSpPr>
          <p:cNvPr id="5" name="Straight Connector 4">
            <a:extLst>
              <a:ext uri="{FF2B5EF4-FFF2-40B4-BE49-F238E27FC236}">
                <a16:creationId xmlns:a16="http://schemas.microsoft.com/office/drawing/2014/main" id="{586F3410-B25B-E89D-CECB-F92E8381AC38}"/>
              </a:ext>
            </a:extLst>
          </p:cNvPr>
          <p:cNvCxnSpPr/>
          <p:nvPr/>
        </p:nvCxnSpPr>
        <p:spPr>
          <a:xfrm>
            <a:off x="386499" y="1263193"/>
            <a:ext cx="917228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860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1255-BFD3-4617-BD47-4AACDDBE7044}"/>
              </a:ext>
            </a:extLst>
          </p:cNvPr>
          <p:cNvSpPr>
            <a:spLocks noGrp="1"/>
          </p:cNvSpPr>
          <p:nvPr>
            <p:ph type="title"/>
          </p:nvPr>
        </p:nvSpPr>
        <p:spPr>
          <a:xfrm>
            <a:off x="367645" y="452718"/>
            <a:ext cx="9954706" cy="716206"/>
          </a:xfrm>
        </p:spPr>
        <p:txBody>
          <a:bodyPr/>
          <a:lstStyle/>
          <a:p>
            <a:r>
              <a:rPr lang="en-GB" sz="3200" dirty="0"/>
              <a:t>Univariate Analysis (Numerical Features) </a:t>
            </a:r>
            <a:endParaRPr lang="en-IN" sz="3200" dirty="0"/>
          </a:p>
        </p:txBody>
      </p:sp>
      <p:sp>
        <p:nvSpPr>
          <p:cNvPr id="3" name="Content Placeholder 2">
            <a:extLst>
              <a:ext uri="{FF2B5EF4-FFF2-40B4-BE49-F238E27FC236}">
                <a16:creationId xmlns:a16="http://schemas.microsoft.com/office/drawing/2014/main" id="{C5D64E07-6F74-5C6D-E402-B5F64EE1D2E9}"/>
              </a:ext>
            </a:extLst>
          </p:cNvPr>
          <p:cNvSpPr>
            <a:spLocks noGrp="1"/>
          </p:cNvSpPr>
          <p:nvPr>
            <p:ph idx="1"/>
          </p:nvPr>
        </p:nvSpPr>
        <p:spPr>
          <a:xfrm>
            <a:off x="172824" y="1263192"/>
            <a:ext cx="12019176" cy="5594808"/>
          </a:xfrm>
        </p:spPr>
        <p:txBody>
          <a:bodyPr>
            <a:normAutofit/>
          </a:bodyPr>
          <a:lstStyle/>
          <a:p>
            <a:r>
              <a:rPr lang="en-GB" sz="1600" dirty="0"/>
              <a:t>Exploring some of the imp features</a:t>
            </a:r>
            <a:endParaRPr lang="en-IN" sz="1600" dirty="0"/>
          </a:p>
        </p:txBody>
      </p:sp>
      <p:pic>
        <p:nvPicPr>
          <p:cNvPr id="5" name="Picture 4">
            <a:extLst>
              <a:ext uri="{FF2B5EF4-FFF2-40B4-BE49-F238E27FC236}">
                <a16:creationId xmlns:a16="http://schemas.microsoft.com/office/drawing/2014/main" id="{E5D1AE7F-F6F7-7FB1-75EC-C31A2A90A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824" y="1640266"/>
            <a:ext cx="5923176" cy="2215297"/>
          </a:xfrm>
          <a:prstGeom prst="rect">
            <a:avLst/>
          </a:prstGeom>
        </p:spPr>
      </p:pic>
      <p:pic>
        <p:nvPicPr>
          <p:cNvPr id="9" name="Picture 8">
            <a:extLst>
              <a:ext uri="{FF2B5EF4-FFF2-40B4-BE49-F238E27FC236}">
                <a16:creationId xmlns:a16="http://schemas.microsoft.com/office/drawing/2014/main" id="{E4FD93E0-AE04-8691-EF24-BE5E7EEE7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118" y="1640265"/>
            <a:ext cx="5788058" cy="2215297"/>
          </a:xfrm>
          <a:prstGeom prst="rect">
            <a:avLst/>
          </a:prstGeom>
        </p:spPr>
      </p:pic>
      <p:cxnSp>
        <p:nvCxnSpPr>
          <p:cNvPr id="8" name="Straight Connector 7">
            <a:extLst>
              <a:ext uri="{FF2B5EF4-FFF2-40B4-BE49-F238E27FC236}">
                <a16:creationId xmlns:a16="http://schemas.microsoft.com/office/drawing/2014/main" id="{ABA14B38-1080-1A2F-D409-B67669CC8CDF}"/>
              </a:ext>
            </a:extLst>
          </p:cNvPr>
          <p:cNvCxnSpPr/>
          <p:nvPr/>
        </p:nvCxnSpPr>
        <p:spPr>
          <a:xfrm>
            <a:off x="292231" y="1168924"/>
            <a:ext cx="9785023"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2DDE9D14-05D3-7159-A4F6-BECAFD364A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440" y="4060597"/>
            <a:ext cx="5904560" cy="2185934"/>
          </a:xfrm>
          <a:prstGeom prst="rect">
            <a:avLst/>
          </a:prstGeom>
        </p:spPr>
      </p:pic>
      <p:pic>
        <p:nvPicPr>
          <p:cNvPr id="15" name="Picture 14">
            <a:extLst>
              <a:ext uri="{FF2B5EF4-FFF2-40B4-BE49-F238E27FC236}">
                <a16:creationId xmlns:a16="http://schemas.microsoft.com/office/drawing/2014/main" id="{73B82F40-8822-DACF-9649-CFCCDD27C8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1117" y="4060597"/>
            <a:ext cx="5767957" cy="2185935"/>
          </a:xfrm>
          <a:prstGeom prst="rect">
            <a:avLst/>
          </a:prstGeom>
        </p:spPr>
      </p:pic>
    </p:spTree>
    <p:extLst>
      <p:ext uri="{BB962C8B-B14F-4D97-AF65-F5344CB8AC3E}">
        <p14:creationId xmlns:p14="http://schemas.microsoft.com/office/powerpoint/2010/main" val="1609726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0BCC9-CD4B-3125-54C1-ABE295A2A2FB}"/>
              </a:ext>
            </a:extLst>
          </p:cNvPr>
          <p:cNvSpPr>
            <a:spLocks noGrp="1"/>
          </p:cNvSpPr>
          <p:nvPr>
            <p:ph type="title"/>
          </p:nvPr>
        </p:nvSpPr>
        <p:spPr>
          <a:xfrm>
            <a:off x="646112" y="452718"/>
            <a:ext cx="9487702" cy="782193"/>
          </a:xfrm>
        </p:spPr>
        <p:txBody>
          <a:bodyPr/>
          <a:lstStyle/>
          <a:p>
            <a:r>
              <a:rPr lang="en-GB" sz="3200" dirty="0"/>
              <a:t>Univariate Analysis (Categorical Features) </a:t>
            </a:r>
            <a:endParaRPr lang="en-IN" sz="3200" dirty="0"/>
          </a:p>
        </p:txBody>
      </p:sp>
      <p:cxnSp>
        <p:nvCxnSpPr>
          <p:cNvPr id="18" name="Straight Connector 17">
            <a:extLst>
              <a:ext uri="{FF2B5EF4-FFF2-40B4-BE49-F238E27FC236}">
                <a16:creationId xmlns:a16="http://schemas.microsoft.com/office/drawing/2014/main" id="{CB944DC2-D63A-AFAA-5357-BE0C1DA0F172}"/>
              </a:ext>
            </a:extLst>
          </p:cNvPr>
          <p:cNvCxnSpPr/>
          <p:nvPr/>
        </p:nvCxnSpPr>
        <p:spPr>
          <a:xfrm>
            <a:off x="646112" y="1102936"/>
            <a:ext cx="9176618" cy="0"/>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9A4B62E-C237-E3E6-530F-752C9CB13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3984" y="1363527"/>
            <a:ext cx="5758415" cy="2422188"/>
          </a:xfrm>
          <a:prstGeom prst="rect">
            <a:avLst/>
          </a:prstGeom>
        </p:spPr>
      </p:pic>
      <p:pic>
        <p:nvPicPr>
          <p:cNvPr id="26" name="Picture 25">
            <a:extLst>
              <a:ext uri="{FF2B5EF4-FFF2-40B4-BE49-F238E27FC236}">
                <a16:creationId xmlns:a16="http://schemas.microsoft.com/office/drawing/2014/main" id="{F904F212-E767-EFE7-4ACB-1597FB05D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95" y="1363528"/>
            <a:ext cx="5670431" cy="2422187"/>
          </a:xfrm>
          <a:prstGeom prst="rect">
            <a:avLst/>
          </a:prstGeom>
        </p:spPr>
      </p:pic>
      <p:pic>
        <p:nvPicPr>
          <p:cNvPr id="27" name="Picture 26">
            <a:extLst>
              <a:ext uri="{FF2B5EF4-FFF2-40B4-BE49-F238E27FC236}">
                <a16:creationId xmlns:a16="http://schemas.microsoft.com/office/drawing/2014/main" id="{D6FCD084-ACEF-F327-9552-1701B514A9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995" y="3994457"/>
            <a:ext cx="5670432" cy="2353704"/>
          </a:xfrm>
          <a:prstGeom prst="rect">
            <a:avLst/>
          </a:prstGeom>
        </p:spPr>
      </p:pic>
      <p:pic>
        <p:nvPicPr>
          <p:cNvPr id="28" name="Picture 27">
            <a:extLst>
              <a:ext uri="{FF2B5EF4-FFF2-40B4-BE49-F238E27FC236}">
                <a16:creationId xmlns:a16="http://schemas.microsoft.com/office/drawing/2014/main" id="{E4A03F2B-7C39-4C1F-3917-0103E6772D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3985" y="3996460"/>
            <a:ext cx="5758415" cy="2353704"/>
          </a:xfrm>
          <a:prstGeom prst="rect">
            <a:avLst/>
          </a:prstGeom>
        </p:spPr>
      </p:pic>
    </p:spTree>
    <p:extLst>
      <p:ext uri="{BB962C8B-B14F-4D97-AF65-F5344CB8AC3E}">
        <p14:creationId xmlns:p14="http://schemas.microsoft.com/office/powerpoint/2010/main" val="261297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8BCE-6426-BDD0-3AD4-A399CB6A0475}"/>
              </a:ext>
            </a:extLst>
          </p:cNvPr>
          <p:cNvSpPr>
            <a:spLocks noGrp="1"/>
          </p:cNvSpPr>
          <p:nvPr>
            <p:ph type="title"/>
          </p:nvPr>
        </p:nvSpPr>
        <p:spPr>
          <a:xfrm>
            <a:off x="999067" y="1235241"/>
            <a:ext cx="8899077" cy="618957"/>
          </a:xfrm>
        </p:spPr>
        <p:txBody>
          <a:bodyPr>
            <a:noAutofit/>
          </a:bodyPr>
          <a:lstStyle/>
          <a:p>
            <a:r>
              <a:rPr lang="en-IN" sz="3600" dirty="0">
                <a:ea typeface="Calibri" panose="020F0502020204030204" pitchFamily="34" charset="0"/>
                <a:cs typeface="Calibri" panose="020F0502020204030204" pitchFamily="34" charset="0"/>
              </a:rPr>
              <a:t>PROBLEM STATEMENT</a:t>
            </a:r>
          </a:p>
        </p:txBody>
      </p:sp>
      <p:sp>
        <p:nvSpPr>
          <p:cNvPr id="3" name="Content Placeholder 2">
            <a:extLst>
              <a:ext uri="{FF2B5EF4-FFF2-40B4-BE49-F238E27FC236}">
                <a16:creationId xmlns:a16="http://schemas.microsoft.com/office/drawing/2014/main" id="{901FC686-94A0-D1F5-598F-1A336510F1E1}"/>
              </a:ext>
            </a:extLst>
          </p:cNvPr>
          <p:cNvSpPr>
            <a:spLocks noGrp="1"/>
          </p:cNvSpPr>
          <p:nvPr>
            <p:ph idx="1"/>
          </p:nvPr>
        </p:nvSpPr>
        <p:spPr>
          <a:xfrm>
            <a:off x="999067" y="2565400"/>
            <a:ext cx="10185401" cy="2438400"/>
          </a:xfrm>
        </p:spPr>
        <p:style>
          <a:lnRef idx="1">
            <a:schemeClr val="dk1"/>
          </a:lnRef>
          <a:fillRef idx="3">
            <a:schemeClr val="dk1"/>
          </a:fillRef>
          <a:effectRef idx="2">
            <a:schemeClr val="dk1"/>
          </a:effectRef>
          <a:fontRef idx="minor">
            <a:schemeClr val="lt1"/>
          </a:fontRef>
        </p:style>
        <p:txBody>
          <a:bodyPr>
            <a:normAutofit/>
          </a:bodyPr>
          <a:lstStyle/>
          <a:p>
            <a:pPr marL="0" indent="0">
              <a:buNone/>
            </a:pPr>
            <a:r>
              <a:rPr lang="en-IN" sz="1800" kern="0" dirty="0">
                <a:effectLst/>
                <a:latin typeface="Calibri" panose="020F0502020204030204" pitchFamily="34" charset="0"/>
                <a:ea typeface="Calibri" panose="020F0502020204030204" pitchFamily="34" charset="0"/>
                <a:cs typeface="Calibri" panose="020F0502020204030204" pitchFamily="34" charset="0"/>
              </a:rPr>
              <a:t>The client, a consumer finance company, needs to analyse their loan applicants to identify patterns that help in predicting whether an applicant will default on their loan. The analysis aims to :</a:t>
            </a:r>
          </a:p>
          <a:p>
            <a:pPr marL="0" indent="0">
              <a:buNone/>
            </a:pPr>
            <a:endParaRPr lang="en-IN" sz="1800" kern="0" dirty="0">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800"/>
              </a:spcAft>
              <a:buFont typeface="Arial" panose="020B0604020202020204" pitchFamily="34" charset="0"/>
              <a:buChar char="•"/>
              <a:tabLst>
                <a:tab pos="457200" algn="l"/>
              </a:tabLst>
            </a:pPr>
            <a:r>
              <a:rPr lang="en-IN" sz="1800" kern="0" dirty="0">
                <a:effectLst/>
                <a:latin typeface="Calibri" panose="020F0502020204030204" pitchFamily="34" charset="0"/>
                <a:ea typeface="Calibri" panose="020F0502020204030204" pitchFamily="34" charset="0"/>
                <a:cs typeface="Calibri" panose="020F0502020204030204" pitchFamily="34" charset="0"/>
              </a:rPr>
              <a:t>Approve loans for applicants who are likely to repay.</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lvl="0">
              <a:lnSpc>
                <a:spcPct val="107000"/>
              </a:lnSpc>
              <a:spcAft>
                <a:spcPts val="800"/>
              </a:spcAft>
              <a:buFont typeface="Arial" panose="020B0604020202020204" pitchFamily="34" charset="0"/>
              <a:buChar char="•"/>
              <a:tabLst>
                <a:tab pos="457200" algn="l"/>
              </a:tabLst>
            </a:pPr>
            <a:r>
              <a:rPr lang="en-IN" sz="1800" kern="0" dirty="0">
                <a:effectLst/>
                <a:latin typeface="Calibri" panose="020F0502020204030204" pitchFamily="34" charset="0"/>
                <a:ea typeface="Calibri" panose="020F0502020204030204" pitchFamily="34" charset="0"/>
                <a:cs typeface="Calibri" panose="020F0502020204030204" pitchFamily="34" charset="0"/>
              </a:rPr>
              <a:t>Reject loans for applicants who are likely to default.</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cxnSp>
        <p:nvCxnSpPr>
          <p:cNvPr id="5" name="Straight Connector 4">
            <a:extLst>
              <a:ext uri="{FF2B5EF4-FFF2-40B4-BE49-F238E27FC236}">
                <a16:creationId xmlns:a16="http://schemas.microsoft.com/office/drawing/2014/main" id="{D6DE81F6-A574-016E-FE52-C79E2FFB599B}"/>
              </a:ext>
            </a:extLst>
          </p:cNvPr>
          <p:cNvCxnSpPr>
            <a:cxnSpLocks/>
          </p:cNvCxnSpPr>
          <p:nvPr/>
        </p:nvCxnSpPr>
        <p:spPr>
          <a:xfrm>
            <a:off x="999067" y="1918368"/>
            <a:ext cx="88990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545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3F18-19B4-A230-1F7A-8CC405E45ED7}"/>
              </a:ext>
            </a:extLst>
          </p:cNvPr>
          <p:cNvSpPr>
            <a:spLocks noGrp="1"/>
          </p:cNvSpPr>
          <p:nvPr>
            <p:ph type="title"/>
          </p:nvPr>
        </p:nvSpPr>
        <p:spPr>
          <a:xfrm>
            <a:off x="646111" y="452718"/>
            <a:ext cx="9404723" cy="706779"/>
          </a:xfrm>
        </p:spPr>
        <p:txBody>
          <a:bodyPr/>
          <a:lstStyle/>
          <a:p>
            <a:r>
              <a:rPr lang="en-GB" sz="3200" dirty="0"/>
              <a:t>Bivariate Analysis (Multiple Features)</a:t>
            </a:r>
            <a:endParaRPr lang="en-IN" sz="3200" dirty="0"/>
          </a:p>
        </p:txBody>
      </p:sp>
      <p:cxnSp>
        <p:nvCxnSpPr>
          <p:cNvPr id="5" name="Straight Connector 4">
            <a:extLst>
              <a:ext uri="{FF2B5EF4-FFF2-40B4-BE49-F238E27FC236}">
                <a16:creationId xmlns:a16="http://schemas.microsoft.com/office/drawing/2014/main" id="{440BC432-D687-6AC6-7113-5BA0A5D2EC90}"/>
              </a:ext>
            </a:extLst>
          </p:cNvPr>
          <p:cNvCxnSpPr/>
          <p:nvPr/>
        </p:nvCxnSpPr>
        <p:spPr>
          <a:xfrm>
            <a:off x="527901" y="1093509"/>
            <a:ext cx="9426804"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34E7D3A-3009-DABF-4288-7177AB93A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12" y="1243652"/>
            <a:ext cx="5548494" cy="2677899"/>
          </a:xfrm>
          <a:prstGeom prst="rect">
            <a:avLst/>
          </a:prstGeom>
        </p:spPr>
      </p:pic>
      <p:pic>
        <p:nvPicPr>
          <p:cNvPr id="15" name="Picture 14">
            <a:extLst>
              <a:ext uri="{FF2B5EF4-FFF2-40B4-BE49-F238E27FC236}">
                <a16:creationId xmlns:a16="http://schemas.microsoft.com/office/drawing/2014/main" id="{D4B6ECE9-827D-0601-700D-0BFDDBC6C9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7213" y="1243652"/>
            <a:ext cx="5776461" cy="5307977"/>
          </a:xfrm>
          <a:prstGeom prst="rect">
            <a:avLst/>
          </a:prstGeom>
        </p:spPr>
      </p:pic>
      <p:pic>
        <p:nvPicPr>
          <p:cNvPr id="17" name="Picture 16">
            <a:extLst>
              <a:ext uri="{FF2B5EF4-FFF2-40B4-BE49-F238E27FC236}">
                <a16:creationId xmlns:a16="http://schemas.microsoft.com/office/drawing/2014/main" id="{EB8DF83E-C495-1744-4ADF-98D1CEFD10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112" y="4157221"/>
            <a:ext cx="5548494" cy="2394408"/>
          </a:xfrm>
          <a:prstGeom prst="rect">
            <a:avLst/>
          </a:prstGeom>
        </p:spPr>
      </p:pic>
    </p:spTree>
    <p:extLst>
      <p:ext uri="{BB962C8B-B14F-4D97-AF65-F5344CB8AC3E}">
        <p14:creationId xmlns:p14="http://schemas.microsoft.com/office/powerpoint/2010/main" val="1461744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5E499-8160-DED9-DF38-BE3DB0DFA9FC}"/>
              </a:ext>
            </a:extLst>
          </p:cNvPr>
          <p:cNvSpPr>
            <a:spLocks noGrp="1"/>
          </p:cNvSpPr>
          <p:nvPr>
            <p:ph type="title"/>
          </p:nvPr>
        </p:nvSpPr>
        <p:spPr>
          <a:xfrm>
            <a:off x="311085" y="452718"/>
            <a:ext cx="9739749" cy="640791"/>
          </a:xfrm>
        </p:spPr>
        <p:txBody>
          <a:bodyPr/>
          <a:lstStyle/>
          <a:p>
            <a:r>
              <a:rPr lang="en-GB" sz="3200" dirty="0"/>
              <a:t>Bivariate Analysis with Target</a:t>
            </a:r>
            <a:endParaRPr lang="en-IN" sz="3200" dirty="0"/>
          </a:p>
        </p:txBody>
      </p:sp>
      <p:cxnSp>
        <p:nvCxnSpPr>
          <p:cNvPr id="5" name="Straight Connector 4">
            <a:extLst>
              <a:ext uri="{FF2B5EF4-FFF2-40B4-BE49-F238E27FC236}">
                <a16:creationId xmlns:a16="http://schemas.microsoft.com/office/drawing/2014/main" id="{2E33C4B1-4254-C75F-C4FC-AB949EA5BA1A}"/>
              </a:ext>
            </a:extLst>
          </p:cNvPr>
          <p:cNvCxnSpPr/>
          <p:nvPr/>
        </p:nvCxnSpPr>
        <p:spPr>
          <a:xfrm>
            <a:off x="311085" y="1093509"/>
            <a:ext cx="9404723"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5CEF61D-EAC5-5140-D2BA-6C5CC9DD3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101" y="1337698"/>
            <a:ext cx="5467518" cy="2688492"/>
          </a:xfrm>
          <a:prstGeom prst="rect">
            <a:avLst/>
          </a:prstGeom>
        </p:spPr>
      </p:pic>
      <p:pic>
        <p:nvPicPr>
          <p:cNvPr id="7" name="Picture 6">
            <a:extLst>
              <a:ext uri="{FF2B5EF4-FFF2-40B4-BE49-F238E27FC236}">
                <a16:creationId xmlns:a16="http://schemas.microsoft.com/office/drawing/2014/main" id="{A386C3B8-0DC8-AF70-01F6-463125650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37698"/>
            <a:ext cx="5467518" cy="2688490"/>
          </a:xfrm>
          <a:prstGeom prst="rect">
            <a:avLst/>
          </a:prstGeom>
        </p:spPr>
      </p:pic>
      <p:pic>
        <p:nvPicPr>
          <p:cNvPr id="9" name="Picture 8">
            <a:extLst>
              <a:ext uri="{FF2B5EF4-FFF2-40B4-BE49-F238E27FC236}">
                <a16:creationId xmlns:a16="http://schemas.microsoft.com/office/drawing/2014/main" id="{D0E5B233-6934-EE1A-181B-04312616DC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101" y="4119513"/>
            <a:ext cx="5467518" cy="2534991"/>
          </a:xfrm>
          <a:prstGeom prst="rect">
            <a:avLst/>
          </a:prstGeom>
        </p:spPr>
      </p:pic>
      <p:pic>
        <p:nvPicPr>
          <p:cNvPr id="11" name="Picture 10">
            <a:extLst>
              <a:ext uri="{FF2B5EF4-FFF2-40B4-BE49-F238E27FC236}">
                <a16:creationId xmlns:a16="http://schemas.microsoft.com/office/drawing/2014/main" id="{9C67C8F8-1518-1DAD-DC0E-1C27C10098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119512"/>
            <a:ext cx="5467517" cy="2534991"/>
          </a:xfrm>
          <a:prstGeom prst="rect">
            <a:avLst/>
          </a:prstGeom>
        </p:spPr>
      </p:pic>
    </p:spTree>
    <p:extLst>
      <p:ext uri="{BB962C8B-B14F-4D97-AF65-F5344CB8AC3E}">
        <p14:creationId xmlns:p14="http://schemas.microsoft.com/office/powerpoint/2010/main" val="3659828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DD2334-7258-174D-4BE7-0CBBA9644BD2}"/>
              </a:ext>
            </a:extLst>
          </p:cNvPr>
          <p:cNvSpPr>
            <a:spLocks noGrp="1"/>
          </p:cNvSpPr>
          <p:nvPr>
            <p:ph type="title"/>
          </p:nvPr>
        </p:nvSpPr>
        <p:spPr>
          <a:xfrm>
            <a:off x="1409479" y="2149311"/>
            <a:ext cx="8825657" cy="2384981"/>
          </a:xfrm>
        </p:spPr>
        <p:txBody>
          <a:bodyPr/>
          <a:lstStyle/>
          <a:p>
            <a:pPr algn="ctr"/>
            <a:r>
              <a:rPr lang="en-GB" dirty="0"/>
              <a:t>REMOVING OUTLIERS</a:t>
            </a:r>
            <a:br>
              <a:rPr lang="en-GB" dirty="0"/>
            </a:br>
            <a:r>
              <a:rPr lang="en-GB" dirty="0"/>
              <a:t>&amp;</a:t>
            </a:r>
            <a:br>
              <a:rPr lang="en-GB" dirty="0"/>
            </a:br>
            <a:r>
              <a:rPr lang="en-GB" dirty="0"/>
              <a:t>FINALIZING DATA</a:t>
            </a:r>
            <a:endParaRPr lang="en-IN" dirty="0"/>
          </a:p>
        </p:txBody>
      </p:sp>
      <p:cxnSp>
        <p:nvCxnSpPr>
          <p:cNvPr id="7" name="Straight Connector 6">
            <a:extLst>
              <a:ext uri="{FF2B5EF4-FFF2-40B4-BE49-F238E27FC236}">
                <a16:creationId xmlns:a16="http://schemas.microsoft.com/office/drawing/2014/main" id="{9FF398E7-AC86-C811-F254-0E658B23A9F6}"/>
              </a:ext>
            </a:extLst>
          </p:cNvPr>
          <p:cNvCxnSpPr/>
          <p:nvPr/>
        </p:nvCxnSpPr>
        <p:spPr>
          <a:xfrm>
            <a:off x="1409479" y="4628561"/>
            <a:ext cx="882565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263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9285E10-ABD8-417E-A113-6F25ADC0B9B1}"/>
              </a:ext>
            </a:extLst>
          </p:cNvPr>
          <p:cNvSpPr>
            <a:spLocks noGrp="1"/>
          </p:cNvSpPr>
          <p:nvPr>
            <p:ph type="title"/>
          </p:nvPr>
        </p:nvSpPr>
        <p:spPr/>
        <p:txBody>
          <a:bodyPr/>
          <a:lstStyle/>
          <a:p>
            <a:r>
              <a:rPr lang="en-GB" dirty="0"/>
              <a:t>Unique Values In Each Columns</a:t>
            </a:r>
            <a:endParaRPr lang="en-IN" dirty="0"/>
          </a:p>
        </p:txBody>
      </p:sp>
      <p:pic>
        <p:nvPicPr>
          <p:cNvPr id="7" name="Picture 6">
            <a:extLst>
              <a:ext uri="{FF2B5EF4-FFF2-40B4-BE49-F238E27FC236}">
                <a16:creationId xmlns:a16="http://schemas.microsoft.com/office/drawing/2014/main" id="{176C4385-0753-DB0E-938F-D75F7A682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610" y="1574277"/>
            <a:ext cx="4587617" cy="4757475"/>
          </a:xfrm>
          <a:prstGeom prst="rect">
            <a:avLst/>
          </a:prstGeom>
        </p:spPr>
      </p:pic>
      <p:pic>
        <p:nvPicPr>
          <p:cNvPr id="15" name="Picture 14">
            <a:extLst>
              <a:ext uri="{FF2B5EF4-FFF2-40B4-BE49-F238E27FC236}">
                <a16:creationId xmlns:a16="http://schemas.microsoft.com/office/drawing/2014/main" id="{74D92F19-10A4-24C6-ADA0-95A374544A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8097" y="1574277"/>
            <a:ext cx="4587617" cy="2526383"/>
          </a:xfrm>
          <a:prstGeom prst="rect">
            <a:avLst/>
          </a:prstGeom>
        </p:spPr>
      </p:pic>
      <p:sp>
        <p:nvSpPr>
          <p:cNvPr id="16" name="TextBox 15">
            <a:extLst>
              <a:ext uri="{FF2B5EF4-FFF2-40B4-BE49-F238E27FC236}">
                <a16:creationId xmlns:a16="http://schemas.microsoft.com/office/drawing/2014/main" id="{898C2872-1C82-628A-5FB7-C13A61CBD19D}"/>
              </a:ext>
            </a:extLst>
          </p:cNvPr>
          <p:cNvSpPr txBox="1"/>
          <p:nvPr/>
        </p:nvSpPr>
        <p:spPr>
          <a:xfrm>
            <a:off x="5888097" y="4600280"/>
            <a:ext cx="4484935" cy="369332"/>
          </a:xfrm>
          <a:prstGeom prst="rect">
            <a:avLst/>
          </a:prstGeom>
          <a:noFill/>
        </p:spPr>
        <p:txBody>
          <a:bodyPr wrap="square" rtlCol="0">
            <a:spAutoFit/>
          </a:bodyPr>
          <a:lstStyle/>
          <a:p>
            <a:pPr algn="ctr"/>
            <a:r>
              <a:rPr lang="en-GB" dirty="0"/>
              <a:t>SEE JUPYTER NOTEBOOK</a:t>
            </a:r>
            <a:endParaRPr lang="en-IN" dirty="0"/>
          </a:p>
        </p:txBody>
      </p:sp>
    </p:spTree>
    <p:extLst>
      <p:ext uri="{BB962C8B-B14F-4D97-AF65-F5344CB8AC3E}">
        <p14:creationId xmlns:p14="http://schemas.microsoft.com/office/powerpoint/2010/main" val="826670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7A850CE-BE3E-370F-AF34-CDE75A38834A}"/>
              </a:ext>
            </a:extLst>
          </p:cNvPr>
          <p:cNvSpPr>
            <a:spLocks noGrp="1"/>
          </p:cNvSpPr>
          <p:nvPr>
            <p:ph type="title"/>
          </p:nvPr>
        </p:nvSpPr>
        <p:spPr/>
        <p:txBody>
          <a:bodyPr/>
          <a:lstStyle/>
          <a:p>
            <a:r>
              <a:rPr lang="en-GB" dirty="0"/>
              <a:t>Removing Outliers Using IQR</a:t>
            </a:r>
            <a:endParaRPr lang="en-IN" dirty="0"/>
          </a:p>
        </p:txBody>
      </p:sp>
      <p:pic>
        <p:nvPicPr>
          <p:cNvPr id="10" name="Content Placeholder 9">
            <a:extLst>
              <a:ext uri="{FF2B5EF4-FFF2-40B4-BE49-F238E27FC236}">
                <a16:creationId xmlns:a16="http://schemas.microsoft.com/office/drawing/2014/main" id="{C5E4984E-9C97-D379-6EC0-7E37A32FFF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08" y="2465166"/>
            <a:ext cx="10515225" cy="2414505"/>
          </a:xfrm>
        </p:spPr>
      </p:pic>
      <p:pic>
        <p:nvPicPr>
          <p:cNvPr id="12" name="Picture 11">
            <a:extLst>
              <a:ext uri="{FF2B5EF4-FFF2-40B4-BE49-F238E27FC236}">
                <a16:creationId xmlns:a16="http://schemas.microsoft.com/office/drawing/2014/main" id="{7879A4CE-AB00-49AF-EC24-6C0204DAA4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08" y="5004753"/>
            <a:ext cx="10515225" cy="976067"/>
          </a:xfrm>
          <a:prstGeom prst="rect">
            <a:avLst/>
          </a:prstGeom>
        </p:spPr>
      </p:pic>
      <p:sp>
        <p:nvSpPr>
          <p:cNvPr id="13" name="TextBox 12">
            <a:extLst>
              <a:ext uri="{FF2B5EF4-FFF2-40B4-BE49-F238E27FC236}">
                <a16:creationId xmlns:a16="http://schemas.microsoft.com/office/drawing/2014/main" id="{F8E7AF82-AF6A-728E-C26C-E1C830089F2D}"/>
              </a:ext>
            </a:extLst>
          </p:cNvPr>
          <p:cNvSpPr txBox="1"/>
          <p:nvPr/>
        </p:nvSpPr>
        <p:spPr>
          <a:xfrm>
            <a:off x="646109" y="1636972"/>
            <a:ext cx="10515225" cy="584775"/>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1600" dirty="0">
                <a:latin typeface="Calibri" panose="020F0502020204030204" pitchFamily="34" charset="0"/>
                <a:ea typeface="Calibri" panose="020F0502020204030204" pitchFamily="34" charset="0"/>
                <a:cs typeface="Calibri" panose="020F0502020204030204" pitchFamily="34" charset="0"/>
              </a:rPr>
              <a:t>The </a:t>
            </a:r>
            <a:r>
              <a:rPr lang="en-GB" sz="1600" b="1" dirty="0">
                <a:latin typeface="Calibri" panose="020F0502020204030204" pitchFamily="34" charset="0"/>
                <a:ea typeface="Calibri" panose="020F0502020204030204" pitchFamily="34" charset="0"/>
                <a:cs typeface="Calibri" panose="020F0502020204030204" pitchFamily="34" charset="0"/>
              </a:rPr>
              <a:t>Interquartile Range (IQR)</a:t>
            </a:r>
            <a:r>
              <a:rPr lang="en-GB" sz="1600" dirty="0">
                <a:latin typeface="Calibri" panose="020F0502020204030204" pitchFamily="34" charset="0"/>
                <a:ea typeface="Calibri" panose="020F0502020204030204" pitchFamily="34" charset="0"/>
                <a:cs typeface="Calibri" panose="020F0502020204030204" pitchFamily="34" charset="0"/>
              </a:rPr>
              <a:t> is a measure of statistical dispersion, defined as the difference between the 75th percentile (Q3) and the 25th percentile (Q1) of a dataset as shown in the above slide</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cxnSp>
        <p:nvCxnSpPr>
          <p:cNvPr id="15" name="Straight Connector 14">
            <a:extLst>
              <a:ext uri="{FF2B5EF4-FFF2-40B4-BE49-F238E27FC236}">
                <a16:creationId xmlns:a16="http://schemas.microsoft.com/office/drawing/2014/main" id="{9C08C2B4-F543-C573-D103-9201DCBE5D91}"/>
              </a:ext>
            </a:extLst>
          </p:cNvPr>
          <p:cNvCxnSpPr>
            <a:cxnSpLocks/>
          </p:cNvCxnSpPr>
          <p:nvPr/>
        </p:nvCxnSpPr>
        <p:spPr>
          <a:xfrm flipV="1">
            <a:off x="646109" y="1268471"/>
            <a:ext cx="9195979" cy="124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026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8553-2EC4-48BC-E729-984BBBF61A89}"/>
              </a:ext>
            </a:extLst>
          </p:cNvPr>
          <p:cNvSpPr>
            <a:spLocks noGrp="1"/>
          </p:cNvSpPr>
          <p:nvPr>
            <p:ph type="title"/>
          </p:nvPr>
        </p:nvSpPr>
        <p:spPr>
          <a:xfrm>
            <a:off x="341123" y="452718"/>
            <a:ext cx="9709711" cy="895315"/>
          </a:xfrm>
        </p:spPr>
        <p:txBody>
          <a:bodyPr/>
          <a:lstStyle/>
          <a:p>
            <a:r>
              <a:rPr lang="en-GB" dirty="0"/>
              <a:t>Boxplots (Before &amp; After)</a:t>
            </a:r>
            <a:endParaRPr lang="en-IN" dirty="0"/>
          </a:p>
        </p:txBody>
      </p:sp>
      <p:pic>
        <p:nvPicPr>
          <p:cNvPr id="5" name="Picture 4">
            <a:extLst>
              <a:ext uri="{FF2B5EF4-FFF2-40B4-BE49-F238E27FC236}">
                <a16:creationId xmlns:a16="http://schemas.microsoft.com/office/drawing/2014/main" id="{34DFD0A6-D1A3-1C7A-3BC7-7766DD17B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23" y="1591802"/>
            <a:ext cx="5676322" cy="2260370"/>
          </a:xfrm>
          <a:prstGeom prst="rect">
            <a:avLst/>
          </a:prstGeom>
        </p:spPr>
      </p:pic>
      <p:pic>
        <p:nvPicPr>
          <p:cNvPr id="7" name="Picture 6">
            <a:extLst>
              <a:ext uri="{FF2B5EF4-FFF2-40B4-BE49-F238E27FC236}">
                <a16:creationId xmlns:a16="http://schemas.microsoft.com/office/drawing/2014/main" id="{77AB29D0-E03D-9610-42C3-3E3B2FA9B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4557" y="1591802"/>
            <a:ext cx="5676319" cy="2260369"/>
          </a:xfrm>
          <a:prstGeom prst="rect">
            <a:avLst/>
          </a:prstGeom>
        </p:spPr>
      </p:pic>
      <p:pic>
        <p:nvPicPr>
          <p:cNvPr id="9" name="Picture 8">
            <a:extLst>
              <a:ext uri="{FF2B5EF4-FFF2-40B4-BE49-F238E27FC236}">
                <a16:creationId xmlns:a16="http://schemas.microsoft.com/office/drawing/2014/main" id="{D32C3019-67A9-7197-DC08-1067328041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123" y="4095941"/>
            <a:ext cx="5676322" cy="2109545"/>
          </a:xfrm>
          <a:prstGeom prst="rect">
            <a:avLst/>
          </a:prstGeom>
        </p:spPr>
      </p:pic>
      <p:pic>
        <p:nvPicPr>
          <p:cNvPr id="11" name="Picture 10">
            <a:extLst>
              <a:ext uri="{FF2B5EF4-FFF2-40B4-BE49-F238E27FC236}">
                <a16:creationId xmlns:a16="http://schemas.microsoft.com/office/drawing/2014/main" id="{3E39F963-D256-F549-27C2-6FDD2070BA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5277" y="4095940"/>
            <a:ext cx="5715599" cy="2109545"/>
          </a:xfrm>
          <a:prstGeom prst="rect">
            <a:avLst/>
          </a:prstGeom>
        </p:spPr>
      </p:pic>
      <p:cxnSp>
        <p:nvCxnSpPr>
          <p:cNvPr id="13" name="Straight Connector 12">
            <a:extLst>
              <a:ext uri="{FF2B5EF4-FFF2-40B4-BE49-F238E27FC236}">
                <a16:creationId xmlns:a16="http://schemas.microsoft.com/office/drawing/2014/main" id="{ED132C2D-96BD-D8BB-EE48-1571FE0FF08B}"/>
              </a:ext>
            </a:extLst>
          </p:cNvPr>
          <p:cNvCxnSpPr/>
          <p:nvPr/>
        </p:nvCxnSpPr>
        <p:spPr>
          <a:xfrm>
            <a:off x="433633" y="1225485"/>
            <a:ext cx="970960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548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B9AEE-C853-AC3E-A562-C0C0CDCC66D1}"/>
              </a:ext>
            </a:extLst>
          </p:cNvPr>
          <p:cNvSpPr>
            <a:spLocks noGrp="1"/>
          </p:cNvSpPr>
          <p:nvPr>
            <p:ph type="title"/>
          </p:nvPr>
        </p:nvSpPr>
        <p:spPr>
          <a:xfrm>
            <a:off x="311085" y="452718"/>
            <a:ext cx="9739749" cy="763339"/>
          </a:xfrm>
        </p:spPr>
        <p:txBody>
          <a:bodyPr/>
          <a:lstStyle/>
          <a:p>
            <a:r>
              <a:rPr lang="en-GB" dirty="0"/>
              <a:t>Histograms (Before &amp; After)</a:t>
            </a:r>
            <a:endParaRPr lang="en-IN" dirty="0"/>
          </a:p>
        </p:txBody>
      </p:sp>
      <p:cxnSp>
        <p:nvCxnSpPr>
          <p:cNvPr id="5" name="Straight Connector 4">
            <a:extLst>
              <a:ext uri="{FF2B5EF4-FFF2-40B4-BE49-F238E27FC236}">
                <a16:creationId xmlns:a16="http://schemas.microsoft.com/office/drawing/2014/main" id="{80FE6184-C968-7DDB-4AFD-C6CDAF4C7697}"/>
              </a:ext>
            </a:extLst>
          </p:cNvPr>
          <p:cNvCxnSpPr/>
          <p:nvPr/>
        </p:nvCxnSpPr>
        <p:spPr>
          <a:xfrm>
            <a:off x="429295" y="1216057"/>
            <a:ext cx="949713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E6D0F98-66E3-3835-044D-B25AC01D6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678" y="1583704"/>
            <a:ext cx="6171415" cy="2403834"/>
          </a:xfrm>
          <a:prstGeom prst="rect">
            <a:avLst/>
          </a:prstGeom>
        </p:spPr>
      </p:pic>
      <p:pic>
        <p:nvPicPr>
          <p:cNvPr id="9" name="Picture 8">
            <a:extLst>
              <a:ext uri="{FF2B5EF4-FFF2-40B4-BE49-F238E27FC236}">
                <a16:creationId xmlns:a16="http://schemas.microsoft.com/office/drawing/2014/main" id="{D2208F9B-8DD7-FCF2-1FDD-934753D4C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5980" y="1583704"/>
            <a:ext cx="5485721" cy="2403834"/>
          </a:xfrm>
          <a:prstGeom prst="rect">
            <a:avLst/>
          </a:prstGeom>
        </p:spPr>
      </p:pic>
      <p:pic>
        <p:nvPicPr>
          <p:cNvPr id="11" name="Picture 10">
            <a:extLst>
              <a:ext uri="{FF2B5EF4-FFF2-40B4-BE49-F238E27FC236}">
                <a16:creationId xmlns:a16="http://schemas.microsoft.com/office/drawing/2014/main" id="{11336454-B54F-771C-8421-C3574AAE91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678" y="4110146"/>
            <a:ext cx="6171415" cy="2295136"/>
          </a:xfrm>
          <a:prstGeom prst="rect">
            <a:avLst/>
          </a:prstGeom>
        </p:spPr>
      </p:pic>
      <p:pic>
        <p:nvPicPr>
          <p:cNvPr id="13" name="Picture 12">
            <a:extLst>
              <a:ext uri="{FF2B5EF4-FFF2-40B4-BE49-F238E27FC236}">
                <a16:creationId xmlns:a16="http://schemas.microsoft.com/office/drawing/2014/main" id="{A9342C23-34E0-C256-9622-F40F016B43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5980" y="4110146"/>
            <a:ext cx="5485721" cy="2295136"/>
          </a:xfrm>
          <a:prstGeom prst="rect">
            <a:avLst/>
          </a:prstGeom>
        </p:spPr>
      </p:pic>
    </p:spTree>
    <p:extLst>
      <p:ext uri="{BB962C8B-B14F-4D97-AF65-F5344CB8AC3E}">
        <p14:creationId xmlns:p14="http://schemas.microsoft.com/office/powerpoint/2010/main" val="2679823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93D19E-15F7-FF08-82D0-FE8B000BB0A4}"/>
              </a:ext>
            </a:extLst>
          </p:cNvPr>
          <p:cNvSpPr>
            <a:spLocks noGrp="1"/>
          </p:cNvSpPr>
          <p:nvPr>
            <p:ph type="title"/>
          </p:nvPr>
        </p:nvSpPr>
        <p:spPr>
          <a:xfrm>
            <a:off x="414779" y="452718"/>
            <a:ext cx="7748833" cy="763340"/>
          </a:xfrm>
        </p:spPr>
        <p:txBody>
          <a:bodyPr/>
          <a:lstStyle/>
          <a:p>
            <a:r>
              <a:rPr lang="en-IN" dirty="0"/>
              <a:t>Correlation Of Each Feature</a:t>
            </a:r>
          </a:p>
        </p:txBody>
      </p:sp>
      <p:pic>
        <p:nvPicPr>
          <p:cNvPr id="1030" name="Picture 6">
            <a:extLst>
              <a:ext uri="{FF2B5EF4-FFF2-40B4-BE49-F238E27FC236}">
                <a16:creationId xmlns:a16="http://schemas.microsoft.com/office/drawing/2014/main" id="{9D9E57B7-7E3F-885A-E3BD-73CA6DD113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3377" y="1376315"/>
            <a:ext cx="10897386" cy="526822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a:extLst>
              <a:ext uri="{FF2B5EF4-FFF2-40B4-BE49-F238E27FC236}">
                <a16:creationId xmlns:a16="http://schemas.microsoft.com/office/drawing/2014/main" id="{B1C14AE4-1026-ECCF-7E14-52F017D21912}"/>
              </a:ext>
            </a:extLst>
          </p:cNvPr>
          <p:cNvCxnSpPr/>
          <p:nvPr/>
        </p:nvCxnSpPr>
        <p:spPr>
          <a:xfrm>
            <a:off x="414779" y="1216058"/>
            <a:ext cx="96907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664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D5BE-09B7-FA9D-7829-E1BBEC7C0222}"/>
              </a:ext>
            </a:extLst>
          </p:cNvPr>
          <p:cNvSpPr>
            <a:spLocks noGrp="1"/>
          </p:cNvSpPr>
          <p:nvPr>
            <p:ph type="title"/>
          </p:nvPr>
        </p:nvSpPr>
        <p:spPr>
          <a:xfrm>
            <a:off x="646111" y="452718"/>
            <a:ext cx="6197749" cy="744486"/>
          </a:xfrm>
        </p:spPr>
        <p:txBody>
          <a:bodyPr/>
          <a:lstStyle/>
          <a:p>
            <a:r>
              <a:rPr lang="en-IN" dirty="0"/>
              <a:t>Correlation With Target</a:t>
            </a:r>
          </a:p>
        </p:txBody>
      </p:sp>
      <p:pic>
        <p:nvPicPr>
          <p:cNvPr id="2050" name="Picture 2">
            <a:extLst>
              <a:ext uri="{FF2B5EF4-FFF2-40B4-BE49-F238E27FC236}">
                <a16:creationId xmlns:a16="http://schemas.microsoft.com/office/drawing/2014/main" id="{E22C2B83-63DF-AC8B-2688-AA1C99D0D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513" y="1536568"/>
            <a:ext cx="9220495" cy="512724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19BE7F0D-B2E9-CBA6-EE43-AB12C3B4E6FD}"/>
              </a:ext>
            </a:extLst>
          </p:cNvPr>
          <p:cNvCxnSpPr/>
          <p:nvPr/>
        </p:nvCxnSpPr>
        <p:spPr>
          <a:xfrm>
            <a:off x="646111" y="1197204"/>
            <a:ext cx="934630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764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5D79F4-87EF-8B18-252D-7F4DE8E33291}"/>
              </a:ext>
            </a:extLst>
          </p:cNvPr>
          <p:cNvSpPr>
            <a:spLocks noGrp="1"/>
          </p:cNvSpPr>
          <p:nvPr>
            <p:ph type="title"/>
          </p:nvPr>
        </p:nvSpPr>
        <p:spPr>
          <a:xfrm>
            <a:off x="2034233" y="2611225"/>
            <a:ext cx="8123533" cy="1960776"/>
          </a:xfrm>
        </p:spPr>
        <p:txBody>
          <a:bodyPr/>
          <a:lstStyle/>
          <a:p>
            <a:pPr algn="ctr"/>
            <a:r>
              <a:rPr lang="en-IN" dirty="0"/>
              <a:t>FIXING IMBALANCED DATA</a:t>
            </a:r>
            <a:br>
              <a:rPr lang="en-IN" dirty="0"/>
            </a:br>
            <a:r>
              <a:rPr lang="en-IN" dirty="0"/>
              <a:t>BY</a:t>
            </a:r>
            <a:br>
              <a:rPr lang="en-IN" dirty="0"/>
            </a:br>
            <a:r>
              <a:rPr lang="en-IN" dirty="0"/>
              <a:t>OVERSAMPLING</a:t>
            </a:r>
          </a:p>
        </p:txBody>
      </p:sp>
      <p:cxnSp>
        <p:nvCxnSpPr>
          <p:cNvPr id="7" name="Straight Connector 6">
            <a:extLst>
              <a:ext uri="{FF2B5EF4-FFF2-40B4-BE49-F238E27FC236}">
                <a16:creationId xmlns:a16="http://schemas.microsoft.com/office/drawing/2014/main" id="{4C21A423-65CD-CE3B-F566-AF061E321FD0}"/>
              </a:ext>
            </a:extLst>
          </p:cNvPr>
          <p:cNvCxnSpPr/>
          <p:nvPr/>
        </p:nvCxnSpPr>
        <p:spPr>
          <a:xfrm>
            <a:off x="2036190" y="4779390"/>
            <a:ext cx="814475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6864-8CBF-2135-3700-18B530D75296}"/>
              </a:ext>
            </a:extLst>
          </p:cNvPr>
          <p:cNvSpPr>
            <a:spLocks noGrp="1"/>
          </p:cNvSpPr>
          <p:nvPr>
            <p:ph type="title"/>
          </p:nvPr>
        </p:nvSpPr>
        <p:spPr>
          <a:xfrm>
            <a:off x="683878" y="906379"/>
            <a:ext cx="8969167" cy="648271"/>
          </a:xfrm>
        </p:spPr>
        <p:txBody>
          <a:bodyPr>
            <a:noAutofit/>
          </a:bodyPr>
          <a:lstStyle/>
          <a:p>
            <a:r>
              <a:rPr lang="en-IN" sz="3600" dirty="0">
                <a:ea typeface="Calibri" panose="020F0502020204030204" pitchFamily="34" charset="0"/>
                <a:cs typeface="Calibri" panose="020F0502020204030204" pitchFamily="34" charset="0"/>
              </a:rPr>
              <a:t>INFORMATION PROVIDED BY CLIENT</a:t>
            </a:r>
          </a:p>
        </p:txBody>
      </p:sp>
      <p:sp>
        <p:nvSpPr>
          <p:cNvPr id="3" name="Content Placeholder 2">
            <a:extLst>
              <a:ext uri="{FF2B5EF4-FFF2-40B4-BE49-F238E27FC236}">
                <a16:creationId xmlns:a16="http://schemas.microsoft.com/office/drawing/2014/main" id="{CF6CC73A-9673-2407-079C-4D82FAC2C772}"/>
              </a:ext>
            </a:extLst>
          </p:cNvPr>
          <p:cNvSpPr>
            <a:spLocks noGrp="1"/>
          </p:cNvSpPr>
          <p:nvPr>
            <p:ph idx="1"/>
          </p:nvPr>
        </p:nvSpPr>
        <p:spPr>
          <a:xfrm>
            <a:off x="601133" y="1947333"/>
            <a:ext cx="10964334" cy="3843867"/>
          </a:xfrm>
        </p:spPr>
        <p:style>
          <a:lnRef idx="1">
            <a:schemeClr val="dk1"/>
          </a:lnRef>
          <a:fillRef idx="3">
            <a:schemeClr val="dk1"/>
          </a:fillRef>
          <a:effectRef idx="2">
            <a:schemeClr val="dk1"/>
          </a:effectRef>
          <a:fontRef idx="minor">
            <a:schemeClr val="lt1"/>
          </a:fontRef>
        </p:style>
        <p:txBody>
          <a:bodyPr>
            <a:normAutofit/>
          </a:bodyPr>
          <a:lstStyle/>
          <a:p>
            <a:r>
              <a:rPr lang="en-IN" sz="1800" dirty="0">
                <a:effectLst/>
                <a:latin typeface="Calibri" panose="020F0502020204030204" pitchFamily="34" charset="0"/>
                <a:ea typeface="Calibri" panose="020F0502020204030204" pitchFamily="34" charset="0"/>
                <a:cs typeface="Calibri" panose="020F0502020204030204" pitchFamily="34" charset="0"/>
              </a:rPr>
              <a:t>application_data.csv </a:t>
            </a:r>
          </a:p>
          <a:p>
            <a:pPr marL="0" indent="0">
              <a:buNone/>
            </a:pPr>
            <a:r>
              <a:rPr lang="en-IN" sz="1800" kern="100" dirty="0">
                <a:effectLst/>
                <a:latin typeface="Calibri" panose="020F0502020204030204" pitchFamily="34" charset="0"/>
                <a:ea typeface="Calibri" panose="020F0502020204030204" pitchFamily="34" charset="0"/>
                <a:cs typeface="Calibri" panose="020F0502020204030204" pitchFamily="34" charset="0"/>
              </a:rPr>
              <a:t>This contains all the information of the client at the time of application. The data is about whether a client has payment difficulties.</a:t>
            </a:r>
          </a:p>
          <a:p>
            <a:pPr marL="0" indent="0">
              <a:buNone/>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previous_application.csv </a:t>
            </a:r>
          </a:p>
          <a:p>
            <a:pPr marL="0" indent="0">
              <a:buNone/>
            </a:pPr>
            <a:r>
              <a:rPr lang="en-IN" sz="1800" kern="100" dirty="0">
                <a:effectLst/>
                <a:latin typeface="Calibri" panose="020F0502020204030204" pitchFamily="34" charset="0"/>
                <a:ea typeface="Calibri" panose="020F0502020204030204" pitchFamily="34" charset="0"/>
                <a:cs typeface="Calibri" panose="020F0502020204030204" pitchFamily="34" charset="0"/>
              </a:rPr>
              <a:t>This </a:t>
            </a:r>
            <a:r>
              <a:rPr lang="en-IN" sz="1800" dirty="0">
                <a:latin typeface="Calibri" panose="020F0502020204030204" pitchFamily="34" charset="0"/>
                <a:ea typeface="Calibri" panose="020F0502020204030204" pitchFamily="34" charset="0"/>
                <a:cs typeface="Calibri" panose="020F0502020204030204" pitchFamily="34" charset="0"/>
              </a:rPr>
              <a:t>contains</a:t>
            </a:r>
            <a:r>
              <a:rPr lang="en-IN" sz="1800" kern="100" dirty="0">
                <a:effectLst/>
                <a:latin typeface="Calibri" panose="020F0502020204030204" pitchFamily="34" charset="0"/>
                <a:ea typeface="Calibri" panose="020F0502020204030204" pitchFamily="34" charset="0"/>
                <a:cs typeface="Calibri" panose="020F0502020204030204" pitchFamily="34" charset="0"/>
              </a:rPr>
              <a:t> information about the client’s previous loan data. It contains the data whether the previous application had been Approved, Cancelled, Refused or Unused offer.</a:t>
            </a:r>
          </a:p>
          <a:p>
            <a:pPr marL="0" indent="0">
              <a:buNone/>
            </a:pP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r>
              <a:rPr lang="en-IN" sz="1800" dirty="0">
                <a:effectLst/>
                <a:latin typeface="Calibri" panose="020F0502020204030204" pitchFamily="34" charset="0"/>
                <a:ea typeface="Calibri" panose="020F0502020204030204" pitchFamily="34" charset="0"/>
                <a:cs typeface="Calibri" panose="020F0502020204030204" pitchFamily="34" charset="0"/>
              </a:rPr>
              <a:t>columns_descrption.csv </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800" dirty="0">
                <a:effectLst/>
                <a:latin typeface="Calibri" panose="020F0502020204030204" pitchFamily="34" charset="0"/>
                <a:ea typeface="Calibri" panose="020F0502020204030204" pitchFamily="34" charset="0"/>
                <a:cs typeface="Calibri" panose="020F0502020204030204" pitchFamily="34" charset="0"/>
              </a:rPr>
              <a:t>This is data dictionary which describes the meaning of the variables or columns.</a:t>
            </a:r>
            <a:endParaRPr lang="en-IN" dirty="0">
              <a:latin typeface="Calibri" panose="020F0502020204030204" pitchFamily="34" charset="0"/>
              <a:ea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18020E4C-8BB5-5743-A7DE-79E21BABF19C}"/>
              </a:ext>
            </a:extLst>
          </p:cNvPr>
          <p:cNvCxnSpPr>
            <a:cxnSpLocks/>
          </p:cNvCxnSpPr>
          <p:nvPr/>
        </p:nvCxnSpPr>
        <p:spPr>
          <a:xfrm>
            <a:off x="683879" y="1563304"/>
            <a:ext cx="89691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636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35AC61-8DF3-44F5-3774-400A4AB8D2E6}"/>
              </a:ext>
            </a:extLst>
          </p:cNvPr>
          <p:cNvSpPr>
            <a:spLocks noGrp="1"/>
          </p:cNvSpPr>
          <p:nvPr>
            <p:ph type="title"/>
          </p:nvPr>
        </p:nvSpPr>
        <p:spPr>
          <a:xfrm>
            <a:off x="480767" y="452718"/>
            <a:ext cx="7475457" cy="801047"/>
          </a:xfrm>
        </p:spPr>
        <p:txBody>
          <a:bodyPr/>
          <a:lstStyle/>
          <a:p>
            <a:r>
              <a:rPr lang="en-IN" dirty="0"/>
              <a:t>What is imbalanced data ?</a:t>
            </a:r>
          </a:p>
        </p:txBody>
      </p:sp>
      <p:cxnSp>
        <p:nvCxnSpPr>
          <p:cNvPr id="7" name="Straight Connector 6">
            <a:extLst>
              <a:ext uri="{FF2B5EF4-FFF2-40B4-BE49-F238E27FC236}">
                <a16:creationId xmlns:a16="http://schemas.microsoft.com/office/drawing/2014/main" id="{6C00F480-3D6E-9F90-126A-CEB779C869DB}"/>
              </a:ext>
            </a:extLst>
          </p:cNvPr>
          <p:cNvCxnSpPr/>
          <p:nvPr/>
        </p:nvCxnSpPr>
        <p:spPr>
          <a:xfrm>
            <a:off x="480767" y="1253765"/>
            <a:ext cx="9709608"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0B21F9CD-DF68-0462-2546-91E1ADF723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0767" y="1907306"/>
            <a:ext cx="4950336" cy="438429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B41B572-89E0-B420-E81A-236833A2CB75}"/>
              </a:ext>
            </a:extLst>
          </p:cNvPr>
          <p:cNvSpPr/>
          <p:nvPr/>
        </p:nvSpPr>
        <p:spPr>
          <a:xfrm>
            <a:off x="5863472" y="1675563"/>
            <a:ext cx="5429839" cy="4847783"/>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marL="285750" indent="-285750">
              <a:buFont typeface="Arial" panose="020B0604020202020204" pitchFamily="34" charset="0"/>
              <a:buChar char="•"/>
            </a:pPr>
            <a:r>
              <a:rPr lang="en-GB" dirty="0">
                <a:latin typeface="+mj-lt"/>
              </a:rPr>
              <a:t>Imbalanced data refers to a situation in machine learning where the classes within a dataset are not represented equally. </a:t>
            </a:r>
          </a:p>
          <a:p>
            <a:endParaRPr lang="en-GB" dirty="0">
              <a:latin typeface="+mj-lt"/>
            </a:endParaRPr>
          </a:p>
          <a:p>
            <a:pPr marL="285750" indent="-285750">
              <a:buFont typeface="Arial" panose="020B0604020202020204" pitchFamily="34" charset="0"/>
              <a:buChar char="•"/>
            </a:pPr>
            <a:r>
              <a:rPr lang="en-GB" dirty="0">
                <a:latin typeface="+mj-lt"/>
              </a:rPr>
              <a:t>This is common in classification problems where one class, often the class of interest, is significantly underrepresented compared to other classes. </a:t>
            </a:r>
          </a:p>
          <a:p>
            <a:endParaRPr lang="en-GB" dirty="0">
              <a:latin typeface="+mj-lt"/>
            </a:endParaRPr>
          </a:p>
          <a:p>
            <a:pPr marL="285750" indent="-285750">
              <a:buFont typeface="Arial" panose="020B0604020202020204" pitchFamily="34" charset="0"/>
              <a:buChar char="•"/>
            </a:pPr>
            <a:r>
              <a:rPr lang="en-GB" dirty="0">
                <a:latin typeface="+mj-lt"/>
              </a:rPr>
              <a:t>This imbalance can pose challenges for machine learning models, as they may become biased towards the majority class and fail to accurately predict the minority class.</a:t>
            </a:r>
            <a:endParaRPr lang="en-IN" dirty="0">
              <a:latin typeface="+mj-lt"/>
            </a:endParaRPr>
          </a:p>
        </p:txBody>
      </p:sp>
    </p:spTree>
    <p:extLst>
      <p:ext uri="{BB962C8B-B14F-4D97-AF65-F5344CB8AC3E}">
        <p14:creationId xmlns:p14="http://schemas.microsoft.com/office/powerpoint/2010/main" val="2335468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35AC61-8DF3-44F5-3774-400A4AB8D2E6}"/>
              </a:ext>
            </a:extLst>
          </p:cNvPr>
          <p:cNvSpPr>
            <a:spLocks noGrp="1"/>
          </p:cNvSpPr>
          <p:nvPr>
            <p:ph type="title"/>
          </p:nvPr>
        </p:nvSpPr>
        <p:spPr>
          <a:xfrm>
            <a:off x="480767" y="452718"/>
            <a:ext cx="7475457" cy="801047"/>
          </a:xfrm>
        </p:spPr>
        <p:txBody>
          <a:bodyPr/>
          <a:lstStyle/>
          <a:p>
            <a:r>
              <a:rPr lang="en-IN" dirty="0"/>
              <a:t>What is Oversampling?</a:t>
            </a:r>
          </a:p>
        </p:txBody>
      </p:sp>
      <p:cxnSp>
        <p:nvCxnSpPr>
          <p:cNvPr id="7" name="Straight Connector 6">
            <a:extLst>
              <a:ext uri="{FF2B5EF4-FFF2-40B4-BE49-F238E27FC236}">
                <a16:creationId xmlns:a16="http://schemas.microsoft.com/office/drawing/2014/main" id="{6C00F480-3D6E-9F90-126A-CEB779C869DB}"/>
              </a:ext>
            </a:extLst>
          </p:cNvPr>
          <p:cNvCxnSpPr/>
          <p:nvPr/>
        </p:nvCxnSpPr>
        <p:spPr>
          <a:xfrm>
            <a:off x="480767" y="1253765"/>
            <a:ext cx="9709608"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0B21F9CD-DF68-0462-2546-91E1ADF723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6119" y="2634857"/>
            <a:ext cx="2009992" cy="222220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9B41B572-89E0-B420-E81A-236833A2CB75}"/>
              </a:ext>
            </a:extLst>
          </p:cNvPr>
          <p:cNvSpPr/>
          <p:nvPr/>
        </p:nvSpPr>
        <p:spPr>
          <a:xfrm>
            <a:off x="5938887" y="1675565"/>
            <a:ext cx="5429839" cy="4847783"/>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marL="285750" indent="-285750">
              <a:buFont typeface="Arial" panose="020B0604020202020204" pitchFamily="34" charset="0"/>
              <a:buChar char="•"/>
            </a:pPr>
            <a:r>
              <a:rPr lang="en-GB" b="1" dirty="0"/>
              <a:t>Oversampling</a:t>
            </a:r>
            <a:r>
              <a:rPr lang="en-GB" dirty="0"/>
              <a:t> is a technique used to address the problem of imbalanced datasets, where one class (usually the class of interest) has significantly fewer samples than the other classes.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Oversampling increases the number of instances in the minority class to balance the class distribution, making it more representative of the entire dataset.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This is done by either duplicating existing instances or generating new synthetic samples.</a:t>
            </a:r>
            <a:endParaRPr lang="en-IN" dirty="0">
              <a:latin typeface="Bahnschrift Light" panose="020B0502040204020203" pitchFamily="34" charset="0"/>
            </a:endParaRPr>
          </a:p>
        </p:txBody>
      </p:sp>
      <p:pic>
        <p:nvPicPr>
          <p:cNvPr id="4098" name="Picture 2" descr="oversampling">
            <a:extLst>
              <a:ext uri="{FF2B5EF4-FFF2-40B4-BE49-F238E27FC236}">
                <a16:creationId xmlns:a16="http://schemas.microsoft.com/office/drawing/2014/main" id="{A6E22E4A-123D-B335-3F56-65FA480EE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69" y="2331793"/>
            <a:ext cx="5307290" cy="3272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911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CF39-EC6A-FDEE-A0AB-D68CEF33255C}"/>
              </a:ext>
            </a:extLst>
          </p:cNvPr>
          <p:cNvSpPr>
            <a:spLocks noGrp="1"/>
          </p:cNvSpPr>
          <p:nvPr>
            <p:ph type="title"/>
          </p:nvPr>
        </p:nvSpPr>
        <p:spPr>
          <a:xfrm>
            <a:off x="646111" y="452718"/>
            <a:ext cx="9403742" cy="687925"/>
          </a:xfrm>
        </p:spPr>
        <p:txBody>
          <a:bodyPr/>
          <a:lstStyle/>
          <a:p>
            <a:r>
              <a:rPr lang="en-IN" dirty="0"/>
              <a:t>Breaking Data &amp; Oversampling</a:t>
            </a:r>
          </a:p>
        </p:txBody>
      </p:sp>
      <p:cxnSp>
        <p:nvCxnSpPr>
          <p:cNvPr id="5" name="Straight Connector 4">
            <a:extLst>
              <a:ext uri="{FF2B5EF4-FFF2-40B4-BE49-F238E27FC236}">
                <a16:creationId xmlns:a16="http://schemas.microsoft.com/office/drawing/2014/main" id="{47E2CB2E-C2DE-5554-41E9-141CA35474CB}"/>
              </a:ext>
            </a:extLst>
          </p:cNvPr>
          <p:cNvCxnSpPr/>
          <p:nvPr/>
        </p:nvCxnSpPr>
        <p:spPr>
          <a:xfrm>
            <a:off x="518474" y="1329179"/>
            <a:ext cx="9531379"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BC72FB1-3198-E9F0-4C67-564A94CCA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11" y="1901858"/>
            <a:ext cx="4835951" cy="4263272"/>
          </a:xfrm>
          <a:prstGeom prst="rect">
            <a:avLst/>
          </a:prstGeom>
        </p:spPr>
      </p:pic>
      <p:sp>
        <p:nvSpPr>
          <p:cNvPr id="8" name="Rectangle 7">
            <a:extLst>
              <a:ext uri="{FF2B5EF4-FFF2-40B4-BE49-F238E27FC236}">
                <a16:creationId xmlns:a16="http://schemas.microsoft.com/office/drawing/2014/main" id="{7FEF9FFE-93DE-F9F4-67D6-29227A09FC9B}"/>
              </a:ext>
            </a:extLst>
          </p:cNvPr>
          <p:cNvSpPr/>
          <p:nvPr/>
        </p:nvSpPr>
        <p:spPr>
          <a:xfrm>
            <a:off x="5757832" y="1630838"/>
            <a:ext cx="5788057" cy="488308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marL="285750" indent="-285750">
              <a:buFont typeface="Arial" panose="020B0604020202020204" pitchFamily="34" charset="0"/>
              <a:buChar char="•"/>
            </a:pPr>
            <a:r>
              <a:rPr lang="en-IN" dirty="0"/>
              <a:t>Breaking the data to X and y format to apply the Random over sampler to the dataset to maintain the class balance</a:t>
            </a:r>
          </a:p>
          <a:p>
            <a:endParaRPr lang="en-IN" dirty="0"/>
          </a:p>
          <a:p>
            <a:pPr marL="285750" indent="-285750">
              <a:buFont typeface="Arial" panose="020B0604020202020204" pitchFamily="34" charset="0"/>
              <a:buChar char="•"/>
            </a:pPr>
            <a:r>
              <a:rPr lang="en-IN" dirty="0"/>
              <a:t>Now we use X_train and y_train datasets to oversample the entire data and build a machine learning model</a:t>
            </a:r>
          </a:p>
          <a:p>
            <a:endParaRPr lang="en-IN" dirty="0"/>
          </a:p>
          <a:p>
            <a:pPr marL="285750" indent="-285750">
              <a:buFont typeface="Arial" panose="020B0604020202020204" pitchFamily="34" charset="0"/>
              <a:buChar char="•"/>
            </a:pPr>
            <a:r>
              <a:rPr lang="en-IN" dirty="0"/>
              <a:t>X_test and y_test are used to test the trained dataset to confirm that the model is actually making true predictions or not. </a:t>
            </a:r>
          </a:p>
        </p:txBody>
      </p:sp>
    </p:spTree>
    <p:extLst>
      <p:ext uri="{BB962C8B-B14F-4D97-AF65-F5344CB8AC3E}">
        <p14:creationId xmlns:p14="http://schemas.microsoft.com/office/powerpoint/2010/main" val="2494388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1278-0334-8685-C927-94C577FBE8CD}"/>
              </a:ext>
            </a:extLst>
          </p:cNvPr>
          <p:cNvSpPr>
            <a:spLocks noGrp="1"/>
          </p:cNvSpPr>
          <p:nvPr>
            <p:ph type="title"/>
          </p:nvPr>
        </p:nvSpPr>
        <p:spPr/>
        <p:txBody>
          <a:bodyPr/>
          <a:lstStyle/>
          <a:p>
            <a:r>
              <a:rPr lang="en-IN" dirty="0"/>
              <a:t>Before &amp; After Oversampling</a:t>
            </a:r>
          </a:p>
        </p:txBody>
      </p:sp>
      <p:pic>
        <p:nvPicPr>
          <p:cNvPr id="9" name="Content Placeholder 8">
            <a:extLst>
              <a:ext uri="{FF2B5EF4-FFF2-40B4-BE49-F238E27FC236}">
                <a16:creationId xmlns:a16="http://schemas.microsoft.com/office/drawing/2014/main" id="{550604E8-18BC-086A-DBD9-F7A475C251B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8986" y="2070064"/>
            <a:ext cx="4336330" cy="4200525"/>
          </a:xfrm>
        </p:spPr>
      </p:pic>
      <p:pic>
        <p:nvPicPr>
          <p:cNvPr id="11" name="Picture 10">
            <a:extLst>
              <a:ext uri="{FF2B5EF4-FFF2-40B4-BE49-F238E27FC236}">
                <a16:creationId xmlns:a16="http://schemas.microsoft.com/office/drawing/2014/main" id="{4EDE2852-6DC9-1E38-5309-28109B097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7702" y="2070064"/>
            <a:ext cx="4336330" cy="4200525"/>
          </a:xfrm>
          <a:prstGeom prst="rect">
            <a:avLst/>
          </a:prstGeom>
        </p:spPr>
      </p:pic>
      <p:cxnSp>
        <p:nvCxnSpPr>
          <p:cNvPr id="13" name="Straight Connector 12">
            <a:extLst>
              <a:ext uri="{FF2B5EF4-FFF2-40B4-BE49-F238E27FC236}">
                <a16:creationId xmlns:a16="http://schemas.microsoft.com/office/drawing/2014/main" id="{A237B595-D612-A230-B165-CB2018D1AB44}"/>
              </a:ext>
            </a:extLst>
          </p:cNvPr>
          <p:cNvCxnSpPr/>
          <p:nvPr/>
        </p:nvCxnSpPr>
        <p:spPr>
          <a:xfrm>
            <a:off x="735291" y="1253765"/>
            <a:ext cx="9191134"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985138D-2E3E-B27B-03A2-CB02B29C3EEC}"/>
              </a:ext>
            </a:extLst>
          </p:cNvPr>
          <p:cNvSpPr/>
          <p:nvPr/>
        </p:nvSpPr>
        <p:spPr>
          <a:xfrm>
            <a:off x="838986" y="1649691"/>
            <a:ext cx="4336330" cy="3205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dirty="0"/>
              <a:t>Before</a:t>
            </a:r>
          </a:p>
        </p:txBody>
      </p:sp>
      <p:sp>
        <p:nvSpPr>
          <p:cNvPr id="15" name="Rectangle 14">
            <a:extLst>
              <a:ext uri="{FF2B5EF4-FFF2-40B4-BE49-F238E27FC236}">
                <a16:creationId xmlns:a16="http://schemas.microsoft.com/office/drawing/2014/main" id="{0D465D93-E637-BE47-ABC1-43F528D91DAB}"/>
              </a:ext>
            </a:extLst>
          </p:cNvPr>
          <p:cNvSpPr/>
          <p:nvPr/>
        </p:nvSpPr>
        <p:spPr>
          <a:xfrm>
            <a:off x="5877702" y="1656856"/>
            <a:ext cx="4336330" cy="320511"/>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dirty="0"/>
              <a:t>After</a:t>
            </a:r>
          </a:p>
        </p:txBody>
      </p:sp>
    </p:spTree>
    <p:extLst>
      <p:ext uri="{BB962C8B-B14F-4D97-AF65-F5344CB8AC3E}">
        <p14:creationId xmlns:p14="http://schemas.microsoft.com/office/powerpoint/2010/main" val="4264331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4F2A-E8CA-7ADA-8C9D-6E35ABCE53C9}"/>
              </a:ext>
            </a:extLst>
          </p:cNvPr>
          <p:cNvSpPr>
            <a:spLocks noGrp="1"/>
          </p:cNvSpPr>
          <p:nvPr>
            <p:ph type="title"/>
          </p:nvPr>
        </p:nvSpPr>
        <p:spPr>
          <a:xfrm>
            <a:off x="410441" y="480998"/>
            <a:ext cx="9404723" cy="904742"/>
          </a:xfrm>
        </p:spPr>
        <p:txBody>
          <a:bodyPr/>
          <a:lstStyle/>
          <a:p>
            <a:r>
              <a:rPr lang="en-IN" sz="4000" dirty="0"/>
              <a:t>Setting Baseline Accuracy For Model</a:t>
            </a:r>
          </a:p>
        </p:txBody>
      </p:sp>
      <p:cxnSp>
        <p:nvCxnSpPr>
          <p:cNvPr id="6" name="Straight Connector 5">
            <a:extLst>
              <a:ext uri="{FF2B5EF4-FFF2-40B4-BE49-F238E27FC236}">
                <a16:creationId xmlns:a16="http://schemas.microsoft.com/office/drawing/2014/main" id="{D958D9FB-0620-D2FF-08CB-9FDBD1E78F36}"/>
              </a:ext>
            </a:extLst>
          </p:cNvPr>
          <p:cNvCxnSpPr/>
          <p:nvPr/>
        </p:nvCxnSpPr>
        <p:spPr>
          <a:xfrm>
            <a:off x="509047" y="1282045"/>
            <a:ext cx="9624767"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11DDEFC-1223-C24A-9D45-9AC39769F35F}"/>
              </a:ext>
            </a:extLst>
          </p:cNvPr>
          <p:cNvSpPr/>
          <p:nvPr/>
        </p:nvSpPr>
        <p:spPr>
          <a:xfrm>
            <a:off x="5425125" y="1461157"/>
            <a:ext cx="5882326" cy="515646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marL="285750" indent="-285750">
              <a:buFont typeface="Arial" panose="020B0604020202020204" pitchFamily="34" charset="0"/>
              <a:buChar char="•"/>
            </a:pPr>
            <a:r>
              <a:rPr lang="en-GB" sz="1600" dirty="0"/>
              <a:t>Baseline accuracy helps you understand whether your machine learning model performs better than a simple heuristic. If your model's accuracy is not significantly higher than the baseline, it may not be capturing meaningful patterns in the data.</a:t>
            </a:r>
          </a:p>
          <a:p>
            <a:endParaRPr lang="en-GB" sz="1600" dirty="0"/>
          </a:p>
          <a:p>
            <a:pPr marL="285750" indent="-285750">
              <a:buFont typeface="Arial" panose="020B0604020202020204" pitchFamily="34" charset="0"/>
              <a:buChar char="•"/>
            </a:pPr>
            <a:r>
              <a:rPr lang="en-GB" sz="1600" dirty="0"/>
              <a:t>Baseline accuracy serves as a simple benchmark for evaluating the performance of machine learning models. It tells us how well a model that predicts only the majority class would perform.</a:t>
            </a:r>
          </a:p>
          <a:p>
            <a:endParaRPr lang="en-GB" sz="1600" dirty="0"/>
          </a:p>
          <a:p>
            <a:pPr marL="285750" indent="-285750">
              <a:buFont typeface="Arial" panose="020B0604020202020204" pitchFamily="34" charset="0"/>
              <a:buChar char="•"/>
            </a:pPr>
            <a:r>
              <a:rPr lang="en-GB" sz="1600" dirty="0"/>
              <a:t>By comparing your model's accuracy to the baseline accuracy, you can assess whether your model is genuinely learning meaningful patterns from the data. If your model's accuracy is not significantly higher than the baseline, it may not be capturing the necessary complexities of the dataset.</a:t>
            </a:r>
          </a:p>
        </p:txBody>
      </p:sp>
      <p:pic>
        <p:nvPicPr>
          <p:cNvPr id="9" name="Picture 8">
            <a:extLst>
              <a:ext uri="{FF2B5EF4-FFF2-40B4-BE49-F238E27FC236}">
                <a16:creationId xmlns:a16="http://schemas.microsoft.com/office/drawing/2014/main" id="{6FF5493C-C503-AF8A-91D1-893741541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441" y="3379223"/>
            <a:ext cx="4802581" cy="725978"/>
          </a:xfrm>
          <a:prstGeom prst="rect">
            <a:avLst/>
          </a:prstGeom>
        </p:spPr>
      </p:pic>
      <p:sp>
        <p:nvSpPr>
          <p:cNvPr id="10" name="Rectangle 9">
            <a:extLst>
              <a:ext uri="{FF2B5EF4-FFF2-40B4-BE49-F238E27FC236}">
                <a16:creationId xmlns:a16="http://schemas.microsoft.com/office/drawing/2014/main" id="{3827E994-1CCA-97AA-D0B8-82B972068016}"/>
              </a:ext>
            </a:extLst>
          </p:cNvPr>
          <p:cNvSpPr/>
          <p:nvPr/>
        </p:nvSpPr>
        <p:spPr>
          <a:xfrm>
            <a:off x="410441" y="2535810"/>
            <a:ext cx="4802581" cy="579979"/>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dirty="0"/>
              <a:t>Accuracy Baseline for our Oversampled Model</a:t>
            </a:r>
          </a:p>
        </p:txBody>
      </p:sp>
    </p:spTree>
    <p:extLst>
      <p:ext uri="{BB962C8B-B14F-4D97-AF65-F5344CB8AC3E}">
        <p14:creationId xmlns:p14="http://schemas.microsoft.com/office/powerpoint/2010/main" val="770838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94ED92-C67A-C0EF-D164-059A031BCBCF}"/>
              </a:ext>
            </a:extLst>
          </p:cNvPr>
          <p:cNvSpPr>
            <a:spLocks noGrp="1"/>
          </p:cNvSpPr>
          <p:nvPr>
            <p:ph type="title"/>
          </p:nvPr>
        </p:nvSpPr>
        <p:spPr>
          <a:xfrm>
            <a:off x="1569733" y="2275221"/>
            <a:ext cx="8825659" cy="2307557"/>
          </a:xfrm>
        </p:spPr>
        <p:txBody>
          <a:bodyPr/>
          <a:lstStyle/>
          <a:p>
            <a:pPr algn="ctr"/>
            <a:r>
              <a:rPr lang="en-IN" sz="4800" dirty="0"/>
              <a:t>MACHINE LEARNING MODEL</a:t>
            </a:r>
            <a:br>
              <a:rPr lang="en-IN" sz="4800" dirty="0"/>
            </a:br>
            <a:r>
              <a:rPr lang="en-IN" sz="4800" dirty="0"/>
              <a:t>&amp;</a:t>
            </a:r>
            <a:br>
              <a:rPr lang="en-IN" sz="4800" dirty="0"/>
            </a:br>
            <a:r>
              <a:rPr lang="en-IN" sz="4800" dirty="0"/>
              <a:t>OUTCOME PREDICTIONS</a:t>
            </a:r>
          </a:p>
        </p:txBody>
      </p:sp>
      <p:cxnSp>
        <p:nvCxnSpPr>
          <p:cNvPr id="8" name="Straight Connector 7">
            <a:extLst>
              <a:ext uri="{FF2B5EF4-FFF2-40B4-BE49-F238E27FC236}">
                <a16:creationId xmlns:a16="http://schemas.microsoft.com/office/drawing/2014/main" id="{0F50B650-D919-9E74-460A-06A8D97FAFEB}"/>
              </a:ext>
            </a:extLst>
          </p:cNvPr>
          <p:cNvCxnSpPr/>
          <p:nvPr/>
        </p:nvCxnSpPr>
        <p:spPr>
          <a:xfrm>
            <a:off x="1480008" y="4817097"/>
            <a:ext cx="89153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820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4C5BED-2F30-06DC-B683-6ABC777DF23B}"/>
              </a:ext>
            </a:extLst>
          </p:cNvPr>
          <p:cNvSpPr>
            <a:spLocks noGrp="1"/>
          </p:cNvSpPr>
          <p:nvPr>
            <p:ph type="title"/>
          </p:nvPr>
        </p:nvSpPr>
        <p:spPr>
          <a:xfrm>
            <a:off x="235671" y="452718"/>
            <a:ext cx="9815164" cy="744486"/>
          </a:xfrm>
        </p:spPr>
        <p:txBody>
          <a:bodyPr/>
          <a:lstStyle/>
          <a:p>
            <a:r>
              <a:rPr lang="en-GB" dirty="0"/>
              <a:t>Python &amp; ML Libraries Used</a:t>
            </a:r>
            <a:endParaRPr lang="en-IN" dirty="0"/>
          </a:p>
        </p:txBody>
      </p:sp>
      <p:sp>
        <p:nvSpPr>
          <p:cNvPr id="9" name="Rectangle 1">
            <a:extLst>
              <a:ext uri="{FF2B5EF4-FFF2-40B4-BE49-F238E27FC236}">
                <a16:creationId xmlns:a16="http://schemas.microsoft.com/office/drawing/2014/main" id="{A2E39472-5829-6765-A8B9-5862D9936969}"/>
              </a:ext>
            </a:extLst>
          </p:cNvPr>
          <p:cNvSpPr>
            <a:spLocks noChangeArrowheads="1"/>
          </p:cNvSpPr>
          <p:nvPr/>
        </p:nvSpPr>
        <p:spPr bwMode="auto">
          <a:xfrm>
            <a:off x="235670" y="1379099"/>
            <a:ext cx="11422929" cy="528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pandas</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data manipulation and analysis.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seaborn</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providing a high-level interface for drawing attractive statistical graphics.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matplotlib.pyplot</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creating static, interactive, and animated visualizations.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imblearn.over_sampling.RandomOverSampler</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balancing class distribution by randomly duplicating examples from the minority class.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imblearn.under_sampling.RandomUnderSampler</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balancing class distribution by randomly removing examples from the majority class.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sklearn.impute.SimpleImputer</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altLang="en-US" sz="1250" dirty="0">
                <a:latin typeface="Calibri" panose="020F0502020204030204" pitchFamily="34" charset="0"/>
                <a:ea typeface="Calibri" panose="020F0502020204030204" pitchFamily="34" charset="0"/>
                <a:cs typeface="Calibri" panose="020F0502020204030204" pitchFamily="34" charset="0"/>
              </a:rPr>
              <a:t>F</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or handling missing data by replacing it with a specified value.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sklearn.metrics.ConfusionMatrixDisplay</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altLang="en-US" sz="1250" dirty="0">
                <a:latin typeface="Calibri" panose="020F0502020204030204" pitchFamily="34" charset="0"/>
                <a:ea typeface="Calibri" panose="020F0502020204030204" pitchFamily="34" charset="0"/>
                <a:cs typeface="Calibri" panose="020F0502020204030204" pitchFamily="34" charset="0"/>
              </a:rPr>
              <a:t>F</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or visualizing the confusion matrix of a classification model to </a:t>
            </a:r>
            <a:r>
              <a:rPr lang="en-US" altLang="en-US" sz="1250" dirty="0">
                <a:latin typeface="Calibri" panose="020F0502020204030204" pitchFamily="34" charset="0"/>
                <a:ea typeface="Calibri" panose="020F0502020204030204" pitchFamily="34" charset="0"/>
                <a:cs typeface="Calibri" panose="020F0502020204030204" pitchFamily="34" charset="0"/>
              </a:rPr>
              <a:t>compare</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predicted and true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sklearn.model_selection.train_test_split</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altLang="en-US" sz="1250" dirty="0">
                <a:latin typeface="Calibri" panose="020F0502020204030204" pitchFamily="34" charset="0"/>
                <a:ea typeface="Calibri" panose="020F0502020204030204" pitchFamily="34" charset="0"/>
                <a:cs typeface="Calibri" panose="020F0502020204030204" pitchFamily="34" charset="0"/>
              </a:rPr>
              <a:t>F</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or splitting datasets into training and testing subsets.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sklearn.preprocessing.OneHotEncoder</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altLang="en-US" sz="1250" dirty="0">
                <a:latin typeface="Calibri" panose="020F0502020204030204" pitchFamily="34" charset="0"/>
                <a:ea typeface="Calibri" panose="020F0502020204030204" pitchFamily="34" charset="0"/>
                <a:cs typeface="Calibri" panose="020F0502020204030204" pitchFamily="34" charset="0"/>
              </a:rPr>
              <a:t>F</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or converting categorical variables into a format that can be provided to machine learning algorithms to improve predictions.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sklearn.compose.ColumnTransformer</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applying different preprocessing and transformation pipelines to different subsets of features.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sklearn.pipeline.Pipeline</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altLang="en-US" sz="1250" dirty="0">
                <a:latin typeface="Calibri" panose="020F0502020204030204" pitchFamily="34" charset="0"/>
                <a:ea typeface="Calibri" panose="020F0502020204030204" pitchFamily="34" charset="0"/>
                <a:cs typeface="Calibri" panose="020F0502020204030204" pitchFamily="34" charset="0"/>
              </a:rPr>
              <a:t>F</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or simplifying the construction of complex machine learning workflows by chaining together a sequence of data processing and modeling steps.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sklearn.tree.DecisionTreeClassifier</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altLang="en-US" sz="1250" dirty="0">
                <a:latin typeface="Calibri" panose="020F0502020204030204" pitchFamily="34" charset="0"/>
                <a:ea typeface="Calibri" panose="020F0502020204030204" pitchFamily="34" charset="0"/>
                <a:cs typeface="Calibri" panose="020F0502020204030204" pitchFamily="34" charset="0"/>
              </a:rPr>
              <a:t>F</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or classification tasks that splits data into subsets based on feature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sklearn.metrics.classification_report</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generating a text report showing the main classification metrics like precision, recall, and F1-score.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5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pickle</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altLang="en-US" sz="1250" dirty="0">
                <a:latin typeface="Calibri" panose="020F0502020204030204" pitchFamily="34" charset="0"/>
                <a:ea typeface="Calibri" panose="020F0502020204030204" pitchFamily="34" charset="0"/>
                <a:cs typeface="Calibri" panose="020F0502020204030204" pitchFamily="34" charset="0"/>
              </a:rPr>
              <a:t>F</a:t>
            </a:r>
            <a:r>
              <a:rPr kumimoji="0" lang="en-US" altLang="en-US" sz="125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or the saving and loading of trained models and other data structures. </a:t>
            </a:r>
          </a:p>
        </p:txBody>
      </p:sp>
      <p:cxnSp>
        <p:nvCxnSpPr>
          <p:cNvPr id="13" name="Straight Connector 12">
            <a:extLst>
              <a:ext uri="{FF2B5EF4-FFF2-40B4-BE49-F238E27FC236}">
                <a16:creationId xmlns:a16="http://schemas.microsoft.com/office/drawing/2014/main" id="{6CEDE317-549D-CA69-5569-C48142E088B2}"/>
              </a:ext>
            </a:extLst>
          </p:cNvPr>
          <p:cNvCxnSpPr/>
          <p:nvPr/>
        </p:nvCxnSpPr>
        <p:spPr>
          <a:xfrm>
            <a:off x="275239" y="1197204"/>
            <a:ext cx="97755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705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4DDA-2C86-B194-7148-C27BE315E3E5}"/>
              </a:ext>
            </a:extLst>
          </p:cNvPr>
          <p:cNvSpPr>
            <a:spLocks noGrp="1"/>
          </p:cNvSpPr>
          <p:nvPr>
            <p:ph type="title"/>
          </p:nvPr>
        </p:nvSpPr>
        <p:spPr>
          <a:xfrm>
            <a:off x="646111" y="452718"/>
            <a:ext cx="9404723" cy="899832"/>
          </a:xfrm>
        </p:spPr>
        <p:txBody>
          <a:bodyPr/>
          <a:lstStyle/>
          <a:p>
            <a:r>
              <a:rPr lang="en-GB" dirty="0"/>
              <a:t>Making Preprocessors</a:t>
            </a:r>
            <a:endParaRPr lang="en-IN" dirty="0"/>
          </a:p>
        </p:txBody>
      </p:sp>
      <p:sp>
        <p:nvSpPr>
          <p:cNvPr id="3" name="Content Placeholder 2">
            <a:extLst>
              <a:ext uri="{FF2B5EF4-FFF2-40B4-BE49-F238E27FC236}">
                <a16:creationId xmlns:a16="http://schemas.microsoft.com/office/drawing/2014/main" id="{B9DB84BB-EE52-3C68-CBA9-FF4B1FD0FD1C}"/>
              </a:ext>
            </a:extLst>
          </p:cNvPr>
          <p:cNvSpPr>
            <a:spLocks noGrp="1"/>
          </p:cNvSpPr>
          <p:nvPr>
            <p:ph idx="1"/>
          </p:nvPr>
        </p:nvSpPr>
        <p:spPr>
          <a:xfrm>
            <a:off x="645131" y="1352550"/>
            <a:ext cx="10661043" cy="4895849"/>
          </a:xfrm>
        </p:spPr>
        <p:txBody>
          <a:bodyPr/>
          <a:lstStyle/>
          <a:p>
            <a:pPr>
              <a:buFont typeface="Arial" panose="020B0604020202020204" pitchFamily="34" charset="0"/>
              <a:buChar char="•"/>
            </a:pPr>
            <a:r>
              <a:rPr lang="en-GB" dirty="0"/>
              <a:t>By extracting numerical and categorical features separately, we instantiated two transformers…the work of these transformers is to convert the categorical features into numerical using OHE (OneHotEncoder) and pass out the further numerical features as it is because a machine learning model only works on numerical features and pass out the further numerical features as it is .</a:t>
            </a:r>
          </a:p>
          <a:p>
            <a:pPr marL="0" indent="0">
              <a:buNone/>
            </a:pPr>
            <a:endParaRPr lang="en-GB" dirty="0"/>
          </a:p>
          <a:p>
            <a:pPr>
              <a:buFont typeface="Arial" panose="020B0604020202020204" pitchFamily="34" charset="0"/>
              <a:buChar char="•"/>
            </a:pPr>
            <a:r>
              <a:rPr lang="en-GB" dirty="0"/>
              <a:t>How OneHotEncoder works ?</a:t>
            </a:r>
          </a:p>
          <a:p>
            <a:endParaRPr lang="en-IN" dirty="0"/>
          </a:p>
        </p:txBody>
      </p:sp>
      <p:cxnSp>
        <p:nvCxnSpPr>
          <p:cNvPr id="5" name="Straight Connector 4">
            <a:extLst>
              <a:ext uri="{FF2B5EF4-FFF2-40B4-BE49-F238E27FC236}">
                <a16:creationId xmlns:a16="http://schemas.microsoft.com/office/drawing/2014/main" id="{7BE91D77-181D-CCB6-9DF1-E02CF7C820D1}"/>
              </a:ext>
            </a:extLst>
          </p:cNvPr>
          <p:cNvCxnSpPr/>
          <p:nvPr/>
        </p:nvCxnSpPr>
        <p:spPr>
          <a:xfrm>
            <a:off x="645131" y="1181100"/>
            <a:ext cx="9489469"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3F75072-BCAF-C65E-BCAA-B9C628BD69C9}"/>
              </a:ext>
            </a:extLst>
          </p:cNvPr>
          <p:cNvPicPr>
            <a:picLocks noChangeAspect="1"/>
          </p:cNvPicPr>
          <p:nvPr/>
        </p:nvPicPr>
        <p:blipFill rotWithShape="1">
          <a:blip r:embed="rId2">
            <a:extLst>
              <a:ext uri="{28A0092B-C50C-407E-A947-70E740481C1C}">
                <a14:useLocalDpi xmlns:a14="http://schemas.microsoft.com/office/drawing/2010/main" val="0"/>
              </a:ext>
            </a:extLst>
          </a:blip>
          <a:srcRect l="25145" t="2245" r="853" b="1459"/>
          <a:stretch/>
        </p:blipFill>
        <p:spPr>
          <a:xfrm>
            <a:off x="5246990" y="4362450"/>
            <a:ext cx="5114926" cy="1885950"/>
          </a:xfrm>
          <a:prstGeom prst="rect">
            <a:avLst/>
          </a:prstGeom>
        </p:spPr>
      </p:pic>
      <p:pic>
        <p:nvPicPr>
          <p:cNvPr id="9" name="Picture 8">
            <a:extLst>
              <a:ext uri="{FF2B5EF4-FFF2-40B4-BE49-F238E27FC236}">
                <a16:creationId xmlns:a16="http://schemas.microsoft.com/office/drawing/2014/main" id="{548D7949-5BFC-1060-9CF8-91763D839660}"/>
              </a:ext>
            </a:extLst>
          </p:cNvPr>
          <p:cNvPicPr>
            <a:picLocks noChangeAspect="1"/>
          </p:cNvPicPr>
          <p:nvPr/>
        </p:nvPicPr>
        <p:blipFill rotWithShape="1">
          <a:blip r:embed="rId2">
            <a:extLst>
              <a:ext uri="{28A0092B-C50C-407E-A947-70E740481C1C}">
                <a14:useLocalDpi xmlns:a14="http://schemas.microsoft.com/office/drawing/2010/main" val="0"/>
              </a:ext>
            </a:extLst>
          </a:blip>
          <a:srcRect l="493" t="1716" r="74427" b="1988"/>
          <a:stretch/>
        </p:blipFill>
        <p:spPr>
          <a:xfrm>
            <a:off x="1525284" y="4362450"/>
            <a:ext cx="1733550" cy="1885949"/>
          </a:xfrm>
          <a:prstGeom prst="rect">
            <a:avLst/>
          </a:prstGeom>
        </p:spPr>
      </p:pic>
      <p:cxnSp>
        <p:nvCxnSpPr>
          <p:cNvPr id="11" name="Straight Arrow Connector 10">
            <a:extLst>
              <a:ext uri="{FF2B5EF4-FFF2-40B4-BE49-F238E27FC236}">
                <a16:creationId xmlns:a16="http://schemas.microsoft.com/office/drawing/2014/main" id="{C2C2FC1F-EAC2-3A19-A1A3-840843413600}"/>
              </a:ext>
            </a:extLst>
          </p:cNvPr>
          <p:cNvCxnSpPr/>
          <p:nvPr/>
        </p:nvCxnSpPr>
        <p:spPr>
          <a:xfrm>
            <a:off x="3609975" y="5229225"/>
            <a:ext cx="13239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374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86E7E-F2F7-2E18-A311-7596D65F1C1A}"/>
              </a:ext>
            </a:extLst>
          </p:cNvPr>
          <p:cNvSpPr>
            <a:spLocks noGrp="1"/>
          </p:cNvSpPr>
          <p:nvPr>
            <p:ph type="title"/>
          </p:nvPr>
        </p:nvSpPr>
        <p:spPr/>
        <p:txBody>
          <a:bodyPr/>
          <a:lstStyle/>
          <a:p>
            <a:r>
              <a:rPr lang="en-GB" dirty="0"/>
              <a:t>Column Transformers</a:t>
            </a:r>
            <a:endParaRPr lang="en-IN" dirty="0"/>
          </a:p>
        </p:txBody>
      </p:sp>
      <p:pic>
        <p:nvPicPr>
          <p:cNvPr id="5" name="Content Placeholder 4">
            <a:extLst>
              <a:ext uri="{FF2B5EF4-FFF2-40B4-BE49-F238E27FC236}">
                <a16:creationId xmlns:a16="http://schemas.microsoft.com/office/drawing/2014/main" id="{C7977502-B872-B192-59A9-06583A74638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9693"/>
          <a:stretch/>
        </p:blipFill>
        <p:spPr>
          <a:xfrm>
            <a:off x="646111" y="1700847"/>
            <a:ext cx="10574340" cy="4433249"/>
          </a:xfrm>
        </p:spPr>
      </p:pic>
      <p:cxnSp>
        <p:nvCxnSpPr>
          <p:cNvPr id="7" name="Straight Connector 6">
            <a:extLst>
              <a:ext uri="{FF2B5EF4-FFF2-40B4-BE49-F238E27FC236}">
                <a16:creationId xmlns:a16="http://schemas.microsoft.com/office/drawing/2014/main" id="{C68DB027-CFFC-7C76-6CA2-6FE7D763E711}"/>
              </a:ext>
            </a:extLst>
          </p:cNvPr>
          <p:cNvCxnSpPr>
            <a:stCxn id="2" idx="1"/>
            <a:endCxn id="2" idx="3"/>
          </p:cNvCxnSpPr>
          <p:nvPr/>
        </p:nvCxnSpPr>
        <p:spPr>
          <a:xfrm>
            <a:off x="646111" y="1152983"/>
            <a:ext cx="940472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3699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136ED-4991-84BA-F3E4-EE8D66742F88}"/>
              </a:ext>
            </a:extLst>
          </p:cNvPr>
          <p:cNvSpPr>
            <a:spLocks noGrp="1"/>
          </p:cNvSpPr>
          <p:nvPr>
            <p:ph type="title"/>
          </p:nvPr>
        </p:nvSpPr>
        <p:spPr>
          <a:xfrm>
            <a:off x="646111" y="452718"/>
            <a:ext cx="9404723" cy="776006"/>
          </a:xfrm>
        </p:spPr>
        <p:txBody>
          <a:bodyPr/>
          <a:lstStyle/>
          <a:p>
            <a:r>
              <a:rPr lang="en-GB" dirty="0"/>
              <a:t>Decision Tree Classification Model</a:t>
            </a:r>
            <a:endParaRPr lang="en-IN" dirty="0"/>
          </a:p>
        </p:txBody>
      </p:sp>
      <p:sp>
        <p:nvSpPr>
          <p:cNvPr id="10" name="Content Placeholder 9">
            <a:extLst>
              <a:ext uri="{FF2B5EF4-FFF2-40B4-BE49-F238E27FC236}">
                <a16:creationId xmlns:a16="http://schemas.microsoft.com/office/drawing/2014/main" id="{D94DC541-261B-7823-384C-80648C26485F}"/>
              </a:ext>
            </a:extLst>
          </p:cNvPr>
          <p:cNvSpPr>
            <a:spLocks noGrp="1"/>
          </p:cNvSpPr>
          <p:nvPr>
            <p:ph idx="1"/>
          </p:nvPr>
        </p:nvSpPr>
        <p:spPr>
          <a:xfrm>
            <a:off x="645130" y="1352550"/>
            <a:ext cx="10471524" cy="5133973"/>
          </a:xfrm>
        </p:spPr>
        <p:txBody>
          <a:bodyPr/>
          <a:lstStyle/>
          <a:p>
            <a:pPr marL="0" indent="0">
              <a:buNone/>
            </a:pPr>
            <a:r>
              <a:rPr lang="en-GB" dirty="0"/>
              <a:t>A decision tree is a machine learning model used for classification and regression tasks. It represents decisions and their possible consequences in a tree-like structure, with nodes for decisions, branches for possible outcomes, and leaves for final predictions. </a:t>
            </a:r>
          </a:p>
          <a:p>
            <a:pPr marL="0" indent="0">
              <a:buNone/>
            </a:pPr>
            <a:endParaRPr lang="en-IN" dirty="0"/>
          </a:p>
        </p:txBody>
      </p:sp>
      <p:cxnSp>
        <p:nvCxnSpPr>
          <p:cNvPr id="5" name="Straight Connector 4">
            <a:extLst>
              <a:ext uri="{FF2B5EF4-FFF2-40B4-BE49-F238E27FC236}">
                <a16:creationId xmlns:a16="http://schemas.microsoft.com/office/drawing/2014/main" id="{AD8E05ED-F905-34AB-991F-B75C84D2AB5E}"/>
              </a:ext>
            </a:extLst>
          </p:cNvPr>
          <p:cNvCxnSpPr/>
          <p:nvPr/>
        </p:nvCxnSpPr>
        <p:spPr>
          <a:xfrm>
            <a:off x="645130" y="1228725"/>
            <a:ext cx="9298970"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D968501E-B7B0-4F52-087B-4C37314BC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6162" y="2946581"/>
            <a:ext cx="5019675" cy="3153443"/>
          </a:xfrm>
          <a:prstGeom prst="rect">
            <a:avLst/>
          </a:prstGeom>
        </p:spPr>
      </p:pic>
    </p:spTree>
    <p:extLst>
      <p:ext uri="{BB962C8B-B14F-4D97-AF65-F5344CB8AC3E}">
        <p14:creationId xmlns:p14="http://schemas.microsoft.com/office/powerpoint/2010/main" val="611764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C9D5D-F71C-6196-B1D2-84199D65919F}"/>
              </a:ext>
            </a:extLst>
          </p:cNvPr>
          <p:cNvSpPr>
            <a:spLocks noGrp="1"/>
          </p:cNvSpPr>
          <p:nvPr>
            <p:ph type="title"/>
          </p:nvPr>
        </p:nvSpPr>
        <p:spPr>
          <a:xfrm>
            <a:off x="521616" y="2700867"/>
            <a:ext cx="1778523" cy="1185333"/>
          </a:xfrm>
        </p:spPr>
        <p:txBody>
          <a:bodyPr>
            <a:noAutofit/>
          </a:bodyPr>
          <a:lstStyle/>
          <a:p>
            <a:r>
              <a:rPr lang="en-IN" sz="3600" dirty="0"/>
              <a:t>CLIENT</a:t>
            </a:r>
            <a:br>
              <a:rPr lang="en-IN" sz="3600" dirty="0"/>
            </a:br>
            <a:r>
              <a:rPr lang="en-IN" sz="3600" dirty="0">
                <a:ea typeface="Calibri" panose="020F0502020204030204" pitchFamily="34" charset="0"/>
                <a:cs typeface="Calibri" panose="020F0502020204030204" pitchFamily="34" charset="0"/>
              </a:rPr>
              <a:t>NEEDS</a:t>
            </a:r>
          </a:p>
        </p:txBody>
      </p:sp>
      <p:sp>
        <p:nvSpPr>
          <p:cNvPr id="3" name="Content Placeholder 2">
            <a:extLst>
              <a:ext uri="{FF2B5EF4-FFF2-40B4-BE49-F238E27FC236}">
                <a16:creationId xmlns:a16="http://schemas.microsoft.com/office/drawing/2014/main" id="{4CC3A22F-7437-95BB-250B-FDC07233DB29}"/>
              </a:ext>
            </a:extLst>
          </p:cNvPr>
          <p:cNvSpPr>
            <a:spLocks noGrp="1"/>
          </p:cNvSpPr>
          <p:nvPr>
            <p:ph idx="1"/>
          </p:nvPr>
        </p:nvSpPr>
        <p:spPr>
          <a:xfrm>
            <a:off x="3305175" y="688157"/>
            <a:ext cx="6847490" cy="5854045"/>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Autofit/>
          </a:bodyPr>
          <a:lstStyle/>
          <a:p>
            <a:pPr marL="0" lvl="0" indent="0">
              <a:spcAft>
                <a:spcPts val="800"/>
              </a:spcAft>
              <a:buNone/>
              <a:tabLst>
                <a:tab pos="457200" algn="l"/>
              </a:tabLst>
            </a:pPr>
            <a:r>
              <a:rPr lang="en-IN" sz="1400" b="1" kern="0" dirty="0">
                <a:effectLst/>
                <a:latin typeface="Calibri" panose="020F0502020204030204" pitchFamily="34" charset="0"/>
                <a:ea typeface="Calibri" panose="020F0502020204030204" pitchFamily="34" charset="0"/>
                <a:cs typeface="Calibri" panose="020F0502020204030204" pitchFamily="34" charset="0"/>
              </a:rPr>
              <a:t>Exploratory Data Analysis (EDA) :</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spcAft>
                <a:spcPts val="800"/>
              </a:spcAft>
              <a:buSzPts val="1000"/>
              <a:tabLst>
                <a:tab pos="914400" algn="l"/>
              </a:tabLst>
            </a:pPr>
            <a:r>
              <a:rPr lang="en-IN" sz="1400" kern="0" dirty="0">
                <a:effectLst/>
                <a:latin typeface="Calibri" panose="020F0502020204030204" pitchFamily="34" charset="0"/>
                <a:ea typeface="Calibri" panose="020F0502020204030204" pitchFamily="34" charset="0"/>
                <a:cs typeface="Calibri" panose="020F0502020204030204" pitchFamily="34" charset="0"/>
              </a:rPr>
              <a:t>Identify Missing Data: Find and handle missing data.</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spcAft>
                <a:spcPts val="800"/>
              </a:spcAft>
              <a:buSzPts val="1000"/>
              <a:tabLst>
                <a:tab pos="914400" algn="l"/>
              </a:tabLst>
            </a:pPr>
            <a:r>
              <a:rPr lang="en-IN" sz="1400" kern="0" dirty="0">
                <a:effectLst/>
                <a:latin typeface="Calibri" panose="020F0502020204030204" pitchFamily="34" charset="0"/>
                <a:ea typeface="Calibri" panose="020F0502020204030204" pitchFamily="34" charset="0"/>
                <a:cs typeface="Calibri" panose="020F0502020204030204" pitchFamily="34" charset="0"/>
              </a:rPr>
              <a:t>Identify Outliers: Detect and explain outliers.</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spcAft>
                <a:spcPts val="800"/>
              </a:spcAft>
              <a:buSzPts val="1000"/>
              <a:tabLst>
                <a:tab pos="914400" algn="l"/>
              </a:tabLst>
            </a:pPr>
            <a:r>
              <a:rPr lang="en-IN" sz="1400" kern="0" dirty="0">
                <a:effectLst/>
                <a:latin typeface="Calibri" panose="020F0502020204030204" pitchFamily="34" charset="0"/>
                <a:ea typeface="Calibri" panose="020F0502020204030204" pitchFamily="34" charset="0"/>
                <a:cs typeface="Calibri" panose="020F0502020204030204" pitchFamily="34" charset="0"/>
              </a:rPr>
              <a:t>Data Imbalance: Check for imbalances in loan approval status.</a:t>
            </a:r>
            <a:endParaRPr lang="en-IN" sz="1400" kern="100" dirty="0">
              <a:latin typeface="Calibri" panose="020F0502020204030204" pitchFamily="34" charset="0"/>
              <a:ea typeface="Calibri" panose="020F0502020204030204" pitchFamily="34" charset="0"/>
              <a:cs typeface="Calibri" panose="020F0502020204030204" pitchFamily="34" charset="0"/>
            </a:endParaRPr>
          </a:p>
          <a:p>
            <a:pPr marL="742950" lvl="1" indent="-285750">
              <a:spcAft>
                <a:spcPts val="800"/>
              </a:spcAft>
              <a:buSzPts val="1000"/>
              <a:tabLst>
                <a:tab pos="914400" algn="l"/>
              </a:tabLst>
            </a:pPr>
            <a:r>
              <a:rPr lang="en-IN" sz="1400" kern="0" dirty="0">
                <a:effectLst/>
                <a:latin typeface="Calibri" panose="020F0502020204030204" pitchFamily="34" charset="0"/>
                <a:ea typeface="Calibri" panose="020F0502020204030204" pitchFamily="34" charset="0"/>
                <a:cs typeface="Calibri" panose="020F0502020204030204" pitchFamily="34" charset="0"/>
              </a:rPr>
              <a:t>Univariate and Bivariate analyses to understand risk factors.</a:t>
            </a:r>
            <a:endParaRPr lang="en-IN" sz="1400" kern="100" dirty="0">
              <a:latin typeface="Calibri" panose="020F0502020204030204" pitchFamily="34" charset="0"/>
              <a:ea typeface="Calibri" panose="020F0502020204030204" pitchFamily="34" charset="0"/>
              <a:cs typeface="Calibri" panose="020F0502020204030204" pitchFamily="34" charset="0"/>
            </a:endParaRPr>
          </a:p>
          <a:p>
            <a:pPr marL="742950" lvl="1" indent="-285750">
              <a:spcAft>
                <a:spcPts val="800"/>
              </a:spcAft>
              <a:buSzPts val="1000"/>
              <a:tabLst>
                <a:tab pos="914400" algn="l"/>
              </a:tabLst>
            </a:pPr>
            <a:r>
              <a:rPr lang="en-IN" sz="1400" kern="0" dirty="0">
                <a:effectLst/>
                <a:latin typeface="Calibri" panose="020F0502020204030204" pitchFamily="34" charset="0"/>
                <a:ea typeface="Calibri" panose="020F0502020204030204" pitchFamily="34" charset="0"/>
                <a:cs typeface="Calibri" panose="020F0502020204030204" pitchFamily="34" charset="0"/>
              </a:rPr>
              <a:t>Correlation analysis to find key influencing factors.</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spcAft>
                <a:spcPts val="800"/>
              </a:spcAft>
              <a:buSzPts val="1000"/>
              <a:tabLst>
                <a:tab pos="914400" algn="l"/>
              </a:tabLst>
            </a:pPr>
            <a:r>
              <a:rPr lang="en-IN" sz="1400" kern="0" dirty="0">
                <a:effectLst/>
                <a:latin typeface="Calibri" panose="020F0502020204030204" pitchFamily="34" charset="0"/>
                <a:ea typeface="Calibri" panose="020F0502020204030204" pitchFamily="34" charset="0"/>
                <a:cs typeface="Calibri" panose="020F0502020204030204" pitchFamily="34" charset="0"/>
              </a:rPr>
              <a:t>Visualizations: Create charts and graphs to highlight key insights.</a:t>
            </a:r>
          </a:p>
          <a:p>
            <a:pPr marL="0" indent="0">
              <a:spcAft>
                <a:spcPts val="800"/>
              </a:spcAft>
              <a:buNone/>
              <a:tabLst>
                <a:tab pos="457200" algn="l"/>
              </a:tabLst>
            </a:pPr>
            <a:r>
              <a:rPr lang="en-IN" sz="1400" b="1" kern="0" dirty="0">
                <a:latin typeface="Calibri" panose="020F0502020204030204" pitchFamily="34" charset="0"/>
                <a:ea typeface="Calibri" panose="020F0502020204030204" pitchFamily="34" charset="0"/>
                <a:cs typeface="Calibri" panose="020F0502020204030204" pitchFamily="34" charset="0"/>
              </a:rPr>
              <a:t>Machine Learning Model :</a:t>
            </a:r>
          </a:p>
          <a:p>
            <a:pPr marL="742950" lvl="1" indent="-285750">
              <a:spcAft>
                <a:spcPts val="800"/>
              </a:spcAft>
              <a:buSzPts val="1000"/>
              <a:tabLst>
                <a:tab pos="914400" algn="l"/>
              </a:tabLst>
            </a:pPr>
            <a:r>
              <a:rPr lang="en-IN" sz="1400" kern="0" dirty="0">
                <a:latin typeface="Calibri" panose="020F0502020204030204" pitchFamily="34" charset="0"/>
                <a:ea typeface="Calibri" panose="020F0502020204030204" pitchFamily="34" charset="0"/>
                <a:cs typeface="Calibri" panose="020F0502020204030204" pitchFamily="34" charset="0"/>
              </a:rPr>
              <a:t>Data Preparation: Clean and preprocess data.</a:t>
            </a:r>
          </a:p>
          <a:p>
            <a:pPr marL="742950" lvl="1" indent="-285750">
              <a:spcAft>
                <a:spcPts val="800"/>
              </a:spcAft>
              <a:buSzPts val="1000"/>
              <a:tabLst>
                <a:tab pos="914400" algn="l"/>
              </a:tabLst>
            </a:pPr>
            <a:r>
              <a:rPr lang="en-IN" sz="1400" kern="0" dirty="0">
                <a:latin typeface="Calibri" panose="020F0502020204030204" pitchFamily="34" charset="0"/>
                <a:ea typeface="Calibri" panose="020F0502020204030204" pitchFamily="34" charset="0"/>
                <a:cs typeface="Calibri" panose="020F0502020204030204" pitchFamily="34" charset="0"/>
              </a:rPr>
              <a:t>Feature Engineering: Develop important features.</a:t>
            </a:r>
          </a:p>
          <a:p>
            <a:pPr marL="742950" lvl="1" indent="-285750">
              <a:spcAft>
                <a:spcPts val="800"/>
              </a:spcAft>
              <a:buSzPts val="1000"/>
              <a:tabLst>
                <a:tab pos="914400" algn="l"/>
              </a:tabLst>
            </a:pPr>
            <a:r>
              <a:rPr lang="en-IN" sz="1400" kern="0" dirty="0">
                <a:latin typeface="Calibri" panose="020F0502020204030204" pitchFamily="34" charset="0"/>
                <a:ea typeface="Calibri" panose="020F0502020204030204" pitchFamily="34" charset="0"/>
                <a:cs typeface="Calibri" panose="020F0502020204030204" pitchFamily="34" charset="0"/>
              </a:rPr>
              <a:t>Model Selection: Choose the best algorithms for prediction.</a:t>
            </a:r>
          </a:p>
          <a:p>
            <a:pPr marL="742950" lvl="1" indent="-285750">
              <a:spcAft>
                <a:spcPts val="800"/>
              </a:spcAft>
              <a:buSzPts val="1000"/>
              <a:tabLst>
                <a:tab pos="914400" algn="l"/>
              </a:tabLst>
            </a:pPr>
            <a:r>
              <a:rPr lang="en-IN" sz="1400" kern="0" dirty="0">
                <a:latin typeface="Calibri" panose="020F0502020204030204" pitchFamily="34" charset="0"/>
                <a:ea typeface="Calibri" panose="020F0502020204030204" pitchFamily="34" charset="0"/>
                <a:cs typeface="Calibri" panose="020F0502020204030204" pitchFamily="34" charset="0"/>
              </a:rPr>
              <a:t>Model Training and Evaluation: Train and evaluate model performance.</a:t>
            </a:r>
          </a:p>
          <a:p>
            <a:pPr marL="742950" lvl="1" indent="-285750">
              <a:spcAft>
                <a:spcPts val="800"/>
              </a:spcAft>
              <a:buSzPts val="1000"/>
              <a:tabLst>
                <a:tab pos="914400" algn="l"/>
              </a:tabLst>
            </a:pPr>
            <a:r>
              <a:rPr lang="en-IN" sz="1400" kern="0" dirty="0">
                <a:latin typeface="Calibri" panose="020F0502020204030204" pitchFamily="34" charset="0"/>
                <a:ea typeface="Calibri" panose="020F0502020204030204" pitchFamily="34" charset="0"/>
                <a:cs typeface="Calibri" panose="020F0502020204030204" pitchFamily="34" charset="0"/>
              </a:rPr>
              <a:t>Deployment: Implement the model for predicting loan defaults.</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279FF009-9467-B292-52FE-9E020264427E}"/>
              </a:ext>
            </a:extLst>
          </p:cNvPr>
          <p:cNvCxnSpPr>
            <a:cxnSpLocks/>
          </p:cNvCxnSpPr>
          <p:nvPr/>
        </p:nvCxnSpPr>
        <p:spPr>
          <a:xfrm>
            <a:off x="2606511" y="819150"/>
            <a:ext cx="0" cy="54213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063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079F9-6344-9002-51B3-1D149D48E14B}"/>
              </a:ext>
            </a:extLst>
          </p:cNvPr>
          <p:cNvSpPr>
            <a:spLocks noGrp="1"/>
          </p:cNvSpPr>
          <p:nvPr>
            <p:ph type="title"/>
          </p:nvPr>
        </p:nvSpPr>
        <p:spPr>
          <a:xfrm>
            <a:off x="646111" y="452718"/>
            <a:ext cx="9404723" cy="823632"/>
          </a:xfrm>
        </p:spPr>
        <p:txBody>
          <a:bodyPr/>
          <a:lstStyle/>
          <a:p>
            <a:r>
              <a:rPr lang="en-GB" dirty="0"/>
              <a:t>Model Pipeline</a:t>
            </a:r>
            <a:endParaRPr lang="en-IN" dirty="0"/>
          </a:p>
        </p:txBody>
      </p:sp>
      <p:pic>
        <p:nvPicPr>
          <p:cNvPr id="7" name="Content Placeholder 6">
            <a:extLst>
              <a:ext uri="{FF2B5EF4-FFF2-40B4-BE49-F238E27FC236}">
                <a16:creationId xmlns:a16="http://schemas.microsoft.com/office/drawing/2014/main" id="{F35697F4-DEFA-F930-D256-6891609E29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9705" y="1560597"/>
            <a:ext cx="5601624" cy="2697078"/>
          </a:xfrm>
        </p:spPr>
      </p:pic>
      <p:cxnSp>
        <p:nvCxnSpPr>
          <p:cNvPr id="5" name="Straight Connector 4">
            <a:extLst>
              <a:ext uri="{FF2B5EF4-FFF2-40B4-BE49-F238E27FC236}">
                <a16:creationId xmlns:a16="http://schemas.microsoft.com/office/drawing/2014/main" id="{348C76F9-1493-B618-E898-E28FECDF39D9}"/>
              </a:ext>
            </a:extLst>
          </p:cNvPr>
          <p:cNvCxnSpPr/>
          <p:nvPr/>
        </p:nvCxnSpPr>
        <p:spPr>
          <a:xfrm>
            <a:off x="646111" y="1266825"/>
            <a:ext cx="9096375"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F93EAEC-DBC5-4F45-E09B-85ED9C114A89}"/>
              </a:ext>
            </a:extLst>
          </p:cNvPr>
          <p:cNvSpPr txBox="1"/>
          <p:nvPr/>
        </p:nvSpPr>
        <p:spPr>
          <a:xfrm>
            <a:off x="904875" y="4691432"/>
            <a:ext cx="10565713" cy="1477328"/>
          </a:xfrm>
          <a:prstGeom prst="rect">
            <a:avLst/>
          </a:prstGeom>
          <a:noFill/>
        </p:spPr>
        <p:txBody>
          <a:bodyPr wrap="none" rtlCol="0">
            <a:spAutoFit/>
          </a:bodyPr>
          <a:lstStyle/>
          <a:p>
            <a:r>
              <a:rPr lang="en-GB" dirty="0"/>
              <a:t>A model pipeline is a sequence of data processing and modelling steps in machine learning </a:t>
            </a:r>
          </a:p>
          <a:p>
            <a:r>
              <a:rPr lang="en-GB" dirty="0"/>
              <a:t>that automates the workflow from raw data input to final model predictions. </a:t>
            </a:r>
          </a:p>
          <a:p>
            <a:endParaRPr lang="en-GB" dirty="0"/>
          </a:p>
          <a:p>
            <a:r>
              <a:rPr lang="en-GB" dirty="0"/>
              <a:t>It consists of a series of steps, such as data preprocessing, feature extraction, model training, </a:t>
            </a:r>
          </a:p>
          <a:p>
            <a:r>
              <a:rPr lang="en-GB" dirty="0"/>
              <a:t>and evaluation, organized in a structured manner to ensure consistency and reproducibility.</a:t>
            </a:r>
            <a:endParaRPr lang="en-IN" dirty="0"/>
          </a:p>
        </p:txBody>
      </p:sp>
    </p:spTree>
    <p:extLst>
      <p:ext uri="{BB962C8B-B14F-4D97-AF65-F5344CB8AC3E}">
        <p14:creationId xmlns:p14="http://schemas.microsoft.com/office/powerpoint/2010/main" val="25161499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A5765-BD75-A6D2-AD5B-77E70055904E}"/>
              </a:ext>
            </a:extLst>
          </p:cNvPr>
          <p:cNvSpPr>
            <a:spLocks noGrp="1"/>
          </p:cNvSpPr>
          <p:nvPr>
            <p:ph type="title"/>
          </p:nvPr>
        </p:nvSpPr>
        <p:spPr>
          <a:xfrm>
            <a:off x="646111" y="452718"/>
            <a:ext cx="9404723" cy="871257"/>
          </a:xfrm>
        </p:spPr>
        <p:txBody>
          <a:bodyPr/>
          <a:lstStyle/>
          <a:p>
            <a:r>
              <a:rPr lang="en-IN" dirty="0"/>
              <a:t>Data Fitting &amp; Model Scores</a:t>
            </a:r>
          </a:p>
        </p:txBody>
      </p:sp>
      <p:cxnSp>
        <p:nvCxnSpPr>
          <p:cNvPr id="5" name="Straight Connector 4">
            <a:extLst>
              <a:ext uri="{FF2B5EF4-FFF2-40B4-BE49-F238E27FC236}">
                <a16:creationId xmlns:a16="http://schemas.microsoft.com/office/drawing/2014/main" id="{7E8943AD-6536-A1AA-C5DE-525DE277F8FC}"/>
              </a:ext>
            </a:extLst>
          </p:cNvPr>
          <p:cNvCxnSpPr/>
          <p:nvPr/>
        </p:nvCxnSpPr>
        <p:spPr>
          <a:xfrm>
            <a:off x="646111" y="1247775"/>
            <a:ext cx="9202739"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53749D8-452A-D780-8945-3F76B6918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63" y="1605338"/>
            <a:ext cx="4972264" cy="1740266"/>
          </a:xfrm>
          <a:prstGeom prst="rect">
            <a:avLst/>
          </a:prstGeom>
        </p:spPr>
      </p:pic>
      <p:pic>
        <p:nvPicPr>
          <p:cNvPr id="4" name="Picture 3">
            <a:extLst>
              <a:ext uri="{FF2B5EF4-FFF2-40B4-BE49-F238E27FC236}">
                <a16:creationId xmlns:a16="http://schemas.microsoft.com/office/drawing/2014/main" id="{212BD779-D066-128F-2662-44D27885F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6174" y="1548000"/>
            <a:ext cx="3695601" cy="2429875"/>
          </a:xfrm>
          <a:prstGeom prst="rect">
            <a:avLst/>
          </a:prstGeom>
        </p:spPr>
      </p:pic>
      <p:cxnSp>
        <p:nvCxnSpPr>
          <p:cNvPr id="8" name="Straight Connector 7">
            <a:extLst>
              <a:ext uri="{FF2B5EF4-FFF2-40B4-BE49-F238E27FC236}">
                <a16:creationId xmlns:a16="http://schemas.microsoft.com/office/drawing/2014/main" id="{8EDE9B60-0192-E494-D499-0A78BA846814}"/>
              </a:ext>
            </a:extLst>
          </p:cNvPr>
          <p:cNvCxnSpPr/>
          <p:nvPr/>
        </p:nvCxnSpPr>
        <p:spPr>
          <a:xfrm>
            <a:off x="6096000" y="1688734"/>
            <a:ext cx="0" cy="4806334"/>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B06B052-CEEF-E784-45CD-AFA477282E43}"/>
              </a:ext>
            </a:extLst>
          </p:cNvPr>
          <p:cNvSpPr txBox="1"/>
          <p:nvPr/>
        </p:nvSpPr>
        <p:spPr>
          <a:xfrm>
            <a:off x="6573626" y="4315927"/>
            <a:ext cx="4710260" cy="1938992"/>
          </a:xfrm>
          <a:prstGeom prst="rect">
            <a:avLst/>
          </a:prstGeom>
          <a:noFill/>
        </p:spPr>
        <p:txBody>
          <a:bodyPr wrap="square" rtlCol="0">
            <a:spAutoFit/>
          </a:bodyPr>
          <a:lstStyle/>
          <a:p>
            <a:r>
              <a:rPr lang="en-GB" sz="1200" dirty="0"/>
              <a:t>These are the results used to determine the best-performing model.</a:t>
            </a:r>
          </a:p>
          <a:p>
            <a:endParaRPr lang="en-GB" sz="1200" dirty="0"/>
          </a:p>
          <a:p>
            <a:r>
              <a:rPr lang="en-GB" sz="1200" dirty="0"/>
              <a:t>Since both the regular and oversampled models exceeded the baseline accuracy of 0.90, we can use either model for generating predictions. </a:t>
            </a:r>
          </a:p>
          <a:p>
            <a:endParaRPr lang="en-GB" sz="1200" dirty="0"/>
          </a:p>
          <a:p>
            <a:r>
              <a:rPr lang="en-GB" sz="1200" dirty="0"/>
              <a:t>However, if there is not much difference between the accuracy scores, we should always choose the more balanced model for making predictions.</a:t>
            </a:r>
          </a:p>
        </p:txBody>
      </p:sp>
      <p:sp>
        <p:nvSpPr>
          <p:cNvPr id="13" name="Rectangle 2">
            <a:extLst>
              <a:ext uri="{FF2B5EF4-FFF2-40B4-BE49-F238E27FC236}">
                <a16:creationId xmlns:a16="http://schemas.microsoft.com/office/drawing/2014/main" id="{1FE9A9E6-055A-0D07-E299-AD4D601AB780}"/>
              </a:ext>
            </a:extLst>
          </p:cNvPr>
          <p:cNvSpPr>
            <a:spLocks noChangeArrowheads="1"/>
          </p:cNvSpPr>
          <p:nvPr/>
        </p:nvSpPr>
        <p:spPr bwMode="auto">
          <a:xfrm>
            <a:off x="584112" y="3629296"/>
            <a:ext cx="5032813"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fontAlgn="base">
              <a:lnSpc>
                <a:spcPct val="100000"/>
              </a:lnSpc>
              <a:spcBef>
                <a:spcPct val="0"/>
              </a:spcBef>
              <a:spcAft>
                <a:spcPct val="0"/>
              </a:spcAft>
              <a:buClrTx/>
              <a:buSzTx/>
              <a:buFontTx/>
              <a:buNone/>
              <a:tabLst/>
            </a:pPr>
            <a:r>
              <a:rPr lang="en-US" altLang="en-US" sz="1200" dirty="0"/>
              <a:t>We built three models to test their performance:</a:t>
            </a:r>
          </a:p>
          <a:p>
            <a:pPr marR="0" lvl="0" indent="0" fontAlgn="base">
              <a:lnSpc>
                <a:spcPct val="100000"/>
              </a:lnSpc>
              <a:spcBef>
                <a:spcPct val="0"/>
              </a:spcBef>
              <a:spcAft>
                <a:spcPct val="0"/>
              </a:spcAft>
              <a:buClrTx/>
              <a:buSzTx/>
              <a:buFontTx/>
              <a:buNone/>
              <a:tabLst/>
            </a:pPr>
            <a:endParaRPr lang="en-US" altLang="en-US" sz="1200" dirty="0"/>
          </a:p>
          <a:p>
            <a:pPr marL="171450" marR="0" lvl="0" indent="-171450" fontAlgn="base">
              <a:lnSpc>
                <a:spcPct val="100000"/>
              </a:lnSpc>
              <a:spcBef>
                <a:spcPct val="0"/>
              </a:spcBef>
              <a:spcAft>
                <a:spcPct val="0"/>
              </a:spcAft>
              <a:buClrTx/>
              <a:buSzTx/>
              <a:buFont typeface="Arial" panose="020B0604020202020204" pitchFamily="34" charset="0"/>
              <a:buChar char="•"/>
              <a:tabLst/>
            </a:pPr>
            <a:r>
              <a:rPr lang="en-US" altLang="en-US" sz="1200" dirty="0"/>
              <a:t>model_reg: This model was trained on the original data without any sampling.</a:t>
            </a:r>
          </a:p>
          <a:p>
            <a:pPr marR="0" lvl="0" indent="0" fontAlgn="base">
              <a:lnSpc>
                <a:spcPct val="100000"/>
              </a:lnSpc>
              <a:spcBef>
                <a:spcPct val="0"/>
              </a:spcBef>
              <a:spcAft>
                <a:spcPct val="0"/>
              </a:spcAft>
              <a:buClrTx/>
              <a:buSzTx/>
              <a:tabLst/>
            </a:pPr>
            <a:endParaRPr lang="en-US" altLang="en-US" sz="1200" dirty="0"/>
          </a:p>
          <a:p>
            <a:pPr marL="171450" marR="0" lvl="0" indent="-171450" fontAlgn="base">
              <a:lnSpc>
                <a:spcPct val="100000"/>
              </a:lnSpc>
              <a:spcBef>
                <a:spcPct val="0"/>
              </a:spcBef>
              <a:spcAft>
                <a:spcPct val="0"/>
              </a:spcAft>
              <a:buClrTx/>
              <a:buSzTx/>
              <a:buFont typeface="Arial" panose="020B0604020202020204" pitchFamily="34" charset="0"/>
              <a:buChar char="•"/>
              <a:tabLst/>
            </a:pPr>
            <a:r>
              <a:rPr lang="en-US" altLang="en-US" sz="1200" dirty="0"/>
              <a:t>model_under: This model was trained on under-sampled data, where the majority class was reduced to match the size of the minority class.</a:t>
            </a:r>
          </a:p>
          <a:p>
            <a:pPr marR="0" lvl="0" indent="0" fontAlgn="base">
              <a:lnSpc>
                <a:spcPct val="100000"/>
              </a:lnSpc>
              <a:spcBef>
                <a:spcPct val="0"/>
              </a:spcBef>
              <a:spcAft>
                <a:spcPct val="0"/>
              </a:spcAft>
              <a:buClrTx/>
              <a:buSzTx/>
              <a:buFontTx/>
              <a:buChar char="•"/>
              <a:tabLst/>
            </a:pPr>
            <a:endParaRPr lang="en-US" altLang="en-US" sz="1200" dirty="0"/>
          </a:p>
          <a:p>
            <a:pPr marL="171450" marR="0" lvl="0" indent="-171450" fontAlgn="base">
              <a:lnSpc>
                <a:spcPct val="100000"/>
              </a:lnSpc>
              <a:spcBef>
                <a:spcPct val="0"/>
              </a:spcBef>
              <a:spcAft>
                <a:spcPct val="0"/>
              </a:spcAft>
              <a:buClrTx/>
              <a:buSzTx/>
              <a:buFont typeface="Arial" panose="020B0604020202020204" pitchFamily="34" charset="0"/>
              <a:buChar char="•"/>
              <a:tabLst/>
            </a:pPr>
            <a:r>
              <a:rPr lang="en-US" altLang="en-US" sz="1200" dirty="0"/>
              <a:t>model_over: This model was trained on over-sampled data, as explained above.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70519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D8175-AE09-8A04-1046-A560C2F51A59}"/>
              </a:ext>
            </a:extLst>
          </p:cNvPr>
          <p:cNvSpPr>
            <a:spLocks noGrp="1"/>
          </p:cNvSpPr>
          <p:nvPr>
            <p:ph type="title"/>
          </p:nvPr>
        </p:nvSpPr>
        <p:spPr>
          <a:xfrm>
            <a:off x="646111" y="452718"/>
            <a:ext cx="9404723" cy="848181"/>
          </a:xfrm>
        </p:spPr>
        <p:txBody>
          <a:bodyPr/>
          <a:lstStyle/>
          <a:p>
            <a:r>
              <a:rPr lang="en-IN" dirty="0"/>
              <a:t>Confusion Matrix</a:t>
            </a:r>
          </a:p>
        </p:txBody>
      </p:sp>
      <p:cxnSp>
        <p:nvCxnSpPr>
          <p:cNvPr id="5" name="Straight Connector 4">
            <a:extLst>
              <a:ext uri="{FF2B5EF4-FFF2-40B4-BE49-F238E27FC236}">
                <a16:creationId xmlns:a16="http://schemas.microsoft.com/office/drawing/2014/main" id="{23C67294-7E81-D406-2F4B-AB9935A59D20}"/>
              </a:ext>
            </a:extLst>
          </p:cNvPr>
          <p:cNvCxnSpPr>
            <a:cxnSpLocks/>
          </p:cNvCxnSpPr>
          <p:nvPr/>
        </p:nvCxnSpPr>
        <p:spPr>
          <a:xfrm>
            <a:off x="646111" y="1216057"/>
            <a:ext cx="919113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C952401-0FAD-BB0E-BCD5-FF47A251D9A4}"/>
              </a:ext>
            </a:extLst>
          </p:cNvPr>
          <p:cNvSpPr txBox="1"/>
          <p:nvPr/>
        </p:nvSpPr>
        <p:spPr>
          <a:xfrm>
            <a:off x="646109" y="4343179"/>
            <a:ext cx="10650541" cy="2062103"/>
          </a:xfrm>
          <a:prstGeom prst="rect">
            <a:avLst/>
          </a:prstGeom>
          <a:noFill/>
        </p:spPr>
        <p:txBody>
          <a:bodyPr wrap="square" rtlCol="0">
            <a:spAutoFit/>
          </a:bodyPr>
          <a:lstStyle/>
          <a:p>
            <a:pPr marL="285750" indent="-285750">
              <a:buFont typeface="Arial" panose="020B0604020202020204" pitchFamily="34" charset="0"/>
              <a:buChar char="•"/>
            </a:pPr>
            <a:r>
              <a:rPr lang="en-GB" sz="1600" dirty="0"/>
              <a:t>The confusion matrix is a useful tool for measuring the accuracy of a model by comparing the predicted labels with the true labels. </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It shows the overall performance of the model and helps us understand if the data provided to the model needs further cleaning. </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In classification problems, we should always strive to reduce the false negative and false positive values, as these errors can lead to incorrect outputs.</a:t>
            </a:r>
            <a:endParaRPr lang="en-IN" sz="1600" dirty="0"/>
          </a:p>
        </p:txBody>
      </p:sp>
      <p:pic>
        <p:nvPicPr>
          <p:cNvPr id="1030" name="Picture 6" descr="Confusion matrix table">
            <a:extLst>
              <a:ext uri="{FF2B5EF4-FFF2-40B4-BE49-F238E27FC236}">
                <a16:creationId xmlns:a16="http://schemas.microsoft.com/office/drawing/2014/main" id="{2E34E4AF-4945-289B-1FF5-78EB7C2C0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07" y="1375824"/>
            <a:ext cx="5184509" cy="2577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0146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185C4-D75E-A8AB-8C0E-2EFDDCFDED1E}"/>
              </a:ext>
            </a:extLst>
          </p:cNvPr>
          <p:cNvSpPr>
            <a:spLocks noGrp="1"/>
          </p:cNvSpPr>
          <p:nvPr>
            <p:ph type="title"/>
          </p:nvPr>
        </p:nvSpPr>
        <p:spPr>
          <a:xfrm>
            <a:off x="489565" y="452718"/>
            <a:ext cx="8418765" cy="819900"/>
          </a:xfrm>
        </p:spPr>
        <p:txBody>
          <a:bodyPr/>
          <a:lstStyle/>
          <a:p>
            <a:r>
              <a:rPr lang="en-IN" dirty="0"/>
              <a:t>Confusion Matrix of Our Model</a:t>
            </a:r>
          </a:p>
        </p:txBody>
      </p:sp>
      <p:pic>
        <p:nvPicPr>
          <p:cNvPr id="5" name="Picture 2">
            <a:extLst>
              <a:ext uri="{FF2B5EF4-FFF2-40B4-BE49-F238E27FC236}">
                <a16:creationId xmlns:a16="http://schemas.microsoft.com/office/drawing/2014/main" id="{F3AEE8C1-5710-A486-C80A-767D27C09D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5553" y="1743959"/>
            <a:ext cx="4384092" cy="306338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24ADEBEF-81AF-9C37-D421-4371D328878A}"/>
              </a:ext>
            </a:extLst>
          </p:cNvPr>
          <p:cNvCxnSpPr/>
          <p:nvPr/>
        </p:nvCxnSpPr>
        <p:spPr>
          <a:xfrm>
            <a:off x="489565" y="1272619"/>
            <a:ext cx="930611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F50AB33-85F6-4806-FDB3-A582D1F34BF5}"/>
              </a:ext>
            </a:extLst>
          </p:cNvPr>
          <p:cNvSpPr txBox="1"/>
          <p:nvPr/>
        </p:nvSpPr>
        <p:spPr>
          <a:xfrm>
            <a:off x="5297865" y="1708476"/>
            <a:ext cx="6338582" cy="3385542"/>
          </a:xfrm>
          <a:prstGeom prst="rect">
            <a:avLst/>
          </a:prstGeom>
          <a:noFill/>
        </p:spPr>
        <p:txBody>
          <a:bodyPr wrap="square" rtlCol="0">
            <a:spAutoFit/>
          </a:bodyPr>
          <a:lstStyle/>
          <a:p>
            <a:r>
              <a:rPr lang="en-IN" sz="1400" dirty="0"/>
              <a:t>In our oversampled model we can see that it predicted</a:t>
            </a:r>
          </a:p>
          <a:p>
            <a:r>
              <a:rPr lang="en-IN" sz="1400" dirty="0"/>
              <a:t>Pretty much true values like</a:t>
            </a:r>
          </a:p>
          <a:p>
            <a:endParaRPr lang="en-IN" sz="1400" dirty="0"/>
          </a:p>
          <a:p>
            <a:r>
              <a:rPr lang="en-GB" sz="1400" b="1" dirty="0"/>
              <a:t>True Positives (TP) : 11,843</a:t>
            </a:r>
            <a:endParaRPr lang="en-GB" sz="1400" dirty="0"/>
          </a:p>
          <a:p>
            <a:r>
              <a:rPr lang="en-GB" sz="1400" dirty="0"/>
              <a:t>The number of "Defaulters" correctly predicted by the model.</a:t>
            </a:r>
          </a:p>
          <a:p>
            <a:endParaRPr lang="en-IN" sz="1400" dirty="0"/>
          </a:p>
          <a:p>
            <a:r>
              <a:rPr lang="en-GB" sz="1400" b="1" dirty="0"/>
              <a:t>False Positives (FP) : 2,603</a:t>
            </a:r>
            <a:endParaRPr lang="en-GB" sz="1400" dirty="0"/>
          </a:p>
          <a:p>
            <a:r>
              <a:rPr lang="en-GB" sz="1400" dirty="0"/>
              <a:t>The number of “Defaulters" incorrectly predicted as “Repayers."</a:t>
            </a:r>
          </a:p>
          <a:p>
            <a:endParaRPr lang="en-IN" sz="1400" dirty="0"/>
          </a:p>
          <a:p>
            <a:r>
              <a:rPr lang="en-GB" sz="1400" b="1" dirty="0"/>
              <a:t>False Negatives (FN) : 2,860</a:t>
            </a:r>
            <a:endParaRPr lang="en-GB" sz="1400" dirty="0"/>
          </a:p>
          <a:p>
            <a:r>
              <a:rPr lang="en-GB" sz="1400" dirty="0"/>
              <a:t>The number of “Repayers" incorrectly predicted as “Defaulters."</a:t>
            </a:r>
          </a:p>
          <a:p>
            <a:endParaRPr lang="en-IN" sz="1400" dirty="0"/>
          </a:p>
          <a:p>
            <a:r>
              <a:rPr lang="en-GB" sz="1400" b="1" dirty="0"/>
              <a:t>True Negatives (TN) : 131,578</a:t>
            </a:r>
            <a:endParaRPr lang="en-GB" sz="1400" dirty="0"/>
          </a:p>
          <a:p>
            <a:r>
              <a:rPr lang="en-GB" sz="1400" dirty="0"/>
              <a:t>The number of "Repayers" correctly predicted by the model.</a:t>
            </a:r>
          </a:p>
          <a:p>
            <a:endParaRPr lang="en-IN" dirty="0"/>
          </a:p>
        </p:txBody>
      </p:sp>
      <p:sp>
        <p:nvSpPr>
          <p:cNvPr id="9" name="TextBox 8">
            <a:extLst>
              <a:ext uri="{FF2B5EF4-FFF2-40B4-BE49-F238E27FC236}">
                <a16:creationId xmlns:a16="http://schemas.microsoft.com/office/drawing/2014/main" id="{71CC7845-8102-F62D-9040-5D771162BD00}"/>
              </a:ext>
            </a:extLst>
          </p:cNvPr>
          <p:cNvSpPr txBox="1"/>
          <p:nvPr/>
        </p:nvSpPr>
        <p:spPr>
          <a:xfrm>
            <a:off x="489565" y="5094020"/>
            <a:ext cx="11001709" cy="1169551"/>
          </a:xfrm>
          <a:prstGeom prst="rect">
            <a:avLst/>
          </a:prstGeom>
          <a:noFill/>
        </p:spPr>
        <p:txBody>
          <a:bodyPr wrap="square" rtlCol="0">
            <a:spAutoFit/>
          </a:bodyPr>
          <a:lstStyle/>
          <a:p>
            <a:r>
              <a:rPr lang="en-GB" sz="1400" dirty="0"/>
              <a:t>From the above confusion matrix, it is clear that the model needs cleaner data because it predicted a high number of false negatives (FN), which indicates the number of defaulters incorrectly predicted as repayers. </a:t>
            </a:r>
          </a:p>
          <a:p>
            <a:endParaRPr lang="en-GB" sz="1400" dirty="0"/>
          </a:p>
          <a:p>
            <a:r>
              <a:rPr lang="en-GB" sz="1400" dirty="0"/>
              <a:t>If the model predicts defaulters as repayers, it can cause significant problems for the bank by approving loans for customers who cannot repay them.</a:t>
            </a:r>
          </a:p>
        </p:txBody>
      </p:sp>
    </p:spTree>
    <p:extLst>
      <p:ext uri="{BB962C8B-B14F-4D97-AF65-F5344CB8AC3E}">
        <p14:creationId xmlns:p14="http://schemas.microsoft.com/office/powerpoint/2010/main" val="9647071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FAEA-64F8-F535-49D0-03478B90719E}"/>
              </a:ext>
            </a:extLst>
          </p:cNvPr>
          <p:cNvSpPr>
            <a:spLocks noGrp="1"/>
          </p:cNvSpPr>
          <p:nvPr>
            <p:ph type="title"/>
          </p:nvPr>
        </p:nvSpPr>
        <p:spPr>
          <a:xfrm>
            <a:off x="646111" y="452718"/>
            <a:ext cx="8403621" cy="867035"/>
          </a:xfrm>
        </p:spPr>
        <p:txBody>
          <a:bodyPr/>
          <a:lstStyle/>
          <a:p>
            <a:r>
              <a:rPr lang="en-IN" dirty="0"/>
              <a:t>Feature Importances of Model</a:t>
            </a:r>
          </a:p>
        </p:txBody>
      </p:sp>
      <p:cxnSp>
        <p:nvCxnSpPr>
          <p:cNvPr id="5" name="Straight Connector 4">
            <a:extLst>
              <a:ext uri="{FF2B5EF4-FFF2-40B4-BE49-F238E27FC236}">
                <a16:creationId xmlns:a16="http://schemas.microsoft.com/office/drawing/2014/main" id="{FEB5454A-C8A9-601A-1E02-59C30730717D}"/>
              </a:ext>
            </a:extLst>
          </p:cNvPr>
          <p:cNvCxnSpPr/>
          <p:nvPr/>
        </p:nvCxnSpPr>
        <p:spPr>
          <a:xfrm>
            <a:off x="646111" y="1319753"/>
            <a:ext cx="9483365"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1E79CF08-15F4-A39B-AC0C-EBD009A2F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129" y="1516292"/>
            <a:ext cx="5629646" cy="271280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3B09A24-2C87-EA50-AD45-F2594BCA931D}"/>
              </a:ext>
            </a:extLst>
          </p:cNvPr>
          <p:cNvSpPr txBox="1"/>
          <p:nvPr/>
        </p:nvSpPr>
        <p:spPr>
          <a:xfrm>
            <a:off x="723900" y="4425638"/>
            <a:ext cx="10429875" cy="1600438"/>
          </a:xfrm>
          <a:prstGeom prst="rect">
            <a:avLst/>
          </a:prstGeom>
          <a:noFill/>
        </p:spPr>
        <p:txBody>
          <a:bodyPr wrap="square" rtlCol="0">
            <a:spAutoFit/>
          </a:bodyPr>
          <a:lstStyle/>
          <a:p>
            <a:r>
              <a:rPr lang="en-GB" sz="1400" dirty="0"/>
              <a:t>These are the features extracted by the model that it used to predict the target values. Therefore, these 15 columns or features are important for the model's predictions, while the other features are not as crucial for predicting the target value. </a:t>
            </a:r>
          </a:p>
          <a:p>
            <a:endParaRPr lang="en-GB" sz="1400" dirty="0"/>
          </a:p>
          <a:p>
            <a:r>
              <a:rPr lang="en-GB" sz="1400" dirty="0"/>
              <a:t>This indicates that providing too many features to the model led to data overfitting, which is why it predicted a high number of false positives and false negatives, as shown in the confusion matrix. Now, by using only these important features from the data, we need to remodel the approach.</a:t>
            </a:r>
            <a:endParaRPr lang="en-IN" sz="1400" dirty="0"/>
          </a:p>
        </p:txBody>
      </p:sp>
    </p:spTree>
    <p:extLst>
      <p:ext uri="{BB962C8B-B14F-4D97-AF65-F5344CB8AC3E}">
        <p14:creationId xmlns:p14="http://schemas.microsoft.com/office/powerpoint/2010/main" val="3792988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17796-40D4-7970-6966-D089E4AF7B59}"/>
              </a:ext>
            </a:extLst>
          </p:cNvPr>
          <p:cNvSpPr>
            <a:spLocks noGrp="1"/>
          </p:cNvSpPr>
          <p:nvPr>
            <p:ph type="title"/>
          </p:nvPr>
        </p:nvSpPr>
        <p:spPr>
          <a:xfrm>
            <a:off x="646111" y="452718"/>
            <a:ext cx="9404723" cy="795057"/>
          </a:xfrm>
        </p:spPr>
        <p:txBody>
          <a:bodyPr/>
          <a:lstStyle/>
          <a:p>
            <a:r>
              <a:rPr lang="en-IN" dirty="0"/>
              <a:t>Extracting Imp Features</a:t>
            </a:r>
          </a:p>
        </p:txBody>
      </p:sp>
      <p:cxnSp>
        <p:nvCxnSpPr>
          <p:cNvPr id="5" name="Straight Connector 4">
            <a:extLst>
              <a:ext uri="{FF2B5EF4-FFF2-40B4-BE49-F238E27FC236}">
                <a16:creationId xmlns:a16="http://schemas.microsoft.com/office/drawing/2014/main" id="{9BD2F94C-7C8F-769A-6E83-A9EF61D2C0C9}"/>
              </a:ext>
            </a:extLst>
          </p:cNvPr>
          <p:cNvCxnSpPr/>
          <p:nvPr/>
        </p:nvCxnSpPr>
        <p:spPr>
          <a:xfrm>
            <a:off x="646111" y="1247775"/>
            <a:ext cx="9488859"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84E3C308-4068-7047-3738-62EE2B785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253" y="2561904"/>
            <a:ext cx="3989221" cy="3991295"/>
          </a:xfrm>
          <a:prstGeom prst="rect">
            <a:avLst/>
          </a:prstGeom>
        </p:spPr>
      </p:pic>
      <p:pic>
        <p:nvPicPr>
          <p:cNvPr id="11" name="Picture 10">
            <a:extLst>
              <a:ext uri="{FF2B5EF4-FFF2-40B4-BE49-F238E27FC236}">
                <a16:creationId xmlns:a16="http://schemas.microsoft.com/office/drawing/2014/main" id="{BE8AE53C-7408-526F-5719-3EF8305AB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3857" y="2561904"/>
            <a:ext cx="4655993" cy="3991293"/>
          </a:xfrm>
          <a:prstGeom prst="rect">
            <a:avLst/>
          </a:prstGeom>
        </p:spPr>
      </p:pic>
      <p:sp>
        <p:nvSpPr>
          <p:cNvPr id="12" name="TextBox 11">
            <a:extLst>
              <a:ext uri="{FF2B5EF4-FFF2-40B4-BE49-F238E27FC236}">
                <a16:creationId xmlns:a16="http://schemas.microsoft.com/office/drawing/2014/main" id="{23DF925A-F8C4-322D-F343-23364935FEC2}"/>
              </a:ext>
            </a:extLst>
          </p:cNvPr>
          <p:cNvSpPr txBox="1"/>
          <p:nvPr/>
        </p:nvSpPr>
        <p:spPr>
          <a:xfrm>
            <a:off x="561975" y="1504950"/>
            <a:ext cx="9886950" cy="646331"/>
          </a:xfrm>
          <a:prstGeom prst="rect">
            <a:avLst/>
          </a:prstGeom>
          <a:noFill/>
        </p:spPr>
        <p:txBody>
          <a:bodyPr wrap="square" rtlCol="0">
            <a:spAutoFit/>
          </a:bodyPr>
          <a:lstStyle/>
          <a:p>
            <a:pPr marL="285750" indent="-285750">
              <a:buFont typeface="Arial" panose="020B0604020202020204" pitchFamily="34" charset="0"/>
              <a:buChar char="•"/>
            </a:pPr>
            <a:r>
              <a:rPr lang="en-IN" dirty="0"/>
              <a:t>Extracting out the important features from </a:t>
            </a:r>
            <a:r>
              <a:rPr lang="en-IN" dirty="0" err="1"/>
              <a:t>important_features</a:t>
            </a:r>
            <a:r>
              <a:rPr lang="en-IN" dirty="0"/>
              <a:t> having importance grater than 0.01 and converted them into list.</a:t>
            </a:r>
          </a:p>
        </p:txBody>
      </p:sp>
    </p:spTree>
    <p:extLst>
      <p:ext uri="{BB962C8B-B14F-4D97-AF65-F5344CB8AC3E}">
        <p14:creationId xmlns:p14="http://schemas.microsoft.com/office/powerpoint/2010/main" val="37590306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7B6D-DABE-3805-46FF-E9072D199C7F}"/>
              </a:ext>
            </a:extLst>
          </p:cNvPr>
          <p:cNvSpPr>
            <a:spLocks noGrp="1"/>
          </p:cNvSpPr>
          <p:nvPr>
            <p:ph type="title"/>
          </p:nvPr>
        </p:nvSpPr>
        <p:spPr>
          <a:xfrm>
            <a:off x="646111" y="561974"/>
            <a:ext cx="5449889" cy="723899"/>
          </a:xfrm>
        </p:spPr>
        <p:txBody>
          <a:bodyPr/>
          <a:lstStyle/>
          <a:p>
            <a:r>
              <a:rPr lang="en-IN" dirty="0"/>
              <a:t>New Dataframe</a:t>
            </a:r>
          </a:p>
        </p:txBody>
      </p:sp>
      <p:cxnSp>
        <p:nvCxnSpPr>
          <p:cNvPr id="5" name="Straight Connector 4">
            <a:extLst>
              <a:ext uri="{FF2B5EF4-FFF2-40B4-BE49-F238E27FC236}">
                <a16:creationId xmlns:a16="http://schemas.microsoft.com/office/drawing/2014/main" id="{398B461E-DD0E-A62B-626B-3581679A42E2}"/>
              </a:ext>
            </a:extLst>
          </p:cNvPr>
          <p:cNvCxnSpPr/>
          <p:nvPr/>
        </p:nvCxnSpPr>
        <p:spPr>
          <a:xfrm>
            <a:off x="646111" y="1285875"/>
            <a:ext cx="924877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0AA05FE-AF9F-13D7-2490-FF8FF1A48C05}"/>
              </a:ext>
            </a:extLst>
          </p:cNvPr>
          <p:cNvSpPr txBox="1"/>
          <p:nvPr/>
        </p:nvSpPr>
        <p:spPr>
          <a:xfrm>
            <a:off x="790574" y="1714500"/>
            <a:ext cx="10163175" cy="369332"/>
          </a:xfrm>
          <a:prstGeom prst="rect">
            <a:avLst/>
          </a:prstGeom>
          <a:noFill/>
        </p:spPr>
        <p:txBody>
          <a:bodyPr wrap="square" rtlCol="0">
            <a:spAutoFit/>
          </a:bodyPr>
          <a:lstStyle/>
          <a:p>
            <a:pPr marL="285750" indent="-285750">
              <a:buFont typeface="Arial" panose="020B0604020202020204" pitchFamily="34" charset="0"/>
              <a:buChar char="•"/>
            </a:pPr>
            <a:r>
              <a:rPr lang="en-IN" dirty="0"/>
              <a:t>Now taking the important features into the new dataframe calling it as </a:t>
            </a:r>
            <a:r>
              <a:rPr lang="en-IN" dirty="0" err="1"/>
              <a:t>new_df</a:t>
            </a:r>
            <a:r>
              <a:rPr lang="en-IN" dirty="0"/>
              <a:t>.</a:t>
            </a:r>
          </a:p>
        </p:txBody>
      </p:sp>
      <p:pic>
        <p:nvPicPr>
          <p:cNvPr id="8" name="Picture 7">
            <a:extLst>
              <a:ext uri="{FF2B5EF4-FFF2-40B4-BE49-F238E27FC236}">
                <a16:creationId xmlns:a16="http://schemas.microsoft.com/office/drawing/2014/main" id="{CC103715-85FD-7C51-D745-8EC620734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361" y="2512456"/>
            <a:ext cx="5181600" cy="3878819"/>
          </a:xfrm>
          <a:prstGeom prst="rect">
            <a:avLst/>
          </a:prstGeom>
        </p:spPr>
      </p:pic>
    </p:spTree>
    <p:extLst>
      <p:ext uri="{BB962C8B-B14F-4D97-AF65-F5344CB8AC3E}">
        <p14:creationId xmlns:p14="http://schemas.microsoft.com/office/powerpoint/2010/main" val="25096525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9E65-CE1B-9B61-3CEF-34B5C2602EF2}"/>
              </a:ext>
            </a:extLst>
          </p:cNvPr>
          <p:cNvSpPr>
            <a:spLocks noGrp="1"/>
          </p:cNvSpPr>
          <p:nvPr>
            <p:ph type="title"/>
          </p:nvPr>
        </p:nvSpPr>
        <p:spPr>
          <a:xfrm>
            <a:off x="646111" y="452718"/>
            <a:ext cx="9404723" cy="899832"/>
          </a:xfrm>
        </p:spPr>
        <p:txBody>
          <a:bodyPr/>
          <a:lstStyle/>
          <a:p>
            <a:r>
              <a:rPr lang="en-IN" dirty="0"/>
              <a:t>Remodelling</a:t>
            </a:r>
          </a:p>
        </p:txBody>
      </p:sp>
      <p:cxnSp>
        <p:nvCxnSpPr>
          <p:cNvPr id="5" name="Straight Connector 4">
            <a:extLst>
              <a:ext uri="{FF2B5EF4-FFF2-40B4-BE49-F238E27FC236}">
                <a16:creationId xmlns:a16="http://schemas.microsoft.com/office/drawing/2014/main" id="{587C111A-AC98-129E-17B3-1163E2534B7F}"/>
              </a:ext>
            </a:extLst>
          </p:cNvPr>
          <p:cNvCxnSpPr/>
          <p:nvPr/>
        </p:nvCxnSpPr>
        <p:spPr>
          <a:xfrm>
            <a:off x="646111" y="1323975"/>
            <a:ext cx="9534525"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BBA5AE0-83AD-2606-7D18-E53D7A17C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346" y="2447924"/>
            <a:ext cx="5631307" cy="3957357"/>
          </a:xfrm>
          <a:prstGeom prst="rect">
            <a:avLst/>
          </a:prstGeom>
        </p:spPr>
      </p:pic>
      <p:sp>
        <p:nvSpPr>
          <p:cNvPr id="8" name="TextBox 7">
            <a:extLst>
              <a:ext uri="{FF2B5EF4-FFF2-40B4-BE49-F238E27FC236}">
                <a16:creationId xmlns:a16="http://schemas.microsoft.com/office/drawing/2014/main" id="{CEFA8895-2B30-6D18-4174-332035E54EF2}"/>
              </a:ext>
            </a:extLst>
          </p:cNvPr>
          <p:cNvSpPr txBox="1"/>
          <p:nvPr/>
        </p:nvSpPr>
        <p:spPr>
          <a:xfrm>
            <a:off x="646112" y="1548902"/>
            <a:ext cx="11041064" cy="584775"/>
          </a:xfrm>
          <a:prstGeom prst="rect">
            <a:avLst/>
          </a:prstGeom>
          <a:noFill/>
        </p:spPr>
        <p:txBody>
          <a:bodyPr wrap="square" rtlCol="0">
            <a:spAutoFit/>
          </a:bodyPr>
          <a:lstStyle/>
          <a:p>
            <a:r>
              <a:rPr lang="en-IN" sz="1600" dirty="0"/>
              <a:t>By splitting the data into X and y, train test split has been done on the size Of 80:20 ratio and remodelled with decision tree classifier and  checked the score which is pretty much higher than the previous model.</a:t>
            </a:r>
          </a:p>
        </p:txBody>
      </p:sp>
    </p:spTree>
    <p:extLst>
      <p:ext uri="{BB962C8B-B14F-4D97-AF65-F5344CB8AC3E}">
        <p14:creationId xmlns:p14="http://schemas.microsoft.com/office/powerpoint/2010/main" val="33664216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DEBF-707B-3C48-2B7B-543EBE89D35F}"/>
              </a:ext>
            </a:extLst>
          </p:cNvPr>
          <p:cNvSpPr>
            <a:spLocks noGrp="1"/>
          </p:cNvSpPr>
          <p:nvPr>
            <p:ph type="title"/>
          </p:nvPr>
        </p:nvSpPr>
        <p:spPr>
          <a:xfrm>
            <a:off x="646111" y="452718"/>
            <a:ext cx="9404723" cy="909357"/>
          </a:xfrm>
        </p:spPr>
        <p:txBody>
          <a:bodyPr/>
          <a:lstStyle/>
          <a:p>
            <a:r>
              <a:rPr lang="en-IN" dirty="0"/>
              <a:t>Confusion Matrix of the Model</a:t>
            </a:r>
          </a:p>
        </p:txBody>
      </p:sp>
      <p:cxnSp>
        <p:nvCxnSpPr>
          <p:cNvPr id="5" name="Straight Connector 4">
            <a:extLst>
              <a:ext uri="{FF2B5EF4-FFF2-40B4-BE49-F238E27FC236}">
                <a16:creationId xmlns:a16="http://schemas.microsoft.com/office/drawing/2014/main" id="{7B216FAC-0BF3-30F2-4188-7D88465B690F}"/>
              </a:ext>
            </a:extLst>
          </p:cNvPr>
          <p:cNvCxnSpPr/>
          <p:nvPr/>
        </p:nvCxnSpPr>
        <p:spPr>
          <a:xfrm>
            <a:off x="666750" y="1362075"/>
            <a:ext cx="9298359" cy="0"/>
          </a:xfrm>
          <a:prstGeom prst="line">
            <a:avLst/>
          </a:prstGeom>
        </p:spPr>
        <p:style>
          <a:lnRef idx="1">
            <a:schemeClr val="accent1"/>
          </a:lnRef>
          <a:fillRef idx="0">
            <a:schemeClr val="accent1"/>
          </a:fillRef>
          <a:effectRef idx="0">
            <a:schemeClr val="accent1"/>
          </a:effectRef>
          <a:fontRef idx="minor">
            <a:schemeClr val="tx1"/>
          </a:fontRef>
        </p:style>
      </p:cxnSp>
      <p:pic>
        <p:nvPicPr>
          <p:cNvPr id="5126" name="Picture 6">
            <a:extLst>
              <a:ext uri="{FF2B5EF4-FFF2-40B4-BE49-F238E27FC236}">
                <a16:creationId xmlns:a16="http://schemas.microsoft.com/office/drawing/2014/main" id="{950AC838-5F9B-9F9D-8DEB-92BD6CC30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1" y="2007044"/>
            <a:ext cx="4868864" cy="376117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8715BC0-60C1-410E-7603-A433CC443EA5}"/>
              </a:ext>
            </a:extLst>
          </p:cNvPr>
          <p:cNvSpPr txBox="1"/>
          <p:nvPr/>
        </p:nvSpPr>
        <p:spPr>
          <a:xfrm>
            <a:off x="5619750" y="1809750"/>
            <a:ext cx="5926139" cy="4616648"/>
          </a:xfrm>
          <a:prstGeom prst="rect">
            <a:avLst/>
          </a:prstGeom>
          <a:noFill/>
        </p:spPr>
        <p:txBody>
          <a:bodyPr wrap="square" rtlCol="0">
            <a:spAutoFit/>
          </a:bodyPr>
          <a:lstStyle/>
          <a:p>
            <a:pPr marL="285750" indent="-285750">
              <a:buFont typeface="Arial" panose="020B0604020202020204" pitchFamily="34" charset="0"/>
              <a:buChar char="•"/>
            </a:pPr>
            <a:r>
              <a:rPr lang="en-GB" sz="1400" dirty="0"/>
              <a:t>As can be clearly seen, we have successfully reduced the number of false positives from 2,603 to 0 and decreased the number of false negatives from 2,860 to 1,855. </a:t>
            </a:r>
          </a:p>
          <a:p>
            <a:endParaRPr lang="en-GB" sz="1400" dirty="0"/>
          </a:p>
          <a:p>
            <a:pPr marL="285750" indent="-285750">
              <a:buFont typeface="Arial" panose="020B0604020202020204" pitchFamily="34" charset="0"/>
              <a:buChar char="•"/>
            </a:pPr>
            <a:r>
              <a:rPr lang="en-GB" sz="1400" dirty="0"/>
              <a:t>This improvement indicates that our model is now better at correctly identifying true defaulters and accurately predicting repayers, which was our primary goal.</a:t>
            </a:r>
          </a:p>
          <a:p>
            <a:endParaRPr lang="en-GB" sz="1400" dirty="0"/>
          </a:p>
          <a:p>
            <a:pPr marL="285750" indent="-285750">
              <a:buFont typeface="Arial" panose="020B0604020202020204" pitchFamily="34" charset="0"/>
              <a:buChar char="•"/>
            </a:pPr>
            <a:r>
              <a:rPr lang="en-GB" sz="1400" dirty="0"/>
              <a:t>Reducing false positives to zero means that the model no longer incorrectly labels repayers as defaulters. This is crucial for minimizing the risk of denying credit to reliable customers, thereby maintaining customer satisfaction and fostering positive business relationships.</a:t>
            </a:r>
          </a:p>
          <a:p>
            <a:endParaRPr lang="en-GB" sz="1400" dirty="0"/>
          </a:p>
          <a:p>
            <a:pPr marL="285750" indent="-285750">
              <a:buFont typeface="Arial" panose="020B0604020202020204" pitchFamily="34" charset="0"/>
              <a:buChar char="•"/>
            </a:pPr>
            <a:r>
              <a:rPr lang="en-GB" sz="1400" dirty="0"/>
              <a:t>Similarly, the reduction in false negatives means that the model has become more proficient at identifying defaulters. This is essential for the bank as it ensures that credit is not extended to individuals who are likely to default, reducing potential financial losses.</a:t>
            </a:r>
            <a:endParaRPr lang="en-IN" sz="1400" dirty="0"/>
          </a:p>
          <a:p>
            <a:r>
              <a:rPr lang="en-IN" sz="1400" dirty="0"/>
              <a:t> </a:t>
            </a:r>
          </a:p>
          <a:p>
            <a:endParaRPr lang="en-IN" sz="1400" dirty="0"/>
          </a:p>
        </p:txBody>
      </p:sp>
    </p:spTree>
    <p:extLst>
      <p:ext uri="{BB962C8B-B14F-4D97-AF65-F5344CB8AC3E}">
        <p14:creationId xmlns:p14="http://schemas.microsoft.com/office/powerpoint/2010/main" val="130821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D259-34F8-5C89-0E54-A370EE00C887}"/>
              </a:ext>
            </a:extLst>
          </p:cNvPr>
          <p:cNvSpPr>
            <a:spLocks noGrp="1"/>
          </p:cNvSpPr>
          <p:nvPr>
            <p:ph type="title"/>
          </p:nvPr>
        </p:nvSpPr>
        <p:spPr>
          <a:xfrm>
            <a:off x="646111" y="452718"/>
            <a:ext cx="9404723" cy="785532"/>
          </a:xfrm>
        </p:spPr>
        <p:txBody>
          <a:bodyPr/>
          <a:lstStyle/>
          <a:p>
            <a:r>
              <a:rPr lang="en-IN" dirty="0"/>
              <a:t>Making Predictions</a:t>
            </a:r>
          </a:p>
        </p:txBody>
      </p:sp>
      <p:cxnSp>
        <p:nvCxnSpPr>
          <p:cNvPr id="5" name="Straight Connector 4">
            <a:extLst>
              <a:ext uri="{FF2B5EF4-FFF2-40B4-BE49-F238E27FC236}">
                <a16:creationId xmlns:a16="http://schemas.microsoft.com/office/drawing/2014/main" id="{5D66BE99-4BC2-4270-8AFA-8F8C3E16AE02}"/>
              </a:ext>
            </a:extLst>
          </p:cNvPr>
          <p:cNvCxnSpPr/>
          <p:nvPr/>
        </p:nvCxnSpPr>
        <p:spPr>
          <a:xfrm>
            <a:off x="742950" y="1238250"/>
            <a:ext cx="89535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6BD72E8-0F8F-097B-AFDE-08C290FEFE0B}"/>
              </a:ext>
            </a:extLst>
          </p:cNvPr>
          <p:cNvSpPr txBox="1"/>
          <p:nvPr/>
        </p:nvSpPr>
        <p:spPr>
          <a:xfrm>
            <a:off x="646111" y="1460999"/>
            <a:ext cx="10469564" cy="646331"/>
          </a:xfrm>
          <a:prstGeom prst="rect">
            <a:avLst/>
          </a:prstGeom>
          <a:noFill/>
        </p:spPr>
        <p:txBody>
          <a:bodyPr wrap="square" rtlCol="0">
            <a:spAutoFit/>
          </a:bodyPr>
          <a:lstStyle/>
          <a:p>
            <a:r>
              <a:rPr lang="en-IN" dirty="0"/>
              <a:t>By taking random values from X_train we compared the actual values of our dataset to test that is it predicting correct values or not.</a:t>
            </a:r>
          </a:p>
        </p:txBody>
      </p:sp>
      <p:pic>
        <p:nvPicPr>
          <p:cNvPr id="8" name="Picture 7">
            <a:extLst>
              <a:ext uri="{FF2B5EF4-FFF2-40B4-BE49-F238E27FC236}">
                <a16:creationId xmlns:a16="http://schemas.microsoft.com/office/drawing/2014/main" id="{D3FFB2C6-E791-709A-226A-1CC81AD3B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49" y="2186331"/>
            <a:ext cx="10372725" cy="2060947"/>
          </a:xfrm>
          <a:prstGeom prst="rect">
            <a:avLst/>
          </a:prstGeom>
        </p:spPr>
      </p:pic>
      <p:pic>
        <p:nvPicPr>
          <p:cNvPr id="10" name="Picture 9">
            <a:extLst>
              <a:ext uri="{FF2B5EF4-FFF2-40B4-BE49-F238E27FC236}">
                <a16:creationId xmlns:a16="http://schemas.microsoft.com/office/drawing/2014/main" id="{5F8D2E69-17A5-085A-D363-5B76CE588D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49" y="4488082"/>
            <a:ext cx="3589102" cy="1917200"/>
          </a:xfrm>
          <a:prstGeom prst="rect">
            <a:avLst/>
          </a:prstGeom>
        </p:spPr>
      </p:pic>
      <p:cxnSp>
        <p:nvCxnSpPr>
          <p:cNvPr id="14" name="Straight Arrow Connector 13">
            <a:extLst>
              <a:ext uri="{FF2B5EF4-FFF2-40B4-BE49-F238E27FC236}">
                <a16:creationId xmlns:a16="http://schemas.microsoft.com/office/drawing/2014/main" id="{2F6F0D0E-B1A5-F3FC-2466-9FCC6861075F}"/>
              </a:ext>
            </a:extLst>
          </p:cNvPr>
          <p:cNvCxnSpPr/>
          <p:nvPr/>
        </p:nvCxnSpPr>
        <p:spPr>
          <a:xfrm>
            <a:off x="4257675" y="5886450"/>
            <a:ext cx="14192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987C835-F697-EE69-32F3-263F99EC39B0}"/>
              </a:ext>
            </a:extLst>
          </p:cNvPr>
          <p:cNvCxnSpPr/>
          <p:nvPr/>
        </p:nvCxnSpPr>
        <p:spPr>
          <a:xfrm>
            <a:off x="4257675" y="4857750"/>
            <a:ext cx="14192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E06409-3E01-6830-5357-6564ED525F57}"/>
              </a:ext>
            </a:extLst>
          </p:cNvPr>
          <p:cNvSpPr txBox="1"/>
          <p:nvPr/>
        </p:nvSpPr>
        <p:spPr>
          <a:xfrm>
            <a:off x="5676900" y="4688473"/>
            <a:ext cx="1880643" cy="338554"/>
          </a:xfrm>
          <a:prstGeom prst="rect">
            <a:avLst/>
          </a:prstGeom>
          <a:noFill/>
        </p:spPr>
        <p:txBody>
          <a:bodyPr wrap="none" rtlCol="0">
            <a:spAutoFit/>
          </a:bodyPr>
          <a:lstStyle/>
          <a:p>
            <a:r>
              <a:rPr lang="en-IN" sz="1600" dirty="0"/>
              <a:t>Predicted Values</a:t>
            </a:r>
          </a:p>
        </p:txBody>
      </p:sp>
      <p:sp>
        <p:nvSpPr>
          <p:cNvPr id="18" name="TextBox 17">
            <a:extLst>
              <a:ext uri="{FF2B5EF4-FFF2-40B4-BE49-F238E27FC236}">
                <a16:creationId xmlns:a16="http://schemas.microsoft.com/office/drawing/2014/main" id="{61A70487-E5E2-57AA-228F-5FA5B18D3139}"/>
              </a:ext>
            </a:extLst>
          </p:cNvPr>
          <p:cNvSpPr txBox="1"/>
          <p:nvPr/>
        </p:nvSpPr>
        <p:spPr>
          <a:xfrm>
            <a:off x="5657850" y="5717173"/>
            <a:ext cx="1564852" cy="338554"/>
          </a:xfrm>
          <a:prstGeom prst="rect">
            <a:avLst/>
          </a:prstGeom>
          <a:noFill/>
        </p:spPr>
        <p:txBody>
          <a:bodyPr wrap="none" rtlCol="0">
            <a:spAutoFit/>
          </a:bodyPr>
          <a:lstStyle/>
          <a:p>
            <a:r>
              <a:rPr lang="en-IN" sz="1600" dirty="0"/>
              <a:t>Actual Values</a:t>
            </a:r>
          </a:p>
        </p:txBody>
      </p:sp>
    </p:spTree>
    <p:extLst>
      <p:ext uri="{BB962C8B-B14F-4D97-AF65-F5344CB8AC3E}">
        <p14:creationId xmlns:p14="http://schemas.microsoft.com/office/powerpoint/2010/main" val="3872791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361CB8-57C5-9C27-6A27-0CDD578FE82A}"/>
              </a:ext>
            </a:extLst>
          </p:cNvPr>
          <p:cNvSpPr>
            <a:spLocks noGrp="1"/>
          </p:cNvSpPr>
          <p:nvPr>
            <p:ph type="title"/>
          </p:nvPr>
        </p:nvSpPr>
        <p:spPr>
          <a:xfrm>
            <a:off x="646111" y="523875"/>
            <a:ext cx="9404723" cy="682756"/>
          </a:xfrm>
        </p:spPr>
        <p:txBody>
          <a:bodyPr/>
          <a:lstStyle/>
          <a:p>
            <a:r>
              <a:rPr lang="en-GB" sz="3200" dirty="0">
                <a:ea typeface="Calibri" panose="020F0502020204030204" pitchFamily="34" charset="0"/>
                <a:cs typeface="Calibri" panose="020F0502020204030204" pitchFamily="34" charset="0"/>
              </a:rPr>
              <a:t>DATA</a:t>
            </a:r>
            <a:endParaRPr lang="en-IN" sz="3600" dirty="0">
              <a:ea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81904E19-900F-F77C-79B1-4634D1CA5E25}"/>
              </a:ext>
            </a:extLst>
          </p:cNvPr>
          <p:cNvSpPr>
            <a:spLocks noGrp="1"/>
          </p:cNvSpPr>
          <p:nvPr>
            <p:ph sz="half" idx="1"/>
          </p:nvPr>
        </p:nvSpPr>
        <p:spPr>
          <a:xfrm>
            <a:off x="646112" y="1552575"/>
            <a:ext cx="4736594" cy="4703763"/>
          </a:xfrm>
        </p:spPr>
        <p:txBody>
          <a:bodyPr/>
          <a:lstStyle/>
          <a:p>
            <a:r>
              <a:rPr lang="en-GB" dirty="0">
                <a:latin typeface="Calibri" panose="020F0502020204030204" pitchFamily="34" charset="0"/>
                <a:ea typeface="Calibri" panose="020F0502020204030204" pitchFamily="34" charset="0"/>
                <a:cs typeface="Calibri" panose="020F0502020204030204" pitchFamily="34" charset="0"/>
              </a:rPr>
              <a:t>PREVIOUS APPLICANTS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Content Placeholder 5">
            <a:extLst>
              <a:ext uri="{FF2B5EF4-FFF2-40B4-BE49-F238E27FC236}">
                <a16:creationId xmlns:a16="http://schemas.microsoft.com/office/drawing/2014/main" id="{F94CFC9F-4F60-B35D-76B2-46A8EC7EEBA2}"/>
              </a:ext>
            </a:extLst>
          </p:cNvPr>
          <p:cNvSpPr>
            <a:spLocks noGrp="1"/>
          </p:cNvSpPr>
          <p:nvPr>
            <p:ph sz="half" idx="2"/>
          </p:nvPr>
        </p:nvSpPr>
        <p:spPr>
          <a:xfrm>
            <a:off x="5654493" y="1552575"/>
            <a:ext cx="4666267" cy="4703763"/>
          </a:xfrm>
        </p:spPr>
        <p:txBody>
          <a:bodyPr/>
          <a:lstStyle/>
          <a:p>
            <a:r>
              <a:rPr lang="en-GB" dirty="0">
                <a:latin typeface="Calibri" panose="020F0502020204030204" pitchFamily="34" charset="0"/>
                <a:ea typeface="Calibri" panose="020F0502020204030204" pitchFamily="34" charset="0"/>
                <a:cs typeface="Calibri" panose="020F0502020204030204" pitchFamily="34" charset="0"/>
              </a:rPr>
              <a:t>NEW APPLICANTS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F8033B12-13E2-473B-6E39-1A7A4AAD03C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16438" y="2422690"/>
            <a:ext cx="4666265" cy="1385739"/>
          </a:xfrm>
          <a:prstGeom prst="rect">
            <a:avLst/>
          </a:prstGeom>
        </p:spPr>
      </p:pic>
      <p:pic>
        <p:nvPicPr>
          <p:cNvPr id="10" name="Picture 9">
            <a:extLst>
              <a:ext uri="{FF2B5EF4-FFF2-40B4-BE49-F238E27FC236}">
                <a16:creationId xmlns:a16="http://schemas.microsoft.com/office/drawing/2014/main" id="{863AB482-75F3-1EF4-91CF-A1C3B991EC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4493" y="2402166"/>
            <a:ext cx="4701904" cy="1385740"/>
          </a:xfrm>
          <a:prstGeom prst="rect">
            <a:avLst/>
          </a:prstGeom>
        </p:spPr>
      </p:pic>
      <p:sp>
        <p:nvSpPr>
          <p:cNvPr id="11" name="Rectangle 10">
            <a:extLst>
              <a:ext uri="{FF2B5EF4-FFF2-40B4-BE49-F238E27FC236}">
                <a16:creationId xmlns:a16="http://schemas.microsoft.com/office/drawing/2014/main" id="{71612634-B473-9197-8FE5-8C0839CF19CD}"/>
              </a:ext>
            </a:extLst>
          </p:cNvPr>
          <p:cNvSpPr/>
          <p:nvPr/>
        </p:nvSpPr>
        <p:spPr>
          <a:xfrm>
            <a:off x="646110" y="4149366"/>
            <a:ext cx="4736593" cy="4226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GB" dirty="0">
                <a:latin typeface="Calibri" panose="020F0502020204030204" pitchFamily="34" charset="0"/>
                <a:ea typeface="Calibri" panose="020F0502020204030204" pitchFamily="34" charset="0"/>
                <a:cs typeface="Calibri" panose="020F0502020204030204" pitchFamily="34" charset="0"/>
                <a:hlinkClick r:id="rId4"/>
              </a:rPr>
              <a:t>PREVIOUS APPLICANTS HYPERLINK</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780E8B35-4CAA-9840-8C86-6994775D1992}"/>
              </a:ext>
            </a:extLst>
          </p:cNvPr>
          <p:cNvSpPr/>
          <p:nvPr/>
        </p:nvSpPr>
        <p:spPr>
          <a:xfrm>
            <a:off x="5654492" y="4149365"/>
            <a:ext cx="4666267" cy="422635"/>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GB" dirty="0">
                <a:latin typeface="Calibri" panose="020F0502020204030204" pitchFamily="34" charset="0"/>
                <a:ea typeface="Calibri" panose="020F0502020204030204" pitchFamily="34" charset="0"/>
                <a:cs typeface="Calibri" panose="020F0502020204030204" pitchFamily="34" charset="0"/>
                <a:hlinkClick r:id="rId5"/>
              </a:rPr>
              <a:t>NEW APPLICANTS HYPERLINK</a:t>
            </a:r>
            <a:endParaRPr lang="en-IN" dirty="0">
              <a:latin typeface="Calibri" panose="020F0502020204030204" pitchFamily="34" charset="0"/>
              <a:ea typeface="Calibri" panose="020F0502020204030204" pitchFamily="34" charset="0"/>
              <a:cs typeface="Calibri" panose="020F0502020204030204" pitchFamily="34" charset="0"/>
            </a:endParaRPr>
          </a:p>
        </p:txBody>
      </p:sp>
      <p:cxnSp>
        <p:nvCxnSpPr>
          <p:cNvPr id="14" name="Straight Connector 13">
            <a:extLst>
              <a:ext uri="{FF2B5EF4-FFF2-40B4-BE49-F238E27FC236}">
                <a16:creationId xmlns:a16="http://schemas.microsoft.com/office/drawing/2014/main" id="{3FD099E9-F97D-75D3-40C9-000199415B1D}"/>
              </a:ext>
            </a:extLst>
          </p:cNvPr>
          <p:cNvCxnSpPr/>
          <p:nvPr/>
        </p:nvCxnSpPr>
        <p:spPr>
          <a:xfrm>
            <a:off x="716438" y="1206631"/>
            <a:ext cx="902763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4155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0865-048F-0750-626F-7B953220510F}"/>
              </a:ext>
            </a:extLst>
          </p:cNvPr>
          <p:cNvSpPr>
            <a:spLocks noGrp="1"/>
          </p:cNvSpPr>
          <p:nvPr>
            <p:ph type="title"/>
          </p:nvPr>
        </p:nvSpPr>
        <p:spPr>
          <a:xfrm>
            <a:off x="646111" y="452718"/>
            <a:ext cx="9404723" cy="776007"/>
          </a:xfrm>
        </p:spPr>
        <p:txBody>
          <a:bodyPr/>
          <a:lstStyle/>
          <a:p>
            <a:r>
              <a:rPr lang="en-IN" dirty="0"/>
              <a:t>Conclusion &amp; Project Link</a:t>
            </a:r>
          </a:p>
        </p:txBody>
      </p:sp>
      <p:cxnSp>
        <p:nvCxnSpPr>
          <p:cNvPr id="5" name="Straight Connector 4">
            <a:extLst>
              <a:ext uri="{FF2B5EF4-FFF2-40B4-BE49-F238E27FC236}">
                <a16:creationId xmlns:a16="http://schemas.microsoft.com/office/drawing/2014/main" id="{CA9454D3-C14D-579F-4381-C27C407E3CB2}"/>
              </a:ext>
            </a:extLst>
          </p:cNvPr>
          <p:cNvCxnSpPr/>
          <p:nvPr/>
        </p:nvCxnSpPr>
        <p:spPr>
          <a:xfrm>
            <a:off x="646111" y="1228725"/>
            <a:ext cx="893445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1CEA22E-D832-21DF-90FD-6D0830AA26D9}"/>
              </a:ext>
            </a:extLst>
          </p:cNvPr>
          <p:cNvSpPr txBox="1"/>
          <p:nvPr/>
        </p:nvSpPr>
        <p:spPr>
          <a:xfrm>
            <a:off x="550861" y="1800225"/>
            <a:ext cx="10583864" cy="2585323"/>
          </a:xfrm>
          <a:prstGeom prst="rect">
            <a:avLst/>
          </a:prstGeom>
          <a:noFill/>
        </p:spPr>
        <p:txBody>
          <a:bodyPr wrap="square" rtlCol="0">
            <a:spAutoFit/>
          </a:bodyPr>
          <a:lstStyle/>
          <a:p>
            <a:r>
              <a:rPr lang="en-GB" dirty="0"/>
              <a:t>Our predictive model has demonstrated remarkable accuracy in identifying loan applicants </a:t>
            </a:r>
          </a:p>
          <a:p>
            <a:r>
              <a:rPr lang="en-GB" dirty="0"/>
              <a:t>who are likely to repay their loans. By utilizing this model, the bank can enhance its decision-making process, ensuring that loans are approved for reliable applicants while minimizing the risk of defaults.</a:t>
            </a:r>
          </a:p>
          <a:p>
            <a:endParaRPr lang="en-GB" dirty="0"/>
          </a:p>
          <a:p>
            <a:r>
              <a:rPr lang="en-GB" dirty="0"/>
              <a:t>This strategic tool empowers the bank to optimize its portfolio, improve customer satisfaction, and drive sustainable business growth. By focusing on the right customers, the bank can streamline its operations, reduce financial risk, and foster long-term success in the competitive financial sector.</a:t>
            </a:r>
          </a:p>
        </p:txBody>
      </p:sp>
    </p:spTree>
    <p:extLst>
      <p:ext uri="{BB962C8B-B14F-4D97-AF65-F5344CB8AC3E}">
        <p14:creationId xmlns:p14="http://schemas.microsoft.com/office/powerpoint/2010/main" val="2731051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DEE2-0BB9-C50A-E3D8-E22B41C874E2}"/>
              </a:ext>
            </a:extLst>
          </p:cNvPr>
          <p:cNvSpPr>
            <a:spLocks noGrp="1"/>
          </p:cNvSpPr>
          <p:nvPr>
            <p:ph type="title"/>
          </p:nvPr>
        </p:nvSpPr>
        <p:spPr>
          <a:xfrm>
            <a:off x="773607" y="663687"/>
            <a:ext cx="9277227" cy="689821"/>
          </a:xfrm>
        </p:spPr>
        <p:txBody>
          <a:bodyPr/>
          <a:lstStyle/>
          <a:p>
            <a:r>
              <a:rPr lang="en-GB" sz="3200" dirty="0">
                <a:ea typeface="Calibri" panose="020F0502020204030204" pitchFamily="34" charset="0"/>
                <a:cs typeface="Calibri" panose="020F0502020204030204" pitchFamily="34" charset="0"/>
              </a:rPr>
              <a:t>APPROACH</a:t>
            </a:r>
            <a:endParaRPr lang="en-IN" sz="3600" dirty="0">
              <a:ea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EF33D19E-DFC7-5998-9FE9-DE633D6DA3C3}"/>
              </a:ext>
            </a:extLst>
          </p:cNvPr>
          <p:cNvSpPr/>
          <p:nvPr/>
        </p:nvSpPr>
        <p:spPr>
          <a:xfrm>
            <a:off x="838504" y="1853248"/>
            <a:ext cx="2978870" cy="1659118"/>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600" dirty="0"/>
              <a:t>USING JUPYTER NOTEBOOK &amp; </a:t>
            </a:r>
          </a:p>
          <a:p>
            <a:pPr algn="ctr"/>
            <a:r>
              <a:rPr lang="en-GB" sz="1600" dirty="0"/>
              <a:t>PYTHON LIBRARIES</a:t>
            </a:r>
            <a:endParaRPr lang="en-IN" sz="1600" dirty="0"/>
          </a:p>
        </p:txBody>
      </p:sp>
      <p:sp>
        <p:nvSpPr>
          <p:cNvPr id="7" name="Rectangle 6">
            <a:extLst>
              <a:ext uri="{FF2B5EF4-FFF2-40B4-BE49-F238E27FC236}">
                <a16:creationId xmlns:a16="http://schemas.microsoft.com/office/drawing/2014/main" id="{41026E2E-F9A3-42E6-D2C7-A896C82D4176}"/>
              </a:ext>
            </a:extLst>
          </p:cNvPr>
          <p:cNvSpPr/>
          <p:nvPr/>
        </p:nvSpPr>
        <p:spPr>
          <a:xfrm>
            <a:off x="8374626" y="4250703"/>
            <a:ext cx="2978870" cy="1659118"/>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600" dirty="0"/>
              <a:t>ML MODELLING</a:t>
            </a:r>
          </a:p>
          <a:p>
            <a:pPr algn="ctr"/>
            <a:r>
              <a:rPr lang="en-GB" sz="1600" dirty="0"/>
              <a:t>&amp;</a:t>
            </a:r>
          </a:p>
          <a:p>
            <a:pPr algn="ctr"/>
            <a:r>
              <a:rPr lang="en-GB" sz="1600" dirty="0"/>
              <a:t>OUTCOME PREDICTIONS</a:t>
            </a:r>
          </a:p>
        </p:txBody>
      </p:sp>
      <p:sp>
        <p:nvSpPr>
          <p:cNvPr id="8" name="Rectangle 7">
            <a:extLst>
              <a:ext uri="{FF2B5EF4-FFF2-40B4-BE49-F238E27FC236}">
                <a16:creationId xmlns:a16="http://schemas.microsoft.com/office/drawing/2014/main" id="{DF44283C-06DD-A3B1-D662-D880F47116D7}"/>
              </a:ext>
            </a:extLst>
          </p:cNvPr>
          <p:cNvSpPr/>
          <p:nvPr/>
        </p:nvSpPr>
        <p:spPr>
          <a:xfrm>
            <a:off x="4722831" y="4250703"/>
            <a:ext cx="2978870" cy="1659118"/>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600" dirty="0"/>
              <a:t>FIXING</a:t>
            </a:r>
          </a:p>
          <a:p>
            <a:pPr algn="ctr"/>
            <a:r>
              <a:rPr lang="en-GB" sz="1600" dirty="0"/>
              <a:t>DATA IMBALANCE</a:t>
            </a:r>
          </a:p>
          <a:p>
            <a:pPr algn="ctr"/>
            <a:r>
              <a:rPr lang="en-GB" sz="1600" dirty="0"/>
              <a:t>BY</a:t>
            </a:r>
          </a:p>
          <a:p>
            <a:pPr algn="ctr"/>
            <a:r>
              <a:rPr lang="en-GB" sz="1600" dirty="0"/>
              <a:t>OVERSAMPLING</a:t>
            </a:r>
            <a:endParaRPr lang="en-IN" sz="1600" dirty="0"/>
          </a:p>
        </p:txBody>
      </p:sp>
      <p:sp>
        <p:nvSpPr>
          <p:cNvPr id="9" name="Rectangle 8">
            <a:extLst>
              <a:ext uri="{FF2B5EF4-FFF2-40B4-BE49-F238E27FC236}">
                <a16:creationId xmlns:a16="http://schemas.microsoft.com/office/drawing/2014/main" id="{11C163E3-BC4D-5B6F-E53B-C1E53769EA4F}"/>
              </a:ext>
            </a:extLst>
          </p:cNvPr>
          <p:cNvSpPr/>
          <p:nvPr/>
        </p:nvSpPr>
        <p:spPr>
          <a:xfrm>
            <a:off x="8374626" y="1853248"/>
            <a:ext cx="2978870" cy="1659118"/>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600" dirty="0"/>
              <a:t>EDA,</a:t>
            </a:r>
          </a:p>
          <a:p>
            <a:pPr algn="ctr"/>
            <a:r>
              <a:rPr lang="en-GB" sz="1600" dirty="0"/>
              <a:t>UNIVARIATE &amp;</a:t>
            </a:r>
          </a:p>
          <a:p>
            <a:pPr algn="ctr"/>
            <a:r>
              <a:rPr lang="en-GB" sz="1600" dirty="0"/>
              <a:t>BIVARIATE ANALYSIS</a:t>
            </a:r>
          </a:p>
        </p:txBody>
      </p:sp>
      <p:sp>
        <p:nvSpPr>
          <p:cNvPr id="10" name="Rectangle 9">
            <a:extLst>
              <a:ext uri="{FF2B5EF4-FFF2-40B4-BE49-F238E27FC236}">
                <a16:creationId xmlns:a16="http://schemas.microsoft.com/office/drawing/2014/main" id="{A59F2AC5-20E3-7FE6-FE87-F9D2BC5E820C}"/>
              </a:ext>
            </a:extLst>
          </p:cNvPr>
          <p:cNvSpPr/>
          <p:nvPr/>
        </p:nvSpPr>
        <p:spPr>
          <a:xfrm>
            <a:off x="4722831" y="1853248"/>
            <a:ext cx="2978870" cy="1659118"/>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600" dirty="0"/>
              <a:t>DATA CLEANING,  IMPUTATIONS &amp;</a:t>
            </a:r>
          </a:p>
          <a:p>
            <a:pPr algn="ctr"/>
            <a:r>
              <a:rPr lang="en-GB" sz="1600" dirty="0"/>
              <a:t>MERGING DF’S</a:t>
            </a:r>
            <a:endParaRPr lang="en-IN" sz="1600" dirty="0"/>
          </a:p>
        </p:txBody>
      </p:sp>
      <p:sp>
        <p:nvSpPr>
          <p:cNvPr id="11" name="Rectangle 10">
            <a:extLst>
              <a:ext uri="{FF2B5EF4-FFF2-40B4-BE49-F238E27FC236}">
                <a16:creationId xmlns:a16="http://schemas.microsoft.com/office/drawing/2014/main" id="{B31C81FA-8207-77EB-A81D-C6EC131B8B70}"/>
              </a:ext>
            </a:extLst>
          </p:cNvPr>
          <p:cNvSpPr/>
          <p:nvPr/>
        </p:nvSpPr>
        <p:spPr>
          <a:xfrm>
            <a:off x="903402" y="4250703"/>
            <a:ext cx="2978870" cy="1659118"/>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600" dirty="0"/>
              <a:t>REMOVING OUTLIERS</a:t>
            </a:r>
          </a:p>
          <a:p>
            <a:pPr algn="ctr"/>
            <a:r>
              <a:rPr lang="en-GB" sz="1600" dirty="0"/>
              <a:t>&amp;</a:t>
            </a:r>
          </a:p>
          <a:p>
            <a:pPr algn="ctr"/>
            <a:r>
              <a:rPr lang="en-GB" sz="1600" dirty="0"/>
              <a:t>FINALIZING DATA</a:t>
            </a:r>
            <a:endParaRPr lang="en-IN" sz="1600" dirty="0"/>
          </a:p>
        </p:txBody>
      </p:sp>
      <p:cxnSp>
        <p:nvCxnSpPr>
          <p:cNvPr id="14" name="Straight Arrow Connector 13">
            <a:extLst>
              <a:ext uri="{FF2B5EF4-FFF2-40B4-BE49-F238E27FC236}">
                <a16:creationId xmlns:a16="http://schemas.microsoft.com/office/drawing/2014/main" id="{5D402AE1-74C4-DC5B-C892-A8225046191E}"/>
              </a:ext>
            </a:extLst>
          </p:cNvPr>
          <p:cNvCxnSpPr/>
          <p:nvPr/>
        </p:nvCxnSpPr>
        <p:spPr>
          <a:xfrm>
            <a:off x="4053526" y="2682807"/>
            <a:ext cx="499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AEF3B87-59B7-7082-30E6-17D6F9D122BD}"/>
              </a:ext>
            </a:extLst>
          </p:cNvPr>
          <p:cNvCxnSpPr/>
          <p:nvPr/>
        </p:nvCxnSpPr>
        <p:spPr>
          <a:xfrm>
            <a:off x="7795969" y="2623794"/>
            <a:ext cx="499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1189ED4-6B6C-15A0-717D-2F7E3DB24825}"/>
              </a:ext>
            </a:extLst>
          </p:cNvPr>
          <p:cNvCxnSpPr/>
          <p:nvPr/>
        </p:nvCxnSpPr>
        <p:spPr>
          <a:xfrm>
            <a:off x="4011106" y="4854114"/>
            <a:ext cx="499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1489262-DEC9-C0BB-143E-7CF43E703870}"/>
              </a:ext>
            </a:extLst>
          </p:cNvPr>
          <p:cNvCxnSpPr/>
          <p:nvPr/>
        </p:nvCxnSpPr>
        <p:spPr>
          <a:xfrm>
            <a:off x="7795969" y="4940526"/>
            <a:ext cx="499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136CE6AB-DCCC-2F17-E965-4C7358BF4558}"/>
              </a:ext>
            </a:extLst>
          </p:cNvPr>
          <p:cNvCxnSpPr>
            <a:cxnSpLocks/>
            <a:stCxn id="9" idx="2"/>
            <a:endCxn id="11" idx="0"/>
          </p:cNvCxnSpPr>
          <p:nvPr/>
        </p:nvCxnSpPr>
        <p:spPr>
          <a:xfrm rot="5400000">
            <a:off x="5759281" y="145922"/>
            <a:ext cx="738337" cy="74712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0A9160C-B26B-A825-20E6-0C2FC0C29A57}"/>
              </a:ext>
            </a:extLst>
          </p:cNvPr>
          <p:cNvCxnSpPr>
            <a:cxnSpLocks/>
          </p:cNvCxnSpPr>
          <p:nvPr/>
        </p:nvCxnSpPr>
        <p:spPr>
          <a:xfrm>
            <a:off x="773607" y="1283570"/>
            <a:ext cx="90904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224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DC8348-5D45-4DD6-0CC3-B2218E2A86A4}"/>
              </a:ext>
            </a:extLst>
          </p:cNvPr>
          <p:cNvSpPr>
            <a:spLocks noGrp="1"/>
          </p:cNvSpPr>
          <p:nvPr>
            <p:ph type="title"/>
          </p:nvPr>
        </p:nvSpPr>
        <p:spPr>
          <a:xfrm>
            <a:off x="1503747" y="3568743"/>
            <a:ext cx="8825657" cy="1915647"/>
          </a:xfrm>
        </p:spPr>
        <p:txBody>
          <a:bodyPr/>
          <a:lstStyle/>
          <a:p>
            <a:pPr algn="ctr"/>
            <a:r>
              <a:rPr lang="en-GB" sz="7200" dirty="0"/>
              <a:t>DATA CLEANING, IMPUTATIONS &amp;</a:t>
            </a:r>
            <a:br>
              <a:rPr lang="en-GB" sz="7200" dirty="0"/>
            </a:br>
            <a:r>
              <a:rPr lang="en-GB" sz="7200" dirty="0"/>
              <a:t>MERGING DF’S</a:t>
            </a:r>
            <a:br>
              <a:rPr lang="en-IN" sz="4000" dirty="0"/>
            </a:br>
            <a:endParaRPr lang="en-IN" dirty="0"/>
          </a:p>
        </p:txBody>
      </p:sp>
      <p:cxnSp>
        <p:nvCxnSpPr>
          <p:cNvPr id="6" name="Straight Connector 5">
            <a:extLst>
              <a:ext uri="{FF2B5EF4-FFF2-40B4-BE49-F238E27FC236}">
                <a16:creationId xmlns:a16="http://schemas.microsoft.com/office/drawing/2014/main" id="{929F0C79-1621-5E66-7634-56F4ACA1038B}"/>
              </a:ext>
            </a:extLst>
          </p:cNvPr>
          <p:cNvCxnSpPr/>
          <p:nvPr/>
        </p:nvCxnSpPr>
        <p:spPr>
          <a:xfrm>
            <a:off x="1602557" y="5005633"/>
            <a:ext cx="863495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896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8277-C916-A3CD-EDB4-603F4CF1269F}"/>
              </a:ext>
            </a:extLst>
          </p:cNvPr>
          <p:cNvSpPr>
            <a:spLocks noGrp="1"/>
          </p:cNvSpPr>
          <p:nvPr>
            <p:ph type="title"/>
          </p:nvPr>
        </p:nvSpPr>
        <p:spPr>
          <a:xfrm>
            <a:off x="363607" y="723900"/>
            <a:ext cx="9139201" cy="623061"/>
          </a:xfrm>
        </p:spPr>
        <p:txBody>
          <a:bodyPr>
            <a:normAutofit fontScale="90000"/>
          </a:bodyPr>
          <a:lstStyle/>
          <a:p>
            <a:r>
              <a:rPr lang="en-IN" sz="3600" dirty="0"/>
              <a:t>DATA CLEANING STEPS FOR BOTH FILES</a:t>
            </a:r>
          </a:p>
        </p:txBody>
      </p:sp>
      <p:sp>
        <p:nvSpPr>
          <p:cNvPr id="4" name="Rectangle 1">
            <a:extLst>
              <a:ext uri="{FF2B5EF4-FFF2-40B4-BE49-F238E27FC236}">
                <a16:creationId xmlns:a16="http://schemas.microsoft.com/office/drawing/2014/main" id="{42B88C5B-31A0-5B58-C026-B3F23139B68A}"/>
              </a:ext>
            </a:extLst>
          </p:cNvPr>
          <p:cNvSpPr>
            <a:spLocks noGrp="1" noChangeArrowheads="1"/>
          </p:cNvSpPr>
          <p:nvPr>
            <p:ph idx="1"/>
          </p:nvPr>
        </p:nvSpPr>
        <p:spPr bwMode="auto">
          <a:xfrm>
            <a:off x="363607" y="1749084"/>
            <a:ext cx="10458364" cy="4619854"/>
          </a:xfrm>
          <a:prstGeom prst="rect">
            <a:avLst/>
          </a:prstGeom>
          <a:ln/>
        </p:spPr>
        <p:style>
          <a:lnRef idx="1">
            <a:schemeClr val="dk1"/>
          </a:lnRef>
          <a:fillRef idx="3">
            <a:schemeClr val="dk1"/>
          </a:fillRef>
          <a:effectRef idx="2">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Load Data</a:t>
            </a:r>
            <a:r>
              <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Reads a CSV file into a Pandas Data Frame.</a:t>
            </a:r>
          </a:p>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Remove High-Null Columns</a:t>
            </a:r>
            <a:r>
              <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Drops columns with more than 40% missing values to clean the dataset.</a:t>
            </a:r>
          </a:p>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Convert Negative Values</a:t>
            </a:r>
            <a:r>
              <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Converts negative values to positive for all numeric columns since days cannot be negative.</a:t>
            </a:r>
          </a:p>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Drop Unnecessary Columns</a:t>
            </a:r>
            <a:r>
              <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Removes specific columns that are not needed for the analysis.</a:t>
            </a:r>
          </a:p>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Separate Columns by Type</a:t>
            </a:r>
            <a:r>
              <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Distinguishes between numeric and non-numeric columns for tailored imputation.</a:t>
            </a:r>
          </a:p>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Impute Numeric Columns</a:t>
            </a:r>
            <a:r>
              <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Fills missing values in numeric columns using the mean value of each column.</a:t>
            </a:r>
          </a:p>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Impute Non-Numeric Columns</a:t>
            </a:r>
            <a:r>
              <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Fills missing values in non-numeric columns using the most frequent value of each column.</a:t>
            </a:r>
          </a:p>
          <a:p>
            <a:pPr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Return Cleaned Data Frame</a:t>
            </a:r>
            <a:r>
              <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Outputs the cleaned Data Frame ready for further analysis.</a:t>
            </a:r>
          </a:p>
        </p:txBody>
      </p:sp>
      <p:cxnSp>
        <p:nvCxnSpPr>
          <p:cNvPr id="6" name="Straight Connector 5">
            <a:extLst>
              <a:ext uri="{FF2B5EF4-FFF2-40B4-BE49-F238E27FC236}">
                <a16:creationId xmlns:a16="http://schemas.microsoft.com/office/drawing/2014/main" id="{CE4C9064-1BCA-0929-DF0B-828814904817}"/>
              </a:ext>
            </a:extLst>
          </p:cNvPr>
          <p:cNvCxnSpPr>
            <a:cxnSpLocks/>
          </p:cNvCxnSpPr>
          <p:nvPr/>
        </p:nvCxnSpPr>
        <p:spPr>
          <a:xfrm>
            <a:off x="363608" y="1346961"/>
            <a:ext cx="9139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456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8EBA-43EC-7767-E469-B1578B9A86D0}"/>
              </a:ext>
            </a:extLst>
          </p:cNvPr>
          <p:cNvSpPr>
            <a:spLocks noGrp="1"/>
          </p:cNvSpPr>
          <p:nvPr>
            <p:ph type="title"/>
          </p:nvPr>
        </p:nvSpPr>
        <p:spPr>
          <a:xfrm>
            <a:off x="646111" y="452718"/>
            <a:ext cx="9404723" cy="621739"/>
          </a:xfrm>
        </p:spPr>
        <p:txBody>
          <a:bodyPr>
            <a:normAutofit/>
          </a:bodyPr>
          <a:lstStyle/>
          <a:p>
            <a:r>
              <a:rPr lang="en-GB" sz="3200" dirty="0"/>
              <a:t>PREV APPLICANTS DATA CLEANING</a:t>
            </a:r>
            <a:endParaRPr lang="en-IN" sz="3200" dirty="0"/>
          </a:p>
        </p:txBody>
      </p:sp>
      <p:cxnSp>
        <p:nvCxnSpPr>
          <p:cNvPr id="4" name="Straight Connector 3">
            <a:extLst>
              <a:ext uri="{FF2B5EF4-FFF2-40B4-BE49-F238E27FC236}">
                <a16:creationId xmlns:a16="http://schemas.microsoft.com/office/drawing/2014/main" id="{6E6DA609-25E5-3662-77B3-BEF0FE80458D}"/>
              </a:ext>
            </a:extLst>
          </p:cNvPr>
          <p:cNvCxnSpPr>
            <a:cxnSpLocks/>
          </p:cNvCxnSpPr>
          <p:nvPr/>
        </p:nvCxnSpPr>
        <p:spPr>
          <a:xfrm>
            <a:off x="646111" y="1074458"/>
            <a:ext cx="8856108"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529630A-35C1-43E0-5449-23EA53A52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90" y="1343024"/>
            <a:ext cx="10583358" cy="5208605"/>
          </a:xfrm>
          <a:prstGeom prst="rect">
            <a:avLst/>
          </a:prstGeom>
        </p:spPr>
      </p:pic>
    </p:spTree>
    <p:extLst>
      <p:ext uri="{BB962C8B-B14F-4D97-AF65-F5344CB8AC3E}">
        <p14:creationId xmlns:p14="http://schemas.microsoft.com/office/powerpoint/2010/main" val="3690499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1509</TotalTime>
  <Words>2535</Words>
  <Application>Microsoft Office PowerPoint</Application>
  <PresentationFormat>Widescreen</PresentationFormat>
  <Paragraphs>235</Paragraphs>
  <Slides>50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Bahnschrift</vt:lpstr>
      <vt:lpstr>Bahnschrift Light</vt:lpstr>
      <vt:lpstr>Calibri</vt:lpstr>
      <vt:lpstr>Century Gothic</vt:lpstr>
      <vt:lpstr>Wingdings 3</vt:lpstr>
      <vt:lpstr>Ion</vt:lpstr>
      <vt:lpstr>BANK LOAN CASE STUDY</vt:lpstr>
      <vt:lpstr>PROBLEM STATEMENT</vt:lpstr>
      <vt:lpstr>INFORMATION PROVIDED BY CLIENT</vt:lpstr>
      <vt:lpstr>CLIENT NEEDS</vt:lpstr>
      <vt:lpstr>DATA</vt:lpstr>
      <vt:lpstr>APPROACH</vt:lpstr>
      <vt:lpstr>DATA CLEANING, IMPUTATIONS &amp; MERGING DF’S </vt:lpstr>
      <vt:lpstr>DATA CLEANING STEPS FOR BOTH FILES</vt:lpstr>
      <vt:lpstr>PREV APPLICANTS DATA CLEANING</vt:lpstr>
      <vt:lpstr>NEW APPLICANTS DATA CLEANING</vt:lpstr>
      <vt:lpstr>MERGING BOTH DATA FRAMES</vt:lpstr>
      <vt:lpstr>EDA, UNIVARIATE &amp; BIVARIATE ANALYSIS</vt:lpstr>
      <vt:lpstr>COLUMNS SEPRATION</vt:lpstr>
      <vt:lpstr>HISTOGRAMS</vt:lpstr>
      <vt:lpstr>BOXPLOTS</vt:lpstr>
      <vt:lpstr>HISTOGRAMS + BOXPLOT</vt:lpstr>
      <vt:lpstr>Types of Analysis Done</vt:lpstr>
      <vt:lpstr>Univariate Analysis (Numerical Features) </vt:lpstr>
      <vt:lpstr>Univariate Analysis (Categorical Features) </vt:lpstr>
      <vt:lpstr>Bivariate Analysis (Multiple Features)</vt:lpstr>
      <vt:lpstr>Bivariate Analysis with Target</vt:lpstr>
      <vt:lpstr>REMOVING OUTLIERS &amp; FINALIZING DATA</vt:lpstr>
      <vt:lpstr>Unique Values In Each Columns</vt:lpstr>
      <vt:lpstr>Removing Outliers Using IQR</vt:lpstr>
      <vt:lpstr>Boxplots (Before &amp; After)</vt:lpstr>
      <vt:lpstr>Histograms (Before &amp; After)</vt:lpstr>
      <vt:lpstr>Correlation Of Each Feature</vt:lpstr>
      <vt:lpstr>Correlation With Target</vt:lpstr>
      <vt:lpstr>FIXING IMBALANCED DATA BY OVERSAMPLING</vt:lpstr>
      <vt:lpstr>What is imbalanced data ?</vt:lpstr>
      <vt:lpstr>What is Oversampling?</vt:lpstr>
      <vt:lpstr>Breaking Data &amp; Oversampling</vt:lpstr>
      <vt:lpstr>Before &amp; After Oversampling</vt:lpstr>
      <vt:lpstr>Setting Baseline Accuracy For Model</vt:lpstr>
      <vt:lpstr>MACHINE LEARNING MODEL &amp; OUTCOME PREDICTIONS</vt:lpstr>
      <vt:lpstr>Python &amp; ML Libraries Used</vt:lpstr>
      <vt:lpstr>Making Preprocessors</vt:lpstr>
      <vt:lpstr>Column Transformers</vt:lpstr>
      <vt:lpstr>Decision Tree Classification Model</vt:lpstr>
      <vt:lpstr>Model Pipeline</vt:lpstr>
      <vt:lpstr>Data Fitting &amp; Model Scores</vt:lpstr>
      <vt:lpstr>Confusion Matrix</vt:lpstr>
      <vt:lpstr>Confusion Matrix of Our Model</vt:lpstr>
      <vt:lpstr>Feature Importances of Model</vt:lpstr>
      <vt:lpstr>Extracting Imp Features</vt:lpstr>
      <vt:lpstr>New Dataframe</vt:lpstr>
      <vt:lpstr>Remodelling</vt:lpstr>
      <vt:lpstr>Confusion Matrix of the Model</vt:lpstr>
      <vt:lpstr>Making Predictions</vt:lpstr>
      <vt:lpstr>Conclusion &amp; Project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Ritesh Singh Rajput</dc:creator>
  <cp:lastModifiedBy>Ritesh Singh Rajput</cp:lastModifiedBy>
  <cp:revision>15</cp:revision>
  <dcterms:created xsi:type="dcterms:W3CDTF">2024-07-25T06:15:21Z</dcterms:created>
  <dcterms:modified xsi:type="dcterms:W3CDTF">2024-08-04T17:30:46Z</dcterms:modified>
</cp:coreProperties>
</file>